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3"/>
  </p:notesMasterIdLst>
  <p:sldIdLst>
    <p:sldId id="256" r:id="rId2"/>
    <p:sldId id="257" r:id="rId3"/>
    <p:sldId id="295" r:id="rId4"/>
    <p:sldId id="296" r:id="rId5"/>
    <p:sldId id="261" r:id="rId6"/>
    <p:sldId id="294" r:id="rId7"/>
    <p:sldId id="269" r:id="rId8"/>
    <p:sldId id="292" r:id="rId9"/>
    <p:sldId id="262" r:id="rId10"/>
    <p:sldId id="273" r:id="rId11"/>
    <p:sldId id="267" r:id="rId12"/>
    <p:sldId id="271" r:id="rId13"/>
    <p:sldId id="259" r:id="rId14"/>
    <p:sldId id="272" r:id="rId15"/>
    <p:sldId id="280" r:id="rId16"/>
    <p:sldId id="297" r:id="rId17"/>
    <p:sldId id="258" r:id="rId18"/>
    <p:sldId id="260" r:id="rId19"/>
    <p:sldId id="276" r:id="rId20"/>
    <p:sldId id="274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8" r:id="rId29"/>
    <p:sldId id="289" r:id="rId30"/>
    <p:sldId id="298" r:id="rId31"/>
    <p:sldId id="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48E4D-B2CE-4F7C-827E-7FFD19D63AA7}" v="2" dt="2023-06-29T12:42:23.002"/>
    <p1510:client id="{05FF43EF-8C47-40D3-A13C-787B6187818C}" v="10" dt="2023-06-28T14:02:06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3" autoAdjust="0"/>
    <p:restoredTop sz="97438" autoAdjust="0"/>
  </p:normalViewPr>
  <p:slideViewPr>
    <p:cSldViewPr snapToGrid="0">
      <p:cViewPr varScale="1">
        <p:scale>
          <a:sx n="162" d="100"/>
          <a:sy n="162" d="100"/>
        </p:scale>
        <p:origin x="3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03D48E4D-B2CE-4F7C-827E-7FFD19D63AA7}"/>
    <pc:docChg chg="undo custSel addSld delSld modSld sldOrd">
      <pc:chgData name="Ha MinU" userId="4050a7b372847a87" providerId="LiveId" clId="{03D48E4D-B2CE-4F7C-827E-7FFD19D63AA7}" dt="2023-06-29T12:59:41.125" v="10300" actId="255"/>
      <pc:docMkLst>
        <pc:docMk/>
      </pc:docMkLst>
      <pc:sldChg chg="modSp mod">
        <pc:chgData name="Ha MinU" userId="4050a7b372847a87" providerId="LiveId" clId="{03D48E4D-B2CE-4F7C-827E-7FFD19D63AA7}" dt="2023-06-29T12:57:50.591" v="10279" actId="20577"/>
        <pc:sldMkLst>
          <pc:docMk/>
          <pc:sldMk cId="3808245843" sldId="258"/>
        </pc:sldMkLst>
        <pc:spChg chg="mod">
          <ac:chgData name="Ha MinU" userId="4050a7b372847a87" providerId="LiveId" clId="{03D48E4D-B2CE-4F7C-827E-7FFD19D63AA7}" dt="2023-06-29T12:57:50.591" v="10279" actId="20577"/>
          <ac:spMkLst>
            <pc:docMk/>
            <pc:sldMk cId="3808245843" sldId="258"/>
            <ac:spMk id="3" creationId="{64BD8E43-3EB6-C239-91BA-7C3375834335}"/>
          </ac:spMkLst>
        </pc:spChg>
      </pc:sldChg>
      <pc:sldChg chg="modSp mod">
        <pc:chgData name="Ha MinU" userId="4050a7b372847a87" providerId="LiveId" clId="{03D48E4D-B2CE-4F7C-827E-7FFD19D63AA7}" dt="2023-06-29T09:34:48.316" v="2748" actId="20577"/>
        <pc:sldMkLst>
          <pc:docMk/>
          <pc:sldMk cId="1107601316" sldId="259"/>
        </pc:sldMkLst>
        <pc:spChg chg="mod">
          <ac:chgData name="Ha MinU" userId="4050a7b372847a87" providerId="LiveId" clId="{03D48E4D-B2CE-4F7C-827E-7FFD19D63AA7}" dt="2023-06-29T09:34:48.316" v="2748" actId="20577"/>
          <ac:spMkLst>
            <pc:docMk/>
            <pc:sldMk cId="1107601316" sldId="259"/>
            <ac:spMk id="3" creationId="{C9A22BD8-9A80-896A-C611-B89AFE044B10}"/>
          </ac:spMkLst>
        </pc:spChg>
      </pc:sldChg>
      <pc:sldChg chg="modSp mod">
        <pc:chgData name="Ha MinU" userId="4050a7b372847a87" providerId="LiveId" clId="{03D48E4D-B2CE-4F7C-827E-7FFD19D63AA7}" dt="2023-06-29T12:59:41.125" v="10300" actId="255"/>
        <pc:sldMkLst>
          <pc:docMk/>
          <pc:sldMk cId="4186192786" sldId="260"/>
        </pc:sldMkLst>
        <pc:spChg chg="mod">
          <ac:chgData name="Ha MinU" userId="4050a7b372847a87" providerId="LiveId" clId="{03D48E4D-B2CE-4F7C-827E-7FFD19D63AA7}" dt="2023-06-29T12:59:41.125" v="10300" actId="255"/>
          <ac:spMkLst>
            <pc:docMk/>
            <pc:sldMk cId="4186192786" sldId="260"/>
            <ac:spMk id="3" creationId="{61BC38AA-BE6B-8FD8-C2EB-5B02F1602AE7}"/>
          </ac:spMkLst>
        </pc:spChg>
      </pc:sldChg>
      <pc:sldChg chg="del">
        <pc:chgData name="Ha MinU" userId="4050a7b372847a87" providerId="LiveId" clId="{03D48E4D-B2CE-4F7C-827E-7FFD19D63AA7}" dt="2023-06-29T12:44:23.162" v="9358" actId="2696"/>
        <pc:sldMkLst>
          <pc:docMk/>
          <pc:sldMk cId="3096689211" sldId="263"/>
        </pc:sldMkLst>
      </pc:sldChg>
      <pc:sldChg chg="modSp mod">
        <pc:chgData name="Ha MinU" userId="4050a7b372847a87" providerId="LiveId" clId="{03D48E4D-B2CE-4F7C-827E-7FFD19D63AA7}" dt="2023-06-29T09:29:08.006" v="2240" actId="20577"/>
        <pc:sldMkLst>
          <pc:docMk/>
          <pc:sldMk cId="4121505132" sldId="264"/>
        </pc:sldMkLst>
        <pc:spChg chg="mod">
          <ac:chgData name="Ha MinU" userId="4050a7b372847a87" providerId="LiveId" clId="{03D48E4D-B2CE-4F7C-827E-7FFD19D63AA7}" dt="2023-06-29T09:29:08.006" v="2240" actId="20577"/>
          <ac:spMkLst>
            <pc:docMk/>
            <pc:sldMk cId="4121505132" sldId="264"/>
            <ac:spMk id="3" creationId="{930D4387-F465-7A0E-6F0D-F52E67D18BEF}"/>
          </ac:spMkLst>
        </pc:spChg>
      </pc:sldChg>
      <pc:sldChg chg="del">
        <pc:chgData name="Ha MinU" userId="4050a7b372847a87" providerId="LiveId" clId="{03D48E4D-B2CE-4F7C-827E-7FFD19D63AA7}" dt="2023-06-29T12:44:26.201" v="9359" actId="2696"/>
        <pc:sldMkLst>
          <pc:docMk/>
          <pc:sldMk cId="4085985952" sldId="265"/>
        </pc:sldMkLst>
      </pc:sldChg>
      <pc:sldChg chg="modSp mod">
        <pc:chgData name="Ha MinU" userId="4050a7b372847a87" providerId="LiveId" clId="{03D48E4D-B2CE-4F7C-827E-7FFD19D63AA7}" dt="2023-06-29T11:14:14.159" v="4763" actId="20577"/>
        <pc:sldMkLst>
          <pc:docMk/>
          <pc:sldMk cId="2885513830" sldId="272"/>
        </pc:sldMkLst>
        <pc:spChg chg="mod">
          <ac:chgData name="Ha MinU" userId="4050a7b372847a87" providerId="LiveId" clId="{03D48E4D-B2CE-4F7C-827E-7FFD19D63AA7}" dt="2023-06-29T11:14:14.159" v="4763" actId="20577"/>
          <ac:spMkLst>
            <pc:docMk/>
            <pc:sldMk cId="2885513830" sldId="272"/>
            <ac:spMk id="3" creationId="{AD1D5732-B8C2-4CCB-307A-07C9B2F3AEEA}"/>
          </ac:spMkLst>
        </pc:spChg>
      </pc:sldChg>
      <pc:sldChg chg="ord">
        <pc:chgData name="Ha MinU" userId="4050a7b372847a87" providerId="LiveId" clId="{03D48E4D-B2CE-4F7C-827E-7FFD19D63AA7}" dt="2023-06-29T12:55:42.469" v="10094"/>
        <pc:sldMkLst>
          <pc:docMk/>
          <pc:sldMk cId="3961930745" sldId="276"/>
        </pc:sldMkLst>
      </pc:sldChg>
      <pc:sldChg chg="modSp mod">
        <pc:chgData name="Ha MinU" userId="4050a7b372847a87" providerId="LiveId" clId="{03D48E4D-B2CE-4F7C-827E-7FFD19D63AA7}" dt="2023-06-29T12:30:18.374" v="8460" actId="14100"/>
        <pc:sldMkLst>
          <pc:docMk/>
          <pc:sldMk cId="3452719025" sldId="280"/>
        </pc:sldMkLst>
        <pc:spChg chg="mod">
          <ac:chgData name="Ha MinU" userId="4050a7b372847a87" providerId="LiveId" clId="{03D48E4D-B2CE-4F7C-827E-7FFD19D63AA7}" dt="2023-06-29T12:30:18.374" v="8460" actId="14100"/>
          <ac:spMkLst>
            <pc:docMk/>
            <pc:sldMk cId="3452719025" sldId="280"/>
            <ac:spMk id="3" creationId="{13F3F6D3-E31E-F2A1-4AC5-859CAC34BCA0}"/>
          </ac:spMkLst>
        </pc:spChg>
      </pc:sldChg>
      <pc:sldChg chg="del">
        <pc:chgData name="Ha MinU" userId="4050a7b372847a87" providerId="LiveId" clId="{03D48E4D-B2CE-4F7C-827E-7FFD19D63AA7}" dt="2023-06-29T12:44:27.898" v="9360" actId="2696"/>
        <pc:sldMkLst>
          <pc:docMk/>
          <pc:sldMk cId="2108564981" sldId="281"/>
        </pc:sldMkLst>
      </pc:sldChg>
      <pc:sldChg chg="del">
        <pc:chgData name="Ha MinU" userId="4050a7b372847a87" providerId="LiveId" clId="{03D48E4D-B2CE-4F7C-827E-7FFD19D63AA7}" dt="2023-06-29T12:44:35.648" v="9362" actId="2696"/>
        <pc:sldMkLst>
          <pc:docMk/>
          <pc:sldMk cId="49422267" sldId="282"/>
        </pc:sldMkLst>
      </pc:sldChg>
      <pc:sldChg chg="modSp mod">
        <pc:chgData name="Ha MinU" userId="4050a7b372847a87" providerId="LiveId" clId="{03D48E4D-B2CE-4F7C-827E-7FFD19D63AA7}" dt="2023-06-29T12:58:46.653" v="10289" actId="20577"/>
        <pc:sldMkLst>
          <pc:docMk/>
          <pc:sldMk cId="2875929767" sldId="285"/>
        </pc:sldMkLst>
        <pc:spChg chg="mod">
          <ac:chgData name="Ha MinU" userId="4050a7b372847a87" providerId="LiveId" clId="{03D48E4D-B2CE-4F7C-827E-7FFD19D63AA7}" dt="2023-06-29T12:58:46.653" v="10289" actId="20577"/>
          <ac:spMkLst>
            <pc:docMk/>
            <pc:sldMk cId="2875929767" sldId="285"/>
            <ac:spMk id="2" creationId="{856B8F40-31B4-2440-C53D-092FF44F4EAE}"/>
          </ac:spMkLst>
        </pc:spChg>
      </pc:sldChg>
      <pc:sldChg chg="modSp mod">
        <pc:chgData name="Ha MinU" userId="4050a7b372847a87" providerId="LiveId" clId="{03D48E4D-B2CE-4F7C-827E-7FFD19D63AA7}" dt="2023-06-29T12:58:58.378" v="10293" actId="20577"/>
        <pc:sldMkLst>
          <pc:docMk/>
          <pc:sldMk cId="338678658" sldId="286"/>
        </pc:sldMkLst>
        <pc:spChg chg="mod">
          <ac:chgData name="Ha MinU" userId="4050a7b372847a87" providerId="LiveId" clId="{03D48E4D-B2CE-4F7C-827E-7FFD19D63AA7}" dt="2023-06-29T12:58:58.378" v="10293" actId="20577"/>
          <ac:spMkLst>
            <pc:docMk/>
            <pc:sldMk cId="338678658" sldId="286"/>
            <ac:spMk id="2" creationId="{B9809C5D-4A49-FD09-E67F-9F5A099708D2}"/>
          </ac:spMkLst>
        </pc:spChg>
      </pc:sldChg>
      <pc:sldChg chg="modSp mod">
        <pc:chgData name="Ha MinU" userId="4050a7b372847a87" providerId="LiveId" clId="{03D48E4D-B2CE-4F7C-827E-7FFD19D63AA7}" dt="2023-06-29T12:59:02.699" v="10295" actId="20577"/>
        <pc:sldMkLst>
          <pc:docMk/>
          <pc:sldMk cId="2692300194" sldId="287"/>
        </pc:sldMkLst>
        <pc:spChg chg="mod">
          <ac:chgData name="Ha MinU" userId="4050a7b372847a87" providerId="LiveId" clId="{03D48E4D-B2CE-4F7C-827E-7FFD19D63AA7}" dt="2023-06-29T12:59:02.699" v="10295" actId="20577"/>
          <ac:spMkLst>
            <pc:docMk/>
            <pc:sldMk cId="2692300194" sldId="287"/>
            <ac:spMk id="2" creationId="{C3D96475-D0C3-0EF6-E485-7EB7896A3A69}"/>
          </ac:spMkLst>
        </pc:spChg>
      </pc:sldChg>
      <pc:sldChg chg="modSp mod">
        <pc:chgData name="Ha MinU" userId="4050a7b372847a87" providerId="LiveId" clId="{03D48E4D-B2CE-4F7C-827E-7FFD19D63AA7}" dt="2023-06-29T12:59:08.121" v="10297" actId="20577"/>
        <pc:sldMkLst>
          <pc:docMk/>
          <pc:sldMk cId="95572313" sldId="289"/>
        </pc:sldMkLst>
        <pc:spChg chg="mod">
          <ac:chgData name="Ha MinU" userId="4050a7b372847a87" providerId="LiveId" clId="{03D48E4D-B2CE-4F7C-827E-7FFD19D63AA7}" dt="2023-06-29T12:59:08.121" v="10297" actId="20577"/>
          <ac:spMkLst>
            <pc:docMk/>
            <pc:sldMk cId="95572313" sldId="289"/>
            <ac:spMk id="2" creationId="{43EB4F4C-28C2-F192-ED54-514124CEF616}"/>
          </ac:spMkLst>
        </pc:spChg>
      </pc:sldChg>
      <pc:sldChg chg="modSp mod">
        <pc:chgData name="Ha MinU" userId="4050a7b372847a87" providerId="LiveId" clId="{03D48E4D-B2CE-4F7C-827E-7FFD19D63AA7}" dt="2023-06-29T12:59:12.090" v="10299" actId="20577"/>
        <pc:sldMkLst>
          <pc:docMk/>
          <pc:sldMk cId="3733444557" sldId="290"/>
        </pc:sldMkLst>
        <pc:spChg chg="mod">
          <ac:chgData name="Ha MinU" userId="4050a7b372847a87" providerId="LiveId" clId="{03D48E4D-B2CE-4F7C-827E-7FFD19D63AA7}" dt="2023-06-29T12:59:12.090" v="10299" actId="20577"/>
          <ac:spMkLst>
            <pc:docMk/>
            <pc:sldMk cId="3733444557" sldId="290"/>
            <ac:spMk id="2" creationId="{2A3EC2BB-3D85-5BAF-7039-1264B45EB6F5}"/>
          </ac:spMkLst>
        </pc:spChg>
      </pc:sldChg>
      <pc:sldChg chg="del">
        <pc:chgData name="Ha MinU" userId="4050a7b372847a87" providerId="LiveId" clId="{03D48E4D-B2CE-4F7C-827E-7FFD19D63AA7}" dt="2023-06-29T12:44:30.111" v="9361" actId="2696"/>
        <pc:sldMkLst>
          <pc:docMk/>
          <pc:sldMk cId="2425220527" sldId="291"/>
        </pc:sldMkLst>
      </pc:sldChg>
      <pc:sldChg chg="modSp new mod">
        <pc:chgData name="Ha MinU" userId="4050a7b372847a87" providerId="LiveId" clId="{03D48E4D-B2CE-4F7C-827E-7FFD19D63AA7}" dt="2023-06-29T12:38:33.850" v="9186" actId="20577"/>
        <pc:sldMkLst>
          <pc:docMk/>
          <pc:sldMk cId="1111906302" sldId="297"/>
        </pc:sldMkLst>
        <pc:spChg chg="mod">
          <ac:chgData name="Ha MinU" userId="4050a7b372847a87" providerId="LiveId" clId="{03D48E4D-B2CE-4F7C-827E-7FFD19D63AA7}" dt="2023-06-29T11:57:39.928" v="6567" actId="20577"/>
          <ac:spMkLst>
            <pc:docMk/>
            <pc:sldMk cId="1111906302" sldId="297"/>
            <ac:spMk id="2" creationId="{564C4E2A-6FCC-8B1E-A0CD-ECA69F7D0697}"/>
          </ac:spMkLst>
        </pc:spChg>
        <pc:spChg chg="mod">
          <ac:chgData name="Ha MinU" userId="4050a7b372847a87" providerId="LiveId" clId="{03D48E4D-B2CE-4F7C-827E-7FFD19D63AA7}" dt="2023-06-29T12:38:33.850" v="9186" actId="20577"/>
          <ac:spMkLst>
            <pc:docMk/>
            <pc:sldMk cId="1111906302" sldId="297"/>
            <ac:spMk id="3" creationId="{E627FCE4-48E2-01A6-9B65-2BA28944DEAE}"/>
          </ac:spMkLst>
        </pc:spChg>
      </pc:sldChg>
      <pc:sldChg chg="new del">
        <pc:chgData name="Ha MinU" userId="4050a7b372847a87" providerId="LiveId" clId="{03D48E4D-B2CE-4F7C-827E-7FFD19D63AA7}" dt="2023-06-29T12:58:53.489" v="10291" actId="2696"/>
        <pc:sldMkLst>
          <pc:docMk/>
          <pc:sldMk cId="1393147544" sldId="298"/>
        </pc:sldMkLst>
      </pc:sldChg>
    </pc:docChg>
  </pc:docChgLst>
  <pc:docChgLst>
    <pc:chgData name="Ha MinU" userId="4050a7b372847a87" providerId="LiveId" clId="{05FF43EF-8C47-40D3-A13C-787B6187818C}"/>
    <pc:docChg chg="custSel addSld delSld modSld sldOrd">
      <pc:chgData name="Ha MinU" userId="4050a7b372847a87" providerId="LiveId" clId="{05FF43EF-8C47-40D3-A13C-787B6187818C}" dt="2023-06-28T14:35:17.283" v="6799" actId="20577"/>
      <pc:docMkLst>
        <pc:docMk/>
      </pc:docMkLst>
      <pc:sldChg chg="modSp mod">
        <pc:chgData name="Ha MinU" userId="4050a7b372847a87" providerId="LiveId" clId="{05FF43EF-8C47-40D3-A13C-787B6187818C}" dt="2023-06-28T11:32:04.517" v="1352" actId="20577"/>
        <pc:sldMkLst>
          <pc:docMk/>
          <pc:sldMk cId="877408147" sldId="261"/>
        </pc:sldMkLst>
        <pc:spChg chg="mod">
          <ac:chgData name="Ha MinU" userId="4050a7b372847a87" providerId="LiveId" clId="{05FF43EF-8C47-40D3-A13C-787B6187818C}" dt="2023-06-28T11:32:04.517" v="1352" actId="20577"/>
          <ac:spMkLst>
            <pc:docMk/>
            <pc:sldMk cId="877408147" sldId="261"/>
            <ac:spMk id="3" creationId="{41AA872D-E581-3CEB-AC23-12E23717EDF8}"/>
          </ac:spMkLst>
        </pc:spChg>
      </pc:sldChg>
      <pc:sldChg chg="modSp mod">
        <pc:chgData name="Ha MinU" userId="4050a7b372847a87" providerId="LiveId" clId="{05FF43EF-8C47-40D3-A13C-787B6187818C}" dt="2023-06-28T14:17:21.406" v="5672" actId="20577"/>
        <pc:sldMkLst>
          <pc:docMk/>
          <pc:sldMk cId="1419456267" sldId="262"/>
        </pc:sldMkLst>
        <pc:spChg chg="mod">
          <ac:chgData name="Ha MinU" userId="4050a7b372847a87" providerId="LiveId" clId="{05FF43EF-8C47-40D3-A13C-787B6187818C}" dt="2023-06-28T14:17:21.406" v="5672" actId="20577"/>
          <ac:spMkLst>
            <pc:docMk/>
            <pc:sldMk cId="1419456267" sldId="262"/>
            <ac:spMk id="3" creationId="{ED49650A-4A2D-F78A-3FA2-AC936B72778C}"/>
          </ac:spMkLst>
        </pc:spChg>
      </pc:sldChg>
      <pc:sldChg chg="modSp mod">
        <pc:chgData name="Ha MinU" userId="4050a7b372847a87" providerId="LiveId" clId="{05FF43EF-8C47-40D3-A13C-787B6187818C}" dt="2023-06-28T14:01:21.784" v="4363" actId="20577"/>
        <pc:sldMkLst>
          <pc:docMk/>
          <pc:sldMk cId="4121505132" sldId="264"/>
        </pc:sldMkLst>
        <pc:spChg chg="mod">
          <ac:chgData name="Ha MinU" userId="4050a7b372847a87" providerId="LiveId" clId="{05FF43EF-8C47-40D3-A13C-787B6187818C}" dt="2023-06-28T14:01:21.784" v="4363" actId="20577"/>
          <ac:spMkLst>
            <pc:docMk/>
            <pc:sldMk cId="4121505132" sldId="264"/>
            <ac:spMk id="3" creationId="{930D4387-F465-7A0E-6F0D-F52E67D18BEF}"/>
          </ac:spMkLst>
        </pc:spChg>
      </pc:sldChg>
      <pc:sldChg chg="modSp mod">
        <pc:chgData name="Ha MinU" userId="4050a7b372847a87" providerId="LiveId" clId="{05FF43EF-8C47-40D3-A13C-787B6187818C}" dt="2023-06-28T14:35:17.283" v="6799" actId="20577"/>
        <pc:sldMkLst>
          <pc:docMk/>
          <pc:sldMk cId="16874701" sldId="267"/>
        </pc:sldMkLst>
        <pc:spChg chg="mod">
          <ac:chgData name="Ha MinU" userId="4050a7b372847a87" providerId="LiveId" clId="{05FF43EF-8C47-40D3-A13C-787B6187818C}" dt="2023-06-28T14:35:17.283" v="6799" actId="20577"/>
          <ac:spMkLst>
            <pc:docMk/>
            <pc:sldMk cId="16874701" sldId="267"/>
            <ac:spMk id="3" creationId="{25798366-261C-2AE0-496A-20A8DACC98E4}"/>
          </ac:spMkLst>
        </pc:spChg>
      </pc:sldChg>
      <pc:sldChg chg="modSp mod">
        <pc:chgData name="Ha MinU" userId="4050a7b372847a87" providerId="LiveId" clId="{05FF43EF-8C47-40D3-A13C-787B6187818C}" dt="2023-06-28T13:33:32.765" v="3045" actId="255"/>
        <pc:sldMkLst>
          <pc:docMk/>
          <pc:sldMk cId="4203448311" sldId="269"/>
        </pc:sldMkLst>
        <pc:spChg chg="mod">
          <ac:chgData name="Ha MinU" userId="4050a7b372847a87" providerId="LiveId" clId="{05FF43EF-8C47-40D3-A13C-787B6187818C}" dt="2023-06-28T13:33:32.765" v="3045" actId="255"/>
          <ac:spMkLst>
            <pc:docMk/>
            <pc:sldMk cId="4203448311" sldId="269"/>
            <ac:spMk id="3" creationId="{938E478A-68E0-5C69-9CE5-D6AD30D52B70}"/>
          </ac:spMkLst>
        </pc:spChg>
      </pc:sldChg>
      <pc:sldChg chg="del">
        <pc:chgData name="Ha MinU" userId="4050a7b372847a87" providerId="LiveId" clId="{05FF43EF-8C47-40D3-A13C-787B6187818C}" dt="2023-06-28T10:58:54.464" v="556" actId="2696"/>
        <pc:sldMkLst>
          <pc:docMk/>
          <pc:sldMk cId="2234397924" sldId="270"/>
        </pc:sldMkLst>
      </pc:sldChg>
      <pc:sldChg chg="modSp mod">
        <pc:chgData name="Ha MinU" userId="4050a7b372847a87" providerId="LiveId" clId="{05FF43EF-8C47-40D3-A13C-787B6187818C}" dt="2023-06-28T14:34:20.975" v="6755" actId="20577"/>
        <pc:sldMkLst>
          <pc:docMk/>
          <pc:sldMk cId="1866956690" sldId="273"/>
        </pc:sldMkLst>
        <pc:spChg chg="mod">
          <ac:chgData name="Ha MinU" userId="4050a7b372847a87" providerId="LiveId" clId="{05FF43EF-8C47-40D3-A13C-787B6187818C}" dt="2023-06-28T14:10:02.771" v="5127"/>
          <ac:spMkLst>
            <pc:docMk/>
            <pc:sldMk cId="1866956690" sldId="273"/>
            <ac:spMk id="2" creationId="{70332C6F-3C48-DAE7-DCB5-93CD902B1914}"/>
          </ac:spMkLst>
        </pc:spChg>
        <pc:spChg chg="mod">
          <ac:chgData name="Ha MinU" userId="4050a7b372847a87" providerId="LiveId" clId="{05FF43EF-8C47-40D3-A13C-787B6187818C}" dt="2023-06-28T14:34:20.975" v="6755" actId="20577"/>
          <ac:spMkLst>
            <pc:docMk/>
            <pc:sldMk cId="1866956690" sldId="273"/>
            <ac:spMk id="3" creationId="{AA54849B-71CA-764B-5185-A2091A0ABF8B}"/>
          </ac:spMkLst>
        </pc:spChg>
      </pc:sldChg>
      <pc:sldChg chg="ord">
        <pc:chgData name="Ha MinU" userId="4050a7b372847a87" providerId="LiveId" clId="{05FF43EF-8C47-40D3-A13C-787B6187818C}" dt="2023-06-28T11:00:42.040" v="571"/>
        <pc:sldMkLst>
          <pc:docMk/>
          <pc:sldMk cId="2893646684" sldId="283"/>
        </pc:sldMkLst>
      </pc:sldChg>
      <pc:sldChg chg="modSp new mod">
        <pc:chgData name="Ha MinU" userId="4050a7b372847a87" providerId="LiveId" clId="{05FF43EF-8C47-40D3-A13C-787B6187818C}" dt="2023-06-28T13:51:59.244" v="3973" actId="20577"/>
        <pc:sldMkLst>
          <pc:docMk/>
          <pc:sldMk cId="126797158" sldId="292"/>
        </pc:sldMkLst>
        <pc:spChg chg="mod">
          <ac:chgData name="Ha MinU" userId="4050a7b372847a87" providerId="LiveId" clId="{05FF43EF-8C47-40D3-A13C-787B6187818C}" dt="2023-06-28T13:35:20.913" v="3095" actId="20577"/>
          <ac:spMkLst>
            <pc:docMk/>
            <pc:sldMk cId="126797158" sldId="292"/>
            <ac:spMk id="2" creationId="{9A5B6E1C-0056-7B48-32EC-43F8D91D8039}"/>
          </ac:spMkLst>
        </pc:spChg>
        <pc:spChg chg="mod">
          <ac:chgData name="Ha MinU" userId="4050a7b372847a87" providerId="LiveId" clId="{05FF43EF-8C47-40D3-A13C-787B6187818C}" dt="2023-06-28T13:51:59.244" v="3973" actId="20577"/>
          <ac:spMkLst>
            <pc:docMk/>
            <pc:sldMk cId="126797158" sldId="292"/>
            <ac:spMk id="3" creationId="{1E0221F8-D453-C492-B38D-44D2165B6EB4}"/>
          </ac:spMkLst>
        </pc:spChg>
      </pc:sldChg>
      <pc:sldChg chg="modSp new del mod">
        <pc:chgData name="Ha MinU" userId="4050a7b372847a87" providerId="LiveId" clId="{05FF43EF-8C47-40D3-A13C-787B6187818C}" dt="2023-06-28T13:52:03.544" v="3974" actId="2696"/>
        <pc:sldMkLst>
          <pc:docMk/>
          <pc:sldMk cId="4211270790" sldId="293"/>
        </pc:sldMkLst>
        <pc:spChg chg="mod">
          <ac:chgData name="Ha MinU" userId="4050a7b372847a87" providerId="LiveId" clId="{05FF43EF-8C47-40D3-A13C-787B6187818C}" dt="2023-06-28T10:58:12.304" v="555" actId="20577"/>
          <ac:spMkLst>
            <pc:docMk/>
            <pc:sldMk cId="4211270790" sldId="293"/>
            <ac:spMk id="2" creationId="{548A001D-11F9-6449-03C4-E6ADF9A84FFF}"/>
          </ac:spMkLst>
        </pc:spChg>
      </pc:sldChg>
      <pc:sldChg chg="addSp delSp modSp new mod">
        <pc:chgData name="Ha MinU" userId="4050a7b372847a87" providerId="LiveId" clId="{05FF43EF-8C47-40D3-A13C-787B6187818C}" dt="2023-06-28T11:58:37.810" v="2474" actId="20577"/>
        <pc:sldMkLst>
          <pc:docMk/>
          <pc:sldMk cId="2551969354" sldId="294"/>
        </pc:sldMkLst>
        <pc:spChg chg="mod">
          <ac:chgData name="Ha MinU" userId="4050a7b372847a87" providerId="LiveId" clId="{05FF43EF-8C47-40D3-A13C-787B6187818C}" dt="2023-06-28T11:33:43.976" v="1391" actId="20577"/>
          <ac:spMkLst>
            <pc:docMk/>
            <pc:sldMk cId="2551969354" sldId="294"/>
            <ac:spMk id="2" creationId="{7D9F7EEA-5C8D-3CB8-F6A3-9E62B28733B1}"/>
          </ac:spMkLst>
        </pc:spChg>
        <pc:spChg chg="mod">
          <ac:chgData name="Ha MinU" userId="4050a7b372847a87" providerId="LiveId" clId="{05FF43EF-8C47-40D3-A13C-787B6187818C}" dt="2023-06-28T11:58:37.810" v="2474" actId="20577"/>
          <ac:spMkLst>
            <pc:docMk/>
            <pc:sldMk cId="2551969354" sldId="294"/>
            <ac:spMk id="3" creationId="{50587F21-98DA-F3B1-E7BB-E1EA94DCD2A3}"/>
          </ac:spMkLst>
        </pc:spChg>
        <pc:spChg chg="add del">
          <ac:chgData name="Ha MinU" userId="4050a7b372847a87" providerId="LiveId" clId="{05FF43EF-8C47-40D3-A13C-787B6187818C}" dt="2023-06-28T11:32:21.491" v="1356"/>
          <ac:spMkLst>
            <pc:docMk/>
            <pc:sldMk cId="2551969354" sldId="294"/>
            <ac:spMk id="4" creationId="{EC20D227-E245-68E9-00D5-F815E2014046}"/>
          </ac:spMkLst>
        </pc:spChg>
        <pc:spChg chg="add del">
          <ac:chgData name="Ha MinU" userId="4050a7b372847a87" providerId="LiveId" clId="{05FF43EF-8C47-40D3-A13C-787B6187818C}" dt="2023-06-28T11:32:28.441" v="1358"/>
          <ac:spMkLst>
            <pc:docMk/>
            <pc:sldMk cId="2551969354" sldId="294"/>
            <ac:spMk id="5" creationId="{99EB19E4-3730-F02D-4323-909440BA4F73}"/>
          </ac:spMkLst>
        </pc:spChg>
        <pc:spChg chg="add del">
          <ac:chgData name="Ha MinU" userId="4050a7b372847a87" providerId="LiveId" clId="{05FF43EF-8C47-40D3-A13C-787B6187818C}" dt="2023-06-28T11:32:33.918" v="1360"/>
          <ac:spMkLst>
            <pc:docMk/>
            <pc:sldMk cId="2551969354" sldId="294"/>
            <ac:spMk id="6" creationId="{F312F9F3-E880-FA56-9225-65622167E54C}"/>
          </ac:spMkLst>
        </pc:spChg>
        <pc:picChg chg="add mod">
          <ac:chgData name="Ha MinU" userId="4050a7b372847a87" providerId="LiveId" clId="{05FF43EF-8C47-40D3-A13C-787B6187818C}" dt="2023-06-28T11:33:59.328" v="1395" actId="14100"/>
          <ac:picMkLst>
            <pc:docMk/>
            <pc:sldMk cId="2551969354" sldId="294"/>
            <ac:picMk id="8" creationId="{15256A21-366F-0A81-45E0-C1454F0860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6A4DF-2408-4B3C-8207-2E457C2E4D3C}" type="datetimeFigureOut">
              <a:rPr lang="ko-KR" altLang="en-US" smtClean="0"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5F0D0-6342-4E82-AFAD-52096FCFB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9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5F0D0-6342-4E82-AFAD-52096FCFB1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1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5cSTqXGD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andscape.cncf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kr/cloud/fre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ko-kr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m/ec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</a:t>
            </a:r>
            <a:r>
              <a:rPr lang="ko-KR" altLang="en-US" sz="5400">
                <a:solidFill>
                  <a:schemeClr val="tx1"/>
                </a:solidFill>
              </a:rPr>
              <a:t>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2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2C6F-3C48-DAE7-DCB5-93CD902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AWS - EC2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4849B-71CA-764B-5185-A2091A0A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61673"/>
          </a:xfrm>
        </p:spPr>
        <p:txBody>
          <a:bodyPr/>
          <a:lstStyle/>
          <a:p>
            <a:r>
              <a:rPr lang="ko-KR" altLang="en-US" sz="1600" dirty="0"/>
              <a:t>인스턴스 </a:t>
            </a:r>
            <a:r>
              <a:rPr lang="ko-KR" altLang="en-US" sz="1600" dirty="0" err="1"/>
              <a:t>커넥트는</a:t>
            </a:r>
            <a:r>
              <a:rPr lang="ko-KR" altLang="en-US" sz="1600" dirty="0"/>
              <a:t> 웹 브라우저에서 즉시 콘솔을 띄워 서버에 접속 할 수 있는 방법이고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세션관리자는 </a:t>
            </a:r>
            <a:r>
              <a:rPr lang="en-US" altLang="ko-KR" sz="1600" dirty="0"/>
              <a:t>SSM</a:t>
            </a:r>
            <a:r>
              <a:rPr lang="ko-KR" altLang="en-US" sz="1600" dirty="0"/>
              <a:t>을 이용하여 미리 관리자 역할을 생성 한 계정만 접속하도록 하는 방법입니다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SSH</a:t>
            </a:r>
            <a:r>
              <a:rPr lang="ko-KR" altLang="en-US" sz="1600" dirty="0"/>
              <a:t> 클라이언트는 </a:t>
            </a:r>
            <a:r>
              <a:rPr lang="en-US" altLang="ko-KR" sz="1600" dirty="0"/>
              <a:t>SSH</a:t>
            </a:r>
            <a:r>
              <a:rPr lang="ko-KR" altLang="en-US" sz="1600" dirty="0"/>
              <a:t>키를 발급 받아 </a:t>
            </a:r>
            <a:r>
              <a:rPr lang="en-US" altLang="ko-KR" sz="1600" dirty="0"/>
              <a:t>SSH</a:t>
            </a:r>
            <a:r>
              <a:rPr lang="ko-KR" altLang="en-US" sz="1600" dirty="0"/>
              <a:t>원격 터미널로 작업하도록 하는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직렬 콘솔은 보통 직접연결이 불가한 상황이고</a:t>
            </a:r>
            <a:r>
              <a:rPr lang="en-US" altLang="ko-KR" sz="1600" dirty="0"/>
              <a:t>, SSM</a:t>
            </a:r>
            <a:r>
              <a:rPr lang="ko-KR" altLang="en-US" sz="1600" dirty="0"/>
              <a:t>에이전트를 설정하지 않은 상태일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권장하는 방법입니다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직렬 콘솔 권한을 주기만 하면</a:t>
            </a:r>
            <a:r>
              <a:rPr lang="en-US" altLang="ko-KR" sz="1600" dirty="0"/>
              <a:t>, </a:t>
            </a:r>
            <a:r>
              <a:rPr lang="ko-KR" altLang="en-US" sz="1600" dirty="0"/>
              <a:t>콘솔에 접속 할 수 있게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직렬 콘솔은 동시 접속이 불가능 하기에 특수한 조건에만 사용하는 것을 권장합니다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EC2</a:t>
            </a:r>
            <a:r>
              <a:rPr lang="ko-KR" altLang="en-US" sz="1600" dirty="0"/>
              <a:t>는 인스턴스를 중지하면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복구가 가능한 상태로 서버가 닫히고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종료를 하면</a:t>
            </a:r>
            <a:r>
              <a:rPr lang="en-US" altLang="ko-KR" sz="1600" dirty="0"/>
              <a:t>, </a:t>
            </a:r>
            <a:r>
              <a:rPr lang="ko-KR" altLang="en-US" sz="1600" dirty="0"/>
              <a:t>복구가 불가능한 상태로 서버가 닫히고</a:t>
            </a:r>
            <a:r>
              <a:rPr lang="en-US" altLang="ko-KR" sz="1600" dirty="0"/>
              <a:t>, </a:t>
            </a:r>
            <a:r>
              <a:rPr lang="ko-KR" altLang="en-US" sz="1600" dirty="0"/>
              <a:t>일정시간이 지나면 완전히 제거 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서버는 기본적으로 공용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를 할당 해주니까 포트를 개방해서 웹서버로 사용하기 딱 좋습니다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9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1F0F3-C3BA-40C9-B65C-D374CE9B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Vscode</a:t>
            </a:r>
            <a:r>
              <a:rPr lang="ko-KR" altLang="en-US" dirty="0"/>
              <a:t>와 서버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98366-261C-2AE0-496A-20A8DACC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Vscode</a:t>
            </a:r>
            <a:r>
              <a:rPr lang="ko-KR" altLang="en-US" sz="1600" dirty="0"/>
              <a:t>를 설치 하셨다면</a:t>
            </a:r>
            <a:r>
              <a:rPr lang="en-US" altLang="ko-KR" sz="1600" dirty="0"/>
              <a:t>, </a:t>
            </a:r>
            <a:r>
              <a:rPr lang="ko-KR" altLang="en-US" sz="1600" dirty="0"/>
              <a:t>좌측의 </a:t>
            </a:r>
            <a:r>
              <a:rPr lang="en-US" altLang="ko-KR" sz="1600" dirty="0"/>
              <a:t>“</a:t>
            </a:r>
            <a:r>
              <a:rPr lang="ko-KR" altLang="en-US" sz="1600" dirty="0"/>
              <a:t>확장</a:t>
            </a:r>
            <a:r>
              <a:rPr lang="en-US" altLang="ko-KR" sz="1600" dirty="0"/>
              <a:t>”</a:t>
            </a:r>
            <a:r>
              <a:rPr lang="ko-KR" altLang="en-US" sz="1600" dirty="0"/>
              <a:t>을 눌러 다음의 내용을 설치합니다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</a:t>
            </a:r>
            <a:r>
              <a:rPr lang="en-US" altLang="ko-KR" sz="1600" dirty="0" err="1"/>
              <a:t>korean</a:t>
            </a:r>
            <a:r>
              <a:rPr lang="ko-KR" altLang="en-US" sz="1600" dirty="0"/>
              <a:t> </a:t>
            </a:r>
            <a:r>
              <a:rPr lang="en-US" altLang="ko-KR" sz="1600" dirty="0"/>
              <a:t>language</a:t>
            </a:r>
            <a:r>
              <a:rPr lang="ko-KR" altLang="en-US" sz="1600" dirty="0"/>
              <a:t> </a:t>
            </a:r>
            <a:r>
              <a:rPr lang="en-US" altLang="ko-KR" sz="1600" dirty="0"/>
              <a:t>Pack</a:t>
            </a:r>
            <a:r>
              <a:rPr lang="ko-KR" altLang="en-US" sz="1600" dirty="0"/>
              <a:t>은 필수로 설치 합니다</a:t>
            </a:r>
            <a:r>
              <a:rPr lang="en-US" altLang="ko-KR" sz="1600" dirty="0"/>
              <a:t>. )</a:t>
            </a:r>
          </a:p>
          <a:p>
            <a:r>
              <a:rPr lang="en-US" altLang="ko-KR" sz="1600" dirty="0"/>
              <a:t>Remote – SSH </a:t>
            </a:r>
            <a:r>
              <a:rPr lang="ko-KR" altLang="en-US" sz="1600" dirty="0"/>
              <a:t>를 검색하여 설치합니다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최 좌측</a:t>
            </a:r>
            <a:r>
              <a:rPr lang="en-US" altLang="ko-KR" sz="1600" dirty="0"/>
              <a:t>,</a:t>
            </a:r>
            <a:r>
              <a:rPr lang="ko-KR" altLang="en-US" sz="1600" dirty="0"/>
              <a:t> 최 하단에 초록색 원격 버튼을 눌러 </a:t>
            </a:r>
            <a:endParaRPr lang="en-US" altLang="ko-KR" sz="1600" dirty="0"/>
          </a:p>
          <a:p>
            <a:r>
              <a:rPr lang="ko-KR" altLang="en-US" sz="1600" dirty="0"/>
              <a:t>우분투 서버를 붙이고 싶으면</a:t>
            </a:r>
            <a:r>
              <a:rPr lang="en-US" altLang="ko-KR" sz="1600" dirty="0"/>
              <a:t> </a:t>
            </a:r>
            <a:r>
              <a:rPr lang="ko-KR" altLang="en-US" sz="1600" dirty="0"/>
              <a:t>호스트에 연결을 눌러 새 </a:t>
            </a:r>
            <a:r>
              <a:rPr lang="en-US" altLang="ko-KR" sz="1600" dirty="0"/>
              <a:t>SSH </a:t>
            </a:r>
            <a:r>
              <a:rPr lang="ko-KR" altLang="en-US" sz="1600" dirty="0"/>
              <a:t>호스트 추가를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 err="1"/>
              <a:t>ip</a:t>
            </a:r>
            <a:r>
              <a:rPr lang="ko-KR" altLang="en-US" sz="1600" dirty="0"/>
              <a:t>주소를 적고 </a:t>
            </a:r>
            <a:r>
              <a:rPr lang="en-US" altLang="ko-KR" sz="1600" dirty="0"/>
              <a:t>.config</a:t>
            </a:r>
            <a:r>
              <a:rPr lang="ko-KR" altLang="en-US" sz="1600" dirty="0"/>
              <a:t>에 </a:t>
            </a:r>
            <a:r>
              <a:rPr lang="en-US" altLang="ko-KR" sz="1600" dirty="0"/>
              <a:t>User “</a:t>
            </a:r>
            <a:r>
              <a:rPr lang="ko-KR" altLang="en-US" sz="1600" dirty="0"/>
              <a:t>본인의 유저 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HostName</a:t>
            </a:r>
            <a:r>
              <a:rPr lang="ko-KR" altLang="en-US" sz="1600" dirty="0"/>
              <a:t>아래에 추가합니다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WSL</a:t>
            </a:r>
            <a:r>
              <a:rPr lang="ko-KR" altLang="en-US" sz="1600" dirty="0"/>
              <a:t>을 붙이고 싶으면 새 </a:t>
            </a:r>
            <a:r>
              <a:rPr lang="en-US" altLang="ko-KR" sz="1600" dirty="0"/>
              <a:t>WSL</a:t>
            </a:r>
            <a:r>
              <a:rPr lang="ko-KR" altLang="en-US" sz="1600" dirty="0"/>
              <a:t> 창을 눌러 </a:t>
            </a:r>
            <a:r>
              <a:rPr lang="en-US" altLang="ko-KR" sz="1600" dirty="0"/>
              <a:t>WSL</a:t>
            </a:r>
            <a:r>
              <a:rPr lang="ko-KR" altLang="en-US" sz="1600" dirty="0"/>
              <a:t>을 사용해서 원격을 붙일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EC2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붙이고 싶으면</a:t>
            </a:r>
            <a:r>
              <a:rPr lang="en-US" altLang="ko-KR" sz="1600" dirty="0"/>
              <a:t> </a:t>
            </a:r>
            <a:r>
              <a:rPr lang="ko-KR" altLang="en-US" sz="1600" dirty="0"/>
              <a:t>호스트에 연결을 눌러 새 </a:t>
            </a:r>
            <a:r>
              <a:rPr lang="en-US" altLang="ko-KR" sz="1600" dirty="0"/>
              <a:t>SSH </a:t>
            </a:r>
            <a:r>
              <a:rPr lang="ko-KR" altLang="en-US" sz="1600" dirty="0"/>
              <a:t>호스트 추가를 하고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EC2</a:t>
            </a:r>
            <a:r>
              <a:rPr lang="ko-KR" altLang="en-US" sz="1600" dirty="0"/>
              <a:t>는 </a:t>
            </a:r>
            <a:r>
              <a:rPr lang="en-US" altLang="ko-KR" sz="1600" dirty="0"/>
              <a:t>SSH</a:t>
            </a:r>
            <a:r>
              <a:rPr lang="ko-KR" altLang="en-US" sz="1600" dirty="0"/>
              <a:t> 클라이언트에서 </a:t>
            </a:r>
            <a:r>
              <a:rPr lang="en-US" altLang="ko-KR" sz="1600" dirty="0"/>
              <a:t>SSH -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“~” ~~ </a:t>
            </a:r>
            <a:r>
              <a:rPr lang="ko-KR" altLang="en-US" sz="1600" dirty="0"/>
              <a:t>명령을 그대로 붙여 넣은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.config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IdentityFile</a:t>
            </a:r>
            <a:r>
              <a:rPr lang="ko-KR" altLang="en-US" sz="1600" dirty="0"/>
              <a:t> </a:t>
            </a:r>
            <a:r>
              <a:rPr lang="en-US" altLang="ko-KR" sz="1600" dirty="0"/>
              <a:t>~/.</a:t>
            </a:r>
            <a:r>
              <a:rPr lang="en-US" altLang="ko-KR" sz="1600" dirty="0" err="1"/>
              <a:t>ssh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awsub.pem</a:t>
            </a:r>
            <a:r>
              <a:rPr lang="en-US" altLang="ko-KR" sz="1600" dirty="0"/>
              <a:t> </a:t>
            </a:r>
            <a:r>
              <a:rPr lang="ko-KR" altLang="en-US" sz="1600" dirty="0"/>
              <a:t>으로 되어있는지 확인합니다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7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DE27-646A-0A24-ED2F-EB2616F3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Vscode</a:t>
            </a:r>
            <a:r>
              <a:rPr lang="ko-KR" altLang="en-US" dirty="0"/>
              <a:t> </a:t>
            </a:r>
            <a:r>
              <a:rPr lang="en-US" altLang="ko-KR" dirty="0" err="1"/>
              <a:t>extention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21CB2-0459-C6A6-D1CE-391718B0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04120" cy="4101069"/>
          </a:xfrm>
        </p:spPr>
        <p:txBody>
          <a:bodyPr/>
          <a:lstStyle/>
          <a:p>
            <a:r>
              <a:rPr lang="en-US" altLang="ko-KR" sz="1600" dirty="0"/>
              <a:t>SSH</a:t>
            </a:r>
            <a:r>
              <a:rPr lang="ko-KR" altLang="en-US" sz="1600" dirty="0"/>
              <a:t>를 붙이는데 성공하면</a:t>
            </a:r>
            <a:r>
              <a:rPr lang="en-US" altLang="ko-KR" sz="1600" dirty="0"/>
              <a:t>, ~ </a:t>
            </a:r>
            <a:r>
              <a:rPr lang="ko-KR" altLang="en-US" sz="1600" dirty="0"/>
              <a:t>디렉토리로 작업을 진행하고</a:t>
            </a:r>
            <a:r>
              <a:rPr lang="en-US" altLang="ko-KR" sz="1600" dirty="0"/>
              <a:t>(cd ~),</a:t>
            </a:r>
            <a:br>
              <a:rPr lang="en-US" altLang="ko-KR" sz="1600" dirty="0"/>
            </a:br>
            <a:r>
              <a:rPr lang="ko-KR" altLang="en-US" sz="1600" dirty="0"/>
              <a:t>단축키 </a:t>
            </a:r>
            <a:r>
              <a:rPr lang="en-US" altLang="ko-KR" sz="1600" dirty="0"/>
              <a:t>ctrl + `</a:t>
            </a:r>
            <a:r>
              <a:rPr lang="ko-KR" altLang="en-US" sz="1600" dirty="0"/>
              <a:t> 를 눌러 콘솔을 열고 닫을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추가로 해당 </a:t>
            </a:r>
            <a:r>
              <a:rPr lang="ko-KR" altLang="en-US" sz="1600" dirty="0" err="1"/>
              <a:t>익스텐션을</a:t>
            </a:r>
            <a:r>
              <a:rPr lang="ko-KR" altLang="en-US" sz="1600" dirty="0"/>
              <a:t> 추가하여 코드 작성을 보다 쉽게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“Auto Rename Tag” , “Material Icon Theme” , “Code Runner” , “CSS Peek”, “</a:t>
            </a:r>
            <a:r>
              <a:rPr lang="en-US" altLang="ko-KR" sz="1600" dirty="0" err="1"/>
              <a:t>Github</a:t>
            </a:r>
            <a:r>
              <a:rPr lang="en-US" altLang="ko-KR" sz="1600" dirty="0"/>
              <a:t> Copilot” ,</a:t>
            </a:r>
            <a:br>
              <a:rPr lang="en-US" altLang="ko-KR" sz="1600" dirty="0"/>
            </a:br>
            <a:r>
              <a:rPr lang="en-US" altLang="ko-KR" sz="1600" dirty="0"/>
              <a:t>“HTML to CSS autocompletion” , “indent-Rainbow” , “</a:t>
            </a:r>
            <a:r>
              <a:rPr lang="en-US" altLang="ko-KR" sz="1600" dirty="0" err="1"/>
              <a:t>IntelliCode</a:t>
            </a:r>
            <a:r>
              <a:rPr lang="en-US" altLang="ko-KR" sz="1600" dirty="0"/>
              <a:t>”, “</a:t>
            </a:r>
            <a:r>
              <a:rPr lang="en-US" altLang="ko-KR" sz="1600" dirty="0" err="1"/>
              <a:t>IntelliCode</a:t>
            </a:r>
            <a:r>
              <a:rPr lang="en-US" altLang="ko-KR" sz="1600" dirty="0"/>
              <a:t> API Usage Examples” ,</a:t>
            </a:r>
            <a:br>
              <a:rPr lang="en-US" altLang="ko-KR" sz="1600" dirty="0"/>
            </a:br>
            <a:r>
              <a:rPr lang="en-US" altLang="ko-KR" sz="1600" dirty="0"/>
              <a:t>“Live Server” , “Prettier – Code formatter” </a:t>
            </a:r>
            <a:r>
              <a:rPr lang="ko-KR" altLang="en-US" sz="1600" dirty="0"/>
              <a:t>들을 설치합니다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이외에도 많은 </a:t>
            </a:r>
            <a:r>
              <a:rPr lang="ko-KR" altLang="en-US" sz="1600" dirty="0" err="1"/>
              <a:t>익스텐션이</a:t>
            </a:r>
            <a:r>
              <a:rPr lang="ko-KR" altLang="en-US" sz="1600" dirty="0"/>
              <a:t> 존재하고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개인 선호에 맞게 </a:t>
            </a:r>
            <a:r>
              <a:rPr lang="ko-KR" altLang="en-US" sz="1600" dirty="0" err="1"/>
              <a:t>익스텐션</a:t>
            </a:r>
            <a:r>
              <a:rPr lang="ko-KR" altLang="en-US" sz="1600" dirty="0"/>
              <a:t> 설치 해보고 사용 해보시기 바랍니다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https://www.youtube.com/watch?v=-5cSTqXGDUs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( C</a:t>
            </a:r>
            <a:r>
              <a:rPr lang="ko-KR" altLang="en-US" sz="1600" dirty="0"/>
              <a:t>관련</a:t>
            </a:r>
            <a:r>
              <a:rPr lang="en-US" altLang="ko-KR" sz="1600" dirty="0"/>
              <a:t>, Haskell</a:t>
            </a:r>
            <a:r>
              <a:rPr lang="ko-KR" altLang="en-US" sz="1600" dirty="0"/>
              <a:t>관련 권장하는 </a:t>
            </a:r>
            <a:r>
              <a:rPr lang="ko-KR" altLang="en-US" sz="1600" dirty="0" err="1"/>
              <a:t>익스텐션으로는</a:t>
            </a:r>
            <a:r>
              <a:rPr lang="ko-KR" altLang="en-US" sz="1600" dirty="0"/>
              <a:t> </a:t>
            </a:r>
            <a:r>
              <a:rPr lang="en-US" altLang="ko-KR" sz="1600" dirty="0"/>
              <a:t>“C/C++ Themes” , “C/C++Extension Pack” ,</a:t>
            </a:r>
            <a:br>
              <a:rPr lang="en-US" altLang="ko-KR" sz="1600" dirty="0"/>
            </a:br>
            <a:r>
              <a:rPr lang="en-US" altLang="ko-KR" sz="1600" dirty="0"/>
              <a:t>“Haskell”, “Haskell Syntax Highlighting”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참고로 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는 </a:t>
            </a:r>
            <a:r>
              <a:rPr lang="en-US" altLang="ko-KR" sz="1600" dirty="0"/>
              <a:t>Emmet</a:t>
            </a:r>
            <a:r>
              <a:rPr lang="ko-KR" altLang="en-US" sz="1600" dirty="0"/>
              <a:t>을 기본 탑재하고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-US" altLang="ko-KR" sz="1600" dirty="0"/>
              <a:t>html</a:t>
            </a:r>
            <a:r>
              <a:rPr lang="ko-KR" altLang="en-US" sz="1600" dirty="0"/>
              <a:t>태그 만드는데 상당히 편리한 기능을 제공합니다</a:t>
            </a:r>
            <a:r>
              <a:rPr lang="en-US" altLang="ko-KR" sz="1600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91833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1B21-5F5E-8600-6430-A2704EF6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 명령어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22BD8-9A80-896A-C611-B89AFE04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8967"/>
          </a:xfrm>
        </p:spPr>
        <p:txBody>
          <a:bodyPr/>
          <a:lstStyle/>
          <a:p>
            <a:r>
              <a:rPr lang="ko-KR" altLang="en-US" sz="1600" dirty="0"/>
              <a:t>위의 내용을 제대로 따라오셨다면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이번에는 리눅스 명령어를 배워보는 시간입니다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자주 쓰는 것만 포함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err="1"/>
              <a:t>pwd</a:t>
            </a:r>
            <a:r>
              <a:rPr lang="en-US" altLang="ko-KR" sz="1600" dirty="0"/>
              <a:t> : </a:t>
            </a:r>
            <a:r>
              <a:rPr lang="ko-KR" altLang="en-US" sz="1600" dirty="0"/>
              <a:t>현재 콘솔이 가리키고 있는 경로를 </a:t>
            </a:r>
            <a:r>
              <a:rPr lang="en-US" altLang="ko-KR" sz="1600" dirty="0"/>
              <a:t>(</a:t>
            </a:r>
            <a:r>
              <a:rPr lang="ko-KR" altLang="en-US" sz="1600" dirty="0"/>
              <a:t>절대 경로로</a:t>
            </a:r>
            <a:r>
              <a:rPr lang="en-US" altLang="ko-KR" sz="1600" dirty="0"/>
              <a:t>)</a:t>
            </a:r>
            <a:r>
              <a:rPr lang="ko-KR" altLang="en-US" sz="1600" dirty="0"/>
              <a:t>명시합니다</a:t>
            </a:r>
            <a:r>
              <a:rPr lang="en-US" altLang="ko-KR" sz="1600" dirty="0"/>
              <a:t>. (~$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pwd</a:t>
            </a:r>
            <a:r>
              <a:rPr lang="ko-KR" altLang="en-US" sz="1600" dirty="0"/>
              <a:t>를 하면 </a:t>
            </a:r>
            <a:r>
              <a:rPr lang="ko-KR" altLang="en-US" sz="1600" dirty="0" err="1"/>
              <a:t>무느알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ls : </a:t>
            </a:r>
            <a:r>
              <a:rPr lang="ko-KR" altLang="en-US" sz="1600" dirty="0"/>
              <a:t>현재 경로의 폴더</a:t>
            </a:r>
            <a:r>
              <a:rPr lang="en-US" altLang="ko-KR" sz="1600" dirty="0"/>
              <a:t>(</a:t>
            </a:r>
            <a:r>
              <a:rPr lang="ko-KR" altLang="en-US" sz="1600" dirty="0"/>
              <a:t>보통 파란색</a:t>
            </a:r>
            <a:r>
              <a:rPr lang="en-US" altLang="ko-KR" sz="1600" dirty="0"/>
              <a:t>)</a:t>
            </a:r>
            <a:r>
              <a:rPr lang="ko-KR" altLang="en-US" sz="1600" dirty="0"/>
              <a:t>와 모든 파일</a:t>
            </a:r>
            <a:r>
              <a:rPr lang="en-US" altLang="ko-KR" sz="1600" dirty="0"/>
              <a:t>(</a:t>
            </a:r>
            <a:r>
              <a:rPr lang="ko-KR" altLang="en-US" sz="1600" dirty="0"/>
              <a:t>보통 흰색</a:t>
            </a:r>
            <a:r>
              <a:rPr lang="en-US" altLang="ko-KR" sz="1600" dirty="0"/>
              <a:t>)</a:t>
            </a:r>
            <a:r>
              <a:rPr lang="ko-KR" altLang="en-US" sz="1600" dirty="0"/>
              <a:t>을 모두 보여줍니다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ls</a:t>
            </a:r>
            <a:r>
              <a:rPr lang="ko-KR" altLang="en-US" sz="1600" dirty="0"/>
              <a:t> </a:t>
            </a:r>
            <a:r>
              <a:rPr lang="en-US" altLang="ko-KR" sz="1600" dirty="0"/>
              <a:t>-la : </a:t>
            </a:r>
            <a:r>
              <a:rPr lang="ko-KR" altLang="en-US" sz="1600" dirty="0"/>
              <a:t>현재 경로의 폴더</a:t>
            </a:r>
            <a:r>
              <a:rPr lang="en-US" altLang="ko-KR" sz="1600" dirty="0"/>
              <a:t>, </a:t>
            </a:r>
            <a:r>
              <a:rPr lang="ko-KR" altLang="en-US" sz="1600" dirty="0"/>
              <a:t>파일의 모든 정보를 모두 보여줍니다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이걸로 보통 권한을 확인 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cd “</a:t>
            </a:r>
            <a:r>
              <a:rPr lang="ko-KR" altLang="en-US" sz="1600" dirty="0"/>
              <a:t>변경할 경로</a:t>
            </a:r>
            <a:r>
              <a:rPr lang="en-US" altLang="ko-KR" sz="1600" dirty="0"/>
              <a:t>” : </a:t>
            </a:r>
            <a:r>
              <a:rPr lang="ko-KR" altLang="en-US" sz="1600" dirty="0"/>
              <a:t>콘솔이 가리키는 경로를 </a:t>
            </a:r>
            <a:r>
              <a:rPr lang="en-US" altLang="ko-KR" sz="1600" dirty="0"/>
              <a:t>“</a:t>
            </a:r>
            <a:r>
              <a:rPr lang="ko-KR" altLang="en-US" sz="1600" dirty="0"/>
              <a:t>변경할 경로</a:t>
            </a:r>
            <a:r>
              <a:rPr lang="en-US" altLang="ko-KR" sz="1600" dirty="0"/>
              <a:t>” </a:t>
            </a:r>
            <a:r>
              <a:rPr lang="ko-KR" altLang="en-US" sz="1600" dirty="0"/>
              <a:t>로 변경합니다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mkdir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원하는 경로</a:t>
            </a:r>
            <a:r>
              <a:rPr lang="en-US" altLang="ko-KR" sz="1600" dirty="0"/>
              <a:t>”/“</a:t>
            </a:r>
            <a:r>
              <a:rPr lang="ko-KR" altLang="en-US" sz="1600" dirty="0"/>
              <a:t>폴더 이름</a:t>
            </a:r>
            <a:r>
              <a:rPr lang="en-US" altLang="ko-KR" sz="1600" dirty="0"/>
              <a:t>” :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원하는 경로</a:t>
            </a:r>
            <a:r>
              <a:rPr lang="en-US" altLang="ko-KR" sz="1600" dirty="0"/>
              <a:t>” </a:t>
            </a:r>
            <a:r>
              <a:rPr lang="ko-KR" altLang="en-US" sz="1600" dirty="0"/>
              <a:t>에 </a:t>
            </a:r>
            <a:r>
              <a:rPr lang="en-US" altLang="ko-KR" sz="1600" dirty="0"/>
              <a:t>“</a:t>
            </a:r>
            <a:r>
              <a:rPr lang="ko-KR" altLang="en-US" sz="1600" dirty="0"/>
              <a:t>폴더 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폴더를 만듭니다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touch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원하는 경로</a:t>
            </a:r>
            <a:r>
              <a:rPr lang="en-US" altLang="ko-KR" sz="1600" dirty="0"/>
              <a:t>”/”</a:t>
            </a:r>
            <a:r>
              <a:rPr lang="ko-KR" altLang="en-US" sz="1600" dirty="0"/>
              <a:t>파일 이름과 확장자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원하는 경로</a:t>
            </a:r>
            <a:r>
              <a:rPr lang="en-US" altLang="ko-KR" sz="1600" dirty="0"/>
              <a:t>” </a:t>
            </a:r>
            <a:r>
              <a:rPr lang="ko-KR" altLang="en-US" sz="1600" dirty="0"/>
              <a:t>에 </a:t>
            </a:r>
            <a:r>
              <a:rPr lang="en-US" altLang="ko-KR" sz="1600" dirty="0"/>
              <a:t>“</a:t>
            </a:r>
            <a:r>
              <a:rPr lang="ko-KR" altLang="en-US" sz="1600" dirty="0"/>
              <a:t>파일 이름과 확장자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파일을 만듭니다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cp “</a:t>
            </a:r>
            <a:r>
              <a:rPr lang="ko-KR" altLang="en-US" sz="1600" dirty="0"/>
              <a:t>기존 파일 명</a:t>
            </a:r>
            <a:r>
              <a:rPr lang="en-US" altLang="ko-KR" sz="1600" dirty="0"/>
              <a:t>” “</a:t>
            </a:r>
            <a:r>
              <a:rPr lang="ko-KR" altLang="en-US" sz="1600" dirty="0"/>
              <a:t>복사본 파일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기존 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“</a:t>
            </a:r>
            <a:r>
              <a:rPr lang="ko-KR" altLang="en-US" sz="1600" dirty="0"/>
              <a:t>복사본 파일 명</a:t>
            </a:r>
            <a:r>
              <a:rPr lang="en-US" altLang="ko-KR" sz="1600" dirty="0"/>
              <a:t>”</a:t>
            </a:r>
            <a:r>
              <a:rPr lang="ko-KR" altLang="en-US" sz="1600" dirty="0"/>
              <a:t> 파일로 복사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mv “</a:t>
            </a:r>
            <a:r>
              <a:rPr lang="ko-KR" altLang="en-US" sz="1600" dirty="0"/>
              <a:t>기존 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</a:t>
            </a:r>
            <a:r>
              <a:rPr lang="ko-KR" altLang="en-US" sz="1600" dirty="0"/>
              <a:t> 명</a:t>
            </a:r>
            <a:r>
              <a:rPr lang="en-US" altLang="ko-KR" sz="1600" dirty="0"/>
              <a:t>” “</a:t>
            </a:r>
            <a:r>
              <a:rPr lang="ko-KR" altLang="en-US" sz="1600" dirty="0"/>
              <a:t>이동 할 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</a:t>
            </a:r>
            <a:r>
              <a:rPr lang="ko-KR" altLang="en-US" sz="1600" dirty="0"/>
              <a:t>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기존 </a:t>
            </a:r>
            <a:r>
              <a:rPr lang="en-US" altLang="ko-KR" sz="1600" dirty="0"/>
              <a:t>~</a:t>
            </a:r>
            <a:r>
              <a:rPr lang="ko-KR" altLang="en-US" sz="1600" dirty="0"/>
              <a:t> 명</a:t>
            </a:r>
            <a:r>
              <a:rPr lang="en-US" altLang="ko-KR" sz="1600" dirty="0"/>
              <a:t>”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잘라내고</a:t>
            </a:r>
            <a:r>
              <a:rPr lang="en-US" altLang="ko-KR" sz="1600" dirty="0"/>
              <a:t>, “</a:t>
            </a:r>
            <a:r>
              <a:rPr lang="ko-KR" altLang="en-US" sz="1600" dirty="0"/>
              <a:t>이동 </a:t>
            </a:r>
            <a:r>
              <a:rPr lang="en-US" altLang="ko-KR" sz="1600" dirty="0"/>
              <a:t>~ </a:t>
            </a:r>
            <a:r>
              <a:rPr lang="ko-KR" altLang="en-US" sz="1600" dirty="0"/>
              <a:t>명</a:t>
            </a:r>
            <a:r>
              <a:rPr lang="en-US" altLang="ko-KR" sz="1600" dirty="0"/>
              <a:t>”</a:t>
            </a:r>
            <a:r>
              <a:rPr lang="ko-KR" altLang="en-US" sz="1600" dirty="0"/>
              <a:t>에 붙여 넣습니다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cat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열고 싶은 파일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열고 싶은 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파일의 내용을 콘솔에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rm “</a:t>
            </a:r>
            <a:r>
              <a:rPr lang="ko-KR" altLang="en-US" sz="1600" dirty="0"/>
              <a:t>지울 파일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지울 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파일을 삭제합니다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rm –rf “</a:t>
            </a:r>
            <a:r>
              <a:rPr lang="ko-KR" altLang="en-US" sz="1600" dirty="0"/>
              <a:t>지울 경로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지울 경로 명</a:t>
            </a:r>
            <a:r>
              <a:rPr lang="en-US" altLang="ko-KR" sz="1600" dirty="0"/>
              <a:t>” </a:t>
            </a:r>
            <a:r>
              <a:rPr lang="ko-KR" altLang="en-US" sz="1600" dirty="0"/>
              <a:t>경로의 하위 모든 폴더와 파일을 삭제합니다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 </a:t>
            </a:r>
            <a:r>
              <a:rPr lang="en-US" altLang="ko-KR" sz="1600" dirty="0" err="1"/>
              <a:t>ctrl+z</a:t>
            </a:r>
            <a:r>
              <a:rPr lang="en-US" altLang="ko-KR" sz="1600" dirty="0"/>
              <a:t> : </a:t>
            </a:r>
            <a:r>
              <a:rPr lang="ko-KR" altLang="en-US" sz="1600" dirty="0"/>
              <a:t>백그라운드 실행으로 </a:t>
            </a:r>
            <a:r>
              <a:rPr lang="en-US" altLang="ko-KR" sz="1600" dirty="0" err="1"/>
              <a:t>fg</a:t>
            </a:r>
            <a:r>
              <a:rPr lang="en-US" altLang="ko-KR" sz="1600" dirty="0"/>
              <a:t> </a:t>
            </a:r>
            <a:r>
              <a:rPr lang="ko-KR" altLang="en-US" sz="1600" dirty="0"/>
              <a:t>를 이용하여 백그라운드 실행을 불러와야 실행을 멈출 수 있습니다</a:t>
            </a:r>
            <a:r>
              <a:rPr lang="en-US" altLang="ko-KR" sz="1600" dirty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0760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D8FE3-5EDE-D497-FB10-4DFDB9D3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 명령어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D5732-B8C2-4CCB-307A-07C9B2F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find “</a:t>
            </a:r>
            <a:r>
              <a:rPr lang="ko-KR" altLang="en-US" sz="1600" dirty="0"/>
              <a:t>찾을 경로 명</a:t>
            </a:r>
            <a:r>
              <a:rPr lang="en-US" altLang="ko-KR" sz="1600" dirty="0"/>
              <a:t>” -name “’</a:t>
            </a:r>
            <a:r>
              <a:rPr lang="ko-KR" altLang="en-US" sz="1600" dirty="0"/>
              <a:t>찾을 파일 명 또는 일부</a:t>
            </a:r>
            <a:r>
              <a:rPr lang="en-US" altLang="ko-KR" sz="1600" dirty="0"/>
              <a:t>’” : “</a:t>
            </a:r>
            <a:r>
              <a:rPr lang="ko-KR" altLang="en-US" sz="1600" dirty="0"/>
              <a:t>찾을 경로 명</a:t>
            </a:r>
            <a:r>
              <a:rPr lang="en-US" altLang="ko-KR" sz="1600" dirty="0"/>
              <a:t>” </a:t>
            </a:r>
            <a:r>
              <a:rPr lang="ko-KR" altLang="en-US" sz="1600" dirty="0"/>
              <a:t>경로의 하위 모든 디렉토리에서</a:t>
            </a:r>
            <a:br>
              <a:rPr lang="en-US" altLang="ko-KR" sz="1600" dirty="0"/>
            </a:br>
            <a:r>
              <a:rPr lang="en-US" altLang="ko-KR" sz="1600" dirty="0"/>
              <a:t>‘</a:t>
            </a:r>
            <a:r>
              <a:rPr lang="ko-KR" altLang="en-US" sz="1600" dirty="0"/>
              <a:t>찾을 파일 명 또는 일부</a:t>
            </a:r>
            <a:r>
              <a:rPr lang="en-US" altLang="ko-KR" sz="1600" dirty="0"/>
              <a:t>‘ </a:t>
            </a:r>
            <a:r>
              <a:rPr lang="ko-KR" altLang="en-US" sz="1600" dirty="0"/>
              <a:t>를 매칭하여 찾고 해당되는 경로와 파일을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clear : </a:t>
            </a:r>
            <a:r>
              <a:rPr lang="ko-KR" altLang="en-US" sz="1600" dirty="0"/>
              <a:t>현재 콘솔창의 기록을 모두 지웁니다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grep</a:t>
            </a:r>
            <a:r>
              <a:rPr lang="ko-KR" altLang="en-US" sz="1600" dirty="0"/>
              <a:t> </a:t>
            </a:r>
            <a:r>
              <a:rPr lang="en-US" altLang="ko-KR" sz="1600" dirty="0"/>
              <a:t>“’</a:t>
            </a:r>
            <a:r>
              <a:rPr lang="ko-KR" altLang="en-US" sz="1600" dirty="0"/>
              <a:t>찾을 문장</a:t>
            </a:r>
            <a:r>
              <a:rPr lang="en-US" altLang="ko-KR" sz="1600" dirty="0"/>
              <a:t>’” “</a:t>
            </a:r>
            <a:r>
              <a:rPr lang="ko-KR" altLang="en-US" sz="1600" dirty="0"/>
              <a:t>찾을 파일 명</a:t>
            </a:r>
            <a:r>
              <a:rPr lang="en-US" altLang="ko-KR" sz="1600" dirty="0"/>
              <a:t>” :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찾을 파일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파일에서 </a:t>
            </a:r>
            <a:r>
              <a:rPr lang="en-US" altLang="ko-KR" sz="1600" dirty="0"/>
              <a:t>‘</a:t>
            </a:r>
            <a:r>
              <a:rPr lang="ko-KR" altLang="en-US" sz="1600" dirty="0"/>
              <a:t>찾을 문장</a:t>
            </a:r>
            <a:r>
              <a:rPr lang="en-US" altLang="ko-KR" sz="1600" dirty="0"/>
              <a:t>’ </a:t>
            </a:r>
            <a:r>
              <a:rPr lang="ko-KR" altLang="en-US" sz="1600" dirty="0"/>
              <a:t>을 찾고</a:t>
            </a:r>
            <a:br>
              <a:rPr lang="en-US" altLang="ko-KR" sz="1600" dirty="0"/>
            </a:br>
            <a:r>
              <a:rPr lang="ko-KR" altLang="en-US" sz="1600" dirty="0"/>
              <a:t>내용에 표시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하이라이팅</a:t>
            </a:r>
            <a:r>
              <a:rPr lang="en-US" altLang="ko-KR" sz="1600" dirty="0"/>
              <a:t>)</a:t>
            </a:r>
            <a:r>
              <a:rPr lang="ko-KR" altLang="en-US" sz="1600" dirty="0"/>
              <a:t>하여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ps</a:t>
            </a:r>
            <a:r>
              <a:rPr lang="ko-KR" altLang="en-US" sz="1600" dirty="0"/>
              <a:t> </a:t>
            </a:r>
            <a:r>
              <a:rPr lang="en-US" altLang="ko-KR" sz="1600" dirty="0"/>
              <a:t>-A : </a:t>
            </a:r>
            <a:r>
              <a:rPr lang="ko-KR" altLang="en-US" sz="1600" dirty="0"/>
              <a:t>현재 실행 중인 모든 프로세스를 출력합니다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이걸로 보통 프로세스의 </a:t>
            </a:r>
            <a:r>
              <a:rPr lang="en-US" altLang="ko-KR" sz="1600" dirty="0"/>
              <a:t>PID</a:t>
            </a:r>
            <a:r>
              <a:rPr lang="ko-KR" altLang="en-US" sz="1600" dirty="0"/>
              <a:t>를 확인합니다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kill -9 “PID” : </a:t>
            </a:r>
            <a:r>
              <a:rPr lang="ko-KR" altLang="en-US" sz="1600" dirty="0"/>
              <a:t>현재 실행중인 </a:t>
            </a:r>
            <a:r>
              <a:rPr lang="en-US" altLang="ko-KR" sz="1600" dirty="0"/>
              <a:t>“PID” </a:t>
            </a:r>
            <a:r>
              <a:rPr lang="ko-KR" altLang="en-US" sz="1600" dirty="0"/>
              <a:t>번</a:t>
            </a:r>
            <a:r>
              <a:rPr lang="en-US" altLang="ko-KR" sz="1600" dirty="0"/>
              <a:t> </a:t>
            </a:r>
            <a:r>
              <a:rPr lang="ko-KR" altLang="en-US" sz="1600" dirty="0"/>
              <a:t>프로세스를 종료합니다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df</a:t>
            </a:r>
            <a:r>
              <a:rPr lang="ko-KR" altLang="en-US" sz="1600" dirty="0"/>
              <a:t> </a:t>
            </a:r>
            <a:r>
              <a:rPr lang="en-US" altLang="ko-KR" sz="1600" dirty="0"/>
              <a:t>-h : </a:t>
            </a:r>
            <a:r>
              <a:rPr lang="ko-KR" altLang="en-US" sz="1600" dirty="0"/>
              <a:t>연결된 모든 장치의 전체용량과 사용용량을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du -</a:t>
            </a:r>
            <a:r>
              <a:rPr lang="en-US" altLang="ko-KR" sz="1600" dirty="0" err="1"/>
              <a:t>hs</a:t>
            </a:r>
            <a:r>
              <a:rPr lang="en-US" altLang="ko-KR" sz="1600" dirty="0"/>
              <a:t> “</a:t>
            </a:r>
            <a:r>
              <a:rPr lang="ko-KR" altLang="en-US" sz="1600" dirty="0"/>
              <a:t>경로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경로 명</a:t>
            </a:r>
            <a:r>
              <a:rPr lang="en-US" altLang="ko-KR" sz="1600" dirty="0"/>
              <a:t>”</a:t>
            </a:r>
            <a:r>
              <a:rPr lang="ko-KR" altLang="en-US" sz="1600" dirty="0"/>
              <a:t> 경로의 크기를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(du -</a:t>
            </a:r>
            <a:r>
              <a:rPr lang="en-US" altLang="ko-KR" sz="1600" dirty="0" err="1"/>
              <a:t>hs</a:t>
            </a:r>
            <a:r>
              <a:rPr lang="en-US" altLang="ko-KR" sz="1600" dirty="0"/>
              <a:t> ./* : </a:t>
            </a:r>
            <a:r>
              <a:rPr lang="ko-KR" altLang="en-US" sz="1600" dirty="0"/>
              <a:t>현재 경로의 모든 폴더와 파일의 각 크기를 출력합니다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 err="1"/>
              <a:t>chmod</a:t>
            </a:r>
            <a:r>
              <a:rPr lang="en-US" altLang="ko-KR" sz="1600" dirty="0"/>
              <a:t> “</a:t>
            </a:r>
            <a:r>
              <a:rPr lang="ko-KR" altLang="en-US" sz="1600" dirty="0"/>
              <a:t>권한 숫자</a:t>
            </a:r>
            <a:r>
              <a:rPr lang="en-US" altLang="ko-KR" sz="1600" dirty="0"/>
              <a:t>” “</a:t>
            </a:r>
            <a:r>
              <a:rPr lang="ko-KR" altLang="en-US" sz="1600" dirty="0"/>
              <a:t>적용 할 경로 또는 파일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적용 할 경로 또는 파일 명</a:t>
            </a:r>
            <a:r>
              <a:rPr lang="en-US" altLang="ko-KR" sz="1600" dirty="0"/>
              <a:t>”</a:t>
            </a:r>
            <a:r>
              <a:rPr lang="ko-KR" altLang="en-US" sz="1600" dirty="0"/>
              <a:t>의 권한을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권한 숫자</a:t>
            </a:r>
            <a:r>
              <a:rPr lang="en-US" altLang="ko-KR" sz="1600" dirty="0"/>
              <a:t>”</a:t>
            </a:r>
            <a:r>
              <a:rPr lang="ko-KR" altLang="en-US" sz="1600" dirty="0"/>
              <a:t>로 변경합니다</a:t>
            </a:r>
            <a:r>
              <a:rPr lang="en-US" altLang="ko-KR" sz="1600" dirty="0"/>
              <a:t>. </a:t>
            </a:r>
            <a:r>
              <a:rPr lang="en-US" altLang="ko-KR" sz="1400" dirty="0"/>
              <a:t>(</a:t>
            </a:r>
            <a:r>
              <a:rPr lang="ko-KR" altLang="en-US" sz="1400" dirty="0"/>
              <a:t>권한 숫자는 사용자</a:t>
            </a:r>
            <a:r>
              <a:rPr lang="en-US" altLang="ko-KR" sz="1400" dirty="0"/>
              <a:t>, </a:t>
            </a:r>
            <a:r>
              <a:rPr lang="ko-KR" altLang="en-US" sz="1400" dirty="0"/>
              <a:t>그룹</a:t>
            </a:r>
            <a:r>
              <a:rPr lang="en-US" altLang="ko-KR" sz="1400" dirty="0"/>
              <a:t>, </a:t>
            </a:r>
            <a:r>
              <a:rPr lang="ko-KR" altLang="en-US" sz="1400" dirty="0"/>
              <a:t>그 외 순서로</a:t>
            </a:r>
            <a:r>
              <a:rPr lang="en-US" altLang="ko-KR" sz="1400" dirty="0"/>
              <a:t>, 0</a:t>
            </a:r>
            <a:r>
              <a:rPr lang="ko-KR" altLang="en-US" sz="1400" dirty="0"/>
              <a:t>부터 </a:t>
            </a:r>
            <a:r>
              <a:rPr lang="en-US" altLang="ko-KR" sz="1400" dirty="0"/>
              <a:t>7</a:t>
            </a:r>
            <a:r>
              <a:rPr lang="ko-KR" altLang="en-US" sz="1400" dirty="0"/>
              <a:t>까지 총 세 자리로 되어 있습니다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600" dirty="0" err="1"/>
              <a:t>chmod</a:t>
            </a:r>
            <a:r>
              <a:rPr lang="en-US" altLang="ko-KR" sz="1600" dirty="0"/>
              <a:t> -R “</a:t>
            </a:r>
            <a:r>
              <a:rPr lang="ko-KR" altLang="en-US" sz="1600" dirty="0"/>
              <a:t>권한 숫자</a:t>
            </a:r>
            <a:r>
              <a:rPr lang="en-US" altLang="ko-KR" sz="1600" dirty="0"/>
              <a:t>” “</a:t>
            </a:r>
            <a:r>
              <a:rPr lang="ko-KR" altLang="en-US" sz="1600" dirty="0"/>
              <a:t>경로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경로 명</a:t>
            </a:r>
            <a:r>
              <a:rPr lang="en-US" altLang="ko-KR" sz="1600" dirty="0"/>
              <a:t>”</a:t>
            </a:r>
            <a:r>
              <a:rPr lang="ko-KR" altLang="en-US" sz="1600" dirty="0"/>
              <a:t>의 하위 모든 폴더와 파일의 권한을</a:t>
            </a:r>
            <a:r>
              <a:rPr lang="en-US" altLang="ko-KR" sz="1600" dirty="0"/>
              <a:t> “</a:t>
            </a:r>
            <a:r>
              <a:rPr lang="ko-KR" altLang="en-US" sz="1600" dirty="0"/>
              <a:t>권한 숫자</a:t>
            </a:r>
            <a:r>
              <a:rPr lang="en-US" altLang="ko-KR" sz="1600" dirty="0"/>
              <a:t>”</a:t>
            </a:r>
            <a:r>
              <a:rPr lang="ko-KR" altLang="en-US" sz="1600" dirty="0"/>
              <a:t>로 변경합니다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8551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2481-D38E-7605-899C-22A57588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 명령어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3F6D3-E31E-F2A1-4AC5-859CAC34B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31045"/>
          </a:xfrm>
        </p:spPr>
        <p:txBody>
          <a:bodyPr/>
          <a:lstStyle/>
          <a:p>
            <a:r>
              <a:rPr lang="en-US" altLang="ko-KR" sz="1600" dirty="0" err="1"/>
              <a:t>chown</a:t>
            </a:r>
            <a:r>
              <a:rPr lang="en-US" altLang="ko-KR" sz="1600" dirty="0"/>
              <a:t> “</a:t>
            </a:r>
            <a:r>
              <a:rPr lang="ko-KR" altLang="en-US" sz="1600" dirty="0"/>
              <a:t>바꿀 유저 이름</a:t>
            </a:r>
            <a:r>
              <a:rPr lang="en-US" altLang="ko-KR" sz="1600" dirty="0"/>
              <a:t>” “</a:t>
            </a:r>
            <a:r>
              <a:rPr lang="ko-KR" altLang="en-US" sz="1600" dirty="0"/>
              <a:t>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</a:t>
            </a:r>
            <a:r>
              <a:rPr lang="ko-KR" altLang="en-US" sz="1600" dirty="0"/>
              <a:t>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</a:t>
            </a:r>
            <a:r>
              <a:rPr lang="ko-KR" altLang="en-US" sz="1600" dirty="0"/>
              <a:t> 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파일의 소유자를 </a:t>
            </a:r>
            <a:r>
              <a:rPr lang="en-US" altLang="ko-KR" sz="1600" dirty="0"/>
              <a:t>“</a:t>
            </a:r>
            <a:r>
              <a:rPr lang="ko-KR" altLang="en-US" sz="1600" dirty="0"/>
              <a:t>바꿀 유저 이름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변경합니다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chown</a:t>
            </a:r>
            <a:r>
              <a:rPr lang="en-US" altLang="ko-KR" sz="1600" dirty="0"/>
              <a:t> “:</a:t>
            </a:r>
            <a:r>
              <a:rPr lang="ko-KR" altLang="en-US" sz="1600" dirty="0"/>
              <a:t>바꿀 그룹 명</a:t>
            </a:r>
            <a:r>
              <a:rPr lang="en-US" altLang="ko-KR" sz="1600" dirty="0"/>
              <a:t>” “</a:t>
            </a:r>
            <a:r>
              <a:rPr lang="ko-KR" altLang="en-US" sz="1600" dirty="0"/>
              <a:t>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</a:t>
            </a:r>
            <a:r>
              <a:rPr lang="ko-KR" altLang="en-US" sz="1600" dirty="0"/>
              <a:t> 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파일</a:t>
            </a:r>
            <a:r>
              <a:rPr lang="en-US" altLang="ko-KR" sz="1600" dirty="0"/>
              <a:t>(</a:t>
            </a:r>
            <a:r>
              <a:rPr lang="ko-KR" altLang="en-US" sz="1600" dirty="0"/>
              <a:t>경로</a:t>
            </a:r>
            <a:r>
              <a:rPr lang="en-US" altLang="ko-KR" sz="1600" dirty="0"/>
              <a:t>) </a:t>
            </a:r>
            <a:r>
              <a:rPr lang="ko-KR" altLang="en-US" sz="1600" dirty="0"/>
              <a:t>명</a:t>
            </a:r>
            <a:r>
              <a:rPr lang="en-US" altLang="ko-KR" sz="1600" dirty="0"/>
              <a:t>” </a:t>
            </a:r>
            <a:r>
              <a:rPr lang="ko-KR" altLang="en-US" sz="1600" dirty="0"/>
              <a:t>파일의 그룹 명을 </a:t>
            </a:r>
            <a:r>
              <a:rPr lang="en-US" altLang="ko-KR" sz="1600" dirty="0"/>
              <a:t>“</a:t>
            </a:r>
            <a:r>
              <a:rPr lang="ko-KR" altLang="en-US" sz="1600" dirty="0"/>
              <a:t>바꿀 그룹 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변경합니다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chown</a:t>
            </a:r>
            <a:r>
              <a:rPr lang="en-US" altLang="ko-KR" sz="1600" dirty="0"/>
              <a:t> -R “</a:t>
            </a:r>
            <a:r>
              <a:rPr lang="ko-KR" altLang="en-US" sz="1600" dirty="0"/>
              <a:t>유저이름</a:t>
            </a:r>
            <a:r>
              <a:rPr lang="en-US" altLang="ko-KR" sz="1600" dirty="0"/>
              <a:t>:</a:t>
            </a:r>
            <a:r>
              <a:rPr lang="ko-KR" altLang="en-US" sz="1600" dirty="0"/>
              <a:t>그룹 명</a:t>
            </a:r>
            <a:r>
              <a:rPr lang="en-US" altLang="ko-KR" sz="1600" dirty="0"/>
              <a:t>” “</a:t>
            </a:r>
            <a:r>
              <a:rPr lang="ko-KR" altLang="en-US" sz="1600" dirty="0"/>
              <a:t>경로</a:t>
            </a:r>
            <a:r>
              <a:rPr lang="en-US" altLang="ko-KR" sz="1600" dirty="0"/>
              <a:t> </a:t>
            </a:r>
            <a:r>
              <a:rPr lang="ko-KR" altLang="en-US" sz="1600" dirty="0"/>
              <a:t>명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경로 명</a:t>
            </a:r>
            <a:r>
              <a:rPr lang="en-US" altLang="ko-KR" sz="1600" dirty="0"/>
              <a:t>”</a:t>
            </a:r>
            <a:r>
              <a:rPr lang="ko-KR" altLang="en-US" sz="1600" dirty="0"/>
              <a:t>의 하위 모든 폴더와 파일의 소유자와 그룹 명을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유저이름</a:t>
            </a:r>
            <a:r>
              <a:rPr lang="en-US" altLang="ko-KR" sz="1600" dirty="0"/>
              <a:t>”</a:t>
            </a:r>
            <a:r>
              <a:rPr lang="ko-KR" altLang="en-US" sz="1600" dirty="0"/>
              <a:t>과 </a:t>
            </a:r>
            <a:r>
              <a:rPr lang="en-US" altLang="ko-KR" sz="1600" dirty="0"/>
              <a:t>“</a:t>
            </a:r>
            <a:r>
              <a:rPr lang="ko-KR" altLang="en-US" sz="1600" dirty="0"/>
              <a:t>그룹 명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변경합니다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 err="1"/>
              <a:t>sudo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su</a:t>
            </a:r>
            <a:r>
              <a:rPr lang="en-US" altLang="ko-KR" sz="1600" dirty="0"/>
              <a:t> : </a:t>
            </a:r>
            <a:r>
              <a:rPr lang="ko-KR" altLang="en-US" sz="1600" dirty="0"/>
              <a:t>루트권한으로 로그인 합니다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모든 명령 앞에 </a:t>
            </a:r>
            <a:r>
              <a:rPr lang="en-US" altLang="ko-KR" sz="1600" dirty="0" err="1"/>
              <a:t>sudo</a:t>
            </a:r>
            <a:r>
              <a:rPr lang="en-US" altLang="ko-KR" sz="1600" dirty="0"/>
              <a:t> : </a:t>
            </a:r>
            <a:r>
              <a:rPr lang="ko-KR" altLang="en-US" sz="1600" dirty="0"/>
              <a:t>일시적으로 </a:t>
            </a:r>
            <a:r>
              <a:rPr lang="en-US" altLang="ko-KR" sz="1600" dirty="0" err="1"/>
              <a:t>su</a:t>
            </a:r>
            <a:r>
              <a:rPr lang="ko-KR" altLang="en-US" sz="1600" dirty="0"/>
              <a:t>권한을 받아 명령을 실행함 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루트 권한 상태에서</a:t>
            </a:r>
            <a:r>
              <a:rPr lang="en-US" altLang="ko-KR" sz="1600" dirty="0"/>
              <a:t>) login “</a:t>
            </a:r>
            <a:r>
              <a:rPr lang="ko-KR" altLang="en-US" sz="1600" dirty="0"/>
              <a:t>계정 이름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계정 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계정으로 로그인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한 번 로그인 한 상태에서</a:t>
            </a:r>
            <a:r>
              <a:rPr lang="en-US" altLang="ko-KR" sz="1600" dirty="0"/>
              <a:t>) logout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로그인 하기 전 계정으로 로그인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루트 권한 상태에서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adduser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로그인 계정을 생성합니다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로그인과 로그아웃은 동일하게 적용됩니다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계정 생성 한 유저는 루트 변경 권리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sudoers</a:t>
            </a:r>
            <a:r>
              <a:rPr lang="en-US" altLang="ko-KR" sz="1600" dirty="0"/>
              <a:t> file)</a:t>
            </a:r>
            <a:r>
              <a:rPr lang="ko-KR" altLang="en-US" sz="1600" dirty="0"/>
              <a:t>가 없어 필요시 추가 설정해야 합니다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루트 권한 상태에서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userdel</a:t>
            </a:r>
            <a:r>
              <a:rPr lang="en-US" altLang="ko-KR" sz="1600" dirty="0"/>
              <a:t> “</a:t>
            </a:r>
            <a:r>
              <a:rPr lang="ko-KR" altLang="en-US" sz="1600" dirty="0"/>
              <a:t>계정 이름</a:t>
            </a:r>
            <a:r>
              <a:rPr lang="en-US" altLang="ko-KR" sz="1600" dirty="0"/>
              <a:t>” : “</a:t>
            </a:r>
            <a:r>
              <a:rPr lang="ko-KR" altLang="en-US" sz="1600" dirty="0"/>
              <a:t>계정 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계정을 삭제합니다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man “</a:t>
            </a:r>
            <a:r>
              <a:rPr lang="ko-KR" altLang="en-US" sz="1600" dirty="0"/>
              <a:t>명령어</a:t>
            </a:r>
            <a:r>
              <a:rPr lang="en-US" altLang="ko-KR" sz="1600" dirty="0"/>
              <a:t>” : “</a:t>
            </a:r>
            <a:r>
              <a:rPr lang="ko-KR" altLang="en-US" sz="1600" dirty="0"/>
              <a:t>명령어</a:t>
            </a:r>
            <a:r>
              <a:rPr lang="en-US" altLang="ko-KR" sz="1600" dirty="0"/>
              <a:t>”</a:t>
            </a:r>
            <a:r>
              <a:rPr lang="ko-KR" altLang="en-US" sz="1600" dirty="0"/>
              <a:t>에 대한 매뉴얼</a:t>
            </a:r>
            <a:r>
              <a:rPr lang="en-US" altLang="ko-KR" sz="1600" dirty="0"/>
              <a:t>(</a:t>
            </a:r>
            <a:r>
              <a:rPr lang="ko-KR" altLang="en-US" sz="1600" dirty="0"/>
              <a:t>사용 설명서</a:t>
            </a:r>
            <a:r>
              <a:rPr lang="en-US" altLang="ko-KR" sz="1600" dirty="0"/>
              <a:t>)</a:t>
            </a:r>
            <a:r>
              <a:rPr lang="ko-KR" altLang="en-US" sz="1600" dirty="0"/>
              <a:t>을 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루트 권한 상태에서</a:t>
            </a:r>
            <a:r>
              <a:rPr lang="en-US" altLang="ko-KR" sz="1600" dirty="0"/>
              <a:t>) reboot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컴퓨터를 재부팅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top, </a:t>
            </a:r>
            <a:r>
              <a:rPr lang="en-US" altLang="ko-KR" sz="1600" dirty="0" err="1"/>
              <a:t>htop</a:t>
            </a:r>
            <a:r>
              <a:rPr lang="en-US" altLang="ko-KR" sz="1600" dirty="0"/>
              <a:t> : </a:t>
            </a:r>
            <a:r>
              <a:rPr lang="ko-KR" altLang="en-US" sz="1600" dirty="0"/>
              <a:t>장치 모니터링 창으로 변환합니다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나가기는 </a:t>
            </a:r>
            <a:r>
              <a:rPr lang="en-US" altLang="ko-KR" sz="1600" dirty="0"/>
              <a:t>q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271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4E2A-6FCC-8B1E-A0CD-ECA69F7D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리눅스 명령어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7FCE4-48E2-01A6-9B65-2BA2894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err="1"/>
              <a:t>ifconfig</a:t>
            </a:r>
            <a:r>
              <a:rPr lang="ko-KR" altLang="en-US" sz="1600" dirty="0"/>
              <a:t> </a:t>
            </a:r>
            <a:r>
              <a:rPr lang="en-US" altLang="ko-KR" sz="1600" dirty="0"/>
              <a:t>–a : </a:t>
            </a:r>
            <a:r>
              <a:rPr lang="ko-KR" altLang="en-US" sz="1600" dirty="0"/>
              <a:t>모든 네트워크 장치의 주소와 시리얼 값을 모두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traceroute “</a:t>
            </a:r>
            <a:r>
              <a:rPr lang="ko-KR" altLang="en-US" sz="1600" dirty="0"/>
              <a:t>사이트 주소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사이트 주소</a:t>
            </a:r>
            <a:r>
              <a:rPr lang="en-US" altLang="ko-KR" sz="1600" dirty="0"/>
              <a:t>” </a:t>
            </a:r>
            <a:r>
              <a:rPr lang="ko-KR" altLang="en-US" sz="1600" dirty="0"/>
              <a:t>주소에 도달하기 까지 거쳐가는 </a:t>
            </a:r>
            <a:r>
              <a:rPr lang="en-US" altLang="ko-KR" sz="1600" dirty="0"/>
              <a:t>IP</a:t>
            </a:r>
            <a:r>
              <a:rPr lang="ko-KR" altLang="en-US" sz="1600" dirty="0"/>
              <a:t>홉을 모두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netstat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npa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현재 사용중인 모든 </a:t>
            </a:r>
            <a:r>
              <a:rPr lang="en-US" altLang="ko-KR" sz="1600" dirty="0"/>
              <a:t>IP</a:t>
            </a:r>
            <a:r>
              <a:rPr lang="ko-KR" altLang="en-US" sz="1600" dirty="0"/>
              <a:t>와 </a:t>
            </a:r>
            <a:r>
              <a:rPr lang="en-US" altLang="ko-KR" sz="1600" dirty="0"/>
              <a:t>TCP, UDP</a:t>
            </a:r>
            <a:r>
              <a:rPr lang="ko-KR" altLang="en-US" sz="1600" dirty="0"/>
              <a:t>포트</a:t>
            </a:r>
            <a:r>
              <a:rPr lang="en-US" altLang="ko-KR" sz="1600" dirty="0"/>
              <a:t>, </a:t>
            </a:r>
            <a:r>
              <a:rPr lang="ko-KR" altLang="en-US" sz="1600" dirty="0"/>
              <a:t>상태여부</a:t>
            </a:r>
            <a:r>
              <a:rPr lang="en-US" altLang="ko-KR" sz="1600" dirty="0"/>
              <a:t>, </a:t>
            </a:r>
            <a:r>
              <a:rPr lang="ko-KR" altLang="en-US" sz="1600" dirty="0"/>
              <a:t>사용하는 프로세스를 모두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루트 권한 에서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ufw</a:t>
            </a:r>
            <a:r>
              <a:rPr lang="ko-KR" altLang="en-US" sz="1600" dirty="0"/>
              <a:t> </a:t>
            </a:r>
            <a:r>
              <a:rPr lang="en-US" altLang="ko-KR" sz="1600" dirty="0"/>
              <a:t>enable(</a:t>
            </a:r>
            <a:r>
              <a:rPr lang="ko-KR" altLang="en-US" sz="1600" dirty="0"/>
              <a:t>또는 </a:t>
            </a:r>
            <a:r>
              <a:rPr lang="en-US" altLang="ko-KR" sz="1600" dirty="0"/>
              <a:t>disable)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리눅스에 방화벽을 활성화</a:t>
            </a:r>
            <a:r>
              <a:rPr lang="en-US" altLang="ko-KR" sz="1600" dirty="0"/>
              <a:t>(</a:t>
            </a:r>
            <a:r>
              <a:rPr lang="ko-KR" altLang="en-US" sz="1600" dirty="0"/>
              <a:t>또는 비활성화</a:t>
            </a:r>
            <a:r>
              <a:rPr lang="en-US" altLang="ko-KR" sz="1600" dirty="0"/>
              <a:t>)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	( </a:t>
            </a:r>
            <a:r>
              <a:rPr lang="ko-KR" altLang="en-US" sz="1600" dirty="0"/>
              <a:t>주의</a:t>
            </a:r>
            <a:r>
              <a:rPr lang="en-US" altLang="ko-KR" sz="1600" dirty="0"/>
              <a:t>! </a:t>
            </a:r>
            <a:r>
              <a:rPr lang="ko-KR" altLang="en-US" sz="1600" dirty="0"/>
              <a:t>방화벽을 활성화 하고</a:t>
            </a:r>
            <a:r>
              <a:rPr lang="en-US" altLang="ko-KR" sz="1600" dirty="0"/>
              <a:t>, SSH</a:t>
            </a:r>
            <a:r>
              <a:rPr lang="ko-KR" altLang="en-US" sz="1600" dirty="0"/>
              <a:t> 허용 없이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 </a:t>
            </a:r>
            <a:r>
              <a:rPr lang="ko-KR" altLang="en-US" sz="1600" dirty="0" err="1"/>
              <a:t>리부팅</a:t>
            </a:r>
            <a:r>
              <a:rPr lang="ko-KR" altLang="en-US" sz="1600" dirty="0"/>
              <a:t> 하시면</a:t>
            </a:r>
            <a:r>
              <a:rPr lang="en-US" altLang="ko-KR" sz="1600" dirty="0"/>
              <a:t>, SSH</a:t>
            </a:r>
            <a:r>
              <a:rPr lang="ko-KR" altLang="en-US" sz="1600" dirty="0"/>
              <a:t>도 차단 됩니다</a:t>
            </a:r>
            <a:r>
              <a:rPr lang="en-US" altLang="ko-KR" sz="1600" dirty="0"/>
              <a:t>. )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방화벽이 활성화 된 상태</a:t>
            </a:r>
            <a:r>
              <a:rPr lang="en-US" altLang="ko-KR" sz="1600" dirty="0"/>
              <a:t>+</a:t>
            </a:r>
            <a:r>
              <a:rPr lang="ko-KR" altLang="en-US" sz="1600" dirty="0"/>
              <a:t>루트 권한 에서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ufw</a:t>
            </a:r>
            <a:r>
              <a:rPr lang="ko-KR" altLang="en-US" sz="1600" dirty="0"/>
              <a:t> </a:t>
            </a:r>
            <a:r>
              <a:rPr lang="en-US" altLang="ko-KR" sz="1600" dirty="0"/>
              <a:t>allow “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)” :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/(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” </a:t>
            </a:r>
            <a:r>
              <a:rPr lang="ko-KR" altLang="en-US" sz="1600" dirty="0"/>
              <a:t>번 포트를</a:t>
            </a:r>
            <a:br>
              <a:rPr lang="en-US" altLang="ko-KR" sz="1600" dirty="0"/>
            </a:br>
            <a:r>
              <a:rPr lang="ko-KR" altLang="en-US" sz="1600" dirty="0"/>
              <a:t>허용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포트가 허용된 상태</a:t>
            </a:r>
            <a:r>
              <a:rPr lang="en-US" altLang="ko-KR" sz="1600" dirty="0"/>
              <a:t>+</a:t>
            </a:r>
            <a:r>
              <a:rPr lang="ko-KR" altLang="en-US" sz="1600" dirty="0"/>
              <a:t>루트 권한 에서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ufw</a:t>
            </a:r>
            <a:r>
              <a:rPr lang="en-US" altLang="ko-KR" sz="1600" dirty="0"/>
              <a:t> deny “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/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)” :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/(</a:t>
            </a:r>
            <a:r>
              <a:rPr lang="en-US" altLang="ko-KR" sz="1600" dirty="0" err="1"/>
              <a:t>udp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포트번호</a:t>
            </a:r>
            <a:r>
              <a:rPr lang="en-US" altLang="ko-KR" sz="1600" dirty="0"/>
              <a:t>” </a:t>
            </a:r>
            <a:r>
              <a:rPr lang="ko-KR" altLang="en-US" sz="1600" dirty="0"/>
              <a:t>번 포트를</a:t>
            </a:r>
            <a:br>
              <a:rPr lang="en-US" altLang="ko-KR" sz="1600" dirty="0"/>
            </a:br>
            <a:r>
              <a:rPr lang="ko-KR" altLang="en-US" sz="1600" dirty="0"/>
              <a:t>거부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iptables : </a:t>
            </a:r>
            <a:r>
              <a:rPr lang="en-US" altLang="ko-KR" sz="1600" dirty="0" err="1"/>
              <a:t>ip</a:t>
            </a:r>
            <a:r>
              <a:rPr lang="ko-KR" altLang="en-US" sz="1600" dirty="0"/>
              <a:t>주소를 매핑하는 테이블 리스트에 관한 명령들을 모아둔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(-L</a:t>
            </a:r>
            <a:r>
              <a:rPr lang="ko-KR" altLang="en-US" sz="1600" dirty="0"/>
              <a:t>을 추가하면 모든 리스트를 볼 수 있고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ufw</a:t>
            </a:r>
            <a:r>
              <a:rPr lang="ko-KR" altLang="en-US" sz="1600" dirty="0"/>
              <a:t>와 동일한 동작을 수행하는데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ufw</a:t>
            </a:r>
            <a:r>
              <a:rPr lang="ko-KR" altLang="en-US" sz="1600" dirty="0"/>
              <a:t>가 더 편해서 자세하게 안함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apt install “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” : </a:t>
            </a:r>
            <a:r>
              <a:rPr lang="ko-KR" altLang="en-US" sz="1600" dirty="0"/>
              <a:t>패키지 관리자 </a:t>
            </a:r>
            <a:r>
              <a:rPr lang="en-US" altLang="ko-KR" sz="1600" dirty="0"/>
              <a:t>apt</a:t>
            </a:r>
            <a:r>
              <a:rPr lang="ko-KR" altLang="en-US" sz="1600" dirty="0"/>
              <a:t>로 </a:t>
            </a:r>
            <a:r>
              <a:rPr lang="en-US" altLang="ko-KR" sz="1600" dirty="0"/>
              <a:t>“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” </a:t>
            </a:r>
            <a:r>
              <a:rPr lang="ko-KR" altLang="en-US" sz="1600" dirty="0"/>
              <a:t>을 설치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curl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en-US" altLang="ko-KR" sz="1600" dirty="0" err="1"/>
              <a:t>vv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사이트 주소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사이트 주소</a:t>
            </a:r>
            <a:r>
              <a:rPr lang="en-US" altLang="ko-KR" sz="1600" dirty="0"/>
              <a:t>” </a:t>
            </a:r>
            <a:r>
              <a:rPr lang="ko-KR" altLang="en-US" sz="1600" dirty="0"/>
              <a:t>주소의 응답내용을 텍스트로 모두 출력합니다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lynx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사이트 주소 또는 </a:t>
            </a:r>
            <a:r>
              <a:rPr lang="en-US" altLang="ko-KR" sz="1600" dirty="0"/>
              <a:t>.html</a:t>
            </a:r>
            <a:r>
              <a:rPr lang="ko-KR" altLang="en-US" sz="1600" dirty="0"/>
              <a:t>파일</a:t>
            </a:r>
            <a:r>
              <a:rPr lang="en-US" altLang="ko-KR" sz="1600" dirty="0"/>
              <a:t>” : “</a:t>
            </a:r>
            <a:r>
              <a:rPr lang="ko-KR" altLang="en-US" sz="1600" dirty="0"/>
              <a:t>사이트 주소 또는 </a:t>
            </a:r>
            <a:r>
              <a:rPr lang="en-US" altLang="ko-KR" sz="1600" dirty="0"/>
              <a:t>.html</a:t>
            </a:r>
            <a:r>
              <a:rPr lang="ko-KR" altLang="en-US" sz="1600" dirty="0"/>
              <a:t>파일</a:t>
            </a:r>
            <a:r>
              <a:rPr lang="en-US" altLang="ko-KR" sz="1600" dirty="0"/>
              <a:t>”</a:t>
            </a:r>
            <a:r>
              <a:rPr lang="ko-KR" altLang="en-US" sz="1600" dirty="0"/>
              <a:t>을 콘솔에서 </a:t>
            </a:r>
            <a:r>
              <a:rPr lang="en-US" altLang="ko-KR" sz="1600" dirty="0"/>
              <a:t>GUI</a:t>
            </a:r>
            <a:r>
              <a:rPr lang="ko-KR" altLang="en-US" sz="1600" dirty="0"/>
              <a:t>비슷하게 보여줍니다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0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C085-F4F8-5648-C6B1-16743EB9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D8E43-3EB6-C239-91BA-7C337583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09152" cy="4138140"/>
          </a:xfrm>
        </p:spPr>
        <p:txBody>
          <a:bodyPr/>
          <a:lstStyle/>
          <a:p>
            <a:r>
              <a:rPr lang="ko-KR" altLang="en-US" sz="1600" dirty="0"/>
              <a:t>원격 저장소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이용하여 버전관리를 수행해주는 </a:t>
            </a:r>
            <a:r>
              <a:rPr lang="ko-KR" altLang="en-US" sz="1600" dirty="0" err="1"/>
              <a:t>데브</a:t>
            </a:r>
            <a:r>
              <a:rPr lang="ko-KR" altLang="en-US" sz="1600" dirty="0"/>
              <a:t> 툴</a:t>
            </a:r>
            <a:r>
              <a:rPr lang="en-US" altLang="ko-KR" sz="1600" dirty="0"/>
              <a:t>(</a:t>
            </a:r>
            <a:r>
              <a:rPr lang="ko-KR" altLang="en-US" sz="1600" dirty="0"/>
              <a:t>개발 도구</a:t>
            </a:r>
            <a:r>
              <a:rPr lang="en-US" altLang="ko-KR" sz="1600" dirty="0"/>
              <a:t>)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이전 장에서는 </a:t>
            </a:r>
            <a:r>
              <a:rPr lang="en-US" altLang="ko-KR" sz="1600" dirty="0"/>
              <a:t>Git</a:t>
            </a:r>
            <a:r>
              <a:rPr lang="ko-KR" altLang="en-US" sz="1600" dirty="0"/>
              <a:t>의 단일 인원의 버전 관리 만을 수행 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및 푸시 방법을 익혔습니다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이번 장에서는 </a:t>
            </a:r>
            <a:r>
              <a:rPr lang="en-US" altLang="ko-KR" sz="1600" dirty="0"/>
              <a:t>Git</a:t>
            </a:r>
            <a:r>
              <a:rPr lang="ko-KR" altLang="en-US" sz="1600" dirty="0"/>
              <a:t>의 본래 목적인 </a:t>
            </a:r>
            <a:r>
              <a:rPr lang="ko-KR" altLang="en-US" sz="1600" dirty="0" err="1"/>
              <a:t>브랜치와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머지</a:t>
            </a:r>
            <a:r>
              <a:rPr lang="en-US" altLang="ko-KR" sz="1600" dirty="0"/>
              <a:t>, </a:t>
            </a:r>
            <a:r>
              <a:rPr lang="ko-KR" altLang="en-US" sz="1600" dirty="0"/>
              <a:t>풀 기능에 대해서 학습하고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Git</a:t>
            </a:r>
            <a:r>
              <a:rPr lang="ko-KR" altLang="en-US" sz="1600" dirty="0"/>
              <a:t>의 버전 개념에 대해 자세하게 다뤄봅시다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2"/>
              </a:rPr>
              <a:t>https://git-scm.com/docs</a:t>
            </a:r>
            <a:br>
              <a:rPr lang="en-US" altLang="ko-KR" sz="1600" dirty="0"/>
            </a:br>
            <a:r>
              <a:rPr lang="ko-KR" altLang="en-US" sz="1600" dirty="0"/>
              <a:t>깃 </a:t>
            </a:r>
            <a:r>
              <a:rPr lang="ko-KR" altLang="en-US" sz="1600" dirty="0" err="1"/>
              <a:t>독스가</a:t>
            </a:r>
            <a:r>
              <a:rPr lang="ko-KR" altLang="en-US" sz="1600" dirty="0"/>
              <a:t> 잘 되어있어 참고하면 좋을 것 같습니다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깃은 분산 버전 관리 툴로</a:t>
            </a:r>
            <a:r>
              <a:rPr lang="en-US" altLang="ko-KR" sz="1600" dirty="0"/>
              <a:t>,</a:t>
            </a:r>
            <a:r>
              <a:rPr lang="ko-KR" altLang="en-US" sz="1600" dirty="0"/>
              <a:t> 깃 이전에는 </a:t>
            </a:r>
            <a:r>
              <a:rPr lang="en-US" altLang="ko-KR" sz="1600" dirty="0"/>
              <a:t>SVN(</a:t>
            </a:r>
            <a:r>
              <a:rPr lang="ko-KR" altLang="en-US" sz="1600" dirty="0"/>
              <a:t>중앙 버전 관리 툴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사용했는데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분산</a:t>
            </a:r>
            <a:r>
              <a:rPr lang="en-US" altLang="ko-KR" sz="1600" dirty="0"/>
              <a:t>”</a:t>
            </a:r>
            <a:r>
              <a:rPr lang="ko-KR" altLang="en-US" sz="1600" dirty="0"/>
              <a:t>버전 관리가 안되는 단점으로 요즘은 인기가 식고</a:t>
            </a:r>
            <a:r>
              <a:rPr lang="en-US" altLang="ko-KR" sz="1600" dirty="0"/>
              <a:t>, </a:t>
            </a:r>
            <a:r>
              <a:rPr lang="ko-KR" altLang="en-US" sz="1600" dirty="0"/>
              <a:t>깃에게 자리를 내주게 되었습니다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깃의 분산 버전 관리 방식은 구체적으로 </a:t>
            </a:r>
            <a:r>
              <a:rPr lang="ko-KR" altLang="en-US" sz="1600" dirty="0" err="1"/>
              <a:t>커밋</a:t>
            </a:r>
            <a:r>
              <a:rPr lang="en-US" altLang="ko-KR" sz="1600" dirty="0"/>
              <a:t>, Branch</a:t>
            </a:r>
            <a:r>
              <a:rPr lang="ko-KR" altLang="en-US" sz="1600" dirty="0"/>
              <a:t>와 </a:t>
            </a:r>
            <a:r>
              <a:rPr lang="en-US" altLang="ko-KR" sz="1600" dirty="0"/>
              <a:t>stash, </a:t>
            </a:r>
            <a:r>
              <a:rPr lang="ko-KR" altLang="en-US" sz="1600" dirty="0"/>
              <a:t>중요한 개념인 </a:t>
            </a:r>
            <a:r>
              <a:rPr lang="en-US" altLang="ko-KR" sz="1600" dirty="0"/>
              <a:t>merge</a:t>
            </a:r>
            <a:r>
              <a:rPr lang="ko-KR" altLang="en-US" sz="1600" dirty="0"/>
              <a:t>과 </a:t>
            </a:r>
            <a:r>
              <a:rPr lang="en-US" altLang="ko-KR" sz="1600" dirty="0"/>
              <a:t>rebase</a:t>
            </a:r>
            <a:r>
              <a:rPr lang="ko-KR" altLang="en-US" sz="1600" dirty="0"/>
              <a:t>들이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</a:t>
            </a:r>
            <a:r>
              <a:rPr lang="ko-KR" altLang="en-US" sz="1600" dirty="0" err="1"/>
              <a:t>꿀팁으로</a:t>
            </a:r>
            <a:r>
              <a:rPr lang="ko-KR" altLang="en-US" sz="1600" dirty="0"/>
              <a:t> </a:t>
            </a:r>
            <a:r>
              <a:rPr lang="en-US" altLang="ko-KR" sz="1600" dirty="0"/>
              <a:t>git config --global </a:t>
            </a:r>
            <a:r>
              <a:rPr lang="en-US" altLang="ko-KR" sz="1600" dirty="0" err="1"/>
              <a:t>core.editer</a:t>
            </a:r>
            <a:r>
              <a:rPr lang="en-US" altLang="ko-KR" sz="1600" dirty="0"/>
              <a:t> “vim“ </a:t>
            </a:r>
            <a:r>
              <a:rPr lang="ko-KR" altLang="en-US" sz="1600" dirty="0"/>
              <a:t>을 입력해두면</a:t>
            </a:r>
            <a:r>
              <a:rPr lang="en-US" altLang="ko-KR" sz="1600" dirty="0"/>
              <a:t>, </a:t>
            </a:r>
            <a:r>
              <a:rPr lang="ko-KR" altLang="en-US" sz="1600" dirty="0"/>
              <a:t>충돌 시에 </a:t>
            </a:r>
            <a:r>
              <a:rPr lang="en-US" altLang="ko-KR" sz="1600" dirty="0"/>
              <a:t>nano</a:t>
            </a:r>
            <a:r>
              <a:rPr lang="ko-KR" altLang="en-US" sz="1600" dirty="0"/>
              <a:t>대신 </a:t>
            </a:r>
            <a:r>
              <a:rPr lang="en-US" altLang="ko-KR" sz="1600" dirty="0"/>
              <a:t>vi</a:t>
            </a:r>
            <a:r>
              <a:rPr lang="ko-KR" altLang="en-US" sz="1600" dirty="0"/>
              <a:t>편집기가 열리게 됩니다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824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A6919-316F-E8D2-6EC8-18D4FDD4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BC38AA-BE6B-8FD8-C2EB-5B02F160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0750"/>
          </a:xfrm>
        </p:spPr>
        <p:txBody>
          <a:bodyPr/>
          <a:lstStyle/>
          <a:p>
            <a:r>
              <a:rPr lang="ko-KR" altLang="en-US" sz="1600" dirty="0" err="1"/>
              <a:t>브랜치는</a:t>
            </a:r>
            <a:r>
              <a:rPr lang="ko-KR" altLang="en-US" sz="1600" dirty="0"/>
              <a:t> 분산 버전을 수행하는 주체입니다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어떠한 </a:t>
            </a:r>
            <a:r>
              <a:rPr lang="ko-KR" altLang="en-US" sz="1600" dirty="0" err="1"/>
              <a:t>커밋들을</a:t>
            </a:r>
            <a:r>
              <a:rPr lang="ko-KR" altLang="en-US" sz="1600" dirty="0"/>
              <a:t> 노드로 본다면</a:t>
            </a:r>
            <a:r>
              <a:rPr lang="en-US" altLang="ko-KR" sz="1600" dirty="0"/>
              <a:t>, </a:t>
            </a:r>
            <a:r>
              <a:rPr lang="ko-KR" altLang="en-US" sz="1600" dirty="0"/>
              <a:t>선형 리스트 방식이 아닌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트리 방식으로 버전을 분산하기 위해서는 바로 </a:t>
            </a:r>
            <a:r>
              <a:rPr lang="ko-KR" altLang="en-US" sz="1600" dirty="0" err="1"/>
              <a:t>브랜치라는</a:t>
            </a:r>
            <a:r>
              <a:rPr lang="ko-KR" altLang="en-US" sz="1600" dirty="0"/>
              <a:t> 개념이 필요하게 됩니다</a:t>
            </a:r>
            <a:r>
              <a:rPr lang="en-US" altLang="ko-KR" sz="1600" dirty="0"/>
              <a:t>.</a:t>
            </a:r>
          </a:p>
          <a:p>
            <a:r>
              <a:rPr lang="en-US" altLang="ko-KR" sz="1400" dirty="0"/>
              <a:t>git</a:t>
            </a:r>
            <a:r>
              <a:rPr lang="ko-KR" altLang="en-US" sz="1400" dirty="0"/>
              <a:t> </a:t>
            </a:r>
            <a:r>
              <a:rPr lang="en-US" altLang="ko-KR" sz="1400" dirty="0"/>
              <a:t>branch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: </a:t>
            </a:r>
            <a:r>
              <a:rPr lang="ko-KR" altLang="en-US" sz="1400" dirty="0"/>
              <a:t>새로운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을 하나 만듭니다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현재 작업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변경하면서 작업을 수행할 수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git checkout 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: </a:t>
            </a:r>
            <a:r>
              <a:rPr lang="ko-KR" altLang="en-US" sz="1400" dirty="0"/>
              <a:t>작업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변경합니다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작업 이후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푸시를</a:t>
            </a:r>
            <a:r>
              <a:rPr lang="ko-KR" altLang="en-US" sz="1400" dirty="0"/>
              <a:t> 하려면</a:t>
            </a:r>
            <a:r>
              <a:rPr lang="en-US" altLang="ko-KR" sz="1400" dirty="0"/>
              <a:t>, git push </a:t>
            </a:r>
            <a:r>
              <a:rPr lang="ko-KR" altLang="en-US" sz="1400" dirty="0"/>
              <a:t>명령에 </a:t>
            </a:r>
            <a:r>
              <a:rPr lang="en-US" altLang="ko-KR" sz="1400" dirty="0"/>
              <a:t>--set-upstream origin 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을 추가 해야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git push --set-upstream origin “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을 해야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정보를 최초 업로드 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로컬 저장소의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지우려면</a:t>
            </a:r>
            <a:r>
              <a:rPr lang="en-US" altLang="ko-KR" sz="1400" dirty="0"/>
              <a:t>, git branch -D “</a:t>
            </a:r>
            <a:r>
              <a:rPr lang="ko-KR" altLang="en-US" sz="1400" dirty="0"/>
              <a:t>지울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 </a:t>
            </a:r>
            <a:r>
              <a:rPr lang="ko-KR" altLang="en-US" sz="1400" dirty="0"/>
              <a:t>을 하면</a:t>
            </a:r>
            <a:r>
              <a:rPr lang="en-US" altLang="ko-KR" sz="1400" dirty="0"/>
              <a:t> </a:t>
            </a:r>
            <a:r>
              <a:rPr lang="ko-KR" altLang="en-US" sz="1400" dirty="0"/>
              <a:t>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원격 저장소의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지우려면</a:t>
            </a:r>
            <a:r>
              <a:rPr lang="en-US" altLang="ko-KR" sz="1400" dirty="0"/>
              <a:t>, git push origin -d “</a:t>
            </a:r>
            <a:r>
              <a:rPr lang="ko-KR" altLang="en-US" sz="1400" dirty="0"/>
              <a:t>지울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</a:t>
            </a:r>
            <a:r>
              <a:rPr lang="en-US" altLang="ko-KR" sz="1400" dirty="0"/>
              <a:t>”</a:t>
            </a:r>
            <a:r>
              <a:rPr lang="ko-KR" altLang="en-US" sz="1400" dirty="0"/>
              <a:t>을 하면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브랜치를</a:t>
            </a:r>
            <a:r>
              <a:rPr lang="ko-KR" altLang="en-US" sz="1400" dirty="0"/>
              <a:t> 포함한 로그는 </a:t>
            </a:r>
            <a:r>
              <a:rPr lang="en-US" altLang="ko-KR" sz="1400" dirty="0"/>
              <a:t>git</a:t>
            </a:r>
            <a:r>
              <a:rPr lang="ko-KR" altLang="en-US" sz="1400" dirty="0"/>
              <a:t> </a:t>
            </a:r>
            <a:r>
              <a:rPr lang="en-US" altLang="ko-KR" sz="1400" dirty="0"/>
              <a:t>log</a:t>
            </a:r>
            <a:r>
              <a:rPr lang="ko-KR" altLang="en-US" sz="1400" dirty="0"/>
              <a:t> </a:t>
            </a:r>
            <a:r>
              <a:rPr lang="en-US" altLang="ko-KR" sz="1400" dirty="0"/>
              <a:t>--branches</a:t>
            </a:r>
            <a:r>
              <a:rPr lang="ko-KR" altLang="en-US" sz="1400" dirty="0"/>
              <a:t> </a:t>
            </a:r>
            <a:r>
              <a:rPr lang="en-US" altLang="ko-KR" sz="1400" dirty="0"/>
              <a:t>--decorate --graph </a:t>
            </a:r>
            <a:r>
              <a:rPr lang="ko-KR" altLang="en-US" sz="1400" dirty="0"/>
              <a:t>로 보시면 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여기다 </a:t>
            </a:r>
            <a:r>
              <a:rPr lang="en-US" altLang="ko-KR" sz="1400" dirty="0"/>
              <a:t>--</a:t>
            </a:r>
            <a:r>
              <a:rPr lang="en-US" altLang="ko-KR" sz="1400" dirty="0" err="1"/>
              <a:t>oneline</a:t>
            </a:r>
            <a:r>
              <a:rPr lang="ko-KR" altLang="en-US" sz="1400" dirty="0"/>
              <a:t> 을 추가하면</a:t>
            </a:r>
            <a:r>
              <a:rPr lang="en-US" altLang="ko-KR" sz="1400" dirty="0"/>
              <a:t>, </a:t>
            </a:r>
            <a:r>
              <a:rPr lang="ko-KR" altLang="en-US" sz="1400" dirty="0"/>
              <a:t>한 칸 단위로 바뀌어서 한눈에 노드를 볼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192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FED0C-A53A-29FE-6111-D2B43924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stash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6F4B9-3208-1B6A-974C-8708A2A34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8140"/>
          </a:xfrm>
        </p:spPr>
        <p:txBody>
          <a:bodyPr/>
          <a:lstStyle/>
          <a:p>
            <a:r>
              <a:rPr lang="ko-KR" altLang="en-US" sz="1400" dirty="0"/>
              <a:t>위의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번갈아 가면서 작업을 진행하다 보면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문제점에 부닥치게 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여기서는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간의 데이터 독립에 대한 문제를 다룰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분명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간에 데이터는 독립을 유지하여 트리처럼 노드가 뻗어 나가는데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이는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</a:t>
            </a:r>
            <a:r>
              <a:rPr lang="ko-KR" altLang="en-US" sz="1400" dirty="0"/>
              <a:t>노드 등록</a:t>
            </a:r>
            <a:r>
              <a:rPr lang="en-US" altLang="ko-KR" sz="1400" dirty="0"/>
              <a:t>)</a:t>
            </a:r>
            <a:r>
              <a:rPr lang="ko-KR" altLang="en-US" sz="1400" dirty="0"/>
              <a:t>이 되었을 때만</a:t>
            </a:r>
            <a:r>
              <a:rPr lang="en-US" altLang="ko-KR" sz="1400" dirty="0"/>
              <a:t> </a:t>
            </a:r>
            <a:r>
              <a:rPr lang="ko-KR" altLang="en-US" sz="1400" dirty="0"/>
              <a:t>그렇고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그냥 저장하거나 </a:t>
            </a:r>
            <a:r>
              <a:rPr lang="en-US" altLang="ko-KR" sz="1400" dirty="0"/>
              <a:t>add</a:t>
            </a:r>
            <a:r>
              <a:rPr lang="ko-KR" altLang="en-US" sz="1400" dirty="0"/>
              <a:t>만 해서는 데이터가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넘어서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옮기는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마다 작업내용이 추가가 되는 현상을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현상을 없애기 위해서는 먼저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</a:t>
            </a:r>
            <a:r>
              <a:rPr lang="ko-KR" altLang="en-US" sz="1400" dirty="0"/>
              <a:t>노드 등록</a:t>
            </a:r>
            <a:r>
              <a:rPr lang="en-US" altLang="ko-KR" sz="1400" dirty="0"/>
              <a:t>)</a:t>
            </a:r>
            <a:r>
              <a:rPr lang="ko-KR" altLang="en-US" sz="1400" dirty="0"/>
              <a:t>을 하는 것이 빠르고 간단하지만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어떨 때는 올리고 싶지 않은데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옮기고 싶은 경우가 있을 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그때는 </a:t>
            </a:r>
            <a:r>
              <a:rPr lang="en-US" altLang="ko-KR" sz="1400" dirty="0"/>
              <a:t>stash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작업 한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다른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넘어가는 것을 방지하려면</a:t>
            </a:r>
            <a:r>
              <a:rPr lang="en-US" altLang="ko-KR" sz="1400" dirty="0"/>
              <a:t>, git stash</a:t>
            </a:r>
            <a:r>
              <a:rPr lang="ko-KR" altLang="en-US" sz="1400" dirty="0"/>
              <a:t>를 하여 세이브를 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세이브 되는 순간 작업내용은 사라지고</a:t>
            </a:r>
            <a:r>
              <a:rPr lang="en-US" altLang="ko-KR" sz="1400" dirty="0"/>
              <a:t>, stash</a:t>
            </a:r>
            <a:r>
              <a:rPr lang="ko-KR" altLang="en-US" sz="1400" dirty="0"/>
              <a:t>로 저장됩니다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그래서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옮겨도 작업내용이 넘어가지 않습니다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/>
              <a:t>어떤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던 간에</a:t>
            </a:r>
            <a:r>
              <a:rPr lang="en-US" altLang="ko-KR" sz="1400" dirty="0"/>
              <a:t>, git stash apply </a:t>
            </a:r>
            <a:r>
              <a:rPr lang="ko-KR" altLang="en-US" sz="1400" dirty="0"/>
              <a:t>하면</a:t>
            </a:r>
            <a:r>
              <a:rPr lang="en-US" altLang="ko-KR" sz="1400" dirty="0"/>
              <a:t>, </a:t>
            </a:r>
            <a:r>
              <a:rPr lang="ko-KR" altLang="en-US" sz="1400" dirty="0"/>
              <a:t>로드를 할 수 있고</a:t>
            </a:r>
            <a:r>
              <a:rPr lang="en-US" altLang="ko-KR" sz="1400" dirty="0"/>
              <a:t>, git stash drop </a:t>
            </a:r>
            <a:r>
              <a:rPr lang="ko-KR" altLang="en-US" sz="1400" dirty="0"/>
              <a:t>은 세이브 </a:t>
            </a:r>
            <a:r>
              <a:rPr lang="en-US" altLang="ko-KR" sz="1400" dirty="0"/>
              <a:t>stash</a:t>
            </a:r>
            <a:r>
              <a:rPr lang="ko-KR" altLang="en-US" sz="1400" dirty="0"/>
              <a:t>를 지울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git stash pop </a:t>
            </a:r>
            <a:r>
              <a:rPr lang="ko-KR" altLang="en-US" sz="1400" dirty="0"/>
              <a:t>는 로드 하면서</a:t>
            </a:r>
            <a:r>
              <a:rPr lang="en-US" altLang="ko-KR" sz="1400" dirty="0"/>
              <a:t> </a:t>
            </a:r>
            <a:r>
              <a:rPr lang="ko-KR" altLang="en-US" sz="1400" dirty="0"/>
              <a:t>세이브 파일을 지웁니다</a:t>
            </a:r>
            <a:r>
              <a:rPr lang="en-US" altLang="ko-KR" sz="1400" dirty="0"/>
              <a:t>. )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stash</a:t>
            </a:r>
            <a:r>
              <a:rPr lang="ko-KR" altLang="en-US" sz="1400" dirty="0"/>
              <a:t>는 </a:t>
            </a:r>
            <a:r>
              <a:rPr lang="en-US" altLang="ko-KR" sz="1400" dirty="0"/>
              <a:t>git stash list </a:t>
            </a:r>
            <a:r>
              <a:rPr lang="ko-KR" altLang="en-US" sz="1400" dirty="0"/>
              <a:t>로 세이브 현황을 볼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스택처럼 세이브</a:t>
            </a:r>
            <a:r>
              <a:rPr lang="en-US" altLang="ko-KR" sz="1400" dirty="0"/>
              <a:t>/</a:t>
            </a:r>
            <a:r>
              <a:rPr lang="ko-KR" altLang="en-US" sz="1400" dirty="0"/>
              <a:t>로드를 사용해야 한다는 것을 알 수 있습니다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93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0F51-98A9-6C46-EF91-BDE32496F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72" r="13243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WSL, Hyper-V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클라우드 서버와 </a:t>
            </a:r>
            <a:r>
              <a:rPr lang="en-US" altLang="ko-KR"/>
              <a:t>IaaS, PaaS, SaaS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여러 추천 클라우드 서버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Vscode(IDE) </a:t>
            </a:r>
            <a:r>
              <a:rPr lang="ko-KR" altLang="en-US"/>
              <a:t>세팅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리눅스 명령어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Git </a:t>
            </a:r>
            <a:r>
              <a:rPr lang="ko-KR" altLang="en-US"/>
              <a:t>브랜치와 병합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데브옵스와 툴 체인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7BEF4-D125-7433-94C6-4C306717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3B217-E2FC-1979-A8DF-09ECF94E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err="1"/>
              <a:t>브랜치는</a:t>
            </a:r>
            <a:r>
              <a:rPr lang="ko-KR" altLang="en-US" sz="1600" dirty="0"/>
              <a:t> 트리처럼 분산하는 방법을 사용하지만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분산만 가능 하다면 오히려 관리가 더 힘들어 질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분산 가능한 만큼 병합도 되어야 비로소 </a:t>
            </a:r>
            <a:r>
              <a:rPr lang="en-US" altLang="ko-KR" sz="1600" dirty="0"/>
              <a:t>“</a:t>
            </a:r>
            <a:r>
              <a:rPr lang="ko-KR" altLang="en-US" sz="1600" dirty="0"/>
              <a:t>분산 버전</a:t>
            </a:r>
            <a:r>
              <a:rPr lang="en-US" altLang="ko-KR" sz="1600" dirty="0"/>
              <a:t>”</a:t>
            </a:r>
            <a:r>
              <a:rPr lang="ko-KR" altLang="en-US" sz="1600" dirty="0"/>
              <a:t>이라 부를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병합하는 과정은 </a:t>
            </a:r>
            <a:r>
              <a:rPr lang="en-US" altLang="ko-KR" sz="1600" dirty="0"/>
              <a:t>merge</a:t>
            </a:r>
            <a:r>
              <a:rPr lang="ko-KR" altLang="en-US" sz="1600" dirty="0"/>
              <a:t> 명령을 사용하며</a:t>
            </a:r>
            <a:r>
              <a:rPr lang="en-US" altLang="ko-KR" sz="1600" dirty="0"/>
              <a:t>, “A</a:t>
            </a:r>
            <a:r>
              <a:rPr lang="ko-KR" altLang="en-US" sz="1600" dirty="0" err="1"/>
              <a:t>브랜치</a:t>
            </a:r>
            <a:r>
              <a:rPr lang="en-US" altLang="ko-KR" sz="1600" dirty="0"/>
              <a:t>”</a:t>
            </a:r>
            <a:r>
              <a:rPr lang="ko-KR" altLang="en-US" sz="1600" dirty="0"/>
              <a:t>가 </a:t>
            </a:r>
            <a:r>
              <a:rPr lang="en-US" altLang="ko-KR" sz="1600" dirty="0"/>
              <a:t>“B</a:t>
            </a:r>
            <a:r>
              <a:rPr lang="ko-KR" altLang="en-US" sz="1600" dirty="0" err="1"/>
              <a:t>브랜치</a:t>
            </a:r>
            <a:r>
              <a:rPr lang="en-US" altLang="ko-KR" sz="1600" dirty="0"/>
              <a:t>”</a:t>
            </a:r>
            <a:r>
              <a:rPr lang="ko-KR" altLang="en-US" sz="1600" dirty="0"/>
              <a:t>를 흡수</a:t>
            </a:r>
            <a:r>
              <a:rPr lang="en-US" altLang="ko-KR" sz="1600" dirty="0"/>
              <a:t>(</a:t>
            </a:r>
            <a:r>
              <a:rPr lang="ko-KR" altLang="en-US" sz="1600" dirty="0"/>
              <a:t>병합</a:t>
            </a:r>
            <a:r>
              <a:rPr lang="en-US" altLang="ko-KR" sz="1600" dirty="0"/>
              <a:t>)</a:t>
            </a:r>
            <a:r>
              <a:rPr lang="ko-KR" altLang="en-US" sz="1600" dirty="0"/>
              <a:t>하려면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git checkout “A</a:t>
            </a:r>
            <a:r>
              <a:rPr lang="ko-KR" altLang="en-US" sz="1600" dirty="0" err="1"/>
              <a:t>브랜치</a:t>
            </a:r>
            <a:r>
              <a:rPr lang="en-US" altLang="ko-KR" sz="1600" dirty="0"/>
              <a:t>”</a:t>
            </a:r>
            <a:r>
              <a:rPr lang="ko-KR" altLang="en-US" sz="1600" dirty="0"/>
              <a:t> 이후</a:t>
            </a:r>
            <a:r>
              <a:rPr lang="en-US" altLang="ko-KR" sz="1600" dirty="0"/>
              <a:t>, git merge “B</a:t>
            </a:r>
            <a:r>
              <a:rPr lang="ko-KR" altLang="en-US" sz="1600" dirty="0" err="1"/>
              <a:t>브랜치</a:t>
            </a:r>
            <a:r>
              <a:rPr lang="en-US" altLang="ko-KR" sz="1600" dirty="0"/>
              <a:t>” </a:t>
            </a:r>
            <a:r>
              <a:rPr lang="ko-KR" altLang="en-US" sz="1600" dirty="0"/>
              <a:t>해서 </a:t>
            </a:r>
            <a:r>
              <a:rPr lang="en-US" altLang="ko-KR" sz="1600" dirty="0"/>
              <a:t>A</a:t>
            </a:r>
            <a:r>
              <a:rPr lang="ko-KR" altLang="en-US" sz="1600" dirty="0"/>
              <a:t>가 </a:t>
            </a:r>
            <a:r>
              <a:rPr lang="en-US" altLang="ko-KR" sz="1600" dirty="0"/>
              <a:t>B</a:t>
            </a:r>
            <a:r>
              <a:rPr lang="ko-KR" altLang="en-US" sz="1600" dirty="0"/>
              <a:t>를 흡수</a:t>
            </a:r>
            <a:r>
              <a:rPr lang="en-US" altLang="ko-KR" sz="1600" dirty="0"/>
              <a:t>(</a:t>
            </a:r>
            <a:r>
              <a:rPr lang="ko-KR" altLang="en-US" sz="1600" dirty="0"/>
              <a:t>병합</a:t>
            </a:r>
            <a:r>
              <a:rPr lang="en-US" altLang="ko-KR" sz="1600" dirty="0"/>
              <a:t>)</a:t>
            </a:r>
            <a:r>
              <a:rPr lang="ko-KR" altLang="en-US" sz="1600" dirty="0"/>
              <a:t>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“</a:t>
            </a:r>
            <a:r>
              <a:rPr lang="ko-KR" altLang="en-US" sz="1600" dirty="0"/>
              <a:t>흡수</a:t>
            </a:r>
            <a:r>
              <a:rPr lang="en-US" altLang="ko-KR" sz="1600" dirty="0"/>
              <a:t>”</a:t>
            </a:r>
            <a:r>
              <a:rPr lang="ko-KR" altLang="en-US" sz="1600" dirty="0"/>
              <a:t>라는 표현을 쓰는 이유는 보통 </a:t>
            </a:r>
            <a:r>
              <a:rPr lang="en-US" altLang="ko-KR" sz="1600" dirty="0"/>
              <a:t>“</a:t>
            </a:r>
            <a:r>
              <a:rPr lang="ko-KR" altLang="en-US" sz="1600" dirty="0"/>
              <a:t>병합</a:t>
            </a:r>
            <a:r>
              <a:rPr lang="en-US" altLang="ko-KR" sz="1600" dirty="0"/>
              <a:t>”</a:t>
            </a:r>
            <a:r>
              <a:rPr lang="ko-KR" altLang="en-US" sz="1600" dirty="0"/>
              <a:t>으로 기억하면</a:t>
            </a:r>
            <a:r>
              <a:rPr lang="en-US" altLang="ko-KR" sz="1600" dirty="0"/>
              <a:t>,</a:t>
            </a:r>
            <a:r>
              <a:rPr lang="ko-KR" altLang="en-US" sz="1600" dirty="0"/>
              <a:t> 나중에 체크아웃과 </a:t>
            </a:r>
            <a:r>
              <a:rPr lang="ko-KR" altLang="en-US" sz="1600" dirty="0" err="1"/>
              <a:t>머지의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브랜치</a:t>
            </a:r>
            <a:r>
              <a:rPr lang="en-US" altLang="ko-KR" sz="1600" dirty="0"/>
              <a:t> </a:t>
            </a:r>
            <a:r>
              <a:rPr lang="ko-KR" altLang="en-US" sz="1600" dirty="0"/>
              <a:t>위치를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헷갈려 하기 때문에 흡수라는 표현을 쓰면</a:t>
            </a:r>
            <a:r>
              <a:rPr lang="en-US" altLang="ko-KR" sz="1600" dirty="0"/>
              <a:t>, </a:t>
            </a:r>
            <a:r>
              <a:rPr lang="ko-KR" altLang="en-US" sz="1600" dirty="0"/>
              <a:t>위치가 헷갈리진 않을 겁니다</a:t>
            </a:r>
            <a:r>
              <a:rPr lang="en-US" altLang="ko-KR" sz="1600" dirty="0"/>
              <a:t>. )</a:t>
            </a:r>
          </a:p>
          <a:p>
            <a:r>
              <a:rPr lang="ko-KR" altLang="en-US" sz="1600" dirty="0"/>
              <a:t>병합이 된 후의</a:t>
            </a:r>
            <a:r>
              <a:rPr lang="en-US" altLang="ko-KR" sz="1600" dirty="0"/>
              <a:t> git</a:t>
            </a:r>
            <a:r>
              <a:rPr lang="ko-KR" altLang="en-US" sz="1600" dirty="0"/>
              <a:t> </a:t>
            </a:r>
            <a:r>
              <a:rPr lang="en-US" altLang="ko-KR" sz="1600" dirty="0"/>
              <a:t>log</a:t>
            </a:r>
            <a:r>
              <a:rPr lang="ko-KR" altLang="en-US" sz="1600" dirty="0"/>
              <a:t> 도 한 번 보시면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직관적으로 </a:t>
            </a:r>
            <a:r>
              <a:rPr lang="ko-KR" altLang="en-US" sz="1600" dirty="0" err="1"/>
              <a:t>브랜치와</a:t>
            </a:r>
            <a:r>
              <a:rPr lang="ko-KR" altLang="en-US" sz="1600" dirty="0"/>
              <a:t> 병합의 용도를 잘 이해하실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병합의 문제점은 동시에 같은 라인의 코드가 각기 다른 둘 이상의 인원이 동시에 수정을 하려 할 때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git</a:t>
            </a:r>
            <a:r>
              <a:rPr lang="ko-KR" altLang="en-US" sz="1600" dirty="0"/>
              <a:t>은 이를 해결 할 수 없다는 것 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93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7BDB9-BC1D-7A45-CA31-FF8A7B4D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conflict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4A8DD-4A3E-2E76-3ECE-EAE9BEB14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314186" cy="4094891"/>
          </a:xfrm>
        </p:spPr>
        <p:txBody>
          <a:bodyPr/>
          <a:lstStyle/>
          <a:p>
            <a:r>
              <a:rPr lang="ko-KR" altLang="en-US" sz="1600" dirty="0"/>
              <a:t>이것을 병합 충돌 이라고 부르고</a:t>
            </a:r>
            <a:r>
              <a:rPr lang="en-US" altLang="ko-KR" sz="1600" dirty="0"/>
              <a:t>, </a:t>
            </a:r>
            <a:r>
              <a:rPr lang="ko-KR" altLang="en-US" sz="1600" dirty="0"/>
              <a:t>병합 충돌이 예상되는 부분은 두 가지로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두 </a:t>
            </a:r>
            <a:r>
              <a:rPr lang="ko-KR" altLang="en-US" sz="1600" dirty="0" err="1"/>
              <a:t>브랜치</a:t>
            </a:r>
            <a:r>
              <a:rPr lang="ko-KR" altLang="en-US" sz="1600" dirty="0"/>
              <a:t> 간의 충돌과 두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간의 충돌 일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브랜치</a:t>
            </a:r>
            <a:r>
              <a:rPr lang="ko-KR" altLang="en-US" sz="1600" dirty="0"/>
              <a:t> 간의 충돌은 보통 로컬 </a:t>
            </a:r>
            <a:r>
              <a:rPr lang="ko-KR" altLang="en-US" sz="1600" dirty="0" err="1"/>
              <a:t>레포지토리에서</a:t>
            </a:r>
            <a:r>
              <a:rPr lang="ko-KR" altLang="en-US" sz="1600" dirty="0"/>
              <a:t> 일어날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커밋</a:t>
            </a:r>
            <a:r>
              <a:rPr lang="ko-KR" altLang="en-US" sz="1600" dirty="0"/>
              <a:t> 간의 충돌은 보통 원격 </a:t>
            </a:r>
            <a:r>
              <a:rPr lang="ko-KR" altLang="en-US" sz="1600" dirty="0" err="1"/>
              <a:t>레포지토리로</a:t>
            </a:r>
            <a:r>
              <a:rPr lang="ko-KR" altLang="en-US" sz="1600" dirty="0"/>
              <a:t> 풀</a:t>
            </a:r>
            <a:r>
              <a:rPr lang="en-US" altLang="ko-KR" sz="1600" dirty="0"/>
              <a:t>/</a:t>
            </a:r>
            <a:r>
              <a:rPr lang="ko-KR" altLang="en-US" sz="1600" dirty="0" err="1"/>
              <a:t>푸시를</a:t>
            </a:r>
            <a:r>
              <a:rPr lang="ko-KR" altLang="en-US" sz="1600" dirty="0"/>
              <a:t> 하는 과정에서 일어날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가지 충돌 방식은 모두 동일한 규칙으로 충돌을 표시하고</a:t>
            </a:r>
            <a:r>
              <a:rPr lang="en-US" altLang="ko-KR" sz="1600" dirty="0"/>
              <a:t>,</a:t>
            </a:r>
            <a:r>
              <a:rPr lang="ko-KR" altLang="en-US" sz="1600" dirty="0"/>
              <a:t> 동일한 규칙으로 충돌을 해결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먼저</a:t>
            </a:r>
            <a:r>
              <a:rPr lang="en-US" altLang="ko-KR" sz="1600" dirty="0"/>
              <a:t>, git merge</a:t>
            </a:r>
            <a:r>
              <a:rPr lang="ko-KR" altLang="en-US" sz="1600" dirty="0"/>
              <a:t>를 통해 병합 충돌이 났다고 가정한다면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&lt;&lt;&lt;&lt;&lt;&lt;&lt; HEAD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흡수를 하는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코드</a:t>
            </a:r>
            <a:r>
              <a:rPr lang="en-US" altLang="ko-KR" sz="1600" dirty="0"/>
              <a:t>”</a:t>
            </a:r>
            <a:br>
              <a:rPr lang="en-US" altLang="ko-KR" sz="1600" dirty="0"/>
            </a:br>
            <a:r>
              <a:rPr lang="en-US" altLang="ko-KR" sz="1600" dirty="0"/>
              <a:t>=======</a:t>
            </a:r>
            <a:br>
              <a:rPr lang="en-US" altLang="ko-KR" sz="1600" dirty="0"/>
            </a:br>
            <a:r>
              <a:rPr lang="en-US" altLang="ko-KR" sz="1600" dirty="0"/>
              <a:t>“</a:t>
            </a:r>
            <a:r>
              <a:rPr lang="ko-KR" altLang="en-US" sz="1600" dirty="0"/>
              <a:t>흡수를 당하는 </a:t>
            </a:r>
            <a:r>
              <a:rPr lang="ko-KR" altLang="en-US" sz="1600" dirty="0" err="1"/>
              <a:t>브랜치의</a:t>
            </a:r>
            <a:r>
              <a:rPr lang="ko-KR" altLang="en-US" sz="1600" dirty="0"/>
              <a:t> 코드</a:t>
            </a:r>
            <a:r>
              <a:rPr lang="en-US" altLang="ko-KR" sz="1600" dirty="0"/>
              <a:t>”</a:t>
            </a:r>
            <a:br>
              <a:rPr lang="en-US" altLang="ko-KR" sz="1600" dirty="0"/>
            </a:br>
            <a:r>
              <a:rPr lang="en-US" altLang="ko-KR" sz="1600" dirty="0"/>
              <a:t>&gt;&gt;&gt;&gt;&gt;&gt;&gt; “</a:t>
            </a:r>
            <a:r>
              <a:rPr lang="ko-KR" altLang="en-US" sz="1600" dirty="0"/>
              <a:t>흡수를 당하는 </a:t>
            </a:r>
            <a:r>
              <a:rPr lang="ko-KR" altLang="en-US" sz="1600" dirty="0" err="1"/>
              <a:t>브랜치</a:t>
            </a:r>
            <a:r>
              <a:rPr lang="ko-KR" altLang="en-US" sz="1600" dirty="0"/>
              <a:t> 이름</a:t>
            </a:r>
            <a:r>
              <a:rPr lang="en-US" altLang="ko-KR" sz="1600" dirty="0"/>
              <a:t>” </a:t>
            </a:r>
            <a:r>
              <a:rPr lang="ko-KR" altLang="en-US" sz="1600" dirty="0"/>
              <a:t>의</a:t>
            </a:r>
            <a:br>
              <a:rPr lang="en-US" altLang="ko-KR" sz="1600" dirty="0"/>
            </a:br>
            <a:r>
              <a:rPr lang="ko-KR" altLang="en-US" sz="1600" dirty="0"/>
              <a:t>형태가 충돌부분에 나오고</a:t>
            </a:r>
            <a:r>
              <a:rPr lang="en-US" altLang="ko-KR" sz="1600" dirty="0"/>
              <a:t>, </a:t>
            </a:r>
            <a:r>
              <a:rPr lang="ko-KR" altLang="en-US" sz="1600" dirty="0"/>
              <a:t>순전히 개발자가 코드만 나오게끔 수정을 해서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푸시를</a:t>
            </a:r>
            <a:r>
              <a:rPr lang="ko-KR" altLang="en-US" sz="1600" dirty="0"/>
              <a:t> 진행해야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9135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28AB-4B38-0CD8-FED3-B39AFD72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3-way merge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CE7F853-D585-2D68-30D6-16640E308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022426"/>
              </p:ext>
            </p:extLst>
          </p:nvPr>
        </p:nvGraphicFramePr>
        <p:xfrm>
          <a:off x="1261309" y="2058361"/>
          <a:ext cx="9812355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2471">
                  <a:extLst>
                    <a:ext uri="{9D8B030D-6E8A-4147-A177-3AD203B41FA5}">
                      <a16:colId xmlns:a16="http://schemas.microsoft.com/office/drawing/2014/main" val="4167390373"/>
                    </a:ext>
                  </a:extLst>
                </a:gridCol>
                <a:gridCol w="1962471">
                  <a:extLst>
                    <a:ext uri="{9D8B030D-6E8A-4147-A177-3AD203B41FA5}">
                      <a16:colId xmlns:a16="http://schemas.microsoft.com/office/drawing/2014/main" val="1606057064"/>
                    </a:ext>
                  </a:extLst>
                </a:gridCol>
                <a:gridCol w="1962471">
                  <a:extLst>
                    <a:ext uri="{9D8B030D-6E8A-4147-A177-3AD203B41FA5}">
                      <a16:colId xmlns:a16="http://schemas.microsoft.com/office/drawing/2014/main" val="1761709898"/>
                    </a:ext>
                  </a:extLst>
                </a:gridCol>
                <a:gridCol w="1962471">
                  <a:extLst>
                    <a:ext uri="{9D8B030D-6E8A-4147-A177-3AD203B41FA5}">
                      <a16:colId xmlns:a16="http://schemas.microsoft.com/office/drawing/2014/main" val="3630217566"/>
                    </a:ext>
                  </a:extLst>
                </a:gridCol>
                <a:gridCol w="1962471">
                  <a:extLst>
                    <a:ext uri="{9D8B030D-6E8A-4147-A177-3AD203B41FA5}">
                      <a16:colId xmlns:a16="http://schemas.microsoft.com/office/drawing/2014/main" val="389808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 </a:t>
                      </a:r>
                      <a:r>
                        <a:rPr lang="ko-KR" altLang="en-US" dirty="0" err="1"/>
                        <a:t>커밋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way merge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way merge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0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5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(C)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(C)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K(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K(</a:t>
                      </a:r>
                      <a:r>
                        <a:rPr lang="ko-KR" altLang="en-US" dirty="0"/>
                        <a:t>생성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87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BB1DB9-5B2B-1351-DBC0-4D6F473FE60B}"/>
              </a:ext>
            </a:extLst>
          </p:cNvPr>
          <p:cNvSpPr txBox="1"/>
          <p:nvPr/>
        </p:nvSpPr>
        <p:spPr>
          <a:xfrm>
            <a:off x="1261309" y="4604402"/>
            <a:ext cx="981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실제로 </a:t>
            </a:r>
            <a:r>
              <a:rPr lang="en-US" altLang="ko-KR" sz="1600" dirty="0"/>
              <a:t>Git</a:t>
            </a:r>
            <a:r>
              <a:rPr lang="ko-KR" altLang="en-US" sz="1600" dirty="0"/>
              <a:t>은 병합을 </a:t>
            </a:r>
            <a:r>
              <a:rPr lang="en-US" altLang="ko-KR" sz="1600" dirty="0"/>
              <a:t>3-way merge </a:t>
            </a:r>
            <a:r>
              <a:rPr lang="ko-KR" altLang="en-US" sz="1600" dirty="0"/>
              <a:t>방식으로 진행합니다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2-way merge</a:t>
            </a:r>
            <a:r>
              <a:rPr lang="ko-KR" altLang="en-US" sz="1600" dirty="0"/>
              <a:t>에 비해서 충돌 판정이 적으면서도</a:t>
            </a:r>
            <a:r>
              <a:rPr lang="en-US" altLang="ko-KR" sz="1600" dirty="0"/>
              <a:t>, </a:t>
            </a:r>
            <a:r>
              <a:rPr lang="ko-KR" altLang="en-US" sz="1600" dirty="0"/>
              <a:t>효과적으로 병합을 진행 해주기 때문에</a:t>
            </a:r>
            <a:r>
              <a:rPr lang="en-US" altLang="ko-KR" sz="1600" dirty="0"/>
              <a:t> </a:t>
            </a:r>
            <a:r>
              <a:rPr lang="ko-KR" altLang="en-US" sz="1600" dirty="0"/>
              <a:t>괜찮은 방식이고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en-US" altLang="ko-KR" sz="1600" dirty="0"/>
              <a:t>3-way</a:t>
            </a:r>
            <a:r>
              <a:rPr lang="ko-KR" altLang="en-US" sz="1600" dirty="0"/>
              <a:t> </a:t>
            </a:r>
            <a:r>
              <a:rPr lang="en-US" altLang="ko-KR" sz="1600" dirty="0"/>
              <a:t>merge </a:t>
            </a:r>
            <a:r>
              <a:rPr lang="ko-KR" altLang="en-US" sz="1600" dirty="0"/>
              <a:t>에서 충돌이 난다는 것은 실제 개발상황에서 조율이 제대로 안되었을 때 나타나므로 </a:t>
            </a:r>
            <a:br>
              <a:rPr lang="en-US" altLang="ko-KR" sz="1600" dirty="0"/>
            </a:br>
            <a:r>
              <a:rPr lang="ko-KR" altLang="en-US" sz="1600" dirty="0"/>
              <a:t>생각보다 적은 빈도로 나타나는 편 입니다</a:t>
            </a:r>
            <a:r>
              <a:rPr lang="en-US" altLang="ko-KR" sz="1600" dirty="0"/>
              <a:t>. ( </a:t>
            </a:r>
            <a:r>
              <a:rPr lang="ko-KR" altLang="en-US" sz="1600" dirty="0"/>
              <a:t>실제로도 설계가 구체적일수록 충돌은 나지 않아야 합니다</a:t>
            </a:r>
            <a:r>
              <a:rPr lang="en-US" altLang="ko-KR" sz="1600" dirty="0"/>
              <a:t>. 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21184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4028C-A592-9612-474C-67F18857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AB858-43AF-5846-B718-613BF3E0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6483590" cy="4083194"/>
          </a:xfrm>
        </p:spPr>
        <p:txBody>
          <a:bodyPr/>
          <a:lstStyle/>
          <a:p>
            <a:r>
              <a:rPr lang="ko-KR" altLang="en-US" sz="1400" dirty="0"/>
              <a:t>병합은 사다리꼴 모양의 그래프가 이루어지는데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이를 사다리꼴 형태가 아니게 병합하게 할 수도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git rebase “</a:t>
            </a:r>
            <a:r>
              <a:rPr lang="ko-KR" altLang="en-US" sz="1400" dirty="0"/>
              <a:t>들어갈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명</a:t>
            </a:r>
            <a:r>
              <a:rPr lang="en-US" altLang="ko-KR" sz="1400" dirty="0"/>
              <a:t>”</a:t>
            </a:r>
            <a:r>
              <a:rPr lang="ko-KR" altLang="en-US" sz="1400" dirty="0"/>
              <a:t> 을 입력하면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라인</a:t>
            </a:r>
            <a:r>
              <a:rPr lang="en-US" altLang="ko-KR" sz="1400" dirty="0"/>
              <a:t>(</a:t>
            </a:r>
            <a:r>
              <a:rPr lang="ko-KR" altLang="en-US" sz="1400" dirty="0"/>
              <a:t>노드</a:t>
            </a:r>
            <a:r>
              <a:rPr lang="en-US" altLang="ko-KR" sz="1400" dirty="0"/>
              <a:t>)</a:t>
            </a:r>
            <a:r>
              <a:rPr lang="ko-KR" altLang="en-US" sz="1400" dirty="0"/>
              <a:t> 들을</a:t>
            </a:r>
            <a:br>
              <a:rPr lang="en-US" altLang="ko-KR" sz="1400" dirty="0"/>
            </a:br>
            <a:r>
              <a:rPr lang="en-US" altLang="ko-KR" sz="1400" dirty="0"/>
              <a:t>“</a:t>
            </a:r>
            <a:r>
              <a:rPr lang="ko-KR" altLang="en-US" sz="1400" dirty="0"/>
              <a:t>들어갈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명</a:t>
            </a:r>
            <a:r>
              <a:rPr lang="en-US" altLang="ko-KR" sz="1400" dirty="0"/>
              <a:t>”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다음으로 노드 연결을</a:t>
            </a:r>
            <a:r>
              <a:rPr lang="en-US" altLang="ko-KR" sz="1400" dirty="0"/>
              <a:t> </a:t>
            </a:r>
            <a:r>
              <a:rPr lang="ko-KR" altLang="en-US" sz="1400" dirty="0"/>
              <a:t>수행하여 </a:t>
            </a:r>
            <a:br>
              <a:rPr lang="en-US" altLang="ko-KR" sz="1400" dirty="0"/>
            </a:br>
            <a:r>
              <a:rPr lang="ko-KR" altLang="en-US" sz="1400" dirty="0"/>
              <a:t>사다리꼴 형태의 기존 병합이 아닌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“</a:t>
            </a:r>
            <a:r>
              <a:rPr lang="ko-KR" altLang="en-US" sz="1400" dirty="0"/>
              <a:t>직선의 형태</a:t>
            </a:r>
            <a:r>
              <a:rPr lang="en-US" altLang="ko-KR" sz="1400" dirty="0"/>
              <a:t>”(</a:t>
            </a:r>
            <a:r>
              <a:rPr lang="ko-KR" altLang="en-US" sz="1400" dirty="0"/>
              <a:t>그래서 </a:t>
            </a:r>
            <a:r>
              <a:rPr lang="en-US" altLang="ko-KR" sz="1400" dirty="0"/>
              <a:t>‘rebase’)</a:t>
            </a:r>
            <a:r>
              <a:rPr lang="ko-KR" altLang="en-US" sz="1400" dirty="0"/>
              <a:t>로 변환 해줍니다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“</a:t>
            </a:r>
            <a:r>
              <a:rPr lang="ko-KR" altLang="en-US" sz="1400" dirty="0"/>
              <a:t>들어갈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명</a:t>
            </a:r>
            <a:r>
              <a:rPr lang="en-US" altLang="ko-KR" sz="1400" dirty="0"/>
              <a:t>”</a:t>
            </a:r>
            <a:r>
              <a:rPr lang="ko-KR" altLang="en-US" sz="1400" dirty="0"/>
              <a:t>으로 변경하고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git merge “</a:t>
            </a:r>
            <a:r>
              <a:rPr lang="ko-KR" altLang="en-US" sz="1400" dirty="0"/>
              <a:t>이동 시킨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명</a:t>
            </a:r>
            <a:r>
              <a:rPr lang="en-US" altLang="ko-KR" sz="1400" dirty="0"/>
              <a:t>”</a:t>
            </a:r>
            <a:r>
              <a:rPr lang="ko-KR" altLang="en-US" sz="1400" dirty="0"/>
              <a:t>을 수행하여 직선의 </a:t>
            </a:r>
            <a:r>
              <a:rPr lang="ko-KR" altLang="en-US" sz="1400" dirty="0" err="1"/>
              <a:t>커밋들을</a:t>
            </a:r>
            <a:br>
              <a:rPr lang="en-US" altLang="ko-KR" sz="1400" dirty="0"/>
            </a:br>
            <a:r>
              <a:rPr lang="ko-KR" altLang="en-US" sz="1400" dirty="0"/>
              <a:t>병합하는 방식으로 사용 할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우측의 그림에서 </a:t>
            </a:r>
            <a:r>
              <a:rPr lang="en-US" altLang="ko-KR" sz="1400" dirty="0"/>
              <a:t>C8-&gt;C9</a:t>
            </a:r>
            <a:r>
              <a:rPr lang="ko-KR" altLang="en-US" sz="1400" dirty="0"/>
              <a:t>를 사다리꼴 병합이 아닌</a:t>
            </a:r>
            <a:r>
              <a:rPr lang="en-US" altLang="ko-KR" sz="1400" dirty="0"/>
              <a:t> </a:t>
            </a:r>
            <a:r>
              <a:rPr lang="ko-KR" altLang="en-US" sz="1400" dirty="0"/>
              <a:t>직선 병합으로 만들기 위해</a:t>
            </a:r>
            <a:br>
              <a:rPr lang="en-US" altLang="ko-KR" sz="1400" dirty="0"/>
            </a:br>
            <a:r>
              <a:rPr lang="en-US" altLang="ko-KR" sz="1400" dirty="0"/>
              <a:t>git rebase master</a:t>
            </a:r>
            <a:r>
              <a:rPr lang="ko-KR" altLang="en-US" sz="1400" dirty="0"/>
              <a:t>를 사용한 모습입니다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( </a:t>
            </a:r>
            <a:r>
              <a:rPr lang="ko-KR" altLang="en-US" sz="1400" dirty="0"/>
              <a:t>여기서 </a:t>
            </a:r>
            <a:r>
              <a:rPr lang="en-US" altLang="ko-KR" sz="1400" dirty="0"/>
              <a:t>master</a:t>
            </a:r>
            <a:r>
              <a:rPr lang="ko-KR" altLang="en-US" sz="1400" dirty="0"/>
              <a:t>로 </a:t>
            </a:r>
            <a:r>
              <a:rPr lang="en-US" altLang="ko-KR" sz="1400" dirty="0"/>
              <a:t>client</a:t>
            </a:r>
            <a:r>
              <a:rPr lang="ko-KR" altLang="en-US" sz="1400" dirty="0"/>
              <a:t>를 흡수하면 되겠죠</a:t>
            </a:r>
            <a:r>
              <a:rPr lang="en-US" altLang="ko-KR" sz="1400" dirty="0"/>
              <a:t>? )</a:t>
            </a:r>
            <a:endParaRPr lang="ko-KR" altLang="en-US" sz="1400" dirty="0"/>
          </a:p>
        </p:txBody>
      </p:sp>
      <p:pic>
        <p:nvPicPr>
          <p:cNvPr id="1026" name="Picture 2" descr="다른 토픽 브랜치에서 갈라져 나온 토픽 브랜치">
            <a:extLst>
              <a:ext uri="{FF2B5EF4-FFF2-40B4-BE49-F238E27FC236}">
                <a16:creationId xmlns:a16="http://schemas.microsoft.com/office/drawing/2014/main" id="{3BD78F8D-1231-3325-54F1-7FB7A0D52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14" y="1927940"/>
            <a:ext cx="3867004" cy="22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다른 토픽 브랜치에서 갈라져 나온 토픽 브랜치를 Rebase 하기">
            <a:extLst>
              <a:ext uri="{FF2B5EF4-FFF2-40B4-BE49-F238E27FC236}">
                <a16:creationId xmlns:a16="http://schemas.microsoft.com/office/drawing/2014/main" id="{9A29FC04-48EF-DD2E-E325-2EA6C8AE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04" y="3825124"/>
            <a:ext cx="5125939" cy="20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38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25C847-297E-BC4F-C9EA-A60AD489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1723768"/>
            <a:ext cx="3100136" cy="910190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데브옵스</a:t>
            </a:r>
            <a:endParaRPr lang="ko-KR" altLang="en-US" sz="4000" dirty="0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내용 개체 틀 2">
            <a:extLst>
              <a:ext uri="{FF2B5EF4-FFF2-40B4-BE49-F238E27FC236}">
                <a16:creationId xmlns:a16="http://schemas.microsoft.com/office/drawing/2014/main" id="{B2802104-3ACB-C207-C67C-9A76BC5C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>
            <a:normAutofit lnSpcReduction="10000"/>
          </a:bodyPr>
          <a:lstStyle/>
          <a:p>
            <a:pPr>
              <a:lnSpc>
                <a:spcPct val="104000"/>
              </a:lnSpc>
            </a:pPr>
            <a:r>
              <a:rPr lang="ko-KR" altLang="en-US" sz="1400" dirty="0" err="1"/>
              <a:t>데브옵스에</a:t>
            </a:r>
            <a:r>
              <a:rPr lang="ko-KR" altLang="en-US" sz="1400" dirty="0"/>
              <a:t> 대한 설명은</a:t>
            </a:r>
            <a:br>
              <a:rPr lang="en-US" altLang="ko-KR" sz="1400" dirty="0"/>
            </a:br>
            <a:r>
              <a:rPr lang="ko-KR" altLang="en-US" sz="1400" dirty="0"/>
              <a:t>전시간에 충분히 해서</a:t>
            </a:r>
            <a:br>
              <a:rPr lang="en-US" altLang="ko-KR" sz="1400" dirty="0"/>
            </a:br>
            <a:r>
              <a:rPr lang="ko-KR" altLang="en-US" sz="1400" dirty="0"/>
              <a:t>개념은 이번에는</a:t>
            </a:r>
            <a:br>
              <a:rPr lang="en-US" altLang="ko-KR" sz="1400" dirty="0"/>
            </a:br>
            <a:r>
              <a:rPr lang="ko-KR" altLang="en-US" sz="1400" dirty="0"/>
              <a:t>간략하게 짚고 넘어 가겠습니다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04000"/>
              </a:lnSpc>
            </a:pPr>
            <a:r>
              <a:rPr lang="en-US" altLang="ko-KR" sz="1400" dirty="0">
                <a:hlinkClick r:id="rId2"/>
              </a:rPr>
              <a:t>https://landscape.cncf.io/</a:t>
            </a:r>
            <a:endParaRPr lang="en-US" altLang="ko-KR" sz="1400" dirty="0"/>
          </a:p>
          <a:p>
            <a:pPr>
              <a:lnSpc>
                <a:spcPct val="104000"/>
              </a:lnSpc>
            </a:pPr>
            <a:r>
              <a:rPr lang="ko-KR" altLang="en-US" sz="1400" dirty="0" err="1"/>
              <a:t>데브옵스의</a:t>
            </a:r>
            <a:r>
              <a:rPr lang="ko-KR" altLang="en-US" sz="1400" dirty="0"/>
              <a:t> 모든 툴들을 보여주는 사이트입니다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04000"/>
              </a:lnSpc>
            </a:pPr>
            <a:r>
              <a:rPr lang="ko-KR" altLang="en-US" sz="1400" dirty="0"/>
              <a:t>우측의 그림은</a:t>
            </a:r>
            <a:br>
              <a:rPr lang="en-US" altLang="ko-KR" sz="1400" dirty="0"/>
            </a:br>
            <a:r>
              <a:rPr lang="ko-KR" altLang="en-US" sz="1400" dirty="0"/>
              <a:t>두 개로 잘라서 표시 한 것으로 </a:t>
            </a:r>
            <a:endParaRPr lang="en-US" altLang="ko-KR" sz="1400" dirty="0"/>
          </a:p>
          <a:p>
            <a:pPr>
              <a:lnSpc>
                <a:spcPct val="104000"/>
              </a:lnSpc>
            </a:pPr>
            <a:r>
              <a:rPr lang="en-US" altLang="ko-KR" sz="1400" dirty="0"/>
              <a:t>2023 </a:t>
            </a:r>
            <a:r>
              <a:rPr lang="ko-KR" altLang="en-US" sz="1400" dirty="0" err="1"/>
              <a:t>데브옵스</a:t>
            </a:r>
            <a:r>
              <a:rPr lang="ko-KR" altLang="en-US" sz="1400" dirty="0"/>
              <a:t> 로드맵으로 해서 가져온 것입니다</a:t>
            </a:r>
            <a:r>
              <a:rPr lang="en-US" altLang="ko-KR" sz="1400" dirty="0"/>
              <a:t>.</a:t>
            </a:r>
          </a:p>
        </p:txBody>
      </p:sp>
      <p:pic>
        <p:nvPicPr>
          <p:cNvPr id="1028" name="Picture 4" descr="스크린샷, 다채로움, 디자인, 예술이(가) 표시된 사진&#10;&#10;자동 생성된 설명">
            <a:extLst>
              <a:ext uri="{FF2B5EF4-FFF2-40B4-BE49-F238E27FC236}">
                <a16:creationId xmlns:a16="http://schemas.microsoft.com/office/drawing/2014/main" id="{DD80E063-6A48-E80F-F77E-EC1B06C9C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59"/>
          <a:stretch/>
        </p:blipFill>
        <p:spPr bwMode="auto">
          <a:xfrm>
            <a:off x="3577214" y="176413"/>
            <a:ext cx="4205950" cy="603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스크린샷, 다채로움, 디자인, 예술이(가) 표시된 사진&#10;&#10;자동 생성된 설명">
            <a:extLst>
              <a:ext uri="{FF2B5EF4-FFF2-40B4-BE49-F238E27FC236}">
                <a16:creationId xmlns:a16="http://schemas.microsoft.com/office/drawing/2014/main" id="{C38CA93E-439B-1DD7-A522-B9D4E5069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1"/>
          <a:stretch/>
        </p:blipFill>
        <p:spPr bwMode="auto">
          <a:xfrm>
            <a:off x="7992276" y="107546"/>
            <a:ext cx="3933186" cy="610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92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8F40-31B4-2440-C53D-092FF44F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계획단계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4A255-2092-7542-43C0-68CD7FFC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960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JIRA: Atlassian</a:t>
            </a:r>
            <a:r>
              <a:rPr lang="ko-KR" altLang="en-US" sz="1800" dirty="0"/>
              <a:t>에서 개발한 이슈 </a:t>
            </a:r>
            <a:r>
              <a:rPr lang="ko-KR" altLang="en-US" sz="1800" dirty="0" err="1"/>
              <a:t>트래킹</a:t>
            </a:r>
            <a:r>
              <a:rPr lang="ko-KR" altLang="en-US" sz="1800" dirty="0"/>
              <a:t> 및 프로젝트 관리 도구로</a:t>
            </a:r>
            <a:r>
              <a:rPr lang="en-US" altLang="ko-KR" sz="1800" dirty="0"/>
              <a:t>, </a:t>
            </a:r>
            <a:r>
              <a:rPr lang="ko-KR" altLang="en-US" sz="1800" dirty="0"/>
              <a:t>업무 추적</a:t>
            </a:r>
            <a:r>
              <a:rPr lang="en-US" altLang="ko-KR" sz="1800" dirty="0"/>
              <a:t>, </a:t>
            </a:r>
            <a:r>
              <a:rPr lang="ko-KR" altLang="en-US" sz="1800" dirty="0"/>
              <a:t>작업 분배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버그 추적 및 맞춤형 워크플로우 구성과 같은 기능을 제공합니다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Trello: </a:t>
            </a:r>
            <a:r>
              <a:rPr lang="ko-KR" altLang="en-US" sz="1800" dirty="0" err="1"/>
              <a:t>칸반</a:t>
            </a:r>
            <a:r>
              <a:rPr lang="ko-KR" altLang="en-US" sz="1800" dirty="0"/>
              <a:t> 보드 방식의 시각적 프로젝트 관리 도구로</a:t>
            </a:r>
            <a:r>
              <a:rPr lang="en-US" altLang="ko-KR" sz="1800" dirty="0"/>
              <a:t>, </a:t>
            </a:r>
            <a:r>
              <a:rPr lang="ko-KR" altLang="en-US" sz="1800" dirty="0"/>
              <a:t>작업 항목을 카드로 만들어</a:t>
            </a:r>
            <a:br>
              <a:rPr lang="en-US" altLang="ko-KR" sz="1800" dirty="0"/>
            </a:br>
            <a:r>
              <a:rPr lang="ko-KR" altLang="en-US" sz="1800" dirty="0"/>
              <a:t>세부사항</a:t>
            </a:r>
            <a:r>
              <a:rPr lang="en-US" altLang="ko-KR" sz="1800" dirty="0"/>
              <a:t>, </a:t>
            </a:r>
            <a:r>
              <a:rPr lang="ko-KR" altLang="en-US" sz="1800" dirty="0"/>
              <a:t>마감 기한</a:t>
            </a:r>
            <a:r>
              <a:rPr lang="en-US" altLang="ko-KR" sz="1800" dirty="0"/>
              <a:t>, </a:t>
            </a:r>
            <a:r>
              <a:rPr lang="ko-KR" altLang="en-US" sz="1800" dirty="0"/>
              <a:t>첨부 파일 등을 관리하며 팀원 간 협업을 용이하게 합니다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Asana: </a:t>
            </a:r>
            <a:r>
              <a:rPr lang="ko-KR" altLang="en-US" sz="1800" dirty="0"/>
              <a:t>프로젝트 및 작업 관리에 초점을 맞춘 도구로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팀 구성원 간 할당 및 일정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업무 흐름 조회 등의 기능을 제공합니다</a:t>
            </a:r>
            <a:r>
              <a:rPr lang="en-US" altLang="ko-KR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800" dirty="0"/>
              <a:t>Microsoft Project: Microsoft</a:t>
            </a:r>
            <a:r>
              <a:rPr lang="ko-KR" altLang="en-US" sz="1800" dirty="0"/>
              <a:t>에서 제공하는 프로젝트 관리 및 계획 도구로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프로젝트 일정 및 리소스 관리</a:t>
            </a:r>
            <a:r>
              <a:rPr lang="en-US" altLang="ko-KR" sz="1800" dirty="0"/>
              <a:t>, </a:t>
            </a:r>
            <a:r>
              <a:rPr lang="ko-KR" altLang="en-US" sz="1800" dirty="0"/>
              <a:t>비용 추정 등의 기능을 포함하고 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929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9C5D-4A49-FD09-E67F-9F5A0997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개발단계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C0483-9AF1-C924-1B35-C951C7A5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Git: </a:t>
            </a:r>
            <a:r>
              <a:rPr lang="ko-KR" altLang="en-US" sz="1600" dirty="0"/>
              <a:t>분산 형식의 버전 관리 시스템으로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코드의 변경 사항을 추적하고 협업 시 코드 병합을 쉽게 처리할 수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GitHub, GitLab, Bitbucket: Git</a:t>
            </a:r>
            <a:r>
              <a:rPr lang="ko-KR" altLang="en-US" sz="1600" dirty="0"/>
              <a:t>을 기반으로 한 원격 저장소 서비스로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코드 저장 및 합병</a:t>
            </a:r>
            <a:r>
              <a:rPr lang="en-US" altLang="ko-KR" sz="1600" dirty="0"/>
              <a:t>(pull request), </a:t>
            </a:r>
            <a:r>
              <a:rPr lang="ko-KR" altLang="en-US" sz="1600" dirty="0"/>
              <a:t>이슈 관리 등의 기능을 제공합니다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통합 개발 환경</a:t>
            </a:r>
            <a:r>
              <a:rPr lang="en-US" altLang="ko-KR" sz="1600" dirty="0"/>
              <a:t>(IDE): Eclipse, IntelliJ IDEA, Visual Studio, </a:t>
            </a:r>
            <a:r>
              <a:rPr lang="en-US" altLang="ko-KR" sz="1600" dirty="0" err="1"/>
              <a:t>VSCode</a:t>
            </a:r>
            <a:r>
              <a:rPr lang="en-US" altLang="ko-KR" sz="1600" dirty="0"/>
              <a:t> </a:t>
            </a:r>
            <a:r>
              <a:rPr lang="ko-KR" altLang="en-US" sz="1600" dirty="0"/>
              <a:t>등의 </a:t>
            </a:r>
            <a:r>
              <a:rPr lang="en-US" altLang="ko-KR" sz="1600" dirty="0"/>
              <a:t>IDE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개발자가 편리하게 코드 작성</a:t>
            </a:r>
            <a:r>
              <a:rPr lang="en-US" altLang="ko-KR" sz="1600" dirty="0"/>
              <a:t>, </a:t>
            </a:r>
            <a:r>
              <a:rPr lang="ko-KR" altLang="en-US" sz="1600" dirty="0"/>
              <a:t>디버깅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테스트를 진행할 수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코드 리뷰 도구</a:t>
            </a:r>
            <a:r>
              <a:rPr lang="en-US" altLang="ko-KR" sz="1600" dirty="0"/>
              <a:t>: Gerrit, JetBrains </a:t>
            </a:r>
            <a:r>
              <a:rPr lang="en-US" altLang="ko-KR" sz="1600" dirty="0" err="1"/>
              <a:t>Upsource</a:t>
            </a:r>
            <a:r>
              <a:rPr lang="en-US" altLang="ko-KR" sz="1600" dirty="0"/>
              <a:t> </a:t>
            </a:r>
            <a:r>
              <a:rPr lang="ko-KR" altLang="en-US" sz="1600" dirty="0"/>
              <a:t>등의 도구를 사용해</a:t>
            </a:r>
            <a:br>
              <a:rPr lang="en-US" altLang="ko-KR" sz="1600" dirty="0"/>
            </a:br>
            <a:r>
              <a:rPr lang="ko-KR" altLang="en-US" sz="1600" dirty="0"/>
              <a:t>개발자 간 코드 리뷰를 진행하고 코드 품질을 높일 수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코드 </a:t>
            </a:r>
            <a:r>
              <a:rPr lang="ko-KR" altLang="en-US" sz="1600" dirty="0" err="1"/>
              <a:t>포맷팅</a:t>
            </a:r>
            <a:r>
              <a:rPr lang="ko-KR" altLang="en-US" sz="1600" dirty="0"/>
              <a:t> 도구</a:t>
            </a:r>
            <a:r>
              <a:rPr lang="en-US" altLang="ko-KR" sz="1600" dirty="0"/>
              <a:t>: Prettier, Black </a:t>
            </a:r>
            <a:r>
              <a:rPr lang="ko-KR" altLang="en-US" sz="1600" dirty="0"/>
              <a:t>등의 도구를 사용해 일관된 코드 스타일을 유지할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678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96475-D0C3-0EF6-E485-7EB7896A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빌드와 테스트 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A98BF-E306-4B8C-C592-A2850892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713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빌드 자동화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소스 코드를 빌드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패키징하는</a:t>
            </a:r>
            <a:r>
              <a:rPr lang="ko-KR" altLang="en-US" sz="1400" dirty="0"/>
              <a:t> 데 사용되는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Maven, Gradle, Apache Ant, gulp, webpack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유닛 테스트 프레임워크</a:t>
            </a:r>
            <a:r>
              <a:rPr lang="en-US" altLang="ko-KR" sz="1400" dirty="0"/>
              <a:t>: </a:t>
            </a:r>
            <a:r>
              <a:rPr lang="ko-KR" altLang="en-US" sz="1400" dirty="0"/>
              <a:t>각 기능 단위의 코드가 올바르게 작동하는지 테스트하는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JUnit5, TestNG, </a:t>
            </a:r>
            <a:r>
              <a:rPr lang="en-US" altLang="ko-KR" sz="1400" dirty="0" err="1"/>
              <a:t>Pytest</a:t>
            </a:r>
            <a:r>
              <a:rPr lang="en-US" altLang="ko-KR" sz="1400" dirty="0"/>
              <a:t>, Mocha, Jasmine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테스트 자동화 프레임워크</a:t>
            </a:r>
            <a:r>
              <a:rPr lang="en-US" altLang="ko-KR" sz="1400" dirty="0"/>
              <a:t>: </a:t>
            </a:r>
            <a:r>
              <a:rPr lang="ko-KR" altLang="en-US" sz="1400" dirty="0"/>
              <a:t>반복적인 테스트 작업의 자동화를 지원하는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Selenium</a:t>
            </a:r>
            <a:r>
              <a:rPr lang="en-US" altLang="ko-KR" sz="1400"/>
              <a:t>, JUnit5, </a:t>
            </a:r>
            <a:r>
              <a:rPr lang="en-US" altLang="ko-KR" sz="1400" dirty="0"/>
              <a:t>TestNG, Cucumber, Appium, Protractor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성능 테스트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애플리케이션의 성능</a:t>
            </a:r>
            <a:r>
              <a:rPr lang="en-US" altLang="ko-KR" sz="1400" dirty="0"/>
              <a:t>, </a:t>
            </a:r>
            <a:r>
              <a:rPr lang="ko-KR" altLang="en-US" sz="1400" dirty="0"/>
              <a:t>응답 시간</a:t>
            </a:r>
            <a:r>
              <a:rPr lang="en-US" altLang="ko-KR" sz="1400" dirty="0"/>
              <a:t>, </a:t>
            </a:r>
            <a:r>
              <a:rPr lang="ko-KR" altLang="en-US" sz="1400" dirty="0"/>
              <a:t>부하 및 스트레스 테스트를 수행하는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JMeter, LoadRunner, Gatling, </a:t>
            </a:r>
            <a:r>
              <a:rPr lang="en-US" altLang="ko-KR" sz="1400" dirty="0" err="1"/>
              <a:t>WebLOAD</a:t>
            </a:r>
            <a:r>
              <a:rPr lang="en-US" altLang="ko-KR" sz="1400" dirty="0"/>
              <a:t>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정적 코드 분석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코드의 잠재적 버그</a:t>
            </a:r>
            <a:r>
              <a:rPr lang="en-US" altLang="ko-KR" sz="1400" dirty="0"/>
              <a:t>, </a:t>
            </a:r>
            <a:r>
              <a:rPr lang="ko-KR" altLang="en-US" sz="1400" dirty="0"/>
              <a:t>스타일 이슈</a:t>
            </a:r>
            <a:r>
              <a:rPr lang="en-US" altLang="ko-KR" sz="1400" dirty="0"/>
              <a:t>, </a:t>
            </a:r>
            <a:r>
              <a:rPr lang="ko-KR" altLang="en-US" sz="1400" dirty="0"/>
              <a:t>보안 취약점 등을 분석하는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SonarQube, PMD, </a:t>
            </a:r>
            <a:r>
              <a:rPr lang="en-US" altLang="ko-KR" sz="1400" dirty="0" err="1"/>
              <a:t>Checkstyle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ESLint</a:t>
            </a:r>
            <a:r>
              <a:rPr lang="en-US" altLang="ko-KR" sz="1400" dirty="0"/>
              <a:t>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코드 커버리지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코드 테스트의 정확성과 완결성을 측정하는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JaCoCo</a:t>
            </a:r>
            <a:r>
              <a:rPr lang="en-US" altLang="ko-KR" sz="1400" dirty="0"/>
              <a:t>, Istanbul, Coveralls, </a:t>
            </a:r>
            <a:r>
              <a:rPr lang="en-US" altLang="ko-KR" sz="1400" dirty="0" err="1"/>
              <a:t>cobertura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Codecov</a:t>
            </a:r>
            <a:r>
              <a:rPr lang="en-US" altLang="ko-KR" sz="1400" dirty="0"/>
              <a:t>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230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45FE-7071-B128-273D-47A3E753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릴리즈와 배포 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7C1E6-827F-AEF7-10BE-E3FECBF32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896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CI/CD(</a:t>
            </a:r>
            <a:r>
              <a:rPr lang="ko-KR" altLang="en-US" sz="1400" dirty="0"/>
              <a:t>지속적 통합</a:t>
            </a:r>
            <a:r>
              <a:rPr lang="en-US" altLang="ko-KR" sz="1400" dirty="0"/>
              <a:t>/</a:t>
            </a:r>
            <a:r>
              <a:rPr lang="ko-KR" altLang="en-US" sz="1400" dirty="0"/>
              <a:t>지속적 배포</a:t>
            </a:r>
            <a:r>
              <a:rPr lang="en-US" altLang="ko-KR" sz="1400" dirty="0"/>
              <a:t>) </a:t>
            </a:r>
            <a:r>
              <a:rPr lang="ko-KR" altLang="en-US" sz="1400" dirty="0"/>
              <a:t>도구</a:t>
            </a:r>
            <a:r>
              <a:rPr lang="en-US" altLang="ko-KR" sz="1400" dirty="0"/>
              <a:t>: </a:t>
            </a:r>
            <a:r>
              <a:rPr lang="ko-KR" altLang="en-US" sz="1400" dirty="0"/>
              <a:t>자동 빌드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 및 배포를 지원하는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Jenkins, Travis CI, GitLab CI/CD, </a:t>
            </a:r>
            <a:r>
              <a:rPr lang="en-US" altLang="ko-KR" sz="1400" dirty="0" err="1"/>
              <a:t>CircleCI</a:t>
            </a:r>
            <a:r>
              <a:rPr lang="en-US" altLang="ko-KR" sz="1400" dirty="0"/>
              <a:t>, Bamboo, TeamCity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컨테이너화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애플리케이션과 의존성을 </a:t>
            </a:r>
            <a:r>
              <a:rPr lang="ko-KR" altLang="en-US" sz="1400" dirty="0" err="1"/>
              <a:t>패키지화하여</a:t>
            </a:r>
            <a:r>
              <a:rPr lang="ko-KR" altLang="en-US" sz="1400" dirty="0"/>
              <a:t> 실행 환경에 독립적으로 배포하는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Docker</a:t>
            </a:r>
            <a:r>
              <a:rPr lang="ko-KR" altLang="en-US" sz="1400" dirty="0"/>
              <a:t>가 대표적입니다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컨테이너 오케스트레이션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컨테이너 관리 및 서비스 배포를 자동화하는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Kubernetes, Docker Swarm, Apache Mesos, Amazon Elastic Container Service (ECS)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인프라 자동화 및 구성 관리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서버 및 인프라의 관리 및 구성을 자동화하는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Ansible, Chef, Puppet, Terraform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빌드 및 배포 자동화 도구</a:t>
            </a:r>
            <a:r>
              <a:rPr lang="en-US" altLang="ko-KR" sz="1400" dirty="0"/>
              <a:t>: </a:t>
            </a:r>
            <a:r>
              <a:rPr lang="ko-KR" altLang="en-US" sz="1400" dirty="0"/>
              <a:t>애플리케이션 빌드</a:t>
            </a:r>
            <a:r>
              <a:rPr lang="en-US" altLang="ko-KR" sz="1400" dirty="0"/>
              <a:t>, </a:t>
            </a:r>
            <a:r>
              <a:rPr lang="ko-KR" altLang="en-US" sz="1400" dirty="0"/>
              <a:t>패키지</a:t>
            </a:r>
            <a:r>
              <a:rPr lang="en-US" altLang="ko-KR" sz="1400" dirty="0"/>
              <a:t>, </a:t>
            </a:r>
            <a:r>
              <a:rPr lang="ko-KR" altLang="en-US" sz="1400" dirty="0"/>
              <a:t>배포 작업을 자동화하는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Gradle, Maven, Octopus Deploy, Spinnaker </a:t>
            </a:r>
            <a:r>
              <a:rPr lang="ko-KR" altLang="en-US" sz="1400" dirty="0"/>
              <a:t>등이 포함됩니다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로드 </a:t>
            </a:r>
            <a:r>
              <a:rPr lang="ko-KR" altLang="en-US" sz="1400" dirty="0" err="1"/>
              <a:t>밸런서</a:t>
            </a:r>
            <a:r>
              <a:rPr lang="ko-KR" altLang="en-US" sz="1400" dirty="0"/>
              <a:t> 및 리버스 프록시 도구</a:t>
            </a:r>
            <a:r>
              <a:rPr lang="en-US" altLang="ko-KR" sz="1400" dirty="0"/>
              <a:t>: </a:t>
            </a:r>
            <a:r>
              <a:rPr lang="ko-KR" altLang="en-US" sz="1400" dirty="0"/>
              <a:t>다수의 서버와의 부하 분산 및 클라이언트 요청 처리를 지원하는 도구로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 err="1"/>
              <a:t>HAProxy</a:t>
            </a:r>
            <a:r>
              <a:rPr lang="en-US" altLang="ko-KR" sz="1400" dirty="0"/>
              <a:t>, NGINX, AWS ELB (Elastic Load Balancer), Envoy </a:t>
            </a:r>
            <a:r>
              <a:rPr lang="ko-KR" altLang="en-US" sz="1400" dirty="0"/>
              <a:t>등이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731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4F4C-28C2-F192-ED54-514124CE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운영 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C77FA-2E0E-9882-8EF5-481EFD0A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517695" cy="376089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로그 분석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애플리케이션과 인프라의 로그를 수집하고 분석하여</a:t>
            </a:r>
            <a:br>
              <a:rPr lang="en-US" altLang="ko-KR" sz="1600" dirty="0"/>
            </a:br>
            <a:r>
              <a:rPr lang="ko-KR" altLang="en-US" sz="1600" dirty="0"/>
              <a:t>문제점을 파악하고 대응하는 데 사용하는 도구로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ELK </a:t>
            </a:r>
            <a:r>
              <a:rPr lang="ko-KR" altLang="en-US" sz="1600" dirty="0"/>
              <a:t>스택 </a:t>
            </a:r>
            <a:r>
              <a:rPr lang="en-US" altLang="ko-KR" sz="1600" dirty="0"/>
              <a:t>(Elasticsearch, Logstash, Kibana), Sumo Logic, Splunk, Prometheus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ITSM(IT Service Management) </a:t>
            </a: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ko-KR" altLang="en-US" sz="1600" dirty="0"/>
              <a:t>기업의 </a:t>
            </a:r>
            <a:r>
              <a:rPr lang="en-US" altLang="ko-KR" sz="1600" dirty="0"/>
              <a:t>IT </a:t>
            </a:r>
            <a:r>
              <a:rPr lang="ko-KR" altLang="en-US" sz="1600" dirty="0"/>
              <a:t>서비스를 관리하기 위한 도구로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서비스 요청</a:t>
            </a:r>
            <a:r>
              <a:rPr lang="en-US" altLang="ko-KR" sz="1600" dirty="0"/>
              <a:t>, </a:t>
            </a:r>
            <a:r>
              <a:rPr lang="ko-KR" altLang="en-US" sz="1600" dirty="0"/>
              <a:t>문제 해결</a:t>
            </a:r>
            <a:r>
              <a:rPr lang="en-US" altLang="ko-KR" sz="1600" dirty="0"/>
              <a:t>, </a:t>
            </a:r>
            <a:r>
              <a:rPr lang="ko-KR" altLang="en-US" sz="1600" dirty="0"/>
              <a:t>변경 관리 등의 </a:t>
            </a:r>
            <a:r>
              <a:rPr lang="en-US" altLang="ko-KR" sz="1600" dirty="0"/>
              <a:t>ITIL </a:t>
            </a:r>
            <a:r>
              <a:rPr lang="ko-KR" altLang="en-US" sz="1600" dirty="0"/>
              <a:t>프로세스를 지원하는</a:t>
            </a:r>
            <a:br>
              <a:rPr lang="en-US" altLang="ko-KR" sz="1600" dirty="0"/>
            </a:br>
            <a:r>
              <a:rPr lang="en-US" altLang="ko-KR" sz="1600" dirty="0"/>
              <a:t>ServiceNow, ManageEngine ServiceDesk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보안 및 권한 관리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애플리케이션과 인프라에서 발생 가능한</a:t>
            </a:r>
            <a:r>
              <a:rPr lang="en-US" altLang="ko-KR" sz="1600" dirty="0"/>
              <a:t> </a:t>
            </a:r>
            <a:r>
              <a:rPr lang="ko-KR" altLang="en-US" sz="1600" dirty="0"/>
              <a:t>보안 이슈를 감지하고</a:t>
            </a:r>
            <a:r>
              <a:rPr lang="en-US" altLang="ko-KR" sz="1600" dirty="0"/>
              <a:t> </a:t>
            </a:r>
            <a:r>
              <a:rPr lang="ko-KR" altLang="en-US" sz="1600" dirty="0"/>
              <a:t>예방하기 위한 도구로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AWS IAM, </a:t>
            </a:r>
            <a:r>
              <a:rPr lang="en-US" altLang="ko-KR" sz="1600" dirty="0" err="1"/>
              <a:t>HashiCorp</a:t>
            </a:r>
            <a:r>
              <a:rPr lang="en-US" altLang="ko-KR" sz="1600" dirty="0"/>
              <a:t> Vault, AD (Active Directory), LDAP (Lightweight Directory Access Protocol)</a:t>
            </a:r>
            <a:br>
              <a:rPr lang="en-US" altLang="ko-KR" sz="1600" dirty="0"/>
            </a:b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협업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운영팀 간 협업을 위한 도구로</a:t>
            </a:r>
            <a:r>
              <a:rPr lang="en-US" altLang="ko-KR" sz="1600" dirty="0"/>
              <a:t>, Slack, Microsoft Teams, Google Meet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57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A169-5958-D7CC-9742-BA8E387A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WSL, Hyper-V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CCEA7-571A-B276-0599-50C53200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Hyper-V</a:t>
            </a:r>
            <a:r>
              <a:rPr lang="ko-KR" altLang="en-US" sz="1600" dirty="0"/>
              <a:t>를 사용가능 한 인원은 우분투 서버를 사용하고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vscode</a:t>
            </a:r>
            <a:r>
              <a:rPr lang="ko-KR" altLang="en-US" sz="1600" dirty="0"/>
              <a:t>에 호스트에 연결을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나머지 인원은 </a:t>
            </a:r>
            <a:r>
              <a:rPr lang="en-US" altLang="ko-KR" sz="1600" dirty="0"/>
              <a:t>WSL-ubuntu</a:t>
            </a:r>
            <a:r>
              <a:rPr lang="ko-KR" altLang="en-US" sz="1600" dirty="0"/>
              <a:t>을 사용합니다</a:t>
            </a:r>
            <a:r>
              <a:rPr lang="en-US" altLang="ko-KR" sz="1600" dirty="0"/>
              <a:t>. WSL-ubuntu</a:t>
            </a:r>
            <a:r>
              <a:rPr lang="ko-KR" altLang="en-US" sz="1600" dirty="0"/>
              <a:t>은 다음의 단계를 따라 설치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1). Microsoft Store</a:t>
            </a:r>
            <a:r>
              <a:rPr lang="ko-KR" altLang="en-US" sz="1600" dirty="0"/>
              <a:t>에서 </a:t>
            </a:r>
            <a:r>
              <a:rPr lang="en-US" altLang="ko-KR" sz="1600" dirty="0"/>
              <a:t>Windows terminal</a:t>
            </a:r>
            <a:r>
              <a:rPr lang="ko-KR" altLang="en-US" sz="1600" dirty="0"/>
              <a:t>을 설치합니다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이는 윈도우 </a:t>
            </a:r>
            <a:r>
              <a:rPr lang="en-US" altLang="ko-KR" sz="1600" dirty="0"/>
              <a:t>PowerShell</a:t>
            </a:r>
            <a:r>
              <a:rPr lang="ko-KR" altLang="en-US" sz="1600" dirty="0"/>
              <a:t>을 설치하는 것입니다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2). </a:t>
            </a:r>
            <a:r>
              <a:rPr lang="ko-KR" altLang="en-US" sz="1600" dirty="0"/>
              <a:t>윈도우 </a:t>
            </a:r>
            <a:r>
              <a:rPr lang="en-US" altLang="ko-KR" sz="1600" dirty="0"/>
              <a:t>PowerShell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우클릭</a:t>
            </a:r>
            <a:r>
              <a:rPr lang="en-US" altLang="ko-KR" sz="1600" dirty="0"/>
              <a:t>&gt;</a:t>
            </a:r>
            <a:r>
              <a:rPr lang="ko-KR" altLang="en-US" sz="1600" dirty="0"/>
              <a:t>관리자 모드로 실행 해서 콘솔에 </a:t>
            </a:r>
            <a:r>
              <a:rPr lang="en-US" altLang="ko-KR" sz="1600" dirty="0" err="1"/>
              <a:t>wsl</a:t>
            </a:r>
            <a:r>
              <a:rPr lang="en-US" altLang="ko-KR" sz="1600" dirty="0"/>
              <a:t> --install 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입력합니다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3).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en-US" altLang="ko-KR" sz="1600" dirty="0">
                <a:hlinkClick r:id="rId2"/>
              </a:rPr>
              <a:t>https://wslstorestorage.blob.core.windows.net/wslblob/wsl_update_x64.msi</a:t>
            </a:r>
            <a:r>
              <a:rPr lang="ko-KR" altLang="en-US" sz="1600" dirty="0"/>
              <a:t> 에 들어가서</a:t>
            </a:r>
            <a:br>
              <a:rPr lang="en-US" altLang="ko-KR" sz="1600" dirty="0"/>
            </a:br>
            <a:r>
              <a:rPr lang="ko-KR" altLang="en-US" sz="1600" dirty="0"/>
              <a:t>실행하여 업데이트를 진행합니다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4). Microsoft</a:t>
            </a:r>
            <a:r>
              <a:rPr lang="ko-KR" altLang="en-US" sz="1600" dirty="0"/>
              <a:t> </a:t>
            </a:r>
            <a:r>
              <a:rPr lang="en-US" altLang="ko-KR" sz="1600" dirty="0"/>
              <a:t>Store</a:t>
            </a:r>
            <a:r>
              <a:rPr lang="ko-KR" altLang="en-US" sz="1600" dirty="0"/>
              <a:t> 에서 </a:t>
            </a:r>
            <a:r>
              <a:rPr lang="en-US" altLang="ko-KR" sz="1600" dirty="0"/>
              <a:t>Ubuntu *.*.*(</a:t>
            </a:r>
            <a:r>
              <a:rPr lang="ko-KR" altLang="en-US" sz="1600" dirty="0"/>
              <a:t>대충 최신 버전</a:t>
            </a:r>
            <a:r>
              <a:rPr lang="en-US" altLang="ko-KR" sz="1600" dirty="0"/>
              <a:t>) LTS </a:t>
            </a:r>
            <a:r>
              <a:rPr lang="ko-KR" altLang="en-US" sz="1600" dirty="0"/>
              <a:t>을 설치하고 실행합니다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다음의 좌측 사진의 형태로 뜨면 성공한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폴더는 우측 사진에서 찾을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4226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96B5-198E-0D6B-EDE8-F2F76F47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모니터링 단계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71741-C287-C10B-6A7D-A401C6B7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APM(Application Performance Management) </a:t>
            </a:r>
            <a:r>
              <a:rPr lang="ko-KR" altLang="en-US" sz="1600" dirty="0"/>
              <a:t>도구</a:t>
            </a:r>
            <a:r>
              <a:rPr lang="en-US" altLang="ko-KR" sz="1600" dirty="0"/>
              <a:t>: </a:t>
            </a:r>
            <a:r>
              <a:rPr lang="ko-KR" altLang="en-US" sz="1600" dirty="0"/>
              <a:t>애플리케이션의 성능 목표 달성 여부를 평가하고 성능을 모니터링하는 데 사용되는 도구로</a:t>
            </a:r>
            <a:r>
              <a:rPr lang="en-US" altLang="ko-KR" sz="1600" dirty="0"/>
              <a:t>, New Relic, AppDynamics, Dynatrace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인프라 모니터링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서버</a:t>
            </a:r>
            <a:r>
              <a:rPr lang="en-US" altLang="ko-KR" sz="1600" dirty="0"/>
              <a:t>, OS, </a:t>
            </a:r>
            <a:r>
              <a:rPr lang="ko-KR" altLang="en-US" sz="1600" dirty="0"/>
              <a:t>네트워크</a:t>
            </a:r>
            <a:r>
              <a:rPr lang="en-US" altLang="ko-KR" sz="1600" dirty="0"/>
              <a:t>, </a:t>
            </a:r>
            <a:r>
              <a:rPr lang="ko-KR" altLang="en-US" sz="1600" dirty="0"/>
              <a:t>로그 등의 인프라에서 발생하는 이벤트 및 상태 변화를 모니터링하는데 사용되며</a:t>
            </a:r>
            <a:r>
              <a:rPr lang="en-US" altLang="ko-KR" sz="1600" dirty="0"/>
              <a:t>, Zabbix, Nagios, Datadog, PRTG Network Monitor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사용자 모니터링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 경험을 제공하는 애플리케이션의 사용자들에게서 발생하는</a:t>
            </a:r>
            <a:br>
              <a:rPr lang="en-US" altLang="ko-KR" sz="1600" dirty="0"/>
            </a:br>
            <a:r>
              <a:rPr lang="ko-KR" altLang="en-US" sz="1600" dirty="0"/>
              <a:t>이벤트 및 상태 변화를 모니터링하는데 사용되며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Google Analytics, </a:t>
            </a:r>
            <a:r>
              <a:rPr lang="en-US" altLang="ko-KR" sz="1600" dirty="0" err="1"/>
              <a:t>Mixpanel</a:t>
            </a:r>
            <a:r>
              <a:rPr lang="en-US" altLang="ko-KR" sz="1600" dirty="0"/>
              <a:t>, Amplitude, Heap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클라우드 모니터링 도구</a:t>
            </a:r>
            <a:r>
              <a:rPr lang="en-US" altLang="ko-KR" sz="1600" dirty="0"/>
              <a:t>: </a:t>
            </a:r>
            <a:r>
              <a:rPr lang="ko-KR" altLang="en-US" sz="1600" dirty="0"/>
              <a:t>클라우드 인프라에서 발생하는 이벤트 및 상태 변화를</a:t>
            </a:r>
            <a:br>
              <a:rPr lang="en-US" altLang="ko-KR" sz="1600" dirty="0"/>
            </a:br>
            <a:r>
              <a:rPr lang="ko-KR" altLang="en-US" sz="1600" dirty="0"/>
              <a:t>모니터링하는데 사용되며</a:t>
            </a:r>
            <a:r>
              <a:rPr lang="en-US" altLang="ko-KR" sz="1600" dirty="0"/>
              <a:t>, AWS CloudWatch, Azure Monitor, Google Cloud Monitoring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/>
              <a:t>시스템 모니터링 도구</a:t>
            </a:r>
            <a:r>
              <a:rPr lang="en-US" altLang="ko-KR" sz="1600" dirty="0"/>
              <a:t>: </a:t>
            </a:r>
            <a:r>
              <a:rPr lang="ko-KR" altLang="en-US" sz="1600" dirty="0"/>
              <a:t>시스템 자원 </a:t>
            </a:r>
            <a:r>
              <a:rPr lang="en-US" altLang="ko-KR" sz="1600" dirty="0"/>
              <a:t>(CPU, </a:t>
            </a:r>
            <a:r>
              <a:rPr lang="ko-KR" altLang="en-US" sz="1600" dirty="0"/>
              <a:t>메모리</a:t>
            </a:r>
            <a:r>
              <a:rPr lang="en-US" altLang="ko-KR" sz="1600" dirty="0"/>
              <a:t>, </a:t>
            </a:r>
            <a:r>
              <a:rPr lang="ko-KR" altLang="en-US" sz="1600" dirty="0"/>
              <a:t>디스크 등</a:t>
            </a:r>
            <a:r>
              <a:rPr lang="en-US" altLang="ko-KR" sz="1600" dirty="0"/>
              <a:t>)</a:t>
            </a:r>
            <a:r>
              <a:rPr lang="ko-KR" altLang="en-US" sz="1600" dirty="0"/>
              <a:t>을 모니터링하는데 사용되며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Grafana, Nagios, Zabbix, Datadog </a:t>
            </a:r>
            <a:r>
              <a:rPr lang="ko-KR" altLang="en-US" sz="1600" dirty="0"/>
              <a:t>등이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5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740F6-13F3-CBF9-F095-F1FE79C1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마치며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D4387-F465-7A0E-6F0D-F52E67D1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5783"/>
          </a:xfrm>
        </p:spPr>
        <p:txBody>
          <a:bodyPr/>
          <a:lstStyle/>
          <a:p>
            <a:r>
              <a:rPr lang="en-US" altLang="ko-KR" dirty="0"/>
              <a:t>On-premise, Off-premise, IDC, IaaS, PaaS, SaaS, </a:t>
            </a:r>
            <a:r>
              <a:rPr lang="ko-KR" altLang="en-US" dirty="0" err="1"/>
              <a:t>하이퍼바이저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Azure, GCP, AWS Elastic,</a:t>
            </a:r>
            <a:br>
              <a:rPr lang="en-US" altLang="ko-KR" dirty="0"/>
            </a:br>
            <a:r>
              <a:rPr lang="en-US" altLang="ko-KR" dirty="0"/>
              <a:t>rm -rf</a:t>
            </a:r>
            <a:r>
              <a:rPr lang="ko-KR" altLang="en-US" dirty="0"/>
              <a:t>와 위험성</a:t>
            </a:r>
            <a:r>
              <a:rPr lang="en-US" altLang="ko-KR" dirty="0"/>
              <a:t>, grep, find, </a:t>
            </a:r>
            <a:r>
              <a:rPr lang="ko-KR" altLang="en-US" dirty="0"/>
              <a:t>파일 사용자와 그룹</a:t>
            </a:r>
            <a:r>
              <a:rPr lang="en-US" altLang="ko-KR" dirty="0"/>
              <a:t>, </a:t>
            </a:r>
            <a:r>
              <a:rPr lang="en-US" altLang="ko-KR" dirty="0" err="1"/>
              <a:t>chmod</a:t>
            </a:r>
            <a:r>
              <a:rPr lang="en-US" altLang="ko-KR" dirty="0"/>
              <a:t>, </a:t>
            </a:r>
            <a:r>
              <a:rPr lang="en-US" altLang="ko-KR" dirty="0" err="1"/>
              <a:t>chown</a:t>
            </a:r>
            <a:r>
              <a:rPr lang="en-US" altLang="ko-KR" dirty="0"/>
              <a:t>, </a:t>
            </a:r>
            <a:r>
              <a:rPr lang="en-US" altLang="ko-KR" dirty="0" err="1"/>
              <a:t>sudoers</a:t>
            </a:r>
            <a:r>
              <a:rPr lang="en-US" altLang="ko-KR" dirty="0"/>
              <a:t> file,</a:t>
            </a:r>
            <a:br>
              <a:rPr lang="en-US" altLang="ko-KR" dirty="0"/>
            </a:br>
            <a:r>
              <a:rPr lang="en-US" altLang="ko-KR" dirty="0"/>
              <a:t>netstat, </a:t>
            </a:r>
            <a:r>
              <a:rPr lang="en-US" altLang="ko-KR" dirty="0" err="1"/>
              <a:t>ufw</a:t>
            </a:r>
            <a:r>
              <a:rPr lang="en-US" altLang="ko-KR" dirty="0"/>
              <a:t>, iptables, lynx</a:t>
            </a:r>
            <a:r>
              <a:rPr lang="ko-KR" altLang="en-US" dirty="0"/>
              <a:t>과 </a:t>
            </a:r>
            <a:r>
              <a:rPr lang="en-US" altLang="ko-KR" dirty="0"/>
              <a:t>w3m, ctrl + z</a:t>
            </a:r>
            <a:r>
              <a:rPr lang="ko-KR" altLang="en-US" dirty="0"/>
              <a:t>와 </a:t>
            </a:r>
            <a:r>
              <a:rPr lang="en-US" altLang="ko-KR" dirty="0" err="1"/>
              <a:t>fg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tmux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  <a:r>
              <a:rPr lang="en-US" altLang="ko-KR" dirty="0"/>
              <a:t>, service, </a:t>
            </a:r>
            <a:r>
              <a:rPr lang="en-US" altLang="ko-KR" dirty="0" err="1"/>
              <a:t>systemctl</a:t>
            </a:r>
            <a:r>
              <a:rPr lang="en-US" altLang="ko-KR" dirty="0"/>
              <a:t>, </a:t>
            </a:r>
            <a:r>
              <a:rPr lang="en-US" altLang="ko-KR" dirty="0" err="1"/>
              <a:t>journalctl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git</a:t>
            </a:r>
            <a:r>
              <a:rPr lang="ko-KR" altLang="en-US" dirty="0"/>
              <a:t>과 </a:t>
            </a:r>
            <a:r>
              <a:rPr lang="en-US" altLang="ko-KR" dirty="0"/>
              <a:t>SVN, branch, stash, merge, conflict, rebase,</a:t>
            </a:r>
            <a:br>
              <a:rPr lang="en-US" altLang="ko-KR" dirty="0"/>
            </a:br>
            <a:r>
              <a:rPr lang="en-US" altLang="ko-KR" dirty="0"/>
              <a:t>JIRA(Atlassian), Trello(Atlassian), Gradle</a:t>
            </a:r>
            <a:r>
              <a:rPr lang="ko-KR" altLang="en-US" dirty="0"/>
              <a:t>과 </a:t>
            </a:r>
            <a:r>
              <a:rPr lang="en-US" altLang="ko-KR" dirty="0"/>
              <a:t>Maven, JUnit, TestNG,</a:t>
            </a:r>
            <a:br>
              <a:rPr lang="en-US" altLang="ko-KR" dirty="0"/>
            </a:br>
            <a:r>
              <a:rPr lang="en-US" altLang="ko-KR" dirty="0"/>
              <a:t>Jenkins, </a:t>
            </a:r>
            <a:r>
              <a:rPr lang="en-US" altLang="ko-KR" dirty="0" err="1"/>
              <a:t>CircleCI</a:t>
            </a:r>
            <a:r>
              <a:rPr lang="en-US" altLang="ko-KR" dirty="0"/>
              <a:t>, GitLab, Kubernetes(MSA), AWS ELB,</a:t>
            </a:r>
            <a:br>
              <a:rPr lang="en-US" altLang="ko-KR" dirty="0"/>
            </a:br>
            <a:r>
              <a:rPr lang="en-US" altLang="ko-KR" dirty="0"/>
              <a:t>ELK</a:t>
            </a:r>
            <a:r>
              <a:rPr lang="ko-KR" altLang="en-US" dirty="0"/>
              <a:t>스택 </a:t>
            </a:r>
            <a:r>
              <a:rPr lang="en-US" altLang="ko-KR" dirty="0"/>
              <a:t>(Elasticsearch, Logstash, Kibana)(3</a:t>
            </a:r>
            <a:r>
              <a:rPr lang="ko-KR" altLang="en-US" dirty="0"/>
              <a:t>개</a:t>
            </a:r>
            <a:r>
              <a:rPr lang="en-US" altLang="ko-KR" dirty="0"/>
              <a:t>),</a:t>
            </a:r>
            <a:br>
              <a:rPr lang="en-US" altLang="ko-KR" dirty="0"/>
            </a:br>
            <a:r>
              <a:rPr lang="en-US" altLang="ko-KR" dirty="0"/>
              <a:t>Vault, Slack, Kafka, Grafana, Prometheus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update-alternatives --config editor</a:t>
            </a:r>
          </a:p>
        </p:txBody>
      </p:sp>
    </p:spTree>
    <p:extLst>
      <p:ext uri="{BB962C8B-B14F-4D97-AF65-F5344CB8AC3E}">
        <p14:creationId xmlns:p14="http://schemas.microsoft.com/office/powerpoint/2010/main" val="41215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CFCB6-C00E-5D55-CC1C-D4C086DE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WSL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52F6A06-1EE1-2F2E-99C2-75AAF6BCAE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5"/>
          <a:stretch/>
        </p:blipFill>
        <p:spPr bwMode="auto">
          <a:xfrm>
            <a:off x="6126480" y="2504810"/>
            <a:ext cx="5076564" cy="304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DBDAB0-B421-C476-0ECB-34DF5DB0478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5"/>
          <a:stretch/>
        </p:blipFill>
        <p:spPr bwMode="auto">
          <a:xfrm>
            <a:off x="1049916" y="2504809"/>
            <a:ext cx="5076564" cy="304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5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5B9E0-04A7-3635-4C83-37EB77A5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클라우드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A872D-E581-3CEB-AC23-12E23717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클라우드 서버는 처음 무수한 통신장비를 일일이 그리는 것이 귀찮아서 구름의 형태로 추상화 했던 것에서</a:t>
            </a:r>
            <a:endParaRPr lang="en-US" altLang="ko-KR" sz="1600" dirty="0"/>
          </a:p>
          <a:p>
            <a:r>
              <a:rPr lang="ko-KR" altLang="en-US" sz="1600" dirty="0"/>
              <a:t>생겨난 이름으로 서버운영 법을 하나도 몰라도 서버자원을 </a:t>
            </a:r>
            <a:r>
              <a:rPr lang="ko-KR" altLang="en-US" sz="1600" dirty="0" err="1"/>
              <a:t>끌어다</a:t>
            </a:r>
            <a:r>
              <a:rPr lang="ko-KR" altLang="en-US" sz="1600" dirty="0"/>
              <a:t> 쓸 수 있게 해 놓은</a:t>
            </a:r>
            <a:br>
              <a:rPr lang="en-US" altLang="ko-KR" sz="1600" dirty="0"/>
            </a:br>
            <a:r>
              <a:rPr lang="ko-KR" altLang="en-US" sz="1600" dirty="0"/>
              <a:t>추상화된 서버 시스템입니다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클라우드 서버의 핵심은 가상화 운영과 관리 프로그램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하이퍼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바이저</a:t>
            </a:r>
            <a:r>
              <a:rPr lang="en-US" altLang="ko-KR" sz="1600" dirty="0"/>
              <a:t>)</a:t>
            </a:r>
            <a:r>
              <a:rPr lang="ko-KR" altLang="en-US" sz="1600" dirty="0"/>
              <a:t>으로 실제 서버에 설치된 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실제 서버에서 가상서버</a:t>
            </a:r>
            <a:r>
              <a:rPr lang="en-US" altLang="ko-KR" sz="1600" dirty="0"/>
              <a:t>(</a:t>
            </a:r>
            <a:r>
              <a:rPr lang="ko-KR" altLang="en-US" sz="1600" dirty="0"/>
              <a:t>네이티브</a:t>
            </a:r>
            <a:r>
              <a:rPr lang="en-US" altLang="ko-KR" sz="1600" dirty="0"/>
              <a:t>)</a:t>
            </a:r>
            <a:r>
              <a:rPr lang="ko-KR" altLang="en-US" sz="1600" dirty="0"/>
              <a:t>들을 구축하고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각종 자원들을 연결해주고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사용자가 바로 사용 가능하도록 자동화 </a:t>
            </a:r>
            <a:r>
              <a:rPr lang="ko-KR" altLang="en-US" sz="1600" dirty="0" err="1"/>
              <a:t>해놓은</a:t>
            </a:r>
            <a:r>
              <a:rPr lang="ko-KR" altLang="en-US" sz="1600" dirty="0"/>
              <a:t> 서비스라고 볼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클라우드 서버는 </a:t>
            </a:r>
            <a:r>
              <a:rPr lang="en-US" altLang="ko-KR" sz="1600" dirty="0"/>
              <a:t>IaaS</a:t>
            </a:r>
            <a:r>
              <a:rPr lang="ko-KR" altLang="en-US" sz="1600" dirty="0"/>
              <a:t>모델로 부르며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가상화</a:t>
            </a:r>
            <a:r>
              <a:rPr lang="en-US" altLang="ko-KR" sz="1600" dirty="0"/>
              <a:t>-</a:t>
            </a:r>
            <a:r>
              <a:rPr lang="ko-KR" altLang="en-US" sz="1600" dirty="0"/>
              <a:t>실제서버의 일부</a:t>
            </a:r>
            <a:r>
              <a:rPr lang="en-US" altLang="ko-KR" sz="1600" dirty="0"/>
              <a:t>-</a:t>
            </a:r>
            <a:r>
              <a:rPr lang="ko-KR" altLang="en-US" sz="1600" dirty="0"/>
              <a:t>저장 용량</a:t>
            </a:r>
            <a:r>
              <a:rPr lang="en-US" altLang="ko-KR" sz="1600" dirty="0"/>
              <a:t>-</a:t>
            </a:r>
            <a:r>
              <a:rPr lang="ko-KR" altLang="en-US" sz="1600" dirty="0"/>
              <a:t>서버 네트워크를 세트로 지원 하는 것을 의미합니다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IaaS</a:t>
            </a:r>
            <a:r>
              <a:rPr lang="ko-KR" altLang="en-US" sz="1600" dirty="0"/>
              <a:t>이외에도 </a:t>
            </a:r>
            <a:r>
              <a:rPr lang="en-US" altLang="ko-KR" sz="1600" dirty="0"/>
              <a:t>PaaS, SaaS </a:t>
            </a:r>
            <a:r>
              <a:rPr lang="ko-KR" altLang="en-US" sz="1600" dirty="0"/>
              <a:t>방식이 존재하고</a:t>
            </a:r>
            <a:r>
              <a:rPr lang="en-US" altLang="ko-KR" sz="1600" dirty="0"/>
              <a:t>, </a:t>
            </a:r>
            <a:r>
              <a:rPr lang="ko-KR" altLang="en-US" sz="1600" dirty="0"/>
              <a:t>각 방식은 제공하는 정도에 따라 나뉘어 불립니다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40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F7EEA-5C8D-3CB8-F6A3-9E62B2873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IaaS,</a:t>
            </a:r>
            <a:r>
              <a:rPr lang="ko-KR" altLang="en-US" dirty="0"/>
              <a:t> </a:t>
            </a:r>
            <a:r>
              <a:rPr lang="en-US" altLang="ko-KR" dirty="0"/>
              <a:t>PaaS,</a:t>
            </a:r>
            <a:r>
              <a:rPr lang="ko-KR" altLang="en-US" dirty="0"/>
              <a:t> </a:t>
            </a:r>
            <a:r>
              <a:rPr lang="en-US" altLang="ko-KR" dirty="0"/>
              <a:t>SaaS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87F21-98DA-F3B1-E7BB-E1EA94DC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24251" cy="3961673"/>
          </a:xfrm>
        </p:spPr>
        <p:txBody>
          <a:bodyPr/>
          <a:lstStyle/>
          <a:p>
            <a:r>
              <a:rPr lang="en-US" altLang="ko-KR" sz="1600" dirty="0"/>
              <a:t>IaaS</a:t>
            </a:r>
            <a:r>
              <a:rPr lang="ko-KR" altLang="en-US" sz="1600" dirty="0"/>
              <a:t>는 가상화 된 서버 시스템과 자원을 제공하는 방식으로</a:t>
            </a:r>
            <a:br>
              <a:rPr lang="en-US" altLang="ko-KR" sz="1600" dirty="0"/>
            </a:br>
            <a:r>
              <a:rPr lang="ko-KR" altLang="en-US" sz="1600" dirty="0"/>
              <a:t>운영체제부터</a:t>
            </a:r>
            <a:r>
              <a:rPr lang="en-US" altLang="ko-KR" sz="1600" dirty="0"/>
              <a:t> </a:t>
            </a:r>
            <a:r>
              <a:rPr lang="ko-KR" altLang="en-US" sz="1600" dirty="0"/>
              <a:t>어플리케이션 까지</a:t>
            </a:r>
            <a:br>
              <a:rPr lang="en-US" altLang="ko-KR" sz="1600" dirty="0"/>
            </a:br>
            <a:r>
              <a:rPr lang="ko-KR" altLang="en-US" sz="1600" dirty="0"/>
              <a:t>사용자가 선택하여 서비스를 제공하는 방식입니다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PaaS</a:t>
            </a:r>
            <a:r>
              <a:rPr lang="ko-KR" altLang="en-US" sz="1600" dirty="0"/>
              <a:t>는 </a:t>
            </a:r>
            <a:r>
              <a:rPr lang="en-US" altLang="ko-KR" sz="1600" dirty="0"/>
              <a:t>IaaS</a:t>
            </a:r>
            <a:r>
              <a:rPr lang="ko-KR" altLang="en-US" sz="1600" dirty="0"/>
              <a:t>에 운영체제</a:t>
            </a:r>
            <a:r>
              <a:rPr lang="en-US" altLang="ko-KR" sz="1600" dirty="0"/>
              <a:t>, </a:t>
            </a:r>
            <a:r>
              <a:rPr lang="ko-KR" altLang="en-US" sz="1600" dirty="0"/>
              <a:t>미들웨어와 런타임을 추가로 제공하여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데이터와 어플리케이션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보통 사용자 코드</a:t>
            </a:r>
            <a:r>
              <a:rPr lang="en-US" altLang="ko-KR" sz="1600" dirty="0"/>
              <a:t>)</a:t>
            </a:r>
            <a:r>
              <a:rPr lang="ko-KR" altLang="en-US" sz="1600" dirty="0"/>
              <a:t>만을 받아서 컴파일 및 실행하고 배포까지 수행해줍니다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SaaS</a:t>
            </a:r>
            <a:r>
              <a:rPr lang="ko-KR" altLang="en-US" sz="1600" dirty="0"/>
              <a:t>는 컴퓨터부터 서비스까지 모두 제공하여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사용자는 웹 브라우저를 통해 어플리케이션을</a:t>
            </a:r>
            <a:br>
              <a:rPr lang="en-US" altLang="ko-KR" sz="1600" dirty="0"/>
            </a:br>
            <a:r>
              <a:rPr lang="ko-KR" altLang="en-US" sz="1600" dirty="0"/>
              <a:t>조작 할 수 있도록 해주는 방식입니다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256A21-366F-0A81-45E0-C1454F08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31" y="2038532"/>
            <a:ext cx="5874702" cy="38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6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0553E-8222-2836-2653-D34D00DD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오라클 클라우드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E478A-68E0-5C69-9CE5-D6AD30D5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https://www.oracle.com/kr/cloud/free/</a:t>
            </a:r>
            <a:endParaRPr lang="en-US" altLang="ko-KR" dirty="0"/>
          </a:p>
          <a:p>
            <a:r>
              <a:rPr lang="ko-KR" altLang="en-US" dirty="0"/>
              <a:t>오라클 클라우드 프리 </a:t>
            </a:r>
            <a:r>
              <a:rPr lang="ko-KR" altLang="en-US" dirty="0" err="1"/>
              <a:t>티어는</a:t>
            </a:r>
            <a:br>
              <a:rPr lang="en-US" altLang="ko-KR" dirty="0"/>
            </a:br>
            <a:r>
              <a:rPr lang="ko-KR" altLang="en-US" dirty="0"/>
              <a:t>무료 클라우드 서비스 중에서 가장 좋은 구성으로 되어 있어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사용자들이 사용하지만</a:t>
            </a:r>
            <a:r>
              <a:rPr lang="en-US" altLang="ko-KR" dirty="0"/>
              <a:t>, </a:t>
            </a:r>
            <a:r>
              <a:rPr lang="ko-KR" altLang="en-US" dirty="0"/>
              <a:t>문제는 카드인증에서 대부분 실패하는 관계로</a:t>
            </a:r>
            <a:endParaRPr lang="en-US" altLang="ko-KR" dirty="0"/>
          </a:p>
          <a:p>
            <a:r>
              <a:rPr lang="ko-KR" altLang="en-US" dirty="0"/>
              <a:t>상당히 어려운 가입난이도를 가진 클라우드 서비스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뚫는데 성공하신다면</a:t>
            </a:r>
            <a:r>
              <a:rPr lang="en-US" altLang="ko-KR" dirty="0"/>
              <a:t>, </a:t>
            </a:r>
            <a:r>
              <a:rPr lang="ko-KR" altLang="en-US" dirty="0"/>
              <a:t>축하 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정보가 필요하시다면 찾아오시면 도와드리겠습니다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3448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B6E1C-0056-7B48-32EC-43F8D91D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애저</a:t>
            </a:r>
            <a:r>
              <a:rPr lang="ko-KR" altLang="en-US" dirty="0"/>
              <a:t> 클라우드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221F8-D453-C492-B38D-44D2165B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hlinkClick r:id="rId2"/>
              </a:rPr>
              <a:t>https://cloud.google.com/</a:t>
            </a:r>
            <a:endParaRPr lang="en-US" altLang="ko-KR" sz="1600" dirty="0"/>
          </a:p>
          <a:p>
            <a:r>
              <a:rPr lang="ko-KR" altLang="en-US" sz="1600" dirty="0"/>
              <a:t>구글 클라우드 서버</a:t>
            </a:r>
            <a:r>
              <a:rPr lang="en-US" altLang="ko-KR" sz="1600" dirty="0"/>
              <a:t>(</a:t>
            </a:r>
            <a:r>
              <a:rPr lang="ko-KR" altLang="en-US" sz="1600" dirty="0"/>
              <a:t>플랫폼</a:t>
            </a:r>
            <a:r>
              <a:rPr lang="en-US" altLang="ko-KR" sz="1600" dirty="0"/>
              <a:t>)</a:t>
            </a:r>
            <a:r>
              <a:rPr lang="ko-KR" altLang="en-US" sz="1600" dirty="0"/>
              <a:t>는 구글에서 운영하는 클라우드 시스템으로</a:t>
            </a:r>
            <a:endParaRPr lang="en-US" altLang="ko-KR" sz="1600" dirty="0"/>
          </a:p>
          <a:p>
            <a:r>
              <a:rPr lang="ko-KR" altLang="en-US" sz="1600" dirty="0" err="1"/>
              <a:t>컴퓨트</a:t>
            </a:r>
            <a:r>
              <a:rPr lang="ko-KR" altLang="en-US" sz="1600" dirty="0"/>
              <a:t> 엔진에서 </a:t>
            </a:r>
            <a:r>
              <a:rPr lang="en-US" altLang="ko-KR" sz="1600" dirty="0" err="1"/>
              <a:t>vm</a:t>
            </a:r>
            <a:r>
              <a:rPr lang="ko-KR" altLang="en-US" sz="1600" dirty="0"/>
              <a:t>인스턴스를 생성하여</a:t>
            </a:r>
            <a:r>
              <a:rPr lang="en-US" altLang="ko-KR" sz="1600" dirty="0"/>
              <a:t> </a:t>
            </a:r>
            <a:r>
              <a:rPr lang="ko-KR" altLang="en-US" sz="1600" dirty="0"/>
              <a:t>서버를 이용 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GCP</a:t>
            </a:r>
            <a:r>
              <a:rPr lang="ko-KR" altLang="en-US" sz="1600" dirty="0"/>
              <a:t>도 무료혜택이 생각보다 좋은데 반면에</a:t>
            </a:r>
            <a:r>
              <a:rPr lang="en-US" altLang="ko-KR" sz="1600" dirty="0"/>
              <a:t>, </a:t>
            </a:r>
            <a:r>
              <a:rPr lang="ko-KR" altLang="en-US" sz="1600" dirty="0"/>
              <a:t>가끔씩 서버가 닫힌다는 얘기도 들리긴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>
                <a:hlinkClick r:id="rId3"/>
              </a:rPr>
              <a:t>https://azure.microsoft.com/ko-kr</a:t>
            </a:r>
            <a:endParaRPr lang="en-US" altLang="ko-KR" sz="1600" dirty="0"/>
          </a:p>
          <a:p>
            <a:r>
              <a:rPr lang="ko-KR" altLang="en-US" sz="1600" dirty="0"/>
              <a:t>마이크로소프트 </a:t>
            </a:r>
            <a:r>
              <a:rPr lang="ko-KR" altLang="en-US" sz="1600" dirty="0" err="1"/>
              <a:t>애저</a:t>
            </a:r>
            <a:r>
              <a:rPr lang="ko-KR" altLang="en-US" sz="1600" dirty="0"/>
              <a:t> 서버는 마이크로소프트사에서 운영하는 클라우드 시스템으로 </a:t>
            </a:r>
            <a:endParaRPr lang="en-US" altLang="ko-KR" sz="1600" dirty="0"/>
          </a:p>
          <a:p>
            <a:r>
              <a:rPr lang="ko-KR" altLang="en-US" sz="1600" dirty="0" err="1"/>
              <a:t>애저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버추얼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머신으로</a:t>
            </a:r>
            <a:r>
              <a:rPr lang="ko-KR" altLang="en-US" sz="1600" dirty="0"/>
              <a:t> 인스턴스를 생성하여 서버를 이용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 err="1"/>
              <a:t>애저는</a:t>
            </a:r>
            <a:r>
              <a:rPr lang="ko-KR" altLang="en-US" sz="1600" dirty="0"/>
              <a:t> </a:t>
            </a:r>
            <a:r>
              <a:rPr lang="en-US" altLang="ko-KR" sz="1600" dirty="0"/>
              <a:t>12</a:t>
            </a:r>
            <a:r>
              <a:rPr lang="ko-KR" altLang="en-US" sz="1600" dirty="0"/>
              <a:t>개월 무료로 타사와 비슷한 혜택이고</a:t>
            </a:r>
            <a:r>
              <a:rPr lang="en-US" altLang="ko-KR" sz="1600" dirty="0"/>
              <a:t>, </a:t>
            </a:r>
            <a:r>
              <a:rPr lang="ko-KR" altLang="en-US" sz="1600" dirty="0"/>
              <a:t>성능도 비슷한 수준입니다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79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09A13-2DF1-AE41-1231-25ACA7A2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AWS - EC2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9650A-4A2D-F78A-3FA2-AC936B72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>
                <a:hlinkClick r:id="rId2"/>
              </a:rPr>
              <a:t>https://aws.amazon.com/pm/ec2</a:t>
            </a:r>
            <a:endParaRPr lang="en-US" altLang="ko-KR" sz="1600" dirty="0"/>
          </a:p>
          <a:p>
            <a:r>
              <a:rPr lang="en-US" altLang="ko-KR" sz="1600" dirty="0"/>
              <a:t>EC2</a:t>
            </a:r>
            <a:r>
              <a:rPr lang="ko-KR" altLang="en-US" sz="1600" dirty="0"/>
              <a:t>는 </a:t>
            </a:r>
            <a:r>
              <a:rPr lang="en-US" altLang="ko-KR" sz="1600" dirty="0"/>
              <a:t>(</a:t>
            </a:r>
            <a:r>
              <a:rPr lang="ko-KR" altLang="en-US" sz="1600" dirty="0"/>
              <a:t>아마존</a:t>
            </a:r>
            <a:r>
              <a:rPr lang="en-US" altLang="ko-KR" sz="1600" dirty="0"/>
              <a:t>) </a:t>
            </a:r>
            <a:r>
              <a:rPr lang="ko-KR" altLang="en-US" sz="1600" dirty="0" err="1"/>
              <a:t>일래스틱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컴퓨트</a:t>
            </a:r>
            <a:r>
              <a:rPr lang="ko-KR" altLang="en-US" sz="1600" dirty="0"/>
              <a:t> 클라우드로 아마존에서 제공하는 클라우드 서버입니다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아마존 </a:t>
            </a:r>
            <a:r>
              <a:rPr lang="ko-KR" altLang="en-US" sz="1600" dirty="0" err="1"/>
              <a:t>머신이미지</a:t>
            </a:r>
            <a:r>
              <a:rPr lang="en-US" altLang="ko-KR" sz="1600" dirty="0"/>
              <a:t>(AMI)</a:t>
            </a:r>
            <a:r>
              <a:rPr lang="ko-KR" altLang="en-US" sz="1600" dirty="0"/>
              <a:t>를 이용하여 인스턴스를 생성하고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해당 인스턴스를 이용하여 서버를 이용할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Create a Free Account</a:t>
            </a:r>
            <a:r>
              <a:rPr lang="ko-KR" altLang="en-US" sz="1600" dirty="0"/>
              <a:t>를 눌러 계정 생성 후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로그인을 시도하면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AWS Management Console</a:t>
            </a:r>
            <a:r>
              <a:rPr lang="ko-KR" altLang="en-US" sz="1600" dirty="0"/>
              <a:t>로 들어와서 서비스에 </a:t>
            </a:r>
            <a:r>
              <a:rPr lang="en-US" altLang="ko-KR" sz="1600" dirty="0"/>
              <a:t>EC2</a:t>
            </a:r>
            <a:r>
              <a:rPr lang="ko-KR" altLang="en-US" sz="1600" dirty="0"/>
              <a:t>를 검색하거나 찾습니다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Ec2</a:t>
            </a:r>
            <a:r>
              <a:rPr lang="ko-KR" altLang="en-US" sz="1600" dirty="0"/>
              <a:t> 대시보드가 열리면</a:t>
            </a:r>
            <a:r>
              <a:rPr lang="en-US" altLang="ko-KR" sz="1600" dirty="0"/>
              <a:t>, </a:t>
            </a:r>
            <a:r>
              <a:rPr lang="ko-KR" altLang="en-US" sz="1600" dirty="0"/>
              <a:t>인스턴스를 눌러 새 인스턴스 생성을 하여 </a:t>
            </a:r>
            <a:r>
              <a:rPr lang="en-US" altLang="ko-KR" sz="1600" dirty="0"/>
              <a:t>t2.micro </a:t>
            </a:r>
            <a:r>
              <a:rPr lang="ko-KR" altLang="en-US" sz="1600" dirty="0"/>
              <a:t>타입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크기는 무료 최대인 </a:t>
            </a:r>
            <a:r>
              <a:rPr lang="en-US" altLang="ko-KR" sz="1600" dirty="0"/>
              <a:t>30GB</a:t>
            </a:r>
            <a:r>
              <a:rPr lang="ko-KR" altLang="en-US" sz="1600" dirty="0"/>
              <a:t>로 컴퓨터를 생성합니다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연결을 누르면</a:t>
            </a:r>
            <a:r>
              <a:rPr lang="en-US" altLang="ko-KR" sz="1600" dirty="0"/>
              <a:t>, </a:t>
            </a:r>
            <a:r>
              <a:rPr lang="ko-KR" altLang="en-US" sz="1600" dirty="0"/>
              <a:t>인스턴스 </a:t>
            </a:r>
            <a:r>
              <a:rPr lang="ko-KR" altLang="en-US" sz="1600" dirty="0" err="1"/>
              <a:t>커넥트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세션 관리자</a:t>
            </a:r>
            <a:r>
              <a:rPr lang="en-US" altLang="ko-KR" sz="1600" dirty="0"/>
              <a:t> – SSH</a:t>
            </a:r>
            <a:r>
              <a:rPr lang="ko-KR" altLang="en-US" sz="1600" dirty="0"/>
              <a:t>클라이언트 </a:t>
            </a:r>
            <a:r>
              <a:rPr lang="en-US" altLang="ko-KR" sz="1600" dirty="0"/>
              <a:t>– EC2 </a:t>
            </a:r>
            <a:r>
              <a:rPr lang="ko-KR" altLang="en-US" sz="1600" dirty="0"/>
              <a:t>직렬 콘솔로 되어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4562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4301</Words>
  <Application>Microsoft Office PowerPoint</Application>
  <PresentationFormat>와이드스크린</PresentationFormat>
  <Paragraphs>206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Malgun Gothic Semilight</vt:lpstr>
      <vt:lpstr>맑은 고딕</vt:lpstr>
      <vt:lpstr>맑은 고딕</vt:lpstr>
      <vt:lpstr>Calibri</vt:lpstr>
      <vt:lpstr>RetrospectVTI</vt:lpstr>
      <vt:lpstr>동계방학 – 기초 2</vt:lpstr>
      <vt:lpstr>목차</vt:lpstr>
      <vt:lpstr>WSL, Hyper-V</vt:lpstr>
      <vt:lpstr>WSL</vt:lpstr>
      <vt:lpstr>클라우드 서버</vt:lpstr>
      <vt:lpstr>IaaS, PaaS, SaaS</vt:lpstr>
      <vt:lpstr>오라클 클라우드 서버</vt:lpstr>
      <vt:lpstr>구글, 애저 클라우드 서버</vt:lpstr>
      <vt:lpstr>AWS - EC2</vt:lpstr>
      <vt:lpstr>AWS - EC2</vt:lpstr>
      <vt:lpstr>Vscode와 서버 연동</vt:lpstr>
      <vt:lpstr>Vscode extention</vt:lpstr>
      <vt:lpstr>리눅스 명령어 1</vt:lpstr>
      <vt:lpstr>리눅스 명령어 2</vt:lpstr>
      <vt:lpstr>리눅스 명령어 3</vt:lpstr>
      <vt:lpstr>리눅스 명령어 4</vt:lpstr>
      <vt:lpstr>Git</vt:lpstr>
      <vt:lpstr>branch</vt:lpstr>
      <vt:lpstr>stash</vt:lpstr>
      <vt:lpstr>merge</vt:lpstr>
      <vt:lpstr>merge conflict</vt:lpstr>
      <vt:lpstr>3-way merge</vt:lpstr>
      <vt:lpstr>rebase</vt:lpstr>
      <vt:lpstr>데브옵스</vt:lpstr>
      <vt:lpstr>1. 계획단계 도구</vt:lpstr>
      <vt:lpstr>2. 개발단계 도구</vt:lpstr>
      <vt:lpstr>3. 빌드와 테스트 단계 도구</vt:lpstr>
      <vt:lpstr>4. 릴리즈와 배포 단계 도구</vt:lpstr>
      <vt:lpstr>5. 운영 단계 도구</vt:lpstr>
      <vt:lpstr>6. 모니터링 단계 도구</vt:lpstr>
      <vt:lpstr>마치며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135</cp:revision>
  <dcterms:created xsi:type="dcterms:W3CDTF">2023-06-22T07:39:13Z</dcterms:created>
  <dcterms:modified xsi:type="dcterms:W3CDTF">2023-12-29T05:37:34Z</dcterms:modified>
</cp:coreProperties>
</file>