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67" r:id="rId9"/>
    <p:sldId id="262" r:id="rId10"/>
    <p:sldId id="291" r:id="rId11"/>
    <p:sldId id="276" r:id="rId12"/>
    <p:sldId id="266" r:id="rId13"/>
    <p:sldId id="292" r:id="rId14"/>
    <p:sldId id="296" r:id="rId15"/>
    <p:sldId id="297" r:id="rId16"/>
    <p:sldId id="264" r:id="rId17"/>
    <p:sldId id="268" r:id="rId18"/>
    <p:sldId id="277" r:id="rId19"/>
    <p:sldId id="278" r:id="rId20"/>
    <p:sldId id="279" r:id="rId21"/>
    <p:sldId id="280" r:id="rId22"/>
    <p:sldId id="281" r:id="rId23"/>
    <p:sldId id="293" r:id="rId24"/>
    <p:sldId id="284" r:id="rId25"/>
    <p:sldId id="294" r:id="rId26"/>
    <p:sldId id="285" r:id="rId27"/>
    <p:sldId id="295" r:id="rId28"/>
    <p:sldId id="286" r:id="rId29"/>
    <p:sldId id="287" r:id="rId30"/>
    <p:sldId id="283" r:id="rId31"/>
    <p:sldId id="270" r:id="rId32"/>
    <p:sldId id="271" r:id="rId33"/>
    <p:sldId id="272" r:id="rId34"/>
    <p:sldId id="273" r:id="rId35"/>
    <p:sldId id="289" r:id="rId36"/>
    <p:sldId id="29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7A6D6-3581-48CA-9E10-6D68F700EB13}" v="8" dt="2023-07-27T07:35:23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MinU" userId="4050a7b372847a87" providerId="LiveId" clId="{68B7A6D6-3581-48CA-9E10-6D68F700EB13}"/>
    <pc:docChg chg="undo custSel addSld delSld modSld sldOrd">
      <pc:chgData name="Ha MinU" userId="4050a7b372847a87" providerId="LiveId" clId="{68B7A6D6-3581-48CA-9E10-6D68F700EB13}" dt="2023-07-27T11:12:53.930" v="7826" actId="2696"/>
      <pc:docMkLst>
        <pc:docMk/>
      </pc:docMkLst>
      <pc:sldChg chg="modSp mod">
        <pc:chgData name="Ha MinU" userId="4050a7b372847a87" providerId="LiveId" clId="{68B7A6D6-3581-48CA-9E10-6D68F700EB13}" dt="2023-07-27T11:12:50.064" v="7825"/>
        <pc:sldMkLst>
          <pc:docMk/>
          <pc:sldMk cId="849386315" sldId="273"/>
        </pc:sldMkLst>
        <pc:spChg chg="mod">
          <ac:chgData name="Ha MinU" userId="4050a7b372847a87" providerId="LiveId" clId="{68B7A6D6-3581-48CA-9E10-6D68F700EB13}" dt="2023-07-27T11:12:50.064" v="7825"/>
          <ac:spMkLst>
            <pc:docMk/>
            <pc:sldMk cId="849386315" sldId="273"/>
            <ac:spMk id="2" creationId="{56A98060-D781-51D1-1BB0-E04B4F0A0212}"/>
          </ac:spMkLst>
        </pc:spChg>
      </pc:sldChg>
      <pc:sldChg chg="del">
        <pc:chgData name="Ha MinU" userId="4050a7b372847a87" providerId="LiveId" clId="{68B7A6D6-3581-48CA-9E10-6D68F700EB13}" dt="2023-07-27T11:12:53.930" v="7826" actId="2696"/>
        <pc:sldMkLst>
          <pc:docMk/>
          <pc:sldMk cId="4273684945" sldId="274"/>
        </pc:sldMkLst>
      </pc:sldChg>
      <pc:sldChg chg="modSp mod">
        <pc:chgData name="Ha MinU" userId="4050a7b372847a87" providerId="LiveId" clId="{68B7A6D6-3581-48CA-9E10-6D68F700EB13}" dt="2023-07-27T09:02:09.957" v="5481" actId="20577"/>
        <pc:sldMkLst>
          <pc:docMk/>
          <pc:sldMk cId="2117866570" sldId="279"/>
        </pc:sldMkLst>
        <pc:spChg chg="mod">
          <ac:chgData name="Ha MinU" userId="4050a7b372847a87" providerId="LiveId" clId="{68B7A6D6-3581-48CA-9E10-6D68F700EB13}" dt="2023-07-27T09:02:09.957" v="5481" actId="20577"/>
          <ac:spMkLst>
            <pc:docMk/>
            <pc:sldMk cId="2117866570" sldId="279"/>
            <ac:spMk id="3" creationId="{B4A12FA4-DFDF-DA01-7684-5E2EB2D90FC7}"/>
          </ac:spMkLst>
        </pc:spChg>
      </pc:sldChg>
      <pc:sldChg chg="modSp mod">
        <pc:chgData name="Ha MinU" userId="4050a7b372847a87" providerId="LiveId" clId="{68B7A6D6-3581-48CA-9E10-6D68F700EB13}" dt="2023-07-26T11:43:46.775" v="2191" actId="20577"/>
        <pc:sldMkLst>
          <pc:docMk/>
          <pc:sldMk cId="2933961898" sldId="281"/>
        </pc:sldMkLst>
        <pc:spChg chg="mod">
          <ac:chgData name="Ha MinU" userId="4050a7b372847a87" providerId="LiveId" clId="{68B7A6D6-3581-48CA-9E10-6D68F700EB13}" dt="2023-07-26T11:43:41.762" v="2187" actId="20577"/>
          <ac:spMkLst>
            <pc:docMk/>
            <pc:sldMk cId="2933961898" sldId="281"/>
            <ac:spMk id="2" creationId="{832CB54F-1C40-3A4F-249A-140402A77527}"/>
          </ac:spMkLst>
        </pc:spChg>
        <pc:spChg chg="mod">
          <ac:chgData name="Ha MinU" userId="4050a7b372847a87" providerId="LiveId" clId="{68B7A6D6-3581-48CA-9E10-6D68F700EB13}" dt="2023-07-26T11:43:46.775" v="2191" actId="20577"/>
          <ac:spMkLst>
            <pc:docMk/>
            <pc:sldMk cId="2933961898" sldId="281"/>
            <ac:spMk id="3" creationId="{64B86B63-5F2F-008E-1A05-0F444ECB47A4}"/>
          </ac:spMkLst>
        </pc:spChg>
      </pc:sldChg>
      <pc:sldChg chg="del">
        <pc:chgData name="Ha MinU" userId="4050a7b372847a87" providerId="LiveId" clId="{68B7A6D6-3581-48CA-9E10-6D68F700EB13}" dt="2023-07-26T11:36:52.991" v="2161" actId="2696"/>
        <pc:sldMkLst>
          <pc:docMk/>
          <pc:sldMk cId="4096657561" sldId="282"/>
        </pc:sldMkLst>
      </pc:sldChg>
      <pc:sldChg chg="modSp mod ord">
        <pc:chgData name="Ha MinU" userId="4050a7b372847a87" providerId="LiveId" clId="{68B7A6D6-3581-48CA-9E10-6D68F700EB13}" dt="2023-07-27T09:01:20.676" v="5461" actId="14100"/>
        <pc:sldMkLst>
          <pc:docMk/>
          <pc:sldMk cId="2451260849" sldId="283"/>
        </pc:sldMkLst>
        <pc:spChg chg="mod">
          <ac:chgData name="Ha MinU" userId="4050a7b372847a87" providerId="LiveId" clId="{68B7A6D6-3581-48CA-9E10-6D68F700EB13}" dt="2023-07-27T09:01:20.676" v="5461" actId="14100"/>
          <ac:spMkLst>
            <pc:docMk/>
            <pc:sldMk cId="2451260849" sldId="283"/>
            <ac:spMk id="3" creationId="{803E6E25-9540-3260-5BC1-4122EA192F60}"/>
          </ac:spMkLst>
        </pc:spChg>
      </pc:sldChg>
      <pc:sldChg chg="addSp modSp mod">
        <pc:chgData name="Ha MinU" userId="4050a7b372847a87" providerId="LiveId" clId="{68B7A6D6-3581-48CA-9E10-6D68F700EB13}" dt="2023-07-27T07:49:33.872" v="3840" actId="14100"/>
        <pc:sldMkLst>
          <pc:docMk/>
          <pc:sldMk cId="4260091745" sldId="284"/>
        </pc:sldMkLst>
        <pc:spChg chg="mod">
          <ac:chgData name="Ha MinU" userId="4050a7b372847a87" providerId="LiveId" clId="{68B7A6D6-3581-48CA-9E10-6D68F700EB13}" dt="2023-07-27T07:49:33.872" v="3840" actId="14100"/>
          <ac:spMkLst>
            <pc:docMk/>
            <pc:sldMk cId="4260091745" sldId="284"/>
            <ac:spMk id="3" creationId="{4FA24F2F-6884-CB1C-1DE0-C348269E5D03}"/>
          </ac:spMkLst>
        </pc:spChg>
        <pc:picChg chg="add mod">
          <ac:chgData name="Ha MinU" userId="4050a7b372847a87" providerId="LiveId" clId="{68B7A6D6-3581-48CA-9E10-6D68F700EB13}" dt="2023-07-27T07:49:20.726" v="3839" actId="1076"/>
          <ac:picMkLst>
            <pc:docMk/>
            <pc:sldMk cId="4260091745" sldId="284"/>
            <ac:picMk id="4" creationId="{8E4BC2ED-78DB-1019-5BE9-E3CA45E80059}"/>
          </ac:picMkLst>
        </pc:picChg>
      </pc:sldChg>
      <pc:sldChg chg="addSp modSp mod">
        <pc:chgData name="Ha MinU" userId="4050a7b372847a87" providerId="LiveId" clId="{68B7A6D6-3581-48CA-9E10-6D68F700EB13}" dt="2023-07-27T08:02:34.219" v="4227" actId="20577"/>
        <pc:sldMkLst>
          <pc:docMk/>
          <pc:sldMk cId="760807699" sldId="285"/>
        </pc:sldMkLst>
        <pc:spChg chg="mod">
          <ac:chgData name="Ha MinU" userId="4050a7b372847a87" providerId="LiveId" clId="{68B7A6D6-3581-48CA-9E10-6D68F700EB13}" dt="2023-07-27T08:02:34.219" v="4227" actId="20577"/>
          <ac:spMkLst>
            <pc:docMk/>
            <pc:sldMk cId="760807699" sldId="285"/>
            <ac:spMk id="3" creationId="{49EFCD29-7FA5-EEC1-00DC-849203C5FFE3}"/>
          </ac:spMkLst>
        </pc:spChg>
        <pc:picChg chg="add mod">
          <ac:chgData name="Ha MinU" userId="4050a7b372847a87" providerId="LiveId" clId="{68B7A6D6-3581-48CA-9E10-6D68F700EB13}" dt="2023-07-27T07:28:12.358" v="3326" actId="14100"/>
          <ac:picMkLst>
            <pc:docMk/>
            <pc:sldMk cId="760807699" sldId="285"/>
            <ac:picMk id="5" creationId="{6036B8B2-7E79-18B1-68A0-C4E319931E26}"/>
          </ac:picMkLst>
        </pc:picChg>
      </pc:sldChg>
      <pc:sldChg chg="modSp mod ord">
        <pc:chgData name="Ha MinU" userId="4050a7b372847a87" providerId="LiveId" clId="{68B7A6D6-3581-48CA-9E10-6D68F700EB13}" dt="2023-07-27T11:11:28.812" v="7802" actId="20577"/>
        <pc:sldMkLst>
          <pc:docMk/>
          <pc:sldMk cId="2331782486" sldId="286"/>
        </pc:sldMkLst>
        <pc:spChg chg="mod">
          <ac:chgData name="Ha MinU" userId="4050a7b372847a87" providerId="LiveId" clId="{68B7A6D6-3581-48CA-9E10-6D68F700EB13}" dt="2023-07-27T09:27:46.739" v="5521" actId="20577"/>
          <ac:spMkLst>
            <pc:docMk/>
            <pc:sldMk cId="2331782486" sldId="286"/>
            <ac:spMk id="2" creationId="{B72B1886-296F-1CF1-8E0E-121649C860FE}"/>
          </ac:spMkLst>
        </pc:spChg>
        <pc:spChg chg="mod">
          <ac:chgData name="Ha MinU" userId="4050a7b372847a87" providerId="LiveId" clId="{68B7A6D6-3581-48CA-9E10-6D68F700EB13}" dt="2023-07-27T11:11:28.812" v="7802" actId="20577"/>
          <ac:spMkLst>
            <pc:docMk/>
            <pc:sldMk cId="2331782486" sldId="286"/>
            <ac:spMk id="3" creationId="{4C10831C-454C-8BC1-262C-736802CAD039}"/>
          </ac:spMkLst>
        </pc:spChg>
      </pc:sldChg>
      <pc:sldChg chg="modSp mod ord">
        <pc:chgData name="Ha MinU" userId="4050a7b372847a87" providerId="LiveId" clId="{68B7A6D6-3581-48CA-9E10-6D68F700EB13}" dt="2023-07-27T11:11:55.109" v="7822" actId="20577"/>
        <pc:sldMkLst>
          <pc:docMk/>
          <pc:sldMk cId="466541272" sldId="287"/>
        </pc:sldMkLst>
        <pc:spChg chg="mod">
          <ac:chgData name="Ha MinU" userId="4050a7b372847a87" providerId="LiveId" clId="{68B7A6D6-3581-48CA-9E10-6D68F700EB13}" dt="2023-07-27T08:57:53.013" v="5153" actId="20577"/>
          <ac:spMkLst>
            <pc:docMk/>
            <pc:sldMk cId="466541272" sldId="287"/>
            <ac:spMk id="2" creationId="{97DAE833-ED7D-FD20-2F77-ADA457734647}"/>
          </ac:spMkLst>
        </pc:spChg>
        <pc:spChg chg="mod">
          <ac:chgData name="Ha MinU" userId="4050a7b372847a87" providerId="LiveId" clId="{68B7A6D6-3581-48CA-9E10-6D68F700EB13}" dt="2023-07-27T11:11:55.109" v="7822" actId="20577"/>
          <ac:spMkLst>
            <pc:docMk/>
            <pc:sldMk cId="466541272" sldId="287"/>
            <ac:spMk id="3" creationId="{E196275D-27DD-22F2-DE43-36B548C6DA4C}"/>
          </ac:spMkLst>
        </pc:spChg>
      </pc:sldChg>
      <pc:sldChg chg="modSp new mod ord">
        <pc:chgData name="Ha MinU" userId="4050a7b372847a87" providerId="LiveId" clId="{68B7A6D6-3581-48CA-9E10-6D68F700EB13}" dt="2023-07-27T03:55:47.675" v="2710" actId="20577"/>
        <pc:sldMkLst>
          <pc:docMk/>
          <pc:sldMk cId="2551259312" sldId="293"/>
        </pc:sldMkLst>
        <pc:spChg chg="mod">
          <ac:chgData name="Ha MinU" userId="4050a7b372847a87" providerId="LiveId" clId="{68B7A6D6-3581-48CA-9E10-6D68F700EB13}" dt="2023-07-26T12:19:42.314" v="2223" actId="20577"/>
          <ac:spMkLst>
            <pc:docMk/>
            <pc:sldMk cId="2551259312" sldId="293"/>
            <ac:spMk id="2" creationId="{6B3B8D19-6544-469E-BA82-BB14A219A91E}"/>
          </ac:spMkLst>
        </pc:spChg>
        <pc:spChg chg="mod">
          <ac:chgData name="Ha MinU" userId="4050a7b372847a87" providerId="LiveId" clId="{68B7A6D6-3581-48CA-9E10-6D68F700EB13}" dt="2023-07-27T03:55:47.675" v="2710" actId="20577"/>
          <ac:spMkLst>
            <pc:docMk/>
            <pc:sldMk cId="2551259312" sldId="293"/>
            <ac:spMk id="3" creationId="{8A98E824-F7F8-EAE6-5F9D-266B47CE1E65}"/>
          </ac:spMkLst>
        </pc:spChg>
      </pc:sldChg>
      <pc:sldChg chg="addSp delSp modSp add mod">
        <pc:chgData name="Ha MinU" userId="4050a7b372847a87" providerId="LiveId" clId="{68B7A6D6-3581-48CA-9E10-6D68F700EB13}" dt="2023-07-27T10:50:32.967" v="5902" actId="20577"/>
        <pc:sldMkLst>
          <pc:docMk/>
          <pc:sldMk cId="715517501" sldId="294"/>
        </pc:sldMkLst>
        <pc:spChg chg="mod">
          <ac:chgData name="Ha MinU" userId="4050a7b372847a87" providerId="LiveId" clId="{68B7A6D6-3581-48CA-9E10-6D68F700EB13}" dt="2023-07-27T10:50:32.967" v="5902" actId="20577"/>
          <ac:spMkLst>
            <pc:docMk/>
            <pc:sldMk cId="715517501" sldId="294"/>
            <ac:spMk id="3" creationId="{4FA24F2F-6884-CB1C-1DE0-C348269E5D03}"/>
          </ac:spMkLst>
        </pc:spChg>
        <pc:picChg chg="del">
          <ac:chgData name="Ha MinU" userId="4050a7b372847a87" providerId="LiveId" clId="{68B7A6D6-3581-48CA-9E10-6D68F700EB13}" dt="2023-07-27T07:31:14.669" v="3395" actId="478"/>
          <ac:picMkLst>
            <pc:docMk/>
            <pc:sldMk cId="715517501" sldId="294"/>
            <ac:picMk id="4" creationId="{8E4BC2ED-78DB-1019-5BE9-E3CA45E80059}"/>
          </ac:picMkLst>
        </pc:picChg>
        <pc:picChg chg="add mod">
          <ac:chgData name="Ha MinU" userId="4050a7b372847a87" providerId="LiveId" clId="{68B7A6D6-3581-48CA-9E10-6D68F700EB13}" dt="2023-07-27T07:35:23.650" v="3413" actId="14100"/>
          <ac:picMkLst>
            <pc:docMk/>
            <pc:sldMk cId="715517501" sldId="294"/>
            <ac:picMk id="1026" creationId="{6AE719FB-D520-19DF-872B-FB66DD2FB165}"/>
          </ac:picMkLst>
        </pc:picChg>
      </pc:sldChg>
      <pc:sldChg chg="addSp delSp modSp add mod">
        <pc:chgData name="Ha MinU" userId="4050a7b372847a87" providerId="LiveId" clId="{68B7A6D6-3581-48CA-9E10-6D68F700EB13}" dt="2023-07-27T08:56:58.405" v="5139" actId="313"/>
        <pc:sldMkLst>
          <pc:docMk/>
          <pc:sldMk cId="2774781384" sldId="295"/>
        </pc:sldMkLst>
        <pc:spChg chg="mod">
          <ac:chgData name="Ha MinU" userId="4050a7b372847a87" providerId="LiveId" clId="{68B7A6D6-3581-48CA-9E10-6D68F700EB13}" dt="2023-07-27T08:56:58.405" v="5139" actId="313"/>
          <ac:spMkLst>
            <pc:docMk/>
            <pc:sldMk cId="2774781384" sldId="295"/>
            <ac:spMk id="3" creationId="{49EFCD29-7FA5-EEC1-00DC-849203C5FFE3}"/>
          </ac:spMkLst>
        </pc:spChg>
        <pc:picChg chg="del">
          <ac:chgData name="Ha MinU" userId="4050a7b372847a87" providerId="LiveId" clId="{68B7A6D6-3581-48CA-9E10-6D68F700EB13}" dt="2023-07-27T08:02:55.644" v="4230" actId="21"/>
          <ac:picMkLst>
            <pc:docMk/>
            <pc:sldMk cId="2774781384" sldId="295"/>
            <ac:picMk id="5" creationId="{6036B8B2-7E79-18B1-68A0-C4E319931E26}"/>
          </ac:picMkLst>
        </pc:picChg>
        <pc:picChg chg="add mod">
          <ac:chgData name="Ha MinU" userId="4050a7b372847a87" providerId="LiveId" clId="{68B7A6D6-3581-48CA-9E10-6D68F700EB13}" dt="2023-07-27T08:49:11.917" v="4515" actId="1076"/>
          <ac:picMkLst>
            <pc:docMk/>
            <pc:sldMk cId="2774781384" sldId="295"/>
            <ac:picMk id="6" creationId="{A7D9A0AF-68D9-7D8D-41BC-6345161373C3}"/>
          </ac:picMkLst>
        </pc:picChg>
        <pc:picChg chg="add mod">
          <ac:chgData name="Ha MinU" userId="4050a7b372847a87" providerId="LiveId" clId="{68B7A6D6-3581-48CA-9E10-6D68F700EB13}" dt="2023-07-27T08:51:11.852" v="4709" actId="14100"/>
          <ac:picMkLst>
            <pc:docMk/>
            <pc:sldMk cId="2774781384" sldId="295"/>
            <ac:picMk id="8" creationId="{907873CE-80AF-49F1-BF3D-9D2A6BF55184}"/>
          </ac:picMkLst>
        </pc:picChg>
      </pc:sldChg>
    </pc:docChg>
  </pc:docChgLst>
  <pc:docChgLst>
    <pc:chgData name="Ha MinU" userId="4050a7b372847a87" providerId="LiveId" clId="{2B16F415-1568-49D6-8F05-DCA2E093FC9E}"/>
    <pc:docChg chg="undo custSel addSld delSld modSld">
      <pc:chgData name="Ha MinU" userId="4050a7b372847a87" providerId="LiveId" clId="{2B16F415-1568-49D6-8F05-DCA2E093FC9E}" dt="2023-07-25T13:50:46.025" v="1696" actId="20577"/>
      <pc:docMkLst>
        <pc:docMk/>
      </pc:docMkLst>
      <pc:sldChg chg="addSp modSp mod">
        <pc:chgData name="Ha MinU" userId="4050a7b372847a87" providerId="LiveId" clId="{2B16F415-1568-49D6-8F05-DCA2E093FC9E}" dt="2023-07-25T13:14:44.812" v="588" actId="20577"/>
        <pc:sldMkLst>
          <pc:docMk/>
          <pc:sldMk cId="1956439863" sldId="266"/>
        </pc:sldMkLst>
        <pc:spChg chg="mod">
          <ac:chgData name="Ha MinU" userId="4050a7b372847a87" providerId="LiveId" clId="{2B16F415-1568-49D6-8F05-DCA2E093FC9E}" dt="2023-07-25T13:14:44.812" v="588" actId="20577"/>
          <ac:spMkLst>
            <pc:docMk/>
            <pc:sldMk cId="1956439863" sldId="266"/>
            <ac:spMk id="3" creationId="{775990C4-A5ED-14A1-1A7B-0A94832127B5}"/>
          </ac:spMkLst>
        </pc:spChg>
        <pc:picChg chg="add mod">
          <ac:chgData name="Ha MinU" userId="4050a7b372847a87" providerId="LiveId" clId="{2B16F415-1568-49D6-8F05-DCA2E093FC9E}" dt="2023-07-25T13:11:22.910" v="168" actId="1076"/>
          <ac:picMkLst>
            <pc:docMk/>
            <pc:sldMk cId="1956439863" sldId="266"/>
            <ac:picMk id="5" creationId="{D3DEEDAA-8D0E-9B48-88C7-AFBCCC394D06}"/>
          </ac:picMkLst>
        </pc:picChg>
        <pc:picChg chg="add mod">
          <ac:chgData name="Ha MinU" userId="4050a7b372847a87" providerId="LiveId" clId="{2B16F415-1568-49D6-8F05-DCA2E093FC9E}" dt="2023-07-25T13:11:43.452" v="170" actId="1076"/>
          <ac:picMkLst>
            <pc:docMk/>
            <pc:sldMk cId="1956439863" sldId="266"/>
            <ac:picMk id="7" creationId="{03EB6F60-2A44-8468-7D57-BAB69F9AE190}"/>
          </ac:picMkLst>
        </pc:picChg>
      </pc:sldChg>
      <pc:sldChg chg="addSp modSp mod">
        <pc:chgData name="Ha MinU" userId="4050a7b372847a87" providerId="LiveId" clId="{2B16F415-1568-49D6-8F05-DCA2E093FC9E}" dt="2023-07-25T13:50:46.025" v="1696" actId="20577"/>
        <pc:sldMkLst>
          <pc:docMk/>
          <pc:sldMk cId="1083295192" sldId="268"/>
        </pc:sldMkLst>
        <pc:spChg chg="mod">
          <ac:chgData name="Ha MinU" userId="4050a7b372847a87" providerId="LiveId" clId="{2B16F415-1568-49D6-8F05-DCA2E093FC9E}" dt="2023-07-25T13:42:24.956" v="811" actId="20577"/>
          <ac:spMkLst>
            <pc:docMk/>
            <pc:sldMk cId="1083295192" sldId="268"/>
            <ac:spMk id="2" creationId="{3F67A244-4E6F-B003-BD4F-AA347220C6F7}"/>
          </ac:spMkLst>
        </pc:spChg>
        <pc:spChg chg="mod">
          <ac:chgData name="Ha MinU" userId="4050a7b372847a87" providerId="LiveId" clId="{2B16F415-1568-49D6-8F05-DCA2E093FC9E}" dt="2023-07-25T13:50:46.025" v="1696" actId="20577"/>
          <ac:spMkLst>
            <pc:docMk/>
            <pc:sldMk cId="1083295192" sldId="268"/>
            <ac:spMk id="3" creationId="{7376E08F-65C7-D011-616F-473B00CDEB71}"/>
          </ac:spMkLst>
        </pc:spChg>
        <pc:picChg chg="add mod">
          <ac:chgData name="Ha MinU" userId="4050a7b372847a87" providerId="LiveId" clId="{2B16F415-1568-49D6-8F05-DCA2E093FC9E}" dt="2023-07-25T13:46:41.655" v="1197" actId="1076"/>
          <ac:picMkLst>
            <pc:docMk/>
            <pc:sldMk cId="1083295192" sldId="268"/>
            <ac:picMk id="4" creationId="{4D8C3EEF-B99F-A669-5FEC-4C5475AB34C8}"/>
          </ac:picMkLst>
        </pc:picChg>
      </pc:sldChg>
      <pc:sldChg chg="del">
        <pc:chgData name="Ha MinU" userId="4050a7b372847a87" providerId="LiveId" clId="{2B16F415-1568-49D6-8F05-DCA2E093FC9E}" dt="2023-07-25T13:50:30.807" v="1689" actId="2696"/>
        <pc:sldMkLst>
          <pc:docMk/>
          <pc:sldMk cId="2707712739" sldId="269"/>
        </pc:sldMkLst>
      </pc:sldChg>
      <pc:sldChg chg="addSp delSp modSp add mod setBg">
        <pc:chgData name="Ha MinU" userId="4050a7b372847a87" providerId="LiveId" clId="{2B16F415-1568-49D6-8F05-DCA2E093FC9E}" dt="2023-07-25T13:38:39.855" v="662" actId="14100"/>
        <pc:sldMkLst>
          <pc:docMk/>
          <pc:sldMk cId="139213180" sldId="292"/>
        </pc:sldMkLst>
        <pc:spChg chg="mod">
          <ac:chgData name="Ha MinU" userId="4050a7b372847a87" providerId="LiveId" clId="{2B16F415-1568-49D6-8F05-DCA2E093FC9E}" dt="2023-07-25T13:38:39.855" v="662" actId="14100"/>
          <ac:spMkLst>
            <pc:docMk/>
            <pc:sldMk cId="139213180" sldId="292"/>
            <ac:spMk id="2" creationId="{559A8442-2D1C-74C9-189E-3A3E40B53B52}"/>
          </ac:spMkLst>
        </pc:spChg>
        <pc:spChg chg="del mod">
          <ac:chgData name="Ha MinU" userId="4050a7b372847a87" providerId="LiveId" clId="{2B16F415-1568-49D6-8F05-DCA2E093FC9E}" dt="2023-07-25T13:15:17.299" v="593" actId="22"/>
          <ac:spMkLst>
            <pc:docMk/>
            <pc:sldMk cId="139213180" sldId="292"/>
            <ac:spMk id="3" creationId="{775990C4-A5ED-14A1-1A7B-0A94832127B5}"/>
          </ac:spMkLst>
        </pc:spChg>
        <pc:spChg chg="add del">
          <ac:chgData name="Ha MinU" userId="4050a7b372847a87" providerId="LiveId" clId="{2B16F415-1568-49D6-8F05-DCA2E093FC9E}" dt="2023-07-25T13:15:31.109" v="595" actId="26606"/>
          <ac:spMkLst>
            <pc:docMk/>
            <pc:sldMk cId="139213180" sldId="292"/>
            <ac:spMk id="11" creationId="{39E3965E-AC41-4711-9D10-E25ABB132D86}"/>
          </ac:spMkLst>
        </pc:spChg>
        <pc:spChg chg="add del">
          <ac:chgData name="Ha MinU" userId="4050a7b372847a87" providerId="LiveId" clId="{2B16F415-1568-49D6-8F05-DCA2E093FC9E}" dt="2023-07-25T13:15:31.109" v="595" actId="26606"/>
          <ac:spMkLst>
            <pc:docMk/>
            <pc:sldMk cId="139213180" sldId="292"/>
            <ac:spMk id="15" creationId="{A9286AD2-18A9-4868-A4E3-7A2097A20810}"/>
          </ac:spMkLst>
        </pc:spChg>
        <pc:picChg chg="del">
          <ac:chgData name="Ha MinU" userId="4050a7b372847a87" providerId="LiveId" clId="{2B16F415-1568-49D6-8F05-DCA2E093FC9E}" dt="2023-07-25T13:14:57.426" v="592" actId="478"/>
          <ac:picMkLst>
            <pc:docMk/>
            <pc:sldMk cId="139213180" sldId="292"/>
            <ac:picMk id="5" creationId="{D3DEEDAA-8D0E-9B48-88C7-AFBCCC394D06}"/>
          </ac:picMkLst>
        </pc:picChg>
        <pc:picChg chg="add mod ord">
          <ac:chgData name="Ha MinU" userId="4050a7b372847a87" providerId="LiveId" clId="{2B16F415-1568-49D6-8F05-DCA2E093FC9E}" dt="2023-07-25T13:38:12.353" v="657" actId="1076"/>
          <ac:picMkLst>
            <pc:docMk/>
            <pc:sldMk cId="139213180" sldId="292"/>
            <ac:picMk id="6" creationId="{C24C2C86-9A1A-29DB-30D1-2283E4F0A9E0}"/>
          </ac:picMkLst>
        </pc:picChg>
        <pc:picChg chg="del">
          <ac:chgData name="Ha MinU" userId="4050a7b372847a87" providerId="LiveId" clId="{2B16F415-1568-49D6-8F05-DCA2E093FC9E}" dt="2023-07-25T13:14:56.877" v="591" actId="478"/>
          <ac:picMkLst>
            <pc:docMk/>
            <pc:sldMk cId="139213180" sldId="292"/>
            <ac:picMk id="7" creationId="{03EB6F60-2A44-8468-7D57-BAB69F9AE190}"/>
          </ac:picMkLst>
        </pc:picChg>
        <pc:picChg chg="add mod">
          <ac:chgData name="Ha MinU" userId="4050a7b372847a87" providerId="LiveId" clId="{2B16F415-1568-49D6-8F05-DCA2E093FC9E}" dt="2023-07-25T13:38:16.614" v="658" actId="1076"/>
          <ac:picMkLst>
            <pc:docMk/>
            <pc:sldMk cId="139213180" sldId="292"/>
            <ac:picMk id="9" creationId="{9F6F91F7-0C9A-3C6F-4177-25CE93018788}"/>
          </ac:picMkLst>
        </pc:picChg>
        <pc:picChg chg="add mod">
          <ac:chgData name="Ha MinU" userId="4050a7b372847a87" providerId="LiveId" clId="{2B16F415-1568-49D6-8F05-DCA2E093FC9E}" dt="2023-07-25T13:38:22.854" v="660" actId="1076"/>
          <ac:picMkLst>
            <pc:docMk/>
            <pc:sldMk cId="139213180" sldId="292"/>
            <ac:picMk id="12" creationId="{A369C463-AAF2-23D1-9425-F75ED2398A89}"/>
          </ac:picMkLst>
        </pc:picChg>
        <pc:picChg chg="add mod">
          <ac:chgData name="Ha MinU" userId="4050a7b372847a87" providerId="LiveId" clId="{2B16F415-1568-49D6-8F05-DCA2E093FC9E}" dt="2023-07-25T13:38:32.342" v="661" actId="1076"/>
          <ac:picMkLst>
            <pc:docMk/>
            <pc:sldMk cId="139213180" sldId="292"/>
            <ac:picMk id="16" creationId="{34B899DE-6E52-3570-3610-AB63626082ED}"/>
          </ac:picMkLst>
        </pc:picChg>
        <pc:cxnChg chg="add del">
          <ac:chgData name="Ha MinU" userId="4050a7b372847a87" providerId="LiveId" clId="{2B16F415-1568-49D6-8F05-DCA2E093FC9E}" dt="2023-07-25T13:15:31.109" v="595" actId="26606"/>
          <ac:cxnSpMkLst>
            <pc:docMk/>
            <pc:sldMk cId="139213180" sldId="292"/>
            <ac:cxnSpMk id="13" creationId="{1F5DC8C3-BA5F-4EED-BB9A-A14272BD82A1}"/>
          </ac:cxnSpMkLst>
        </pc:cxnChg>
        <pc:cxnChg chg="add del">
          <ac:chgData name="Ha MinU" userId="4050a7b372847a87" providerId="LiveId" clId="{2B16F415-1568-49D6-8F05-DCA2E093FC9E}" dt="2023-07-25T13:15:31.109" v="595" actId="26606"/>
          <ac:cxnSpMkLst>
            <pc:docMk/>
            <pc:sldMk cId="139213180" sldId="292"/>
            <ac:cxnSpMk id="17" creationId="{E7A7CD63-7EC3-44F3-95D0-595C4019FF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동계방학 </a:t>
            </a:r>
            <a:r>
              <a:rPr lang="en-US" altLang="ko-KR" sz="5400" dirty="0">
                <a:solidFill>
                  <a:schemeClr val="tx1"/>
                </a:solidFill>
              </a:rPr>
              <a:t>– </a:t>
            </a:r>
            <a:r>
              <a:rPr lang="ko-KR" altLang="en-US" sz="5400" dirty="0">
                <a:solidFill>
                  <a:schemeClr val="tx1"/>
                </a:solidFill>
              </a:rPr>
              <a:t>기초 </a:t>
            </a:r>
            <a:r>
              <a:rPr lang="en-US" altLang="ko-KR" sz="5400" dirty="0">
                <a:solidFill>
                  <a:schemeClr val="tx1"/>
                </a:solidFill>
              </a:rPr>
              <a:t>6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494F-AC04-8570-E8C3-3E3EB042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express.js</a:t>
            </a:r>
            <a:r>
              <a:rPr lang="ko-KR" altLang="en-US" dirty="0"/>
              <a:t>를 이용한 </a:t>
            </a:r>
            <a:r>
              <a:rPr lang="en-US" altLang="ko-KR" dirty="0"/>
              <a:t>REST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B036E-08F7-9569-EEE9-F48CA483E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988" y="1915504"/>
            <a:ext cx="898336" cy="682986"/>
          </a:xfrm>
        </p:spPr>
        <p:txBody>
          <a:bodyPr/>
          <a:lstStyle/>
          <a:p>
            <a:r>
              <a:rPr lang="en-US" altLang="ko-KR" sz="1600" dirty="0"/>
              <a:t>POST , </a:t>
            </a:r>
            <a:br>
              <a:rPr lang="en-US" altLang="ko-KR" sz="1600" dirty="0"/>
            </a:br>
            <a:r>
              <a:rPr lang="en-US" altLang="ko-KR" sz="1600" dirty="0"/>
              <a:t>GET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F446432-25C8-131F-FC5C-6B709C422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5301" y="1915504"/>
            <a:ext cx="996964" cy="702619"/>
          </a:xfrm>
        </p:spPr>
        <p:txBody>
          <a:bodyPr/>
          <a:lstStyle/>
          <a:p>
            <a:r>
              <a:rPr lang="en-US" altLang="ko-KR" sz="1600" dirty="0"/>
              <a:t>PUT ,</a:t>
            </a:r>
            <a:br>
              <a:rPr lang="en-US" altLang="ko-KR" sz="1600" dirty="0"/>
            </a:br>
            <a:r>
              <a:rPr lang="en-US" altLang="ko-KR" sz="1600" dirty="0"/>
              <a:t>DELETE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1E91AA-6AF4-D0FE-ADC1-E1E1DB77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24" y="1915504"/>
            <a:ext cx="3429000" cy="44765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EEC818-AC7D-F0CD-0B5F-FE8E1488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980" y="2598490"/>
            <a:ext cx="5299431" cy="37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5727-E2E0-6DA9-F007-46D29A22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fetch</a:t>
            </a:r>
            <a:r>
              <a:rPr lang="ko-KR" altLang="en-US" dirty="0"/>
              <a:t>로 </a:t>
            </a:r>
            <a:r>
              <a:rPr lang="en-US" altLang="ko-KR" dirty="0"/>
              <a:t>REST API </a:t>
            </a:r>
            <a:r>
              <a:rPr lang="ko-KR" altLang="en-US" dirty="0"/>
              <a:t>요청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14D9A-21BB-E944-1B74-AFDC4B52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407" y="2003304"/>
            <a:ext cx="3269504" cy="1005141"/>
          </a:xfrm>
        </p:spPr>
        <p:txBody>
          <a:bodyPr/>
          <a:lstStyle/>
          <a:p>
            <a:r>
              <a:rPr lang="ko-KR" altLang="en-US" sz="1600" dirty="0"/>
              <a:t>좌측 </a:t>
            </a:r>
            <a:r>
              <a:rPr lang="en-US" altLang="ko-KR" sz="1600" dirty="0"/>
              <a:t>: </a:t>
            </a:r>
            <a:r>
              <a:rPr lang="ko-KR" altLang="en-US" sz="1600" dirty="0"/>
              <a:t>기본 세팅 값</a:t>
            </a:r>
            <a:br>
              <a:rPr lang="en-US" altLang="ko-KR" sz="1600" dirty="0"/>
            </a:br>
            <a:r>
              <a:rPr lang="ko-KR" altLang="en-US" sz="1600" dirty="0"/>
              <a:t>아래 </a:t>
            </a:r>
            <a:r>
              <a:rPr lang="en-US" altLang="ko-KR" sz="1600" dirty="0"/>
              <a:t>: POST,</a:t>
            </a:r>
            <a:r>
              <a:rPr lang="ko-KR" altLang="en-US" sz="1600" dirty="0"/>
              <a:t> </a:t>
            </a:r>
            <a:r>
              <a:rPr lang="en-US" altLang="ko-KR" sz="1600" dirty="0"/>
              <a:t>GET (</a:t>
            </a:r>
            <a:r>
              <a:rPr lang="ko-KR" altLang="en-US" sz="1600" dirty="0"/>
              <a:t>순서대로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우측 </a:t>
            </a:r>
            <a:r>
              <a:rPr lang="en-US" altLang="ko-KR" sz="1600" dirty="0"/>
              <a:t>: PUT, DELETE (</a:t>
            </a:r>
            <a:r>
              <a:rPr lang="ko-KR" altLang="en-US" sz="1600" dirty="0"/>
              <a:t>순서대로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229F23-67E5-19AC-73C8-E62932BB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" y="2346647"/>
            <a:ext cx="4832480" cy="4094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377461-8B9F-6F9D-3FDD-B4AA811D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50" y="3103444"/>
            <a:ext cx="3650594" cy="3311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193947-30E7-E1CF-D82C-60AA0CA75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944" y="1652687"/>
            <a:ext cx="3554232" cy="47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6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8442-2D1C-74C9-189E-3A3E40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Swagger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990C4-A5ED-14A1-1A7B-0A948321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51306" cy="4195634"/>
          </a:xfrm>
        </p:spPr>
        <p:txBody>
          <a:bodyPr/>
          <a:lstStyle/>
          <a:p>
            <a:r>
              <a:rPr lang="en-US" altLang="ko-KR" sz="1600" dirty="0"/>
              <a:t>Swagger</a:t>
            </a:r>
            <a:r>
              <a:rPr lang="ko-KR" altLang="en-US" sz="1600" dirty="0"/>
              <a:t>는 </a:t>
            </a:r>
            <a:r>
              <a:rPr lang="en-US" altLang="ko-KR" sz="1600" dirty="0"/>
              <a:t>RESTAPI </a:t>
            </a:r>
            <a:r>
              <a:rPr lang="ko-KR" altLang="en-US" sz="1600" dirty="0"/>
              <a:t>형태의 </a:t>
            </a:r>
            <a:r>
              <a:rPr lang="en-US" altLang="ko-KR" sz="1600" dirty="0"/>
              <a:t>URI </a:t>
            </a:r>
            <a:r>
              <a:rPr lang="ko-KR" altLang="en-US" sz="1600" dirty="0"/>
              <a:t>매핑들을 모두 문서화하여 직관적으로 관리 가능하도록</a:t>
            </a:r>
            <a:br>
              <a:rPr lang="en-US" altLang="ko-KR" sz="1600" dirty="0"/>
            </a:br>
            <a:r>
              <a:rPr lang="en-US" altLang="ko-KR" sz="1600" dirty="0"/>
              <a:t>UI</a:t>
            </a:r>
            <a:r>
              <a:rPr lang="ko-KR" altLang="en-US" sz="1600" dirty="0"/>
              <a:t>의 형태로 </a:t>
            </a:r>
            <a:r>
              <a:rPr lang="en-US" altLang="ko-KR" sz="1600" dirty="0"/>
              <a:t>Route</a:t>
            </a:r>
            <a:r>
              <a:rPr lang="ko-KR" altLang="en-US" sz="1600" dirty="0"/>
              <a:t>들을 보여주는 도구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쉽게</a:t>
            </a:r>
            <a:r>
              <a:rPr lang="en-US" altLang="ko-KR" sz="1600" dirty="0"/>
              <a:t>, </a:t>
            </a:r>
            <a:r>
              <a:rPr lang="ko-KR" altLang="en-US" sz="1600" dirty="0"/>
              <a:t>등록한 모든 </a:t>
            </a:r>
            <a:r>
              <a:rPr lang="en-US" altLang="ko-KR" sz="1600" dirty="0"/>
              <a:t>API</a:t>
            </a:r>
            <a:r>
              <a:rPr lang="ko-KR" altLang="en-US" sz="1600" dirty="0"/>
              <a:t>요청을 </a:t>
            </a:r>
            <a:r>
              <a:rPr lang="en-US" altLang="ko-KR" sz="1600" dirty="0"/>
              <a:t>URI</a:t>
            </a:r>
            <a:r>
              <a:rPr lang="ko-KR" altLang="en-US" sz="1600" dirty="0"/>
              <a:t>와 메소드</a:t>
            </a:r>
            <a:r>
              <a:rPr lang="en-US" altLang="ko-KR" sz="1600" dirty="0"/>
              <a:t>, </a:t>
            </a:r>
            <a:r>
              <a:rPr lang="ko-KR" altLang="en-US" sz="1600" dirty="0"/>
              <a:t>입력 값</a:t>
            </a:r>
            <a:r>
              <a:rPr lang="en-US" altLang="ko-KR" sz="1600" dirty="0"/>
              <a:t>, </a:t>
            </a:r>
            <a:r>
              <a:rPr lang="ko-KR" altLang="en-US" sz="1600" dirty="0"/>
              <a:t>출력 값을 한번에 </a:t>
            </a:r>
            <a:r>
              <a:rPr lang="en-US" altLang="ko-KR" sz="1600" dirty="0"/>
              <a:t>GUI</a:t>
            </a:r>
            <a:r>
              <a:rPr lang="ko-KR" altLang="en-US" sz="1600" dirty="0"/>
              <a:t>로 보여주는 도구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작업 폴더에서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install swagger-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-express swagger-</a:t>
            </a:r>
            <a:r>
              <a:rPr lang="en-US" altLang="ko-KR" sz="1600" dirty="0" err="1"/>
              <a:t>jsdoc</a:t>
            </a:r>
            <a:r>
              <a:rPr lang="en-US" altLang="ko-KR" sz="1600" dirty="0"/>
              <a:t> </a:t>
            </a:r>
            <a:r>
              <a:rPr lang="ko-KR" altLang="en-US" sz="1600" dirty="0"/>
              <a:t>를 하여 두 내용을 설치하고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			</a:t>
            </a:r>
            <a:r>
              <a:rPr lang="ko-KR" altLang="en-US" sz="1600" dirty="0"/>
              <a:t>다음 아래 내용을 </a:t>
            </a:r>
            <a:r>
              <a:rPr lang="en-US" altLang="ko-KR" sz="1600" dirty="0"/>
              <a:t>index.js</a:t>
            </a:r>
            <a:r>
              <a:rPr lang="ko-KR" altLang="en-US" sz="1600" dirty="0"/>
              <a:t> 에 수정하여</a:t>
            </a:r>
            <a:r>
              <a:rPr lang="en-US" altLang="ko-KR" sz="1600" dirty="0"/>
              <a:t>, /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-docs</a:t>
            </a:r>
            <a:r>
              <a:rPr lang="ko-KR" altLang="en-US" sz="1600" dirty="0"/>
              <a:t>로 </a:t>
            </a:r>
            <a:r>
              <a:rPr lang="en-US" altLang="ko-KR" sz="1600" dirty="0"/>
              <a:t>swagger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en-US" altLang="ko-KR" sz="1600" dirty="0"/>
              <a:t>			</a:t>
            </a:r>
            <a:r>
              <a:rPr lang="ko-KR" altLang="en-US" sz="1600" dirty="0"/>
              <a:t>들어 갈 수 있도록 하고</a:t>
            </a:r>
            <a:r>
              <a:rPr lang="en-US" altLang="ko-KR" sz="1600" dirty="0"/>
              <a:t>, routes/user.js</a:t>
            </a:r>
            <a:r>
              <a:rPr lang="ko-KR" altLang="en-US" sz="1600" dirty="0"/>
              <a:t>에 다음 장의 내용을 기입하여</a:t>
            </a:r>
            <a:br>
              <a:rPr lang="en-US" altLang="ko-KR" sz="1600" dirty="0"/>
            </a:br>
            <a:r>
              <a:rPr lang="en-US" altLang="ko-KR" sz="1600" dirty="0"/>
              <a:t>								 </a:t>
            </a:r>
            <a:r>
              <a:rPr lang="ko-KR" altLang="en-US" sz="1600" dirty="0"/>
              <a:t>기초적인 </a:t>
            </a:r>
            <a:r>
              <a:rPr lang="en-US" altLang="ko-KR" sz="1600" dirty="0"/>
              <a:t>GET</a:t>
            </a:r>
            <a:r>
              <a:rPr lang="ko-KR" altLang="en-US" sz="1600" dirty="0"/>
              <a:t>명령을 띄워서 </a:t>
            </a:r>
            <a:br>
              <a:rPr lang="en-US" altLang="ko-KR" sz="1600" dirty="0"/>
            </a:br>
            <a:r>
              <a:rPr lang="en-US" altLang="ko-KR" sz="1600" dirty="0"/>
              <a:t>								 swagger</a:t>
            </a:r>
            <a:r>
              <a:rPr lang="ko-KR" altLang="en-US" sz="1600" dirty="0"/>
              <a:t>에서 사용하는 예제를</a:t>
            </a:r>
            <a:br>
              <a:rPr lang="en-US" altLang="ko-KR" sz="1600" dirty="0"/>
            </a:br>
            <a:r>
              <a:rPr lang="en-US" altLang="ko-KR" sz="1600" dirty="0"/>
              <a:t>								 </a:t>
            </a:r>
            <a:r>
              <a:rPr lang="ko-KR" altLang="en-US" sz="1600" dirty="0"/>
              <a:t>볼 수 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DEEDAA-8D0E-9B48-88C7-AFBCCC39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09" y="3777747"/>
            <a:ext cx="2571913" cy="2526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EB6F60-2A44-8468-7D57-BAB69F9A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322" y="4354285"/>
            <a:ext cx="4648439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3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8442-2D1C-74C9-189E-3A3E40B5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78578" cy="1148187"/>
          </a:xfrm>
        </p:spPr>
        <p:txBody>
          <a:bodyPr/>
          <a:lstStyle/>
          <a:p>
            <a:pPr algn="ctr"/>
            <a:r>
              <a:rPr lang="en-US" altLang="ko-KR" dirty="0"/>
              <a:t>Swagger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4C2C86-9A1A-29DB-30D1-2283E4F0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92626"/>
            <a:ext cx="2744547" cy="491560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6F91F7-0C9A-3C6F-4177-25CE9301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18" y="1610465"/>
            <a:ext cx="2848479" cy="47977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69C463-AAF2-23D1-9425-F75ED2398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097" y="819257"/>
            <a:ext cx="3372424" cy="55889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B899DE-6E52-3570-3610-AB6362608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54" y="1588439"/>
            <a:ext cx="3614846" cy="48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3E06-F5DF-C2D7-A0E6-538375C3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Node.js(express)</a:t>
            </a:r>
            <a:r>
              <a:rPr lang="ko-KR" altLang="en-US" dirty="0"/>
              <a:t> 라우팅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216A4-119F-376D-79D3-F5E7FCBE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338898" cy="4162853"/>
          </a:xfrm>
        </p:spPr>
        <p:txBody>
          <a:bodyPr/>
          <a:lstStyle/>
          <a:p>
            <a:r>
              <a:rPr lang="en-US" altLang="ko-KR" sz="1400" dirty="0"/>
              <a:t>Node.js(express.js)</a:t>
            </a:r>
            <a:r>
              <a:rPr lang="ko-KR" altLang="en-US" sz="1400" dirty="0"/>
              <a:t>의 라우팅</a:t>
            </a:r>
            <a:r>
              <a:rPr lang="en-US" altLang="ko-KR" sz="1400" dirty="0"/>
              <a:t>(</a:t>
            </a:r>
            <a:r>
              <a:rPr lang="ko-KR" altLang="en-US" sz="1400" dirty="0"/>
              <a:t>동적</a:t>
            </a:r>
            <a:r>
              <a:rPr lang="en-US" altLang="ko-KR" sz="1400" dirty="0"/>
              <a:t>, </a:t>
            </a:r>
            <a:r>
              <a:rPr lang="ko-KR" altLang="en-US" sz="1400" dirty="0"/>
              <a:t>정적</a:t>
            </a:r>
            <a:r>
              <a:rPr lang="en-US" altLang="ko-KR" sz="1400" dirty="0"/>
              <a:t>)</a:t>
            </a:r>
            <a:r>
              <a:rPr lang="ko-KR" altLang="en-US" sz="1400" dirty="0"/>
              <a:t>과 어떤 것들을 보낼 수 있는지 확인 해봅시다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에는 </a:t>
            </a:r>
            <a:r>
              <a:rPr lang="en-US" altLang="ko-KR" sz="1400" dirty="0"/>
              <a:t>send, </a:t>
            </a:r>
            <a:r>
              <a:rPr lang="en-US" altLang="ko-KR" sz="1400" dirty="0" err="1"/>
              <a:t>sendFile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json</a:t>
            </a:r>
            <a:r>
              <a:rPr lang="ko-KR" altLang="en-US" sz="1400" dirty="0"/>
              <a:t>등으로 정적파일이나 스트링 및 </a:t>
            </a:r>
            <a:r>
              <a:rPr lang="en-US" altLang="ko-KR" sz="1400" dirty="0" err="1"/>
              <a:t>json</a:t>
            </a:r>
            <a:r>
              <a:rPr lang="ko-KR" altLang="en-US" sz="1400" dirty="0"/>
              <a:t>문법을 넘겨줄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req</a:t>
            </a:r>
            <a:r>
              <a:rPr lang="ko-KR" altLang="en-US" sz="1400" dirty="0"/>
              <a:t>에는 파라메터</a:t>
            </a:r>
            <a:r>
              <a:rPr lang="en-US" altLang="ko-KR" sz="1400" dirty="0"/>
              <a:t>(params)</a:t>
            </a:r>
            <a:r>
              <a:rPr lang="ko-KR" altLang="en-US" sz="1400" dirty="0"/>
              <a:t>와 쿼리</a:t>
            </a:r>
            <a:r>
              <a:rPr lang="en-US" altLang="ko-KR" sz="1400" dirty="0"/>
              <a:t>(query)</a:t>
            </a:r>
            <a:r>
              <a:rPr lang="ko-KR" altLang="en-US" sz="1400" dirty="0"/>
              <a:t>로 받을 수도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 방법들은 하나의 라우팅에서</a:t>
            </a:r>
            <a:r>
              <a:rPr lang="en-US" altLang="ko-KR" sz="1400" dirty="0"/>
              <a:t> </a:t>
            </a:r>
            <a:r>
              <a:rPr lang="ko-KR" altLang="en-US" sz="1400" dirty="0"/>
              <a:t>하위 라우팅이 변수 값이 되는 방식으로 문서를 접근하도록 설계할 때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예를 들어 </a:t>
            </a:r>
            <a:r>
              <a:rPr lang="en-US" altLang="ko-KR" sz="1400" dirty="0"/>
              <a:t>“/free/~” </a:t>
            </a:r>
            <a:r>
              <a:rPr lang="ko-KR" altLang="en-US" sz="1400" dirty="0"/>
              <a:t>라우팅에서 자유게시판 내용을 받는다고 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자유게시판의 개수는 상당히 많기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하나하나를 라우팅할 필요 없이 </a:t>
            </a:r>
            <a:r>
              <a:rPr lang="en-US" altLang="ko-KR" sz="1400" dirty="0"/>
              <a:t>/free/: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 </a:t>
            </a:r>
            <a:r>
              <a:rPr lang="ko-KR" altLang="en-US" sz="1400" dirty="0"/>
              <a:t>로 작성하고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이후에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req.params.pid</a:t>
            </a:r>
            <a:r>
              <a:rPr lang="en-US" altLang="ko-KR" sz="1400" dirty="0"/>
              <a:t> </a:t>
            </a:r>
            <a:r>
              <a:rPr lang="ko-KR" altLang="en-US" sz="1400" dirty="0"/>
              <a:t>로 라우팅 값을 받아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동적 쿼리를 진행하면</a:t>
            </a:r>
            <a:r>
              <a:rPr lang="en-US" altLang="ko-KR" sz="1400" dirty="0"/>
              <a:t>, :</a:t>
            </a:r>
            <a:r>
              <a:rPr lang="en-US" altLang="ko-KR" sz="1400" dirty="0" err="1"/>
              <a:t>pid</a:t>
            </a:r>
            <a:r>
              <a:rPr lang="ko-KR" altLang="en-US" sz="1400" dirty="0"/>
              <a:t>값에 따라 보여지는 페이지를 조절 할 수 있게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(ex: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app.get</a:t>
            </a:r>
            <a:r>
              <a:rPr lang="en-US" altLang="ko-KR" sz="1400" dirty="0"/>
              <a:t>(‘/free/: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, (req, res) =&gt; {</a:t>
            </a:r>
            <a:br>
              <a:rPr lang="en-US" altLang="ko-KR" sz="1400" dirty="0"/>
            </a:br>
            <a:r>
              <a:rPr lang="en-US" altLang="ko-KR" sz="1400" dirty="0"/>
              <a:t>	const </a:t>
            </a:r>
            <a:r>
              <a:rPr lang="en-US" altLang="ko-KR" sz="1400" dirty="0" err="1"/>
              <a:t>pageid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req.params.pid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	// </a:t>
            </a:r>
            <a:r>
              <a:rPr lang="en-US" altLang="ko-KR" sz="1400" dirty="0" err="1"/>
              <a:t>pageid</a:t>
            </a:r>
            <a:r>
              <a:rPr lang="ko-KR" altLang="en-US" sz="1400" dirty="0"/>
              <a:t>로 쿼리를 수행 </a:t>
            </a:r>
            <a:r>
              <a:rPr lang="en-US" altLang="ko-KR" sz="1400" dirty="0"/>
              <a:t>//;</a:t>
            </a:r>
            <a:br>
              <a:rPr lang="en-US" altLang="ko-KR" sz="1400" dirty="0"/>
            </a:br>
            <a:r>
              <a:rPr lang="en-US" altLang="ko-KR" sz="1400" dirty="0"/>
              <a:t>	// </a:t>
            </a:r>
            <a:r>
              <a:rPr lang="ko-KR" altLang="en-US" sz="1400" dirty="0"/>
              <a:t>이후</a:t>
            </a:r>
            <a:r>
              <a:rPr lang="en-US" altLang="ko-KR" sz="1400" dirty="0"/>
              <a:t>, CSR</a:t>
            </a:r>
            <a:r>
              <a:rPr lang="ko-KR" altLang="en-US" sz="1400" dirty="0"/>
              <a:t>방식인지 </a:t>
            </a:r>
            <a:r>
              <a:rPr lang="en-US" altLang="ko-KR" sz="1400" dirty="0"/>
              <a:t>SSR</a:t>
            </a:r>
            <a:r>
              <a:rPr lang="ko-KR" altLang="en-US" sz="1400" dirty="0"/>
              <a:t>방식인지</a:t>
            </a:r>
            <a:r>
              <a:rPr lang="en-US" altLang="ko-KR" sz="1400" dirty="0"/>
              <a:t>, params</a:t>
            </a:r>
            <a:r>
              <a:rPr lang="ko-KR" altLang="en-US" sz="1400" dirty="0"/>
              <a:t> 방식인지</a:t>
            </a:r>
            <a:r>
              <a:rPr lang="en-US" altLang="ko-KR" sz="1400" dirty="0"/>
              <a:t>, query</a:t>
            </a:r>
            <a:r>
              <a:rPr lang="ko-KR" altLang="en-US" sz="1400" dirty="0"/>
              <a:t>방식인지에 따라 작성하시면 됩니다</a:t>
            </a:r>
            <a:r>
              <a:rPr lang="en-US" altLang="ko-KR" sz="1400" dirty="0"/>
              <a:t>. //;</a:t>
            </a:r>
            <a:br>
              <a:rPr lang="en-US" altLang="ko-KR" sz="1400" dirty="0"/>
            </a:br>
            <a:r>
              <a:rPr lang="en-US" altLang="ko-KR" sz="1400" dirty="0"/>
              <a:t>}))</a:t>
            </a:r>
          </a:p>
          <a:p>
            <a:r>
              <a:rPr lang="ko-KR" altLang="en-US" sz="1400" dirty="0"/>
              <a:t>파라메터와 쿼리는 한번에 복수개의 값을 받을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상황에 맞게 사용하면 될 것 같습니다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참고로 </a:t>
            </a:r>
            <a:r>
              <a:rPr lang="en-US" altLang="ko-KR" sz="1400" dirty="0"/>
              <a:t>post,</a:t>
            </a:r>
            <a:r>
              <a:rPr lang="ko-KR" altLang="en-US" sz="1400" dirty="0"/>
              <a:t> </a:t>
            </a:r>
            <a:r>
              <a:rPr lang="en-US" altLang="ko-KR" sz="1400" dirty="0"/>
              <a:t>put,</a:t>
            </a:r>
            <a:r>
              <a:rPr lang="ko-KR" altLang="en-US" sz="1400" dirty="0"/>
              <a:t> </a:t>
            </a:r>
            <a:r>
              <a:rPr lang="en-US" altLang="ko-KR" sz="1400" dirty="0"/>
              <a:t>delete</a:t>
            </a:r>
            <a:r>
              <a:rPr lang="ko-KR" altLang="en-US" sz="1400" dirty="0"/>
              <a:t>는 대부분 파라메터 방식을 사용하고</a:t>
            </a:r>
            <a:r>
              <a:rPr lang="en-US" altLang="ko-KR" sz="1400" dirty="0"/>
              <a:t>, </a:t>
            </a:r>
            <a:r>
              <a:rPr lang="ko-KR" altLang="en-US" sz="1400" dirty="0"/>
              <a:t>쿼리방식은 </a:t>
            </a:r>
            <a:r>
              <a:rPr lang="ko-KR" altLang="en-US" sz="1400" dirty="0" err="1"/>
              <a:t>페이지네이션</a:t>
            </a:r>
            <a:r>
              <a:rPr lang="ko-KR" altLang="en-US" sz="1400" dirty="0"/>
              <a:t> 같은 가변적인 곳에 사용됩니다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84622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3E06-F5DF-C2D7-A0E6-538375C3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Node.js(express)</a:t>
            </a:r>
            <a:r>
              <a:rPr lang="ko-KR" altLang="en-US" dirty="0"/>
              <a:t> 라우팅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216A4-119F-376D-79D3-F5E7FCBE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338898" cy="3760891"/>
          </a:xfrm>
        </p:spPr>
        <p:txBody>
          <a:bodyPr/>
          <a:lstStyle/>
          <a:p>
            <a:r>
              <a:rPr lang="ko-KR" altLang="en-US" sz="1400" dirty="0"/>
              <a:t>다른 방법은 </a:t>
            </a:r>
            <a:r>
              <a:rPr lang="en-US" altLang="ko-KR" sz="1400" dirty="0"/>
              <a:t>query</a:t>
            </a:r>
            <a:r>
              <a:rPr lang="ko-KR" altLang="en-US" sz="1400" dirty="0"/>
              <a:t>방식으로 </a:t>
            </a:r>
            <a:r>
              <a:rPr lang="en-US" altLang="ko-KR" sz="1400" dirty="0"/>
              <a:t>/free/~ </a:t>
            </a:r>
            <a:r>
              <a:rPr lang="ko-KR" altLang="en-US" sz="1400" dirty="0"/>
              <a:t>뒤에 라우팅을 사용하는 것이 아니라</a:t>
            </a:r>
            <a:r>
              <a:rPr lang="en-US" altLang="ko-KR" sz="1400" dirty="0"/>
              <a:t>, ?page=1</a:t>
            </a:r>
            <a:r>
              <a:rPr lang="ko-KR" altLang="en-US" sz="1400" dirty="0"/>
              <a:t> 등의 쿼리를 사용하는 방법입니다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?</a:t>
            </a:r>
            <a:r>
              <a:rPr lang="ko-KR" altLang="en-US" sz="1400" dirty="0"/>
              <a:t>뒤에 문법은 변수</a:t>
            </a: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ko-KR" altLang="en-US" sz="1400" dirty="0"/>
              <a:t>값</a:t>
            </a:r>
            <a:r>
              <a:rPr lang="en-US" altLang="ko-KR" sz="1400" dirty="0"/>
              <a:t>2</a:t>
            </a:r>
            <a:r>
              <a:rPr lang="ko-KR" altLang="en-US" sz="1400" dirty="0"/>
              <a:t> 방식으로 작성하고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위해서는 </a:t>
            </a:r>
            <a:r>
              <a:rPr lang="ko-KR" altLang="en-US" sz="1400" dirty="0" err="1"/>
              <a:t>백엔드에서는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const </a:t>
            </a:r>
            <a:r>
              <a:rPr lang="ko-KR" altLang="en-US" sz="1400" dirty="0"/>
              <a:t>상수</a:t>
            </a: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req.query</a:t>
            </a:r>
            <a:r>
              <a:rPr lang="en-US" altLang="ko-KR" sz="1400" dirty="0"/>
              <a:t>; </a:t>
            </a:r>
            <a:r>
              <a:rPr lang="ko-KR" altLang="en-US" sz="1400" dirty="0"/>
              <a:t>로 미리 지정해야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또한</a:t>
            </a:r>
            <a:r>
              <a:rPr lang="en-US" altLang="ko-KR" sz="1400" dirty="0"/>
              <a:t>, &amp;</a:t>
            </a:r>
            <a:r>
              <a:rPr lang="ko-KR" altLang="en-US" sz="1400" dirty="0"/>
              <a:t>를 통하여</a:t>
            </a:r>
            <a:r>
              <a:rPr lang="en-US" altLang="ko-KR" sz="1400" dirty="0"/>
              <a:t>, </a:t>
            </a:r>
            <a:r>
              <a:rPr lang="ko-KR" altLang="en-US" sz="1400" dirty="0"/>
              <a:t>여러 값을 한꺼번에 받을 수도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쿼리를 통해 받은 값 상수</a:t>
            </a:r>
            <a:r>
              <a:rPr lang="en-US" altLang="ko-KR" sz="1400" dirty="0"/>
              <a:t>1</a:t>
            </a:r>
            <a:r>
              <a:rPr lang="ko-KR" altLang="en-US" sz="1400" dirty="0"/>
              <a:t>은 변수</a:t>
            </a:r>
            <a:r>
              <a:rPr lang="en-US" altLang="ko-KR" sz="1400" dirty="0"/>
              <a:t>1 = </a:t>
            </a:r>
            <a:r>
              <a:rPr lang="ko-KR" altLang="en-US" sz="1400" dirty="0"/>
              <a:t>값</a:t>
            </a:r>
            <a:r>
              <a:rPr lang="en-US" altLang="ko-KR" sz="1400" dirty="0"/>
              <a:t>2</a:t>
            </a:r>
            <a:r>
              <a:rPr lang="ko-KR" altLang="en-US" sz="1400" dirty="0"/>
              <a:t>들이 모여진 </a:t>
            </a:r>
            <a:r>
              <a:rPr lang="en-US" altLang="ko-KR" sz="1400" dirty="0" err="1"/>
              <a:t>json</a:t>
            </a:r>
            <a:r>
              <a:rPr lang="ko-KR" altLang="en-US" sz="1400" dirty="0"/>
              <a:t>의 형태로 넘어오기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상수</a:t>
            </a:r>
            <a:r>
              <a:rPr lang="en-US" altLang="ko-KR" sz="1400" dirty="0"/>
              <a:t>1.</a:t>
            </a:r>
            <a:r>
              <a:rPr lang="ko-KR" altLang="en-US" sz="1400" dirty="0"/>
              <a:t>변수</a:t>
            </a:r>
            <a:r>
              <a:rPr lang="en-US" altLang="ko-KR" sz="1400" dirty="0"/>
              <a:t>1</a:t>
            </a:r>
            <a:r>
              <a:rPr lang="ko-KR" altLang="en-US" sz="1400" dirty="0"/>
              <a:t>로 접근하여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사용하시면</a:t>
            </a:r>
            <a:r>
              <a:rPr lang="en-US" altLang="ko-KR" sz="1400" dirty="0"/>
              <a:t>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(ex: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app.get</a:t>
            </a:r>
            <a:r>
              <a:rPr lang="en-US" altLang="ko-KR" sz="1400" dirty="0"/>
              <a:t>(‘/free’ (req, res) =&gt; {</a:t>
            </a:r>
            <a:br>
              <a:rPr lang="en-US" altLang="ko-KR" sz="1400" dirty="0"/>
            </a:br>
            <a:r>
              <a:rPr lang="en-US" altLang="ko-KR" sz="1400" dirty="0"/>
              <a:t>	const query = </a:t>
            </a:r>
            <a:r>
              <a:rPr lang="en-US" altLang="ko-KR" sz="1400" dirty="0" err="1"/>
              <a:t>req.query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	// </a:t>
            </a:r>
            <a:r>
              <a:rPr lang="en-US" altLang="ko-KR" sz="1400" dirty="0" err="1"/>
              <a:t>query.bid</a:t>
            </a:r>
            <a:r>
              <a:rPr lang="ko-KR" altLang="en-US" sz="1400" dirty="0"/>
              <a:t>로 쿼리를 수행 </a:t>
            </a:r>
            <a:r>
              <a:rPr lang="en-US" altLang="ko-KR" sz="1400" dirty="0"/>
              <a:t>//;</a:t>
            </a:r>
            <a:br>
              <a:rPr lang="en-US" altLang="ko-KR" sz="1400" dirty="0"/>
            </a:br>
            <a:r>
              <a:rPr lang="en-US" altLang="ko-KR" sz="1400" dirty="0"/>
              <a:t>	// </a:t>
            </a:r>
            <a:r>
              <a:rPr lang="ko-KR" altLang="en-US" sz="1400" dirty="0"/>
              <a:t>이후</a:t>
            </a:r>
            <a:r>
              <a:rPr lang="en-US" altLang="ko-KR" sz="1400" dirty="0"/>
              <a:t>, CSR</a:t>
            </a:r>
            <a:r>
              <a:rPr lang="ko-KR" altLang="en-US" sz="1400" dirty="0"/>
              <a:t>방식인지 </a:t>
            </a:r>
            <a:r>
              <a:rPr lang="en-US" altLang="ko-KR" sz="1400" dirty="0"/>
              <a:t>SSR</a:t>
            </a:r>
            <a:r>
              <a:rPr lang="ko-KR" altLang="en-US" sz="1400" dirty="0"/>
              <a:t>방식인지</a:t>
            </a:r>
            <a:r>
              <a:rPr lang="en-US" altLang="ko-KR" sz="1400" dirty="0"/>
              <a:t>, params</a:t>
            </a:r>
            <a:r>
              <a:rPr lang="ko-KR" altLang="en-US" sz="1400" dirty="0"/>
              <a:t> 방식인지</a:t>
            </a:r>
            <a:r>
              <a:rPr lang="en-US" altLang="ko-KR" sz="1400" dirty="0"/>
              <a:t>, query</a:t>
            </a:r>
            <a:r>
              <a:rPr lang="ko-KR" altLang="en-US" sz="1400" dirty="0"/>
              <a:t>방식인지에 따라 작성하시면 됩니다</a:t>
            </a:r>
            <a:r>
              <a:rPr lang="en-US" altLang="ko-KR" sz="1400" dirty="0"/>
              <a:t>. //;</a:t>
            </a:r>
            <a:br>
              <a:rPr lang="en-US" altLang="ko-KR" sz="1400" dirty="0"/>
            </a:b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SSR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ejs</a:t>
            </a:r>
            <a:r>
              <a:rPr lang="ko-KR" altLang="en-US" sz="1400" dirty="0"/>
              <a:t>를 사용해야 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코드에 일부 내용들과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</a:t>
            </a:r>
            <a:r>
              <a:rPr lang="en-US" altLang="ko-KR" sz="1400" dirty="0" err="1"/>
              <a:t>ejs</a:t>
            </a:r>
            <a:r>
              <a:rPr lang="en-US" altLang="ko-KR" sz="1400" dirty="0"/>
              <a:t> </a:t>
            </a:r>
            <a:r>
              <a:rPr lang="ko-KR" altLang="en-US" sz="1400" dirty="0"/>
              <a:t>의존성 주입을 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CSR</a:t>
            </a:r>
            <a:r>
              <a:rPr lang="ko-KR" altLang="en-US" sz="1400" dirty="0"/>
              <a:t>은 파일 라우팅은 따로 하고 </a:t>
            </a:r>
            <a:r>
              <a:rPr lang="en-US" altLang="ko-KR" sz="1400" dirty="0" err="1"/>
              <a:t>json</a:t>
            </a:r>
            <a:r>
              <a:rPr lang="ko-KR" altLang="en-US" sz="1400" dirty="0"/>
              <a:t>은 또 따로 넘겨야 하기 때문에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cors</a:t>
            </a:r>
            <a:r>
              <a:rPr lang="ko-KR" altLang="en-US" sz="1400" dirty="0"/>
              <a:t>문제가 뜨면</a:t>
            </a:r>
            <a:r>
              <a:rPr lang="en-US" altLang="ko-KR" sz="1400" dirty="0"/>
              <a:t>, </a:t>
            </a:r>
            <a:r>
              <a:rPr lang="ko-KR" altLang="en-US" sz="1400" dirty="0"/>
              <a:t>일부경로를 허용하면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자세한 내용은 코드를 참고해서 일부분 수정하여 사용하시면 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27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338D6-5E89-365C-3FA5-EFC36AC3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39192-75A3-4F51-A8C5-BA599D6B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273293"/>
          </a:xfrm>
        </p:spPr>
        <p:txBody>
          <a:bodyPr/>
          <a:lstStyle/>
          <a:p>
            <a:r>
              <a:rPr lang="en-US" altLang="ko-KR" sz="1400" dirty="0"/>
              <a:t>ORM(Object-Relational Mapping)</a:t>
            </a:r>
            <a:r>
              <a:rPr lang="ko-KR" altLang="en-US" sz="1400" dirty="0"/>
              <a:t>은 객체 지향 언어와 관계형 데이터베이스 간의 데이터를</a:t>
            </a:r>
            <a:br>
              <a:rPr lang="en-US" altLang="ko-KR" sz="1400" dirty="0"/>
            </a:br>
            <a:r>
              <a:rPr lang="ko-KR" altLang="en-US" sz="1400" dirty="0"/>
              <a:t>매핑하는 프로그래밍 기법입니다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쉽게 </a:t>
            </a:r>
            <a:r>
              <a:rPr lang="en-US" altLang="ko-KR" sz="1400" dirty="0"/>
              <a:t>DB</a:t>
            </a:r>
            <a:r>
              <a:rPr lang="ko-KR" altLang="en-US" sz="1400" dirty="0"/>
              <a:t>의 값을 사용하기 위해 </a:t>
            </a:r>
            <a:r>
              <a:rPr lang="en-US" altLang="ko-KR" sz="1400" dirty="0"/>
              <a:t>SQL</a:t>
            </a:r>
            <a:r>
              <a:rPr lang="ko-KR" altLang="en-US" sz="1400" dirty="0"/>
              <a:t>을 작성해서 값을 받아오는 것이 기본 값이지만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대신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객체지향언어를 사용하여 </a:t>
            </a:r>
            <a:r>
              <a:rPr lang="en-US" altLang="ko-KR" sz="1400" dirty="0"/>
              <a:t>SQL</a:t>
            </a:r>
            <a:r>
              <a:rPr lang="ko-KR" altLang="en-US" sz="1400" dirty="0"/>
              <a:t>로 변환해주는 기능을 제공해주는 도구라고 보시면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SQL</a:t>
            </a:r>
            <a:r>
              <a:rPr lang="ko-KR" altLang="en-US" sz="1400" dirty="0"/>
              <a:t>을 대신해서 사용한 개념이기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일반적으로 속도나 효율이 </a:t>
            </a:r>
            <a:r>
              <a:rPr lang="en-US" altLang="ko-KR" sz="1400" dirty="0"/>
              <a:t>SQL</a:t>
            </a:r>
            <a:r>
              <a:rPr lang="ko-KR" altLang="en-US" sz="1400" dirty="0"/>
              <a:t>만큼 뛰어나지는 않지만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SQL</a:t>
            </a:r>
            <a:r>
              <a:rPr lang="ko-KR" altLang="en-US" sz="1400" dirty="0"/>
              <a:t>을 배우기 힘든 상황이거나 쓸 정도의 작업이 필요하지는 않는 경우 사용해볼만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다음은 각 프레임워크별 </a:t>
            </a:r>
            <a:r>
              <a:rPr lang="en-US" altLang="ko-KR" sz="1400" dirty="0"/>
              <a:t>ORM</a:t>
            </a:r>
            <a:r>
              <a:rPr lang="ko-KR" altLang="en-US" sz="1400" dirty="0"/>
              <a:t>을 나열한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Node.js : </a:t>
            </a:r>
            <a:r>
              <a:rPr lang="en-US" altLang="ko-KR" sz="1400" dirty="0" err="1"/>
              <a:t>Sequalize</a:t>
            </a:r>
            <a:br>
              <a:rPr lang="en-US" altLang="ko-KR" sz="1400" dirty="0"/>
            </a:br>
            <a:r>
              <a:rPr lang="en-US" altLang="ko-KR" sz="1400" dirty="0"/>
              <a:t>2). Flask : </a:t>
            </a:r>
            <a:r>
              <a:rPr lang="en-US" altLang="ko-KR" sz="1400" dirty="0" err="1"/>
              <a:t>SQLAlchemy</a:t>
            </a:r>
            <a:br>
              <a:rPr lang="en-US" altLang="ko-KR" sz="1400" dirty="0"/>
            </a:br>
            <a:r>
              <a:rPr lang="en-US" altLang="ko-KR" sz="1400" dirty="0"/>
              <a:t>3). Django : Django ORM</a:t>
            </a:r>
            <a:br>
              <a:rPr lang="en-US" altLang="ko-KR" sz="1400" dirty="0"/>
            </a:br>
            <a:r>
              <a:rPr lang="en-US" altLang="ko-KR" sz="1400" dirty="0"/>
              <a:t>4). Java : Hibernate, JPA</a:t>
            </a:r>
            <a:br>
              <a:rPr lang="en-US" altLang="ko-KR" sz="1400" dirty="0"/>
            </a:br>
            <a:r>
              <a:rPr lang="en-US" altLang="ko-KR" sz="1400" dirty="0"/>
              <a:t>5). </a:t>
            </a:r>
            <a:r>
              <a:rPr lang="en-US" altLang="ko-KR" sz="1400" dirty="0" err="1"/>
              <a:t>GraphQL</a:t>
            </a:r>
            <a:r>
              <a:rPr lang="en-US" altLang="ko-KR" sz="1400" dirty="0"/>
              <a:t> : Prisma</a:t>
            </a:r>
          </a:p>
          <a:p>
            <a:r>
              <a:rPr lang="ko-KR" altLang="en-US" sz="1400" dirty="0"/>
              <a:t>보통 실무에서는 </a:t>
            </a:r>
            <a:r>
              <a:rPr lang="en-US" altLang="ko-KR" sz="1400" dirty="0"/>
              <a:t>JPA</a:t>
            </a:r>
            <a:r>
              <a:rPr lang="ko-KR" altLang="en-US" sz="1400" dirty="0"/>
              <a:t>나 </a:t>
            </a:r>
            <a:r>
              <a:rPr lang="en-US" altLang="ko-KR" sz="1400" dirty="0"/>
              <a:t>Hibernate</a:t>
            </a:r>
            <a:r>
              <a:rPr lang="ko-KR" altLang="en-US" sz="1400" dirty="0"/>
              <a:t>를 사용하는 편이지만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SQL</a:t>
            </a:r>
            <a:r>
              <a:rPr lang="ko-KR" altLang="en-US" sz="1400" dirty="0"/>
              <a:t>이 빠르다는 이유로 잘 쓰이지는 않습니다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(Java </a:t>
            </a:r>
            <a:r>
              <a:rPr lang="en-US" altLang="ko-KR" sz="1400" dirty="0" err="1"/>
              <a:t>Mybatis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SQLMapper</a:t>
            </a:r>
            <a:r>
              <a:rPr lang="ko-KR" altLang="en-US" sz="1400" dirty="0"/>
              <a:t>로 기존 </a:t>
            </a:r>
            <a:r>
              <a:rPr lang="en-US" altLang="ko-KR" sz="1400" dirty="0"/>
              <a:t>SQL</a:t>
            </a:r>
            <a:r>
              <a:rPr lang="ko-KR" altLang="en-US" sz="1400" dirty="0"/>
              <a:t>문을 작성할 때 사용됩니다</a:t>
            </a:r>
            <a:r>
              <a:rPr lang="en-US" altLang="ko-KR" sz="1400" dirty="0"/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8C9A06-44B2-A626-5355-314B0F96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291" y="3811690"/>
            <a:ext cx="4932642" cy="25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A244-4E6F-B003-BD4F-AA347220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캐시 서버</a:t>
            </a:r>
            <a:r>
              <a:rPr lang="en-US" altLang="ko-KR" dirty="0"/>
              <a:t>, CDN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6E08F-65C7-D011-616F-473B00CD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39680"/>
          </a:xfrm>
        </p:spPr>
        <p:txBody>
          <a:bodyPr/>
          <a:lstStyle/>
          <a:p>
            <a:r>
              <a:rPr lang="ko-KR" altLang="en-US" sz="1600" dirty="0"/>
              <a:t>캐시 서버</a:t>
            </a:r>
            <a:r>
              <a:rPr lang="en-US" altLang="ko-KR" sz="1600" dirty="0"/>
              <a:t>(Cache Server)</a:t>
            </a:r>
            <a:r>
              <a:rPr lang="ko-KR" altLang="en-US" sz="1600" dirty="0"/>
              <a:t>는 서비스 속도를 높이기 위해 사용자와 물리적으로 가까운 곳에</a:t>
            </a:r>
            <a:br>
              <a:rPr lang="en-US" altLang="ko-KR" sz="1600" dirty="0"/>
            </a:br>
            <a:r>
              <a:rPr lang="ko-KR" altLang="en-US" sz="1600" dirty="0"/>
              <a:t>데이터를 임시 저장하여 빠르게 제공해주는 프록시 서버를 말합니다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서버가 대한민국 내가 아닌 외국에 있는 경우에는 </a:t>
            </a:r>
            <a:br>
              <a:rPr lang="en-US" altLang="ko-KR" sz="1600" dirty="0"/>
            </a:br>
            <a:r>
              <a:rPr lang="ko-KR" altLang="en-US" sz="1600" dirty="0"/>
              <a:t>외국과의 통신에 필요한 회선 사용료 절감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트랜짓</a:t>
            </a:r>
            <a:r>
              <a:rPr lang="ko-KR" altLang="en-US" sz="1600" dirty="0"/>
              <a:t> 비용</a:t>
            </a:r>
            <a:r>
              <a:rPr lang="en-US" altLang="ko-KR" sz="1600" dirty="0"/>
              <a:t>)</a:t>
            </a:r>
            <a:r>
              <a:rPr lang="ko-KR" altLang="en-US" sz="1600" dirty="0"/>
              <a:t>을 목적으로 설치하여 이득을 취하기도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대표적인 캐시 서버 오픈소스는 </a:t>
            </a:r>
            <a:r>
              <a:rPr lang="en-US" altLang="ko-KR" sz="1600" dirty="0"/>
              <a:t>Memcached 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redis</a:t>
            </a:r>
            <a:r>
              <a:rPr lang="en-US" altLang="ko-KR" sz="1600" dirty="0"/>
              <a:t> 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CDN(Content delivery network)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ko-KR" altLang="en-US" sz="1600" dirty="0"/>
              <a:t>정적 컨텐츠</a:t>
            </a:r>
            <a:r>
              <a:rPr lang="en-US" altLang="ko-KR" sz="1600" dirty="0"/>
              <a:t>(</a:t>
            </a:r>
            <a:r>
              <a:rPr lang="ko-KR" altLang="en-US" sz="1600" dirty="0"/>
              <a:t>변경의 여지가 없는 데이터인 비디오나 사진</a:t>
            </a:r>
            <a:r>
              <a:rPr lang="en-US" altLang="ko-KR" sz="1600" dirty="0"/>
              <a:t>, </a:t>
            </a:r>
            <a:r>
              <a:rPr lang="ko-KR" altLang="en-US" sz="1600" dirty="0"/>
              <a:t>글로벌</a:t>
            </a:r>
            <a:r>
              <a:rPr lang="en-US" altLang="ko-KR" sz="1600" dirty="0"/>
              <a:t>CSS)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보다 빠르게 사용하기 위해 중간 </a:t>
            </a:r>
            <a:r>
              <a:rPr lang="ko-KR" altLang="en-US" sz="1600" dirty="0" err="1"/>
              <a:t>중간</a:t>
            </a:r>
            <a:r>
              <a:rPr lang="ko-KR" altLang="en-US" sz="1600" dirty="0"/>
              <a:t> 캐시 형태의 </a:t>
            </a:r>
            <a:r>
              <a:rPr lang="en-US" altLang="ko-KR" sz="1600" dirty="0"/>
              <a:t>CDN </a:t>
            </a:r>
            <a:r>
              <a:rPr lang="ko-KR" altLang="en-US" sz="1600" dirty="0"/>
              <a:t>서버를 두고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이들을 사용하여 데이터 처리를 조금 더 분산 시킬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여러 곳에 두고 관리 가능한 점 덕분에</a:t>
            </a:r>
            <a:br>
              <a:rPr lang="en-US" altLang="ko-KR" sz="1600" dirty="0"/>
            </a:br>
            <a:r>
              <a:rPr lang="ko-KR" altLang="en-US" sz="1600" dirty="0"/>
              <a:t>대부분의 지역에서</a:t>
            </a:r>
            <a:r>
              <a:rPr lang="en-US" altLang="ko-KR" sz="1600" dirty="0"/>
              <a:t> </a:t>
            </a:r>
            <a:r>
              <a:rPr lang="ko-KR" altLang="en-US" sz="1600" dirty="0"/>
              <a:t>영상과 그림 등의 컨텐츠들을</a:t>
            </a:r>
            <a:br>
              <a:rPr lang="en-US" altLang="ko-KR" sz="1600" dirty="0"/>
            </a:br>
            <a:r>
              <a:rPr lang="ko-KR" altLang="en-US" sz="1600"/>
              <a:t>보다 빠르게 </a:t>
            </a:r>
            <a:r>
              <a:rPr lang="ko-KR" altLang="en-US" sz="1600" dirty="0"/>
              <a:t>볼 수 있게 해줍니다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8C3EEF-B99F-A669-5FEC-4C5475AB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15" y="3274351"/>
            <a:ext cx="3504127" cy="31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8DB8-D7CF-0303-B3B3-5A674529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HTTP</a:t>
            </a:r>
            <a:r>
              <a:rPr lang="ko-KR" altLang="en-US" dirty="0"/>
              <a:t>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67B94-69BB-3810-BEAC-974A1105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0519"/>
          </a:xfrm>
        </p:spPr>
        <p:txBody>
          <a:bodyPr/>
          <a:lstStyle/>
          <a:p>
            <a:r>
              <a:rPr lang="en-US" altLang="ko-KR" sz="1400" dirty="0"/>
              <a:t>HTTP(Hypertext Transfer Protocol)</a:t>
            </a:r>
            <a:r>
              <a:rPr lang="ko-KR" altLang="en-US" sz="1400" dirty="0"/>
              <a:t>는 클라이언트와 서버 간의 </a:t>
            </a:r>
            <a:r>
              <a:rPr lang="en-US" altLang="ko-KR" sz="1400" dirty="0"/>
              <a:t>Hypertext </a:t>
            </a:r>
            <a:r>
              <a:rPr lang="ko-KR" altLang="en-US" sz="1400" dirty="0"/>
              <a:t>데이터를 전송할 때 사용하는 프로토콜입니다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사용자가 웹 사이트를 방문하려고 하면</a:t>
            </a:r>
            <a:r>
              <a:rPr lang="en-US" altLang="ko-KR" sz="1400" dirty="0"/>
              <a:t>,</a:t>
            </a:r>
            <a:r>
              <a:rPr lang="ko-KR" altLang="en-US" sz="1400" dirty="0"/>
              <a:t> 내부에서 사용자 브라우저가 웹 서버에 </a:t>
            </a:r>
            <a:r>
              <a:rPr lang="en-US" altLang="ko-KR" sz="1400" dirty="0"/>
              <a:t>HTTP </a:t>
            </a:r>
            <a:r>
              <a:rPr lang="ko-KR" altLang="en-US" sz="1400" dirty="0"/>
              <a:t>요청을 전송</a:t>
            </a:r>
            <a:r>
              <a:rPr lang="en-US" altLang="ko-KR" sz="1400" dirty="0"/>
              <a:t>(request)</a:t>
            </a:r>
            <a:r>
              <a:rPr lang="ko-KR" altLang="en-US" sz="1400" dirty="0"/>
              <a:t>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웹 서버는 </a:t>
            </a:r>
            <a:r>
              <a:rPr lang="en-US" altLang="ko-KR" sz="1400" dirty="0"/>
              <a:t>HTTP </a:t>
            </a:r>
            <a:r>
              <a:rPr lang="ko-KR" altLang="en-US" sz="1400" dirty="0"/>
              <a:t>응답</a:t>
            </a:r>
            <a:r>
              <a:rPr lang="en-US" altLang="ko-KR" sz="1400" dirty="0"/>
              <a:t>(response)</a:t>
            </a:r>
            <a:r>
              <a:rPr lang="ko-KR" altLang="en-US" sz="1400" dirty="0"/>
              <a:t>으로 응답합니다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사용자는 </a:t>
            </a:r>
            <a:r>
              <a:rPr lang="en-US" altLang="ko-KR" sz="1400" dirty="0"/>
              <a:t>HTTP </a:t>
            </a:r>
            <a:r>
              <a:rPr lang="ko-KR" altLang="en-US" sz="1400" dirty="0"/>
              <a:t>응답을 받아서 이를 브라우저에서 </a:t>
            </a:r>
            <a:r>
              <a:rPr lang="ko-KR" altLang="en-US" sz="1400" dirty="0" err="1"/>
              <a:t>파싱하여</a:t>
            </a:r>
            <a:r>
              <a:rPr lang="ko-KR" altLang="en-US" sz="1400" dirty="0"/>
              <a:t> 보기 편하게 바꿔주는 구조입니다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참고로 응답에서 보는 숫자를 상태코드라고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다음 다섯 가지 상태 코드들을 주로 사용합니다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(100~109</a:t>
            </a:r>
            <a:r>
              <a:rPr lang="ko-KR" altLang="en-US" sz="1400" dirty="0"/>
              <a:t>는 메시지 정보</a:t>
            </a:r>
            <a:r>
              <a:rPr lang="en-US" altLang="ko-KR" sz="1400" dirty="0"/>
              <a:t>, 200~206</a:t>
            </a:r>
            <a:r>
              <a:rPr lang="ko-KR" altLang="en-US" sz="1400" dirty="0"/>
              <a:t>은 요청 성공</a:t>
            </a:r>
            <a:r>
              <a:rPr lang="en-US" altLang="ko-KR" sz="1400" dirty="0"/>
              <a:t>, 300~305</a:t>
            </a:r>
            <a:r>
              <a:rPr lang="ko-KR" altLang="en-US" sz="1400" dirty="0"/>
              <a:t>는 </a:t>
            </a:r>
            <a:r>
              <a:rPr lang="en-US" altLang="ko-KR" sz="1400" dirty="0"/>
              <a:t>Redirection, 400~415</a:t>
            </a:r>
            <a:r>
              <a:rPr lang="ko-KR" altLang="en-US" sz="1400" dirty="0"/>
              <a:t>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ClientError</a:t>
            </a:r>
            <a:r>
              <a:rPr lang="en-US" altLang="ko-KR" sz="1400" dirty="0"/>
              <a:t>, 500~505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ServerError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HTTP</a:t>
            </a:r>
            <a:r>
              <a:rPr lang="ko-KR" altLang="en-US" sz="1400" dirty="0"/>
              <a:t>프로토콜의 특징 중에서 비연결성</a:t>
            </a:r>
            <a:r>
              <a:rPr lang="en-US" altLang="ko-KR" sz="1400" dirty="0"/>
              <a:t>(Connectionless), </a:t>
            </a:r>
            <a:r>
              <a:rPr lang="ko-KR" altLang="en-US" sz="1400" dirty="0" err="1"/>
              <a:t>무상태</a:t>
            </a:r>
            <a:r>
              <a:rPr lang="en-US" altLang="ko-KR" sz="1400" dirty="0"/>
              <a:t>(Stateless) </a:t>
            </a:r>
            <a:r>
              <a:rPr lang="ko-KR" altLang="en-US" sz="1400" dirty="0"/>
              <a:t>가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비연결성 </a:t>
            </a:r>
            <a:r>
              <a:rPr lang="en-US" altLang="ko-KR" sz="1400" dirty="0"/>
              <a:t>: HTTP</a:t>
            </a:r>
            <a:r>
              <a:rPr lang="ko-KR" altLang="en-US" sz="1400" dirty="0"/>
              <a:t>를 통하여 클라이언트와 서버가 통신이 한 번 맺어지면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요청을 처리하는 즉시 통신을 끊습니다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 err="1"/>
              <a:t>무상태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HTTP</a:t>
            </a:r>
            <a:r>
              <a:rPr lang="ko-KR" altLang="en-US" sz="1400" dirty="0"/>
              <a:t>의 불특정 다수 연결 기반 설계 원칙을 준수하기 위해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특정 인원에 대한 정보를 저장하지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매번 들어오는 요청마다 똑같은 결과를 제출합니다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HTTP/1.0</a:t>
            </a:r>
            <a:r>
              <a:rPr lang="ko-KR" altLang="en-US" sz="1400" dirty="0"/>
              <a:t>은 비연결성과 무상태를 기본적으로 지원하는 표준 </a:t>
            </a:r>
            <a:r>
              <a:rPr lang="en-US" altLang="ko-KR" sz="1400" dirty="0"/>
              <a:t>HTTP</a:t>
            </a:r>
            <a:r>
              <a:rPr lang="ko-KR" altLang="en-US" sz="1400" dirty="0"/>
              <a:t>프로토콜입니다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HTTP/1.1</a:t>
            </a:r>
            <a:r>
              <a:rPr lang="ko-KR" altLang="en-US" sz="1400" dirty="0"/>
              <a:t>은 표준 프로토콜의 한계점인 비연결성의 비효율과 </a:t>
            </a:r>
            <a:r>
              <a:rPr lang="ko-KR" altLang="en-US" sz="1400" dirty="0" err="1"/>
              <a:t>무상태</a:t>
            </a:r>
            <a:r>
              <a:rPr lang="ko-KR" altLang="en-US" sz="1400" dirty="0"/>
              <a:t> 통신의 한계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이를 개선하는 목적으로 탄생하였습니다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KeepAlive</a:t>
            </a:r>
            <a:r>
              <a:rPr lang="ko-KR" altLang="en-US" sz="1400" dirty="0"/>
              <a:t>가 이 버전의 핵심 개념으로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이전 처럼 일회성 통신이기는 하지만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KeepAlive</a:t>
            </a:r>
            <a:r>
              <a:rPr lang="ko-KR" altLang="en-US" sz="1400" dirty="0"/>
              <a:t>를 켜면 종료를 늦추어 더 긴 통신을 할 수 있게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641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1759F-816F-055B-FBFB-9DB70FEE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쿠키와 스토리지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62B26-D8EB-0F9D-5BB7-2682725A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2439"/>
          </a:xfrm>
        </p:spPr>
        <p:txBody>
          <a:bodyPr/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무상태</a:t>
            </a:r>
            <a:r>
              <a:rPr lang="ko-KR" altLang="en-US" sz="1600" dirty="0"/>
              <a:t> 특징은 몇몇 장점도 존재하지만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존재의의에 치명적인 단점이 존재합니다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이는 사용자 개개인의 정보를 커스텀 하여 넘겨주지 못하기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사람이 동등하게 같은 화면만을 봐야 한다는 한계가 생기게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 로그인</a:t>
            </a:r>
            <a:r>
              <a:rPr lang="en-US" altLang="ko-KR" sz="1600" dirty="0"/>
              <a:t>, </a:t>
            </a:r>
            <a:r>
              <a:rPr lang="ko-KR" altLang="en-US" sz="1600" dirty="0"/>
              <a:t>마이페이지</a:t>
            </a:r>
            <a:r>
              <a:rPr lang="en-US" altLang="ko-KR" sz="1600" dirty="0"/>
              <a:t>, </a:t>
            </a:r>
            <a:r>
              <a:rPr lang="ko-KR" altLang="en-US" sz="1600" dirty="0"/>
              <a:t>웹 게임 등은 개개인의 정보를 담고 요청을 받은 것들인데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바로 쿠키를 사용하여 </a:t>
            </a:r>
            <a:r>
              <a:rPr lang="en-US" altLang="ko-KR" sz="1600" dirty="0"/>
              <a:t>HTTP</a:t>
            </a:r>
            <a:r>
              <a:rPr lang="ko-KR" altLang="en-US" sz="1600" dirty="0"/>
              <a:t>통신에 커스텀 정보를 같이 실어서 보낼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통해 서버 측에서는 요청 쿠키를 읽어 커스텀 한 응답을 주는 방식을 사용하는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쿠키는 </a:t>
            </a:r>
            <a:r>
              <a:rPr lang="en-US" altLang="ko-KR" sz="1600" dirty="0"/>
              <a:t>Session cookies</a:t>
            </a:r>
            <a:r>
              <a:rPr lang="ko-KR" altLang="en-US" sz="1600" dirty="0"/>
              <a:t>와 </a:t>
            </a:r>
            <a:r>
              <a:rPr lang="en-US" altLang="ko-KR" sz="1600" dirty="0"/>
              <a:t>Persistent cookies</a:t>
            </a:r>
            <a:r>
              <a:rPr lang="ko-KR" altLang="en-US" sz="1600" dirty="0"/>
              <a:t>로 나뉘고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Session </a:t>
            </a:r>
            <a:r>
              <a:rPr lang="ko-KR" altLang="en-US" sz="1600" dirty="0"/>
              <a:t>쿠키는 브라우저가 닫히면 만료</a:t>
            </a:r>
            <a:r>
              <a:rPr lang="en-US" altLang="ko-KR" sz="1600" dirty="0"/>
              <a:t>(</a:t>
            </a:r>
            <a:r>
              <a:rPr lang="ko-KR" altLang="en-US" sz="1600" dirty="0"/>
              <a:t>삭제</a:t>
            </a:r>
            <a:r>
              <a:rPr lang="en-US" altLang="ko-KR" sz="1600" dirty="0"/>
              <a:t>)</a:t>
            </a:r>
            <a:r>
              <a:rPr lang="ko-KR" altLang="en-US" sz="1600" dirty="0"/>
              <a:t>되는 쿠키이고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Persistent </a:t>
            </a:r>
            <a:r>
              <a:rPr lang="ko-KR" altLang="en-US" sz="1600" dirty="0"/>
              <a:t>쿠키는 지정된 만료일 까지 유지되고 만료일이 지나면 만료</a:t>
            </a:r>
            <a:r>
              <a:rPr lang="en-US" altLang="ko-KR" sz="1600" dirty="0"/>
              <a:t>(</a:t>
            </a:r>
            <a:r>
              <a:rPr lang="ko-KR" altLang="en-US" sz="1600" dirty="0"/>
              <a:t>삭제</a:t>
            </a:r>
            <a:r>
              <a:rPr lang="en-US" altLang="ko-KR" sz="1600" dirty="0"/>
              <a:t>)</a:t>
            </a:r>
            <a:r>
              <a:rPr lang="ko-KR" altLang="en-US" sz="1600" dirty="0"/>
              <a:t>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허용 크기는 둘 다 </a:t>
            </a:r>
            <a:r>
              <a:rPr lang="en-US" altLang="ko-KR" sz="1600" dirty="0"/>
              <a:t>4KB)</a:t>
            </a:r>
          </a:p>
          <a:p>
            <a:r>
              <a:rPr lang="ko-KR" altLang="en-US" sz="1600" dirty="0"/>
              <a:t>스토리지는 쿠키보다 브라우저의 권한으로 값을 저장하는 공간으로 통신은 반드시 쿠키로 수행하지만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쿠키의 작은 저장 공간과 짧은 </a:t>
            </a:r>
            <a:r>
              <a:rPr lang="ko-KR" altLang="en-US" sz="1600" dirty="0" err="1"/>
              <a:t>유지력</a:t>
            </a:r>
            <a:r>
              <a:rPr lang="en-US" altLang="ko-KR" sz="1600" dirty="0"/>
              <a:t>(Persistent)</a:t>
            </a:r>
            <a:r>
              <a:rPr lang="ko-KR" altLang="en-US" sz="1600" dirty="0"/>
              <a:t>을 대신하기 위해 사용되는 개념입니다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LocalStorage</a:t>
            </a:r>
            <a:r>
              <a:rPr lang="ko-KR" altLang="en-US" sz="1600" dirty="0"/>
              <a:t>는 </a:t>
            </a:r>
            <a:r>
              <a:rPr lang="en-US" altLang="ko-KR" sz="1600" dirty="0"/>
              <a:t>Persistent cookies</a:t>
            </a:r>
            <a:r>
              <a:rPr lang="ko-KR" altLang="en-US" sz="1600" dirty="0"/>
              <a:t>와 동일한 </a:t>
            </a:r>
            <a:r>
              <a:rPr lang="ko-KR" altLang="en-US" sz="1600" dirty="0" err="1"/>
              <a:t>유지력을</a:t>
            </a:r>
            <a:r>
              <a:rPr lang="ko-KR" altLang="en-US" sz="1600" dirty="0"/>
              <a:t> 가지는 스토리지이고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SessionStorage</a:t>
            </a:r>
            <a:r>
              <a:rPr lang="ko-KR" altLang="en-US" sz="1600" dirty="0"/>
              <a:t>는 </a:t>
            </a:r>
            <a:r>
              <a:rPr lang="en-US" altLang="ko-KR" sz="1600" dirty="0"/>
              <a:t>Session cookies</a:t>
            </a:r>
            <a:r>
              <a:rPr lang="ko-KR" altLang="en-US" sz="1600" dirty="0"/>
              <a:t>와 동일한 </a:t>
            </a:r>
            <a:r>
              <a:rPr lang="ko-KR" altLang="en-US" sz="1600" dirty="0" err="1"/>
              <a:t>유지력을</a:t>
            </a:r>
            <a:r>
              <a:rPr lang="ko-KR" altLang="en-US" sz="1600" dirty="0"/>
              <a:t> 가지는 스토리지입니다</a:t>
            </a:r>
            <a:r>
              <a:rPr lang="en-US" altLang="ko-KR" sz="1600" dirty="0"/>
              <a:t>. (</a:t>
            </a:r>
            <a:r>
              <a:rPr lang="ko-KR" altLang="en-US" sz="1600" dirty="0"/>
              <a:t>허용 크기는 둘 다 </a:t>
            </a:r>
            <a:r>
              <a:rPr lang="en-US" altLang="ko-KR" sz="1600" dirty="0"/>
              <a:t>5MB)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528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5" name="Picture 4" descr="3D 상자 뼈대">
            <a:extLst>
              <a:ext uri="{FF2B5EF4-FFF2-40B4-BE49-F238E27FC236}">
                <a16:creationId xmlns:a16="http://schemas.microsoft.com/office/drawing/2014/main" id="{20C894C3-3F4C-4336-215D-2145D3A00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2" r="2363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420610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2200" dirty="0" err="1"/>
              <a:t>백엔드와</a:t>
            </a:r>
            <a:r>
              <a:rPr lang="ko-KR" altLang="en-US" sz="2200" dirty="0"/>
              <a:t> 종류</a:t>
            </a:r>
            <a:endParaRPr lang="en-US" altLang="ko-KR" sz="22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en-US" altLang="ko-KR" sz="2200" dirty="0"/>
              <a:t>API</a:t>
            </a:r>
            <a:r>
              <a:rPr lang="ko-KR" altLang="en-US" sz="2200" dirty="0"/>
              <a:t>와 </a:t>
            </a:r>
            <a:r>
              <a:rPr lang="ko-KR" altLang="en-US" sz="2200" dirty="0" err="1"/>
              <a:t>스웨거</a:t>
            </a:r>
            <a:endParaRPr lang="en-US" altLang="ko-KR" sz="22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2200" dirty="0"/>
              <a:t>라우팅</a:t>
            </a:r>
            <a:endParaRPr lang="en-US" altLang="ko-KR" sz="22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en-US" altLang="ko-KR" sz="2200" dirty="0"/>
              <a:t>ORM, CDN</a:t>
            </a:r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2200" dirty="0"/>
              <a:t>쿠키</a:t>
            </a:r>
            <a:r>
              <a:rPr lang="en-US" altLang="ko-KR" sz="2200" dirty="0"/>
              <a:t>, </a:t>
            </a:r>
            <a:r>
              <a:rPr lang="ko-KR" altLang="en-US" sz="2200" dirty="0"/>
              <a:t>세션</a:t>
            </a:r>
            <a:r>
              <a:rPr lang="en-US" altLang="ko-KR" sz="2200" dirty="0"/>
              <a:t>, </a:t>
            </a:r>
            <a:r>
              <a:rPr lang="ko-KR" altLang="en-US" sz="2200" dirty="0"/>
              <a:t>스토리지</a:t>
            </a:r>
            <a:endParaRPr lang="en-US" altLang="ko-KR" sz="22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en-US" altLang="ko-KR" sz="2200" dirty="0"/>
              <a:t>MA&amp;MSA</a:t>
            </a:r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en-US" altLang="ko-KR" sz="2200" dirty="0"/>
              <a:t>DDD, CQRS, Saga</a:t>
            </a:r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ko-KR" altLang="en-US" sz="2200" dirty="0"/>
              <a:t>정보검색엔진</a:t>
            </a:r>
            <a:endParaRPr lang="en-US" altLang="ko-KR" sz="22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r>
              <a:rPr lang="en-US" altLang="ko-KR" sz="2200" dirty="0"/>
              <a:t>DNS, </a:t>
            </a:r>
            <a:r>
              <a:rPr lang="ko-KR" altLang="en-US" sz="2200" dirty="0"/>
              <a:t>서비스등록</a:t>
            </a:r>
            <a:endParaRPr lang="en-US" altLang="ko-KR" sz="2200" dirty="0"/>
          </a:p>
          <a:p>
            <a:pPr marL="457200" indent="-457200">
              <a:lnSpc>
                <a:spcPct val="1040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07013-99C6-CE2A-439A-BA3B9306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세션</a:t>
            </a:r>
            <a:r>
              <a:rPr lang="en-US" altLang="ko-KR" dirty="0"/>
              <a:t>, JWT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12FA4-DFDF-DA01-7684-5E2EB2D90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48759"/>
          </a:xfrm>
        </p:spPr>
        <p:txBody>
          <a:bodyPr/>
          <a:lstStyle/>
          <a:p>
            <a:r>
              <a:rPr lang="en-US" altLang="ko-KR" sz="1400" dirty="0"/>
              <a:t>Session</a:t>
            </a:r>
            <a:r>
              <a:rPr lang="ko-KR" altLang="en-US" sz="1400" dirty="0"/>
              <a:t>은 쿠키와 스토리지에서 언급한 세션과 달리 서버 측에서 쿠키 값을 저장하고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비 상태 프로토콜의 한계를 극복하는 방법입니다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세션은 서버에 저장되는 값이고</a:t>
            </a:r>
            <a:r>
              <a:rPr lang="en-US" altLang="ko-KR" sz="1400" dirty="0"/>
              <a:t>, </a:t>
            </a:r>
            <a:r>
              <a:rPr lang="ko-KR" altLang="en-US" sz="1400" dirty="0"/>
              <a:t>쿠키와 스토리지는 클라이언트에 저장되는 값으로 둘은 상반된 개념이지만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세션은 쿠키를 통해 값을 주고 받기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쿠키에 종속된</a:t>
            </a:r>
            <a:r>
              <a:rPr lang="en-US" altLang="ko-KR" sz="1400" dirty="0"/>
              <a:t>,</a:t>
            </a:r>
            <a:r>
              <a:rPr lang="ko-KR" altLang="en-US" sz="1400" dirty="0"/>
              <a:t> 저장소만 다른 개념으로 보는 것이 정확합니다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세션의 단점은 서버에서 저장하고 처리하는 방식으로 부하를 줄 여지가 있다는 점이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 단점을 무릅쓰고</a:t>
            </a:r>
            <a:r>
              <a:rPr lang="en-US" altLang="ko-KR" sz="1400" dirty="0"/>
              <a:t>, </a:t>
            </a:r>
            <a:r>
              <a:rPr lang="ko-KR" altLang="en-US" sz="1400" dirty="0"/>
              <a:t>오늘날에는 보안의 이유로 중요 내용은 대부분 세션을 사용하여 통신합니다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JWT(JSON Web Token)</a:t>
            </a:r>
            <a:r>
              <a:rPr lang="ko-KR" altLang="en-US" sz="1400" dirty="0"/>
              <a:t>는 일차적으로 암호화한 </a:t>
            </a:r>
            <a:r>
              <a:rPr lang="en-US" altLang="ko-KR" sz="1400" dirty="0"/>
              <a:t>JSON</a:t>
            </a:r>
            <a:r>
              <a:rPr lang="ko-KR" altLang="en-US" sz="1400" dirty="0"/>
              <a:t>내용을 주고 받는 토큰의 일종으로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Header, Payload, Signature</a:t>
            </a:r>
            <a:r>
              <a:rPr lang="ko-KR" altLang="en-US" sz="1400" dirty="0"/>
              <a:t>로 구성되어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JWT</a:t>
            </a:r>
            <a:r>
              <a:rPr lang="ko-KR" altLang="en-US" sz="1400" dirty="0"/>
              <a:t>는 적당한 규칙과 간단한 암호화로 주고 받으며</a:t>
            </a:r>
            <a:r>
              <a:rPr lang="en-US" altLang="ko-KR" sz="1400" dirty="0"/>
              <a:t>, </a:t>
            </a:r>
            <a:r>
              <a:rPr lang="ko-KR" altLang="en-US" sz="1400" dirty="0"/>
              <a:t>서버가 이를 저장하지 않기 때문에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서버에서는 매번 유효성을 체크하여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주고 받는 방식을 사용합니다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JWT</a:t>
            </a:r>
            <a:r>
              <a:rPr lang="ko-KR" altLang="en-US" sz="1400" dirty="0"/>
              <a:t>를 세션 대신 사용하면 부하감소나 확장성에서 득을 보지만</a:t>
            </a:r>
            <a:r>
              <a:rPr lang="en-US" altLang="ko-KR" sz="1400" dirty="0"/>
              <a:t>, </a:t>
            </a:r>
            <a:r>
              <a:rPr lang="ko-KR" altLang="en-US" sz="1400" dirty="0"/>
              <a:t>위 변조 및</a:t>
            </a:r>
            <a:r>
              <a:rPr lang="en-US" altLang="ko-KR" sz="1400" dirty="0"/>
              <a:t> </a:t>
            </a:r>
            <a:r>
              <a:rPr lang="ko-KR" altLang="en-US" sz="1400" dirty="0"/>
              <a:t>탈취 등에 상대적으로 취약하고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JWT</a:t>
            </a:r>
            <a:r>
              <a:rPr lang="ko-KR" altLang="en-US" sz="1400" dirty="0"/>
              <a:t>도 결국 쿠키나 스토리지에 저장해서 쓰게 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각 장소마다 보안 취약점들이 존재하여</a:t>
            </a:r>
            <a:r>
              <a:rPr lang="en-US" altLang="ko-KR" sz="1400" dirty="0"/>
              <a:t>(XSS, CSRF),</a:t>
            </a:r>
            <a:br>
              <a:rPr lang="en-US" altLang="ko-KR" sz="1400" dirty="0"/>
            </a:br>
            <a:r>
              <a:rPr lang="ko-KR" altLang="en-US" sz="1400" dirty="0"/>
              <a:t>추가적인 보안 장치들을 한꺼번에 사용하여 취약점을 메워야 하는 번거로움이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86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F3A2-8501-A0F1-FBFB-39A78E9A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사이트 로그인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8BC12-1C30-A444-E248-A81E6BB4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4318"/>
          </a:xfrm>
        </p:spPr>
        <p:txBody>
          <a:bodyPr/>
          <a:lstStyle/>
          <a:p>
            <a:r>
              <a:rPr lang="en-US" altLang="ko-KR" sz="1400" dirty="0"/>
              <a:t>express-session</a:t>
            </a:r>
            <a:r>
              <a:rPr lang="ko-KR" altLang="en-US" sz="1400" dirty="0"/>
              <a:t>을 활용하여 사이트 로그인을 최소로 구현한 로직 예시를 구현합니다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자세한 건 코드를 참고하여 적절히 찾아가면서 프로젝트에 적용하세요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npm</a:t>
            </a:r>
            <a:r>
              <a:rPr lang="ko-KR" altLang="en-US" sz="1400" dirty="0"/>
              <a:t> </a:t>
            </a:r>
            <a:r>
              <a:rPr lang="en-US" altLang="ko-KR" sz="1400" dirty="0"/>
              <a:t>install </a:t>
            </a:r>
            <a:r>
              <a:rPr lang="ko-KR" altLang="en-US" sz="1400" dirty="0"/>
              <a:t>로 각각 </a:t>
            </a:r>
            <a:r>
              <a:rPr lang="en-US" altLang="ko-KR" sz="1400" dirty="0"/>
              <a:t>body-parser, cookie-parser, express-session </a:t>
            </a:r>
            <a:r>
              <a:rPr lang="ko-KR" altLang="en-US" sz="1400" dirty="0"/>
              <a:t>을 의존성 주입</a:t>
            </a:r>
            <a:r>
              <a:rPr lang="en-US" altLang="ko-KR" sz="1400" dirty="0"/>
              <a:t>(</a:t>
            </a:r>
            <a:r>
              <a:rPr lang="ko-KR" altLang="en-US" sz="1400" dirty="0"/>
              <a:t>설치</a:t>
            </a:r>
            <a:r>
              <a:rPr lang="en-US" altLang="ko-KR" sz="1400" dirty="0"/>
              <a:t>)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app.use</a:t>
            </a:r>
            <a:r>
              <a:rPr lang="en-US" altLang="ko-KR" sz="1400" dirty="0"/>
              <a:t>(session({})); </a:t>
            </a:r>
            <a:r>
              <a:rPr lang="ko-KR" altLang="en-US" sz="1400" dirty="0"/>
              <a:t>은 서버 세션에 대한 기본 설정 값을 지정하는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로직은 간단하게 나열해보면 다음의 형태로 진행 될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프론트에서 로그인 폼을 작성하게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 요청을 </a:t>
            </a:r>
            <a:r>
              <a:rPr lang="en-US" altLang="ko-KR" sz="1400" dirty="0"/>
              <a:t>/login </a:t>
            </a:r>
            <a:r>
              <a:rPr lang="ko-KR" altLang="en-US" sz="1400" dirty="0"/>
              <a:t>라우터에 </a:t>
            </a:r>
            <a:r>
              <a:rPr lang="en-US" altLang="ko-KR" sz="1400" dirty="0"/>
              <a:t>post</a:t>
            </a:r>
            <a:r>
              <a:rPr lang="ko-KR" altLang="en-US" sz="1400" dirty="0"/>
              <a:t>메소드로 요청을 보냅니다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 err="1"/>
              <a:t>백엔드에서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app.post</a:t>
            </a:r>
            <a:r>
              <a:rPr lang="en-US" altLang="ko-KR" sz="1400" dirty="0"/>
              <a:t>(‘/login’) </a:t>
            </a:r>
            <a:r>
              <a:rPr lang="ko-KR" altLang="en-US" sz="1400" dirty="0"/>
              <a:t>으로 요청을 받을 것이고</a:t>
            </a:r>
            <a:r>
              <a:rPr lang="en-US" altLang="ko-KR" sz="1400" dirty="0"/>
              <a:t>, </a:t>
            </a:r>
            <a:r>
              <a:rPr lang="ko-KR" altLang="en-US" sz="1400" dirty="0"/>
              <a:t>수행은 다음 세 가지로 분류할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). </a:t>
            </a:r>
            <a:r>
              <a:rPr lang="ko-KR" altLang="en-US" sz="1400" dirty="0"/>
              <a:t>클라이언트 세션에 </a:t>
            </a:r>
            <a:r>
              <a:rPr lang="en-US" altLang="ko-KR" sz="1400" dirty="0"/>
              <a:t>user</a:t>
            </a:r>
            <a:r>
              <a:rPr lang="ko-KR" altLang="en-US" sz="1400" dirty="0"/>
              <a:t>값이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 유저의 값이 </a:t>
            </a:r>
            <a:r>
              <a:rPr lang="en-US" altLang="ko-KR" sz="1400" dirty="0"/>
              <a:t>DB</a:t>
            </a:r>
            <a:r>
              <a:rPr lang="ko-KR" altLang="en-US" sz="1400" dirty="0"/>
              <a:t>에 있는 값인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로그인을 유지합니다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ii).</a:t>
            </a:r>
            <a:r>
              <a:rPr lang="ko-KR" altLang="en-US" sz="1400" dirty="0"/>
              <a:t> 클라이언트 세션에 </a:t>
            </a:r>
            <a:r>
              <a:rPr lang="en-US" altLang="ko-KR" sz="1400" dirty="0"/>
              <a:t>user</a:t>
            </a:r>
            <a:r>
              <a:rPr lang="ko-KR" altLang="en-US" sz="1400" dirty="0"/>
              <a:t>값이 없고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 입력 값이 </a:t>
            </a:r>
            <a:r>
              <a:rPr lang="en-US" altLang="ko-KR" sz="1400" dirty="0"/>
              <a:t>DB</a:t>
            </a:r>
            <a:r>
              <a:rPr lang="ko-KR" altLang="en-US" sz="1400" dirty="0"/>
              <a:t>에 있는 값인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로그인을 허용합니다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iii).</a:t>
            </a:r>
            <a:r>
              <a:rPr lang="ko-KR" altLang="en-US" sz="1400" dirty="0"/>
              <a:t> 클라이언트 세션에 </a:t>
            </a:r>
            <a:r>
              <a:rPr lang="en-US" altLang="ko-KR" sz="1400" dirty="0"/>
              <a:t>user</a:t>
            </a:r>
            <a:r>
              <a:rPr lang="ko-KR" altLang="en-US" sz="1400" dirty="0"/>
              <a:t>값이 있지만</a:t>
            </a:r>
            <a:r>
              <a:rPr lang="en-US" altLang="ko-KR" sz="1400" dirty="0"/>
              <a:t>, DB</a:t>
            </a:r>
            <a:r>
              <a:rPr lang="ko-KR" altLang="en-US" sz="1400" dirty="0"/>
              <a:t>의 값이 없고</a:t>
            </a:r>
            <a:r>
              <a:rPr lang="en-US" altLang="ko-KR" sz="1400" dirty="0"/>
              <a:t>(</a:t>
            </a:r>
            <a:r>
              <a:rPr lang="ko-KR" altLang="en-US" sz="1400" dirty="0"/>
              <a:t>위조된 경우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en-US" altLang="ko-KR" sz="1400" dirty="0"/>
              <a:t>		user</a:t>
            </a:r>
            <a:r>
              <a:rPr lang="ko-KR" altLang="en-US" sz="1400" dirty="0"/>
              <a:t>값이 없으면서 입력 값도 </a:t>
            </a:r>
            <a:r>
              <a:rPr lang="en-US" altLang="ko-KR" sz="1400" dirty="0"/>
              <a:t>DB</a:t>
            </a:r>
            <a:r>
              <a:rPr lang="ko-KR" altLang="en-US" sz="1400" dirty="0"/>
              <a:t>에 없는 경우에만</a:t>
            </a:r>
            <a:r>
              <a:rPr lang="en-US" altLang="ko-KR" sz="1400" dirty="0"/>
              <a:t> </a:t>
            </a:r>
            <a:r>
              <a:rPr lang="ko-KR" altLang="en-US" sz="1400" dirty="0"/>
              <a:t>로그인을 거부합니다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3). 2-ii</a:t>
            </a:r>
            <a:r>
              <a:rPr lang="ko-KR" altLang="en-US" sz="1400" dirty="0"/>
              <a:t>는 쿠키를 하나 만들어 </a:t>
            </a:r>
            <a:r>
              <a:rPr lang="en-US" altLang="ko-KR" sz="1400" dirty="0"/>
              <a:t>user</a:t>
            </a:r>
            <a:r>
              <a:rPr lang="ko-KR" altLang="en-US" sz="1400" dirty="0"/>
              <a:t>값</a:t>
            </a:r>
            <a:r>
              <a:rPr lang="en-US" altLang="ko-KR" sz="1400" dirty="0"/>
              <a:t>(</a:t>
            </a:r>
            <a:r>
              <a:rPr lang="ko-KR" altLang="en-US" sz="1400" dirty="0"/>
              <a:t>보안 문제가 없는 값</a:t>
            </a:r>
            <a:r>
              <a:rPr lang="en-US" altLang="ko-KR" sz="1400" dirty="0"/>
              <a:t>)</a:t>
            </a:r>
            <a:r>
              <a:rPr lang="ko-KR" altLang="en-US" sz="1400" dirty="0"/>
              <a:t>을 넘긴 다음 이 값을 화면에 출력합니다</a:t>
            </a:r>
            <a:r>
              <a:rPr lang="en-US" altLang="ko-KR" sz="1400" dirty="0"/>
              <a:t>. (~</a:t>
            </a:r>
            <a:r>
              <a:rPr lang="ko-KR" altLang="en-US" sz="1400" dirty="0"/>
              <a:t>님 환영합니다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4). </a:t>
            </a:r>
            <a:r>
              <a:rPr lang="ko-KR" altLang="en-US" sz="1400" dirty="0"/>
              <a:t>프론트에서 로그아웃버튼을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이벤트가 실행되어 </a:t>
            </a:r>
            <a:r>
              <a:rPr lang="en-US" altLang="ko-KR" sz="1400" dirty="0"/>
              <a:t>/logout</a:t>
            </a:r>
            <a:r>
              <a:rPr lang="ko-KR" altLang="en-US" sz="1400" dirty="0"/>
              <a:t> 라우터를 </a:t>
            </a:r>
            <a:r>
              <a:rPr lang="en-US" altLang="ko-KR" sz="1400" dirty="0"/>
              <a:t>get</a:t>
            </a:r>
            <a:r>
              <a:rPr lang="ko-KR" altLang="en-US" sz="1400" dirty="0"/>
              <a:t>메소드로 요청을 보냅니다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(delete</a:t>
            </a:r>
            <a:r>
              <a:rPr lang="ko-KR" altLang="en-US" sz="1400" dirty="0"/>
              <a:t>요청을 보내고 </a:t>
            </a:r>
            <a:r>
              <a:rPr lang="en-US" altLang="ko-KR" sz="1400" dirty="0"/>
              <a:t>redirect</a:t>
            </a:r>
            <a:r>
              <a:rPr lang="ko-KR" altLang="en-US" sz="1400" dirty="0"/>
              <a:t>해도 무방합니다</a:t>
            </a:r>
            <a:r>
              <a:rPr lang="en-US" altLang="ko-KR" sz="1400" dirty="0"/>
              <a:t>.) </a:t>
            </a:r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백엔드에서</a:t>
            </a:r>
            <a:r>
              <a:rPr lang="ko-KR" altLang="en-US" sz="1400" dirty="0"/>
              <a:t> 세션과 쿠키를 지우고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리다이렉트</a:t>
            </a:r>
            <a:r>
              <a:rPr lang="ko-KR" altLang="en-US" sz="1400" dirty="0"/>
              <a:t> 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6673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CB54F-1C40-3A4F-249A-140402A7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MA&amp;MSA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86B63-5F2F-008E-1A05-0F444ECB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/>
              <a:t>모놀리식</a:t>
            </a:r>
            <a:r>
              <a:rPr lang="ko-KR" altLang="en-US" sz="1400" dirty="0"/>
              <a:t> 아키텍처 </a:t>
            </a:r>
            <a:r>
              <a:rPr lang="en-US" altLang="ko-KR" sz="1400" dirty="0"/>
              <a:t>(Monolithic Architecture, MA)</a:t>
            </a:r>
            <a:r>
              <a:rPr lang="ko-KR" altLang="en-US" sz="1400" dirty="0"/>
              <a:t>는 하나의 서비스가 단일 아키텍처를 가지는 방식을 말합니다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단일 </a:t>
            </a:r>
            <a:r>
              <a:rPr lang="ko-KR" altLang="en-US" sz="1400" dirty="0" err="1"/>
              <a:t>아키텍쳐를</a:t>
            </a:r>
            <a:r>
              <a:rPr lang="ko-KR" altLang="en-US" sz="1400" dirty="0"/>
              <a:t> 가짐으로써 단순한 구조로 설계가 가능하고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서비스를 이루는 각 구성요소는 서로 밀접하게 연결되어 있어 커다란 하나의 구조처럼 이루는 느낌을 받을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장점은 간단한 설계와 유지보수</a:t>
            </a:r>
            <a:r>
              <a:rPr lang="en-US" altLang="ko-KR" sz="1400" dirty="0"/>
              <a:t>, </a:t>
            </a:r>
            <a:r>
              <a:rPr lang="ko-KR" altLang="en-US" sz="1400" dirty="0"/>
              <a:t>강한 결합력이 호환성과 안정성을 제공해주는 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단점은 부분적인 확장에도 전체에 영향을 줄 수도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단일 기능 개선이나 교체 등의 프로젝트를 수행하려는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전체 시스템의 </a:t>
            </a:r>
            <a:r>
              <a:rPr lang="en-US" altLang="ko-KR" sz="1400" dirty="0" err="1"/>
              <a:t>sideeffect</a:t>
            </a:r>
            <a:r>
              <a:rPr lang="en-US" altLang="ko-KR" sz="1400" dirty="0"/>
              <a:t>(</a:t>
            </a:r>
            <a:r>
              <a:rPr lang="ko-KR" altLang="en-US" sz="1400" dirty="0"/>
              <a:t>부작용</a:t>
            </a:r>
            <a:r>
              <a:rPr lang="en-US" altLang="ko-KR" sz="1400" dirty="0"/>
              <a:t>)</a:t>
            </a:r>
            <a:r>
              <a:rPr lang="ko-KR" altLang="en-US" sz="1400" dirty="0"/>
              <a:t>을 고려해서 작성해야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마이크로 서비스 아키텍처 </a:t>
            </a:r>
            <a:r>
              <a:rPr lang="en-US" altLang="ko-KR" sz="1400" dirty="0"/>
              <a:t>(Micro Service Architecture,</a:t>
            </a:r>
            <a:r>
              <a:rPr lang="ko-KR" altLang="en-US" sz="1400" dirty="0"/>
              <a:t> </a:t>
            </a:r>
            <a:r>
              <a:rPr lang="en-US" altLang="ko-KR" sz="1400" dirty="0"/>
              <a:t>MSA)</a:t>
            </a:r>
            <a:r>
              <a:rPr lang="ko-KR" altLang="en-US" sz="1400" dirty="0"/>
              <a:t>는 하나의 서비스에 여러 아키텍처들을 사용하여</a:t>
            </a:r>
            <a:br>
              <a:rPr lang="en-US" altLang="ko-KR" sz="1400" dirty="0"/>
            </a:br>
            <a:r>
              <a:rPr lang="ko-KR" altLang="en-US" sz="1400" dirty="0"/>
              <a:t>각기 다른 용도로 이들을 구성하고 각 아키텍처들이 독립적으로 작업을 수행하도록 설계하는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장점은 유연한 확장이 가능하고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부분 서비스들을 독립 배포하여 관리 할 수 있고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단일 컴포넌트가 지대한 영향을 주지 않도록 관리할 수 있는 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단점은 부분 서비스간 불규칙한 호환성이나 설계를 수행해야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이로 인한 오류파악이 쉽지 않고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서비스간 세부적인 통신들이나 표준화 작업이 단일 아키텍처보다 힘들어 질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396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B8D19-6544-469E-BA82-BB14A219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Domain-Driven-Design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8E824-F7F8-EAE6-5F9D-266B47CE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63613" cy="4181388"/>
          </a:xfrm>
        </p:spPr>
        <p:txBody>
          <a:bodyPr/>
          <a:lstStyle/>
          <a:p>
            <a:r>
              <a:rPr lang="ko-KR" altLang="en-US" sz="1400" dirty="0"/>
              <a:t>도메인 주도 설계</a:t>
            </a:r>
            <a:r>
              <a:rPr lang="en-US" altLang="ko-KR" sz="1400" dirty="0"/>
              <a:t>(Domain-Driven-Design)</a:t>
            </a:r>
            <a:r>
              <a:rPr lang="ko-KR" altLang="en-US" sz="1400" dirty="0"/>
              <a:t>는 소프트웨어 개발 프로세스에서</a:t>
            </a:r>
            <a:br>
              <a:rPr lang="en-US" altLang="ko-KR" sz="1400" dirty="0"/>
            </a:br>
            <a:r>
              <a:rPr lang="ko-KR" altLang="en-US" sz="1400" dirty="0"/>
              <a:t>복잡한 비즈니스 도메인을 중심으로 설계 및 모델링을 수행하는 방법론입니다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여기서 도메인은 구현하는 모든 범주의 집합체를 의미합니다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구현하는 모든 것들을 말함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DDD</a:t>
            </a:r>
            <a:r>
              <a:rPr lang="ko-KR" altLang="en-US" sz="1400" dirty="0"/>
              <a:t>는 기존의 </a:t>
            </a:r>
            <a:r>
              <a:rPr lang="en-US" altLang="ko-KR" sz="1400" dirty="0"/>
              <a:t>“</a:t>
            </a:r>
            <a:r>
              <a:rPr lang="ko-KR" altLang="en-US" sz="1400" dirty="0"/>
              <a:t>데이터 중심</a:t>
            </a:r>
            <a:r>
              <a:rPr lang="en-US" altLang="ko-KR" sz="1400" dirty="0"/>
              <a:t>” </a:t>
            </a:r>
            <a:r>
              <a:rPr lang="ko-KR" altLang="en-US" sz="1400" dirty="0"/>
              <a:t>접근 법이 아닌</a:t>
            </a:r>
            <a:r>
              <a:rPr lang="en-US" altLang="ko-KR" sz="1400" dirty="0"/>
              <a:t>,</a:t>
            </a:r>
            <a:r>
              <a:rPr lang="ko-KR" altLang="en-US" sz="1400" dirty="0"/>
              <a:t> 순수한 도메인</a:t>
            </a:r>
            <a:r>
              <a:rPr lang="en-US" altLang="ko-KR" sz="1400" dirty="0"/>
              <a:t>(</a:t>
            </a:r>
            <a:r>
              <a:rPr lang="ko-KR" altLang="en-US" sz="1400" dirty="0"/>
              <a:t>프로젝트의 전체 범주</a:t>
            </a:r>
            <a:r>
              <a:rPr lang="en-US" altLang="ko-KR" sz="1400" dirty="0"/>
              <a:t>)</a:t>
            </a:r>
            <a:r>
              <a:rPr lang="ko-KR" altLang="en-US" sz="1400" dirty="0"/>
              <a:t>만을 고려대상으로 보는 방식입니다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DDD</a:t>
            </a:r>
            <a:r>
              <a:rPr lang="ko-KR" altLang="en-US" sz="1400" dirty="0"/>
              <a:t> 개발 원칙의 핵심 목표는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Loosly</a:t>
            </a:r>
            <a:r>
              <a:rPr lang="en-US" altLang="ko-KR" sz="1400" dirty="0"/>
              <a:t> coupling”, “High cohesion”(</a:t>
            </a:r>
            <a:r>
              <a:rPr lang="ko-KR" altLang="en-US" sz="1400" dirty="0"/>
              <a:t>모듈간 의존성은 최소</a:t>
            </a:r>
            <a:r>
              <a:rPr lang="en-US" altLang="ko-KR" sz="1400" dirty="0"/>
              <a:t>, </a:t>
            </a:r>
            <a:r>
              <a:rPr lang="ko-KR" altLang="en-US" sz="1400" dirty="0"/>
              <a:t>응집성은 최대</a:t>
            </a:r>
            <a:r>
              <a:rPr lang="en-US" altLang="ko-KR" sz="1400" dirty="0"/>
              <a:t>)</a:t>
            </a:r>
            <a:r>
              <a:rPr lang="ko-KR" altLang="en-US" sz="1400" dirty="0"/>
              <a:t>로</a:t>
            </a:r>
            <a:br>
              <a:rPr lang="en-US" altLang="ko-KR" sz="1400" dirty="0"/>
            </a:br>
            <a:r>
              <a:rPr lang="ko-KR" altLang="en-US" sz="1400" dirty="0"/>
              <a:t>작성하는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</a:t>
            </a:r>
            <a:r>
              <a:rPr lang="en-US" altLang="ko-KR" sz="1400" dirty="0"/>
              <a:t>DDD</a:t>
            </a:r>
            <a:r>
              <a:rPr lang="ko-KR" altLang="en-US" sz="1400" dirty="0"/>
              <a:t>방식은 </a:t>
            </a:r>
            <a:r>
              <a:rPr lang="en-US" altLang="ko-KR" sz="1400" dirty="0"/>
              <a:t>MSA</a:t>
            </a:r>
            <a:r>
              <a:rPr lang="ko-KR" altLang="en-US" sz="1400" dirty="0"/>
              <a:t>와 잘 맞는데</a:t>
            </a:r>
            <a:r>
              <a:rPr lang="en-US" altLang="ko-KR" sz="1400" dirty="0"/>
              <a:t>, </a:t>
            </a:r>
            <a:r>
              <a:rPr lang="ko-KR" altLang="en-US" sz="1400" dirty="0"/>
              <a:t>각 컴포넌트</a:t>
            </a:r>
            <a:r>
              <a:rPr lang="en-US" altLang="ko-KR" sz="1400" dirty="0"/>
              <a:t>(</a:t>
            </a:r>
            <a:r>
              <a:rPr lang="ko-KR" altLang="en-US" sz="1400" dirty="0"/>
              <a:t>또는 도메인</a:t>
            </a:r>
            <a:r>
              <a:rPr lang="en-US" altLang="ko-KR" sz="1400" dirty="0"/>
              <a:t>)</a:t>
            </a:r>
            <a:r>
              <a:rPr lang="ko-KR" altLang="en-US" sz="1400" dirty="0"/>
              <a:t>를 독립적으로 둔다는 의미에서 둘은</a:t>
            </a:r>
            <a:br>
              <a:rPr lang="en-US" altLang="ko-KR" sz="1400" dirty="0"/>
            </a:br>
            <a:r>
              <a:rPr lang="ko-KR" altLang="en-US" sz="1400" dirty="0"/>
              <a:t>잘 맞는 방식이라는 것을 알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DDD</a:t>
            </a:r>
            <a:r>
              <a:rPr lang="ko-KR" altLang="en-US" sz="1400" dirty="0"/>
              <a:t>의 특징으로 </a:t>
            </a:r>
            <a:r>
              <a:rPr lang="en-US" altLang="ko-KR" sz="1400" dirty="0"/>
              <a:t>Ubiquitous Language, Bounded Context, </a:t>
            </a:r>
            <a:r>
              <a:rPr lang="ko-KR" altLang="en-US" sz="1400" dirty="0"/>
              <a:t>명확한 요구사항 기술</a:t>
            </a:r>
            <a:r>
              <a:rPr lang="en-US" altLang="ko-KR" sz="1400" dirty="0"/>
              <a:t>, </a:t>
            </a:r>
            <a:r>
              <a:rPr lang="ko-KR" altLang="en-US" sz="1400" dirty="0"/>
              <a:t>독립적인 책임과 </a:t>
            </a:r>
            <a:r>
              <a:rPr lang="ko-KR" altLang="en-US" sz="1400"/>
              <a:t>기능 수행이 </a:t>
            </a:r>
            <a:r>
              <a:rPr lang="ko-KR" altLang="en-US" sz="1400" dirty="0"/>
              <a:t>있습니다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Event</a:t>
            </a:r>
            <a:r>
              <a:rPr lang="ko-KR" altLang="en-US" sz="1400" dirty="0"/>
              <a:t>는 특정 수행한 행위를 말하는데 이는 </a:t>
            </a:r>
            <a:r>
              <a:rPr lang="en-US" altLang="ko-KR" sz="1400" dirty="0"/>
              <a:t>DDD</a:t>
            </a:r>
            <a:r>
              <a:rPr lang="ko-KR" altLang="en-US" sz="1400" dirty="0"/>
              <a:t>에서는 이것 또한 하나의 도메인으로 취급하며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이벤트는 어떤 도메인 객체가 변경되면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이벤트가 발생하고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</a:t>
            </a:r>
            <a:r>
              <a:rPr lang="ko-KR" altLang="en-US" sz="1400" dirty="0" err="1"/>
              <a:t>핸들러가</a:t>
            </a:r>
            <a:r>
              <a:rPr lang="ko-KR" altLang="en-US" sz="1400" dirty="0"/>
              <a:t> 감지하여 저장하거나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통신하는데 사용됩니다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DDD</a:t>
            </a:r>
            <a:r>
              <a:rPr lang="ko-KR" altLang="en-US" sz="1400" dirty="0"/>
              <a:t>는 </a:t>
            </a:r>
            <a:r>
              <a:rPr lang="en-US" altLang="ko-KR" sz="1400" dirty="0"/>
              <a:t>MSA</a:t>
            </a:r>
            <a:r>
              <a:rPr lang="ko-KR" altLang="en-US" sz="1400" dirty="0"/>
              <a:t>를 사용하는 대규모 소프트웨어 개발에 유용한 방식으로 도메인의 복잡함을 줄여주고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유지보수를 쉽게 만들어주는데 큰 역할을 해줍니다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259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5AF69-C204-8775-9FFC-B5C9F751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Event Sourcing</a:t>
            </a:r>
            <a:r>
              <a:rPr lang="ko-KR" altLang="en-US" dirty="0"/>
              <a:t>과 </a:t>
            </a:r>
            <a:r>
              <a:rPr lang="en-US" altLang="ko-KR" dirty="0"/>
              <a:t>CQRS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4F2F-6884-CB1C-1DE0-C348269E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8458"/>
          </a:xfrm>
        </p:spPr>
        <p:txBody>
          <a:bodyPr/>
          <a:lstStyle/>
          <a:p>
            <a:r>
              <a:rPr lang="ko-KR" altLang="en-US" sz="1400" dirty="0"/>
              <a:t>이벤트 소싱</a:t>
            </a:r>
            <a:r>
              <a:rPr lang="en-US" altLang="ko-KR" sz="1400" dirty="0"/>
              <a:t>(Event Sourcing)</a:t>
            </a:r>
            <a:r>
              <a:rPr lang="ko-KR" altLang="en-US" sz="1400" dirty="0"/>
              <a:t>은 </a:t>
            </a:r>
            <a:r>
              <a:rPr lang="en-US" altLang="ko-KR" sz="1400" dirty="0"/>
              <a:t>“</a:t>
            </a:r>
            <a:r>
              <a:rPr lang="ko-KR" altLang="en-US" sz="1400" dirty="0"/>
              <a:t>값의 변경결과</a:t>
            </a:r>
            <a:r>
              <a:rPr lang="en-US" altLang="ko-KR" sz="1400" dirty="0"/>
              <a:t>”</a:t>
            </a:r>
            <a:r>
              <a:rPr lang="ko-KR" altLang="en-US" sz="1400" dirty="0"/>
              <a:t>를 저장하는 방식이 아니라 값이 바뀌는 과정</a:t>
            </a:r>
            <a:r>
              <a:rPr lang="en-US" altLang="ko-KR" sz="1400" dirty="0"/>
              <a:t>(</a:t>
            </a:r>
            <a:r>
              <a:rPr lang="ko-KR" altLang="en-US" sz="1400" dirty="0"/>
              <a:t>쿼리 내역</a:t>
            </a:r>
            <a:r>
              <a:rPr lang="en-US" altLang="ko-KR" sz="1400" dirty="0"/>
              <a:t>)</a:t>
            </a:r>
            <a:r>
              <a:rPr lang="ko-KR" altLang="en-US" sz="1400" dirty="0"/>
              <a:t>을 모두 저장하여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사용해서 최종결과를 유추해낼 수 있는 방식입니다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방식은 깃과 </a:t>
            </a:r>
            <a:r>
              <a:rPr lang="en-US" altLang="ko-KR" sz="1400" dirty="0"/>
              <a:t>SVN</a:t>
            </a:r>
            <a:r>
              <a:rPr lang="ko-KR" altLang="en-US" sz="1400" dirty="0"/>
              <a:t>의 버전관리 시스템과 동형 사상 관계라 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이와 유사하게 변경점이 핵심인 기술입니다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이벤트 소싱은 </a:t>
            </a:r>
            <a:r>
              <a:rPr lang="en-US" altLang="ko-KR" sz="1400" dirty="0"/>
              <a:t>Insert </a:t>
            </a:r>
            <a:r>
              <a:rPr lang="ko-KR" altLang="en-US" sz="1400" dirty="0"/>
              <a:t>만을 통해서 값을 저장하는데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R</a:t>
            </a:r>
            <a:r>
              <a:rPr lang="ko-KR" altLang="en-US" sz="1400" dirty="0"/>
              <a:t>을 제외하고 </a:t>
            </a:r>
            <a:r>
              <a:rPr lang="en-US" altLang="ko-KR" sz="1400" dirty="0"/>
              <a:t>CUD</a:t>
            </a:r>
            <a:r>
              <a:rPr lang="ko-KR" altLang="en-US" sz="1400" dirty="0"/>
              <a:t>를 저장 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U</a:t>
            </a:r>
            <a:r>
              <a:rPr lang="ko-KR" altLang="en-US" sz="1400" dirty="0"/>
              <a:t>와 </a:t>
            </a:r>
            <a:r>
              <a:rPr lang="en-US" altLang="ko-KR" sz="1400" dirty="0"/>
              <a:t>D</a:t>
            </a:r>
            <a:r>
              <a:rPr lang="ko-KR" altLang="en-US" sz="1400" dirty="0"/>
              <a:t>를 </a:t>
            </a:r>
            <a:r>
              <a:rPr lang="en-US" altLang="ko-KR" sz="1400" dirty="0"/>
              <a:t>insert</a:t>
            </a:r>
            <a:r>
              <a:rPr lang="ko-KR" altLang="en-US" sz="1400" dirty="0"/>
              <a:t>로만</a:t>
            </a:r>
            <a:r>
              <a:rPr lang="en-US" altLang="ko-KR" sz="1400" dirty="0"/>
              <a:t> </a:t>
            </a:r>
            <a:r>
              <a:rPr lang="ko-KR" altLang="en-US" sz="1400" dirty="0"/>
              <a:t>기록한다면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정확성은 조금 떨어질 수 있지만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결과는 동일하다는 확신을 가질 수 있고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순서에 비교적 자유롭다는 장점이 있어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트랜잭션 문제에 대해서</a:t>
            </a:r>
            <a:br>
              <a:rPr lang="en-US" altLang="ko-KR" sz="1400" dirty="0"/>
            </a:br>
            <a:r>
              <a:rPr lang="ko-KR" altLang="en-US" sz="1400" dirty="0"/>
              <a:t>비교적 안전한 방법이라고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이벤트 소싱은 </a:t>
            </a:r>
            <a:r>
              <a:rPr lang="en-US" altLang="ko-KR" sz="1400" dirty="0"/>
              <a:t>DDD</a:t>
            </a:r>
            <a:r>
              <a:rPr lang="ko-KR" altLang="en-US" sz="1400" dirty="0"/>
              <a:t>의 사상과 유사한 성격을</a:t>
            </a:r>
            <a:br>
              <a:rPr lang="en-US" altLang="ko-KR" sz="1400" dirty="0"/>
            </a:br>
            <a:r>
              <a:rPr lang="ko-KR" altLang="en-US" sz="1400" dirty="0"/>
              <a:t>가진 것을 알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결과 값이 아닌 전체 액션을 더 중요하게 보는 것이죠</a:t>
            </a:r>
            <a:r>
              <a:rPr lang="en-US" altLang="ko-KR" sz="14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4BC2ED-78DB-1019-5BE9-E3CA45E8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89" y="3107763"/>
            <a:ext cx="6490996" cy="321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91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5AF69-C204-8775-9FFC-B5C9F751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Event Sourcing</a:t>
            </a:r>
            <a:r>
              <a:rPr lang="ko-KR" altLang="en-US" dirty="0"/>
              <a:t>과 </a:t>
            </a:r>
            <a:r>
              <a:rPr lang="en-US" altLang="ko-KR" dirty="0"/>
              <a:t>CQRS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4F2F-6884-CB1C-1DE0-C348269E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8458"/>
          </a:xfrm>
        </p:spPr>
        <p:txBody>
          <a:bodyPr/>
          <a:lstStyle/>
          <a:p>
            <a:r>
              <a:rPr lang="ko-KR" altLang="en-US" sz="1400" dirty="0"/>
              <a:t>이벤트 소싱을 실제 구현 하려면</a:t>
            </a:r>
            <a:r>
              <a:rPr lang="en-US" altLang="ko-KR" sz="1400" dirty="0"/>
              <a:t>, CUD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모두 </a:t>
            </a:r>
            <a:r>
              <a:rPr lang="en-US" altLang="ko-KR" sz="1400" dirty="0"/>
              <a:t>Insert</a:t>
            </a:r>
            <a:r>
              <a:rPr lang="ko-KR" altLang="en-US" sz="1400" dirty="0"/>
              <a:t>만을 사용하여 순차 기입을 하면 문제 없겠지만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R</a:t>
            </a:r>
            <a:r>
              <a:rPr lang="ko-KR" altLang="en-US" sz="1400" dirty="0"/>
              <a:t>의 경우 결과값을 받아오려면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순간적으로 내역을 모두 실행하고 마지막 결과를 받아와야 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 방식은 너무 느린 방식이기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해당 문제를 </a:t>
            </a:r>
            <a:r>
              <a:rPr lang="en-US" altLang="ko-KR" sz="1400" dirty="0"/>
              <a:t>CQRS</a:t>
            </a:r>
            <a:r>
              <a:rPr lang="ko-KR" altLang="en-US" sz="1400" dirty="0"/>
              <a:t>의 아이디어로 해결합니다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CQRS</a:t>
            </a:r>
            <a:r>
              <a:rPr lang="ko-KR" altLang="en-US" sz="1400" dirty="0"/>
              <a:t>는 </a:t>
            </a:r>
            <a:r>
              <a:rPr lang="en-US" altLang="ko-KR" sz="1400" dirty="0"/>
              <a:t>R</a:t>
            </a:r>
            <a:r>
              <a:rPr lang="ko-KR" altLang="en-US" sz="1400" dirty="0"/>
              <a:t>을 전용으로 하는 작업공간을 따로 두어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 공간은 빠르게 </a:t>
            </a:r>
            <a:r>
              <a:rPr lang="en-US" altLang="ko-KR" sz="1400" dirty="0"/>
              <a:t>R</a:t>
            </a:r>
            <a:r>
              <a:rPr lang="ko-KR" altLang="en-US" sz="1400" dirty="0"/>
              <a:t>할 수 있도록 최신화</a:t>
            </a:r>
            <a:r>
              <a:rPr lang="en-US" altLang="ko-KR" sz="1400" dirty="0"/>
              <a:t>(</a:t>
            </a:r>
            <a:r>
              <a:rPr lang="ko-KR" altLang="en-US" sz="1400" dirty="0"/>
              <a:t>스냅숏 관리</a:t>
            </a:r>
            <a:r>
              <a:rPr lang="en-US" altLang="ko-KR" sz="1400" dirty="0"/>
              <a:t>)</a:t>
            </a:r>
            <a:r>
              <a:rPr lang="ko-KR" altLang="en-US" sz="1400" dirty="0"/>
              <a:t>를 거치고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CUD</a:t>
            </a:r>
            <a:r>
              <a:rPr lang="ko-KR" altLang="en-US" sz="1400" dirty="0"/>
              <a:t>는 그저 </a:t>
            </a:r>
            <a:r>
              <a:rPr lang="en-US" altLang="ko-KR" sz="1400" dirty="0"/>
              <a:t>insert</a:t>
            </a:r>
            <a:r>
              <a:rPr lang="ko-KR" altLang="en-US" sz="1400" dirty="0"/>
              <a:t>를 쌓는 저장 역할만 수행하여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R</a:t>
            </a:r>
            <a:r>
              <a:rPr lang="ko-KR" altLang="en-US" sz="1400" dirty="0"/>
              <a:t>측은 최신화를 통한 빠른 쿼리 속도를 보여주고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CUD</a:t>
            </a:r>
            <a:r>
              <a:rPr lang="ko-KR" altLang="en-US" sz="1400" dirty="0"/>
              <a:t>는 비동기 처리 방식의 빠른 트랜잭션을 사용할 수 있게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물론 이 방식은 유지보수가 그만큼 높아지기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유념하여 사용해야 합니다</a:t>
            </a:r>
            <a:r>
              <a:rPr lang="en-US" altLang="ko-KR" sz="1400" dirty="0"/>
              <a:t>. )</a:t>
            </a:r>
            <a:endParaRPr lang="ko-KR" altLang="en-US" sz="1400" dirty="0"/>
          </a:p>
        </p:txBody>
      </p:sp>
      <p:pic>
        <p:nvPicPr>
          <p:cNvPr id="1026" name="Picture 2" descr="EventSouring Model">
            <a:extLst>
              <a:ext uri="{FF2B5EF4-FFF2-40B4-BE49-F238E27FC236}">
                <a16:creationId xmlns:a16="http://schemas.microsoft.com/office/drawing/2014/main" id="{6AE719FB-D520-19DF-872B-FB66DD2F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20" y="1971039"/>
            <a:ext cx="4355620" cy="435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1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2FE2D-B245-D77E-2969-CC9CEC51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분산 트랜잭션</a:t>
            </a:r>
            <a:r>
              <a:rPr lang="en-US" altLang="ko-KR" dirty="0"/>
              <a:t>&amp;Saga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FCD29-7FA5-EEC1-00DC-849203C5F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7140"/>
          </a:xfrm>
        </p:spPr>
        <p:txBody>
          <a:bodyPr/>
          <a:lstStyle/>
          <a:p>
            <a:r>
              <a:rPr lang="en-US" altLang="ko-KR" sz="1600" dirty="0"/>
              <a:t>MSA </a:t>
            </a:r>
            <a:r>
              <a:rPr lang="ko-KR" altLang="en-US" sz="1600" dirty="0"/>
              <a:t>아키텍처에서 트랜잭션을 수행하려는 경우 여러가지 문제점에 맞닥뜨릴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 중 하나는 우측의 그림처럼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두 이벤트가 동시에 일어나야 하는데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둘 중 하나는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나머지 하나가 적용되지 않는다면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트랜잭션은 모두 </a:t>
            </a:r>
            <a:r>
              <a:rPr lang="ko-KR" altLang="en-US" sz="1600" dirty="0" err="1"/>
              <a:t>롤백하는</a:t>
            </a:r>
            <a:r>
              <a:rPr lang="ko-KR" altLang="en-US" sz="1600" dirty="0"/>
              <a:t> 것이</a:t>
            </a:r>
            <a:r>
              <a:rPr lang="en-US" altLang="ko-KR" sz="1600" dirty="0"/>
              <a:t> </a:t>
            </a:r>
            <a:r>
              <a:rPr lang="ko-KR" altLang="en-US" sz="1600" dirty="0"/>
              <a:t>규칙이지만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MSA</a:t>
            </a:r>
            <a:r>
              <a:rPr lang="ko-KR" altLang="en-US" sz="1600" dirty="0"/>
              <a:t>는 독립적인 환경 속에서</a:t>
            </a:r>
            <a:br>
              <a:rPr lang="en-US" altLang="ko-KR" sz="1600" dirty="0"/>
            </a:br>
            <a:r>
              <a:rPr lang="ko-KR" altLang="en-US" sz="1600" dirty="0"/>
              <a:t>작업을 수행 하는 것이기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두 독립적인 액션을 하나로 묶는 트랜잭션은</a:t>
            </a:r>
            <a:br>
              <a:rPr lang="en-US" altLang="ko-KR" sz="1600" dirty="0"/>
            </a:br>
            <a:r>
              <a:rPr lang="ko-KR" altLang="en-US" sz="1600" dirty="0"/>
              <a:t>구조적으로 불가능 한 방법입니다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우측의 상황에는</a:t>
            </a:r>
            <a:br>
              <a:rPr lang="en-US" altLang="ko-KR" sz="1600" dirty="0"/>
            </a:br>
            <a:r>
              <a:rPr lang="ko-KR" altLang="en-US" sz="1600" dirty="0"/>
              <a:t>어떻게 해결해야 할까요</a:t>
            </a:r>
            <a:r>
              <a:rPr lang="en-US" altLang="ko-KR" sz="1600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36B8B2-7E79-18B1-68A0-C4E31993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96" y="2808514"/>
            <a:ext cx="6775693" cy="35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2FE2D-B245-D77E-2969-CC9CEC51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분산 트랜잭션</a:t>
            </a:r>
            <a:r>
              <a:rPr lang="en-US" altLang="ko-KR" dirty="0"/>
              <a:t>&amp;Saga Pattern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FCD29-7FA5-EEC1-00DC-849203C5F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7" y="2011676"/>
            <a:ext cx="10904706" cy="1140837"/>
          </a:xfrm>
        </p:spPr>
        <p:txBody>
          <a:bodyPr/>
          <a:lstStyle/>
          <a:p>
            <a:r>
              <a:rPr lang="en-US" altLang="ko-KR" sz="1400" dirty="0"/>
              <a:t>Saga Pattern</a:t>
            </a:r>
            <a:r>
              <a:rPr lang="ko-KR" altLang="en-US" sz="1400" dirty="0"/>
              <a:t>은 이를 해결하기 위한 방법으로 다음 두 가지 방식의 </a:t>
            </a:r>
            <a:r>
              <a:rPr lang="en-US" altLang="ko-KR" sz="1400" dirty="0"/>
              <a:t>Saga Pattern</a:t>
            </a:r>
            <a:r>
              <a:rPr lang="ko-KR" altLang="en-US" sz="1400" dirty="0"/>
              <a:t>이 존재합니다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Choreography Saga Pattern : </a:t>
            </a:r>
            <a:r>
              <a:rPr lang="ko-KR" altLang="en-US" sz="1400" dirty="0"/>
              <a:t>마이크로 서비스 간에 이벤트를 주고 받으면서 롤백을 보상이벤트로 실행하여 해결하는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Orchestration Saga</a:t>
            </a:r>
            <a:r>
              <a:rPr lang="ko-KR" altLang="en-US" sz="1400" dirty="0"/>
              <a:t> </a:t>
            </a:r>
            <a:r>
              <a:rPr lang="en-US" altLang="ko-KR" sz="1400" dirty="0"/>
              <a:t>Pattern : 1)</a:t>
            </a:r>
            <a:r>
              <a:rPr lang="ko-KR" altLang="en-US" sz="1400" dirty="0"/>
              <a:t>의 방식의 문제점인 </a:t>
            </a:r>
            <a:r>
              <a:rPr lang="en-US" altLang="ko-KR" sz="1400" dirty="0"/>
              <a:t>“</a:t>
            </a:r>
            <a:r>
              <a:rPr lang="ko-KR" altLang="en-US" sz="1400" dirty="0"/>
              <a:t>여러 마이크로 서비스에 동시다발적으로 보상이벤트를 주는 방식</a:t>
            </a:r>
            <a:r>
              <a:rPr lang="en-US" altLang="ko-KR" sz="1400" dirty="0"/>
              <a:t>”</a:t>
            </a:r>
            <a:r>
              <a:rPr lang="ko-KR" altLang="en-US" sz="1400" dirty="0"/>
              <a:t>은</a:t>
            </a:r>
            <a:br>
              <a:rPr lang="en-US" altLang="ko-KR" sz="1400" dirty="0"/>
            </a:br>
            <a:r>
              <a:rPr lang="ko-KR" altLang="en-US" sz="1400" dirty="0"/>
              <a:t>한계가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중앙에 이벤트만 받는</a:t>
            </a:r>
            <a:r>
              <a:rPr lang="en-US" altLang="ko-KR" sz="1400" dirty="0"/>
              <a:t> </a:t>
            </a:r>
            <a:r>
              <a:rPr lang="ko-KR" altLang="en-US" sz="1400" dirty="0"/>
              <a:t>중재 서버</a:t>
            </a:r>
            <a:r>
              <a:rPr lang="en-US" altLang="ko-KR" sz="1400" dirty="0"/>
              <a:t>(</a:t>
            </a:r>
            <a:r>
              <a:rPr lang="ko-KR" altLang="en-US" sz="1400" dirty="0"/>
              <a:t>오케스트레이션</a:t>
            </a:r>
            <a:r>
              <a:rPr lang="en-US" altLang="ko-KR" sz="1400" dirty="0"/>
              <a:t>)</a:t>
            </a:r>
            <a:r>
              <a:rPr lang="ko-KR" altLang="en-US" sz="1400" dirty="0"/>
              <a:t>를 두어 일련의 행위를 보다 쉽게 해결하려는 것입니다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D9A0AF-68D9-7D8D-41BC-63451613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2513"/>
            <a:ext cx="6315621" cy="3216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7873CE-80AF-49F1-BF3D-9D2A6BF5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97" y="3152513"/>
            <a:ext cx="5838203" cy="32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B1886-296F-1CF1-8E0E-121649C8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브로커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0831C-454C-8BC1-262C-736802CA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35496" cy="4283634"/>
          </a:xfrm>
        </p:spPr>
        <p:txBody>
          <a:bodyPr/>
          <a:lstStyle/>
          <a:p>
            <a:r>
              <a:rPr lang="ko-KR" altLang="en-US" sz="1600" dirty="0"/>
              <a:t>다양한 서비스 간의 이동하는 객체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와 이벤트들을 메시지라고 통칭할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MOM (Message Oriented Middleware)</a:t>
            </a:r>
            <a:r>
              <a:rPr lang="ko-KR" altLang="en-US" sz="1600" dirty="0"/>
              <a:t>은 메시지 지향 미들웨어로 메시지 중재 시스템이라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MOM</a:t>
            </a:r>
            <a:r>
              <a:rPr lang="ko-KR" altLang="en-US" sz="1600" dirty="0"/>
              <a:t>중 메시지 브로커는 다양한 서비스 사이에서 오가는 메시지를 중재하는 역할을 수행합니다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메시지 수신자와 송신자 간에 메시지 브로커가 존재하면서 얻는 이점은 다음 두 가지가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</a:t>
            </a:r>
            <a:r>
              <a:rPr lang="ko-KR" altLang="en-US" sz="1600" dirty="0"/>
              <a:t> 비동기 통신</a:t>
            </a:r>
            <a:r>
              <a:rPr lang="en-US" altLang="ko-KR" sz="1600" dirty="0"/>
              <a:t>: </a:t>
            </a:r>
            <a:r>
              <a:rPr lang="ko-KR" altLang="en-US" sz="1600" dirty="0"/>
              <a:t>메시지 브로커를 사용하면</a:t>
            </a:r>
            <a:r>
              <a:rPr lang="en-US" altLang="ko-KR" sz="1600" dirty="0"/>
              <a:t>,</a:t>
            </a:r>
            <a:r>
              <a:rPr lang="ko-KR" altLang="en-US" sz="1600" dirty="0"/>
              <a:t> 각 서비스는 독립성을 유지할 수 있으면서</a:t>
            </a:r>
            <a:br>
              <a:rPr lang="en-US" altLang="ko-KR" sz="1600" dirty="0"/>
            </a:br>
            <a:r>
              <a:rPr lang="ko-KR" altLang="en-US" sz="1600" dirty="0"/>
              <a:t>비동기 적인 메시지 교환을 지원합니다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만약</a:t>
            </a:r>
            <a:r>
              <a:rPr lang="en-US" altLang="ko-KR" sz="1600" dirty="0"/>
              <a:t>,</a:t>
            </a:r>
            <a:r>
              <a:rPr lang="ko-KR" altLang="en-US" sz="1600" dirty="0"/>
              <a:t> 메시지 브로커가 존재하지 않는 경우를 생각해보면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반드시 각 서비스는 직접통신으로 교환을 할 것이기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독립성이 깨지는 것이라 말할 수 있을 것입니다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메시지 중계 </a:t>
            </a:r>
            <a:r>
              <a:rPr lang="en-US" altLang="ko-KR" sz="1600" dirty="0"/>
              <a:t>: </a:t>
            </a:r>
            <a:r>
              <a:rPr lang="ko-KR" altLang="en-US" sz="1600" dirty="0"/>
              <a:t>메시지 브로커는 메시지 전달 과정에 대해서 보장해주기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메시지 교환이 안전 해지면서도</a:t>
            </a:r>
            <a:r>
              <a:rPr lang="en-US" altLang="ko-KR" sz="1600" dirty="0"/>
              <a:t>, </a:t>
            </a:r>
            <a:r>
              <a:rPr lang="ko-KR" altLang="en-US" sz="1600" dirty="0"/>
              <a:t>중복수신 및 손실을 미리 방지할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직접통신 대비 메시지 브로커를 사용한 방법에는 단점도 있을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ko-KR" altLang="en-US" sz="1600" dirty="0"/>
              <a:t>메시지 브로커는 존재 자체로 </a:t>
            </a:r>
            <a:r>
              <a:rPr lang="en-US" altLang="ko-KR" sz="1600" dirty="0"/>
              <a:t>Bottleneck point(</a:t>
            </a:r>
            <a:r>
              <a:rPr lang="ko-KR" altLang="en-US" sz="1600" dirty="0"/>
              <a:t>병목현상 지점</a:t>
            </a:r>
            <a:r>
              <a:rPr lang="en-US" altLang="ko-KR" sz="1600" dirty="0"/>
              <a:t>)</a:t>
            </a:r>
            <a:r>
              <a:rPr lang="ko-KR" altLang="en-US" sz="1600" dirty="0"/>
              <a:t>이 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메시지 브로커도 또한 서비스의 일종이기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부하로 인한</a:t>
            </a:r>
            <a:r>
              <a:rPr lang="en-US" altLang="ko-KR" sz="1600" dirty="0"/>
              <a:t>(</a:t>
            </a:r>
            <a:r>
              <a:rPr lang="ko-KR" altLang="en-US" sz="1600" dirty="0"/>
              <a:t>예기치 못한</a:t>
            </a:r>
            <a:r>
              <a:rPr lang="en-US" altLang="ko-KR" sz="1600" dirty="0"/>
              <a:t>)</a:t>
            </a:r>
            <a:r>
              <a:rPr lang="ko-KR" altLang="en-US" sz="1600" dirty="0"/>
              <a:t>먹통이 일어날 수도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그렇기 때문에 운영을 제때 해줘야 문제 없이 동작할 수 있을 것 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782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E833-ED7D-FD20-2F77-ADA45773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이벤트 브로커</a:t>
            </a:r>
            <a:r>
              <a:rPr lang="en-US" altLang="ko-KR" dirty="0"/>
              <a:t>, Kafka, Axon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6275D-27DD-22F2-DE43-36B548C6D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8229"/>
          </a:xfrm>
        </p:spPr>
        <p:txBody>
          <a:bodyPr/>
          <a:lstStyle/>
          <a:p>
            <a:r>
              <a:rPr lang="ko-KR" altLang="en-US" sz="1400" dirty="0"/>
              <a:t>이벤트 브로커는 이벤트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관련 브로커 및 다양한 서비스들의 수행 내역</a:t>
            </a:r>
            <a:r>
              <a:rPr lang="en-US" altLang="ko-KR" sz="1400" dirty="0"/>
              <a:t>)</a:t>
            </a:r>
            <a:r>
              <a:rPr lang="ko-KR" altLang="en-US" sz="1400" dirty="0"/>
              <a:t>들을 큐에 임시 저장하면서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중개 역할까지 수행해주는 도구입니다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Kafka</a:t>
            </a:r>
            <a:r>
              <a:rPr lang="ko-KR" altLang="en-US" sz="1400" dirty="0"/>
              <a:t>는 대표적인 이벤트 브로커로 기존 방식의 메시지 브로커인 </a:t>
            </a:r>
            <a:r>
              <a:rPr lang="en-US" altLang="ko-KR" sz="1400" dirty="0"/>
              <a:t>Redis</a:t>
            </a:r>
            <a:r>
              <a:rPr lang="ko-KR" altLang="en-US" sz="1400" dirty="0"/>
              <a:t>나 </a:t>
            </a:r>
            <a:r>
              <a:rPr lang="en-US" altLang="ko-KR" sz="1400" dirty="0"/>
              <a:t>RabbitMQ</a:t>
            </a:r>
            <a:r>
              <a:rPr lang="ko-KR" altLang="en-US" sz="1400" dirty="0"/>
              <a:t>와 차이가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메시지 브로커는 큐 기반 통신을 중심으로</a:t>
            </a:r>
            <a:r>
              <a:rPr lang="en-US" altLang="ko-KR" sz="1400" dirty="0"/>
              <a:t>, </a:t>
            </a:r>
            <a:r>
              <a:rPr lang="ko-KR" altLang="en-US" sz="1400" dirty="0"/>
              <a:t>메시지의 순서를 고려하여 낮은 결합력을 유지하도록 해주는 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이벤트 브로커는 이벤트 기반 통신을 중심으로</a:t>
            </a:r>
            <a:r>
              <a:rPr lang="en-US" altLang="ko-KR" sz="1400" dirty="0"/>
              <a:t>, </a:t>
            </a:r>
            <a:r>
              <a:rPr lang="ko-KR" altLang="en-US" sz="1400" dirty="0"/>
              <a:t>실시간 및 비동기 처리를 하여 유연한 </a:t>
            </a:r>
            <a:r>
              <a:rPr lang="ko-KR" altLang="en-US" sz="1400" dirty="0" err="1"/>
              <a:t>아키텍쳐를</a:t>
            </a:r>
            <a:r>
              <a:rPr lang="ko-KR" altLang="en-US" sz="1400" dirty="0"/>
              <a:t> 유지하도록 해줍니다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고전적인 </a:t>
            </a:r>
            <a:r>
              <a:rPr lang="en-US" altLang="ko-KR" sz="1400" dirty="0"/>
              <a:t>RabbitMQ</a:t>
            </a:r>
            <a:r>
              <a:rPr lang="ko-KR" altLang="en-US" sz="1400" dirty="0"/>
              <a:t>나 </a:t>
            </a:r>
            <a:r>
              <a:rPr lang="en-US" altLang="ko-KR" sz="1400" dirty="0"/>
              <a:t>Redis</a:t>
            </a:r>
            <a:r>
              <a:rPr lang="ko-KR" altLang="en-US" sz="1400" dirty="0"/>
              <a:t>에서 </a:t>
            </a:r>
            <a:r>
              <a:rPr lang="en-US" altLang="ko-KR" sz="1400" dirty="0"/>
              <a:t>Kafka</a:t>
            </a:r>
            <a:r>
              <a:rPr lang="ko-KR" altLang="en-US" sz="1400" dirty="0"/>
              <a:t>로 발전한 브로커 방식에도 여전히 마음에 </a:t>
            </a:r>
            <a:r>
              <a:rPr lang="ko-KR" altLang="en-US" sz="1400" dirty="0" err="1"/>
              <a:t>안드는</a:t>
            </a:r>
            <a:r>
              <a:rPr lang="ko-KR" altLang="en-US" sz="1400" dirty="0"/>
              <a:t> 문제들이 있었는데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이는</a:t>
            </a:r>
            <a:r>
              <a:rPr lang="en-US" altLang="ko-KR" sz="1400" dirty="0"/>
              <a:t>, DDD</a:t>
            </a:r>
            <a:r>
              <a:rPr lang="ko-KR" altLang="en-US" sz="1400" dirty="0"/>
              <a:t>관련 아키텍처나 설계 아이디어를</a:t>
            </a:r>
            <a:r>
              <a:rPr lang="en-US" altLang="ko-KR" sz="1400" dirty="0"/>
              <a:t> </a:t>
            </a:r>
            <a:r>
              <a:rPr lang="ko-KR" altLang="en-US" sz="1400" dirty="0"/>
              <a:t>반영하지 않아서</a:t>
            </a:r>
            <a:br>
              <a:rPr lang="en-US" altLang="ko-KR" sz="1400" dirty="0"/>
            </a:br>
            <a:r>
              <a:rPr lang="ko-KR" altLang="en-US" sz="1400" dirty="0"/>
              <a:t>대부분 직접구현을 해야 되는 번거로움이 있었습니다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Axon</a:t>
            </a:r>
            <a:r>
              <a:rPr lang="ko-KR" altLang="en-US" sz="1400" dirty="0"/>
              <a:t> 프레임 워크는 프레임워크에 걸맞게</a:t>
            </a:r>
            <a:br>
              <a:rPr lang="en-US" altLang="ko-KR" sz="1400" dirty="0"/>
            </a:br>
            <a:r>
              <a:rPr lang="ko-KR" altLang="en-US" sz="1400" dirty="0"/>
              <a:t>해당 컨셉</a:t>
            </a:r>
            <a:r>
              <a:rPr lang="en-US" altLang="ko-KR" sz="1400" dirty="0"/>
              <a:t>(DDD)</a:t>
            </a:r>
            <a:r>
              <a:rPr lang="ko-KR" altLang="en-US" sz="1400" dirty="0"/>
              <a:t>의 관련 기법들을 최대한 제공하여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Axon</a:t>
            </a:r>
            <a:r>
              <a:rPr lang="ko-KR" altLang="en-US" sz="1400" dirty="0"/>
              <a:t>하나만으로 많은 번거로움을 해결 해주면서도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Kafka</a:t>
            </a:r>
            <a:r>
              <a:rPr lang="ko-KR" altLang="en-US" sz="1400" dirty="0"/>
              <a:t>나 여타 서비스와 연계 가능하여 다양한 설계가</a:t>
            </a:r>
            <a:br>
              <a:rPr lang="en-US" altLang="ko-KR" sz="1400" dirty="0"/>
            </a:br>
            <a:r>
              <a:rPr lang="ko-KR" altLang="en-US" sz="1400" dirty="0"/>
              <a:t>가능 하도록 해주는 장점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인기가 높은 편입니다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39B96-AE99-EA24-BE84-CF6EDC94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60" y="4278269"/>
            <a:ext cx="600158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95BA3-8B0F-7D51-5878-355CF7FA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725AB-66F6-1A91-9E97-4483250F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5210"/>
          </a:xfrm>
        </p:spPr>
        <p:txBody>
          <a:bodyPr/>
          <a:lstStyle/>
          <a:p>
            <a:r>
              <a:rPr lang="ko-KR" altLang="en-US" sz="1400" dirty="0" err="1"/>
              <a:t>백엔드</a:t>
            </a:r>
            <a:r>
              <a:rPr lang="en-US" altLang="ko-KR" sz="1400" dirty="0"/>
              <a:t>(Backend)</a:t>
            </a:r>
            <a:r>
              <a:rPr lang="ko-KR" altLang="en-US" sz="1400" dirty="0"/>
              <a:t>개발은 </a:t>
            </a:r>
            <a:r>
              <a:rPr lang="en-US" altLang="ko-KR" sz="1400" dirty="0" err="1"/>
              <a:t>DataBase</a:t>
            </a:r>
            <a:r>
              <a:rPr lang="ko-KR" altLang="en-US" sz="1400" dirty="0"/>
              <a:t>의 값을 다루면서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 값들을 프론트 엔드로 넘겨주거나 또는 프론트 엔드의 요청을 받아서 </a:t>
            </a:r>
            <a:r>
              <a:rPr lang="en-US" altLang="ko-KR" sz="1400" dirty="0"/>
              <a:t>DB</a:t>
            </a:r>
            <a:r>
              <a:rPr lang="ko-KR" altLang="en-US" sz="1400" dirty="0"/>
              <a:t>로 처리해주는 역할을 수행합니다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보통 웹에서 </a:t>
            </a:r>
            <a:r>
              <a:rPr lang="ko-KR" altLang="en-US" sz="1400" dirty="0" err="1"/>
              <a:t>백엔드는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프론트엔드</a:t>
            </a:r>
            <a:r>
              <a:rPr lang="en-US" altLang="ko-KR" sz="1400" dirty="0"/>
              <a:t>(</a:t>
            </a:r>
            <a:r>
              <a:rPr lang="ko-KR" altLang="en-US" sz="1400" dirty="0"/>
              <a:t>웹</a:t>
            </a:r>
            <a:r>
              <a:rPr lang="en-US" altLang="ko-KR" sz="1400" dirty="0"/>
              <a:t>)</a:t>
            </a:r>
            <a:r>
              <a:rPr lang="ko-KR" altLang="en-US" sz="1400" dirty="0"/>
              <a:t>의 요청을 수행하기 위해서 </a:t>
            </a:r>
            <a:r>
              <a:rPr lang="en-US" altLang="ko-KR" sz="1400" dirty="0"/>
              <a:t>URL</a:t>
            </a:r>
            <a:r>
              <a:rPr lang="ko-KR" altLang="en-US" sz="1400" dirty="0"/>
              <a:t>을 통한 </a:t>
            </a:r>
            <a:r>
              <a:rPr lang="en-US" altLang="ko-KR" sz="1400" dirty="0"/>
              <a:t>API</a:t>
            </a:r>
            <a:r>
              <a:rPr lang="ko-KR" altLang="en-US" sz="1400" dirty="0"/>
              <a:t>요청들을 수행하는 것이 일반적이고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위해서는 데이터 베이스 지식</a:t>
            </a:r>
            <a:r>
              <a:rPr lang="en-US" altLang="ko-KR" sz="1400" dirty="0"/>
              <a:t>, </a:t>
            </a:r>
            <a:r>
              <a:rPr lang="ko-KR" altLang="en-US" sz="1400" dirty="0"/>
              <a:t>웹 서버 지식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지식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백엔드</a:t>
            </a:r>
            <a:r>
              <a:rPr lang="ko-KR" altLang="en-US" sz="1400" dirty="0"/>
              <a:t> 언어에 대한 숙달이 되어야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백엔드는</a:t>
            </a:r>
            <a:r>
              <a:rPr lang="ko-KR" altLang="en-US" sz="1400" dirty="0"/>
              <a:t> 범용적인 단어로 프론트 엔드와 독립적인 요소로 자주 생각하기 쉽지만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오늘날 서버사이드 방식이나</a:t>
            </a:r>
            <a:r>
              <a:rPr lang="en-US" altLang="ko-KR" sz="1400" dirty="0"/>
              <a:t>, </a:t>
            </a:r>
            <a:r>
              <a:rPr lang="ko-KR" altLang="en-US" sz="1400" dirty="0"/>
              <a:t>웹 어셈블리들을 보면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데이터를 넘기는 것이 본질적으로 유사하다는 것을 알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프론트엔드의</a:t>
            </a:r>
            <a:r>
              <a:rPr lang="ko-KR" altLang="en-US" sz="1400" dirty="0"/>
              <a:t> 경우 기본적으로 </a:t>
            </a:r>
            <a:r>
              <a:rPr lang="en-US" altLang="ko-KR" sz="1400" dirty="0"/>
              <a:t>3</a:t>
            </a:r>
            <a:r>
              <a:rPr lang="ko-KR" altLang="en-US" sz="1400" dirty="0"/>
              <a:t>개의 언어 </a:t>
            </a:r>
            <a:r>
              <a:rPr lang="en-US" altLang="ko-KR" sz="1400" dirty="0"/>
              <a:t>HTML-CSS-JS</a:t>
            </a:r>
            <a:r>
              <a:rPr lang="ko-KR" altLang="en-US" sz="1400" dirty="0"/>
              <a:t>로 고정이지만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오늘날에는 다양한 프레임워크들을 통해 개발이 가능한 형태로 이어지고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백엔드의</a:t>
            </a:r>
            <a:r>
              <a:rPr lang="ko-KR" altLang="en-US" sz="1400" dirty="0"/>
              <a:t> 경우 언어의 제약이 없이 네트워크처리가 가능한 다양한 프로그래밍 언어로 구축할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예를 들어 </a:t>
            </a:r>
            <a:r>
              <a:rPr lang="en-US" altLang="ko-KR" sz="1400" dirty="0"/>
              <a:t>C</a:t>
            </a:r>
            <a:r>
              <a:rPr lang="ko-KR" altLang="en-US" sz="1400" dirty="0"/>
              <a:t>를 이용하여 바로 </a:t>
            </a:r>
            <a:r>
              <a:rPr lang="en-US" altLang="ko-KR" sz="1400" dirty="0"/>
              <a:t>HTTP</a:t>
            </a:r>
            <a:r>
              <a:rPr lang="ko-KR" altLang="en-US" sz="1400" dirty="0"/>
              <a:t>통신도 가능하고</a:t>
            </a:r>
            <a:r>
              <a:rPr lang="en-US" altLang="ko-KR" sz="1400" dirty="0"/>
              <a:t>, JAVA, PHP, Python, C#, JS … </a:t>
            </a:r>
            <a:r>
              <a:rPr lang="ko-KR" altLang="en-US" sz="1400" dirty="0"/>
              <a:t>등 다양한 언어들이 있고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Rust</a:t>
            </a:r>
            <a:r>
              <a:rPr lang="ko-KR" altLang="en-US" sz="1400" dirty="0"/>
              <a:t>나 함수형 언어인 </a:t>
            </a:r>
            <a:r>
              <a:rPr lang="en-US" altLang="ko-KR" sz="1400" dirty="0"/>
              <a:t>Kotlin </a:t>
            </a:r>
            <a:r>
              <a:rPr lang="ko-KR" altLang="en-US" sz="1400" dirty="0"/>
              <a:t>또는 </a:t>
            </a:r>
            <a:r>
              <a:rPr lang="en-US" altLang="ko-KR" sz="1400" dirty="0"/>
              <a:t>Scala, Elixir, Erlang </a:t>
            </a:r>
            <a:r>
              <a:rPr lang="ko-KR" altLang="en-US" sz="1400" dirty="0"/>
              <a:t>도 요즘 사용되는 언어들입니다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다음 장은 그 중에서도 보편적으로 사용되는 </a:t>
            </a:r>
            <a:r>
              <a:rPr lang="en-US" altLang="ko-KR" sz="1400" dirty="0"/>
              <a:t>JS, Java(Kotlin), Python </a:t>
            </a:r>
            <a:r>
              <a:rPr lang="ko-KR" altLang="en-US" sz="1400" dirty="0"/>
              <a:t>세 언어 기반 프레임워크를 나열한 것입니다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77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79121-D24F-D6F9-D951-00F2770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Chaos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E6E25-9540-3260-5BC1-4122EA19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81" y="2098473"/>
            <a:ext cx="10682917" cy="4214778"/>
          </a:xfrm>
        </p:spPr>
        <p:txBody>
          <a:bodyPr/>
          <a:lstStyle/>
          <a:p>
            <a:r>
              <a:rPr lang="ko-KR" altLang="en-US" sz="1600" dirty="0"/>
              <a:t>카오스 엔지니어링</a:t>
            </a:r>
            <a:r>
              <a:rPr lang="en-US" altLang="ko-KR" sz="1600" dirty="0"/>
              <a:t>(Chaos Engineering)</a:t>
            </a:r>
            <a:r>
              <a:rPr lang="ko-KR" altLang="en-US" sz="1600" dirty="0"/>
              <a:t>은 운영중인 서비스의 예상하지 못한 장애 조건의 발생에 대해서</a:t>
            </a:r>
            <a:br>
              <a:rPr lang="en-US" altLang="ko-KR" sz="1600" dirty="0"/>
            </a:br>
            <a:r>
              <a:rPr lang="ko-KR" altLang="en-US" sz="1600" dirty="0"/>
              <a:t>대처 방안</a:t>
            </a:r>
            <a:r>
              <a:rPr lang="en-US" altLang="ko-KR" sz="1600" dirty="0"/>
              <a:t>, </a:t>
            </a:r>
            <a:r>
              <a:rPr lang="ko-KR" altLang="en-US" sz="1600" dirty="0"/>
              <a:t>복구 속도 등의 서비스 신뢰성을 유지하기 위한 안전 장치들을 미리 설치해두는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단순히 서버가 오프라인이 되는 현상부터 물리적인 장치가 데미지</a:t>
            </a:r>
            <a:r>
              <a:rPr lang="en-US" altLang="ko-KR" sz="1600" dirty="0"/>
              <a:t>(</a:t>
            </a:r>
            <a:r>
              <a:rPr lang="ko-KR" altLang="en-US" sz="1600" dirty="0"/>
              <a:t>화재</a:t>
            </a:r>
            <a:r>
              <a:rPr lang="en-US" altLang="ko-KR" sz="1600" dirty="0"/>
              <a:t>, </a:t>
            </a:r>
            <a:r>
              <a:rPr lang="ko-KR" altLang="en-US" sz="1600" dirty="0"/>
              <a:t>파손</a:t>
            </a:r>
            <a:r>
              <a:rPr lang="en-US" altLang="ko-KR" sz="1600" dirty="0"/>
              <a:t>)</a:t>
            </a:r>
            <a:r>
              <a:rPr lang="ko-KR" altLang="en-US" sz="1600" dirty="0"/>
              <a:t>를 받는 상황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일반적인 범주에서 일어나기 힘든 경우에 대해서</a:t>
            </a:r>
            <a:r>
              <a:rPr lang="en-US" altLang="ko-KR" sz="1600" dirty="0"/>
              <a:t>, </a:t>
            </a:r>
            <a:r>
              <a:rPr lang="ko-KR" altLang="en-US" sz="1600" dirty="0"/>
              <a:t>대처하는 것이 해당 엔지니어링의 목적입니다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보통 스트레스 테스트 등의 훈련을 수행하거나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서비스의 약한 취약점을 미리 찾는 연구를 하기도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약한 취약점이라는 것은 취약점으로 불릴만한 것은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극한의 환경에 놓였을 때 취약점으로 바뀔 수 있는 것들을 말합니다</a:t>
            </a:r>
            <a:r>
              <a:rPr lang="en-US" altLang="ko-KR" sz="1400" dirty="0"/>
              <a:t>.)</a:t>
            </a:r>
          </a:p>
          <a:p>
            <a:r>
              <a:rPr lang="ko-KR" altLang="en-US" sz="1600" dirty="0"/>
              <a:t>기본적으로 카오스 엔지니어링은 분산 시스템 환경에서 사용하는 개념이고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카오스 발생 가능성으로는 서비스 재시작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지연</a:t>
            </a:r>
            <a:r>
              <a:rPr lang="en-US" altLang="ko-KR" sz="1600" dirty="0"/>
              <a:t>, </a:t>
            </a:r>
            <a:r>
              <a:rPr lang="ko-KR" altLang="en-US" sz="1600" dirty="0"/>
              <a:t>패킷 손실</a:t>
            </a:r>
            <a:r>
              <a:rPr lang="en-US" altLang="ko-KR" sz="1600" dirty="0"/>
              <a:t>, CPU </a:t>
            </a:r>
            <a:r>
              <a:rPr lang="ko-KR" altLang="en-US" sz="1600" dirty="0"/>
              <a:t>경쟁</a:t>
            </a:r>
            <a:r>
              <a:rPr lang="en-US" altLang="ko-KR" sz="1600" dirty="0"/>
              <a:t>, I/O </a:t>
            </a:r>
            <a:r>
              <a:rPr lang="ko-KR" altLang="en-US" sz="1600" dirty="0"/>
              <a:t>블로킹 등이 있고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이들을 방지하기 위해 </a:t>
            </a:r>
            <a:r>
              <a:rPr lang="en-US" altLang="ko-KR" sz="1600" dirty="0"/>
              <a:t>Chaos Mesh </a:t>
            </a:r>
            <a:r>
              <a:rPr lang="ko-KR" altLang="en-US" sz="1600" dirty="0"/>
              <a:t>를 사용하여 테스트를 수행하거나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Chaos Monkey</a:t>
            </a:r>
            <a:r>
              <a:rPr lang="ko-KR" altLang="en-US" sz="1600" dirty="0"/>
              <a:t>등의 서비스 마비 공격테스트를 수행하여 견고성을 검사 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 err="1"/>
              <a:t>넷플릭스는</a:t>
            </a:r>
            <a:r>
              <a:rPr lang="ko-KR" altLang="en-US" sz="1600" dirty="0"/>
              <a:t> </a:t>
            </a:r>
            <a:r>
              <a:rPr lang="en-US" altLang="ko-KR" sz="1600" dirty="0"/>
              <a:t>Chaos Monkey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AWS</a:t>
            </a:r>
            <a:r>
              <a:rPr lang="ko-KR" altLang="en-US" sz="1600" dirty="0"/>
              <a:t>인스턴스 일부를 마비시켜 카오스 엔지니어링을 진행 한 바 있습니다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1260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4F701-EA2C-FC0B-B714-3F8943ED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정보 검색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F9A84-B663-C33F-6CB8-FF8E7A26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오늘날 정보 검색 엔진을 통하여 궁금한 내용을 키워드를 입력하여 내용을 찾아 볼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정보 검색 엔진은 어떻게 구현 되는 걸까요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SQL</a:t>
            </a:r>
            <a:r>
              <a:rPr lang="ko-KR" altLang="en-US" sz="1600" dirty="0"/>
              <a:t>에서 </a:t>
            </a:r>
            <a:r>
              <a:rPr lang="en-US" altLang="ko-KR" sz="1600" dirty="0"/>
              <a:t>LIKE </a:t>
            </a:r>
            <a:r>
              <a:rPr lang="ko-KR" altLang="en-US" sz="1600" dirty="0"/>
              <a:t>문법을 사용하여 </a:t>
            </a:r>
            <a:r>
              <a:rPr lang="en-US" altLang="ko-KR" sz="1600" dirty="0"/>
              <a:t>“%</a:t>
            </a:r>
            <a:r>
              <a:rPr lang="ko-KR" altLang="en-US" sz="1600" dirty="0"/>
              <a:t>검색내용</a:t>
            </a:r>
            <a:r>
              <a:rPr lang="en-US" altLang="ko-KR" sz="1600" dirty="0"/>
              <a:t>%” </a:t>
            </a:r>
            <a:r>
              <a:rPr lang="ko-KR" altLang="en-US" sz="1600" dirty="0"/>
              <a:t>의 형태로 찾을 것 같지만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방식은 굉장히 느린 방식으로</a:t>
            </a:r>
            <a:br>
              <a:rPr lang="en-US" altLang="ko-KR" sz="1600" dirty="0"/>
            </a:br>
            <a:r>
              <a:rPr lang="ko-KR" altLang="en-US" sz="1600" dirty="0"/>
              <a:t>도저히 </a:t>
            </a:r>
            <a:r>
              <a:rPr lang="en-US" altLang="ko-KR" sz="1600" dirty="0"/>
              <a:t>1</a:t>
            </a:r>
            <a:r>
              <a:rPr lang="ko-KR" altLang="en-US" sz="1600" dirty="0"/>
              <a:t>초도 안되는 시간동안 </a:t>
            </a:r>
            <a:r>
              <a:rPr lang="ko-KR" altLang="en-US" sz="1600" dirty="0" err="1"/>
              <a:t>기가급</a:t>
            </a:r>
            <a:r>
              <a:rPr lang="ko-KR" altLang="en-US" sz="1600" dirty="0"/>
              <a:t> 데이터에서 리스트를 뽑아 낼 수는 없을 것 같습니다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정보 검색 이론에서는 대표적으로 네 가지 분류방법을 사용하여</a:t>
            </a:r>
            <a:r>
              <a:rPr lang="en-US" altLang="ko-KR" sz="1600" dirty="0"/>
              <a:t>,</a:t>
            </a:r>
            <a:r>
              <a:rPr lang="ko-KR" altLang="en-US" sz="1600" dirty="0"/>
              <a:t> 오늘날 정보 검색 엔진을 설계합니다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검색모델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용어빈도수</a:t>
            </a:r>
            <a:r>
              <a:rPr lang="en-US" altLang="ko-KR" sz="1400" dirty="0"/>
              <a:t>(TF)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역문헌빈도수</a:t>
            </a:r>
            <a:r>
              <a:rPr lang="en-US" altLang="ko-KR" sz="1400" dirty="0"/>
              <a:t>(IDF), </a:t>
            </a:r>
            <a:r>
              <a:rPr lang="ko-KR" altLang="en-US" sz="1400" dirty="0"/>
              <a:t>문서길이</a:t>
            </a:r>
            <a:r>
              <a:rPr lang="en-US" altLang="ko-KR" sz="1400" dirty="0"/>
              <a:t>(L) </a:t>
            </a:r>
            <a:r>
              <a:rPr lang="ko-KR" altLang="en-US" sz="1400" dirty="0"/>
              <a:t>을 주로 하여 계산한 값을 사용하는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벡터 공간 모델 </a:t>
            </a:r>
            <a:r>
              <a:rPr lang="en-US" altLang="ko-KR" sz="1400" dirty="0"/>
              <a:t>: </a:t>
            </a:r>
            <a:r>
              <a:rPr lang="ko-KR" altLang="en-US" sz="1400" dirty="0"/>
              <a:t>각 용어를 벡터의 한 원소로 치환하여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두 벡터</a:t>
            </a:r>
            <a:r>
              <a:rPr lang="en-US" altLang="ko-KR" sz="1400" dirty="0"/>
              <a:t>(</a:t>
            </a:r>
            <a:r>
              <a:rPr lang="ko-KR" altLang="en-US" sz="1400" dirty="0"/>
              <a:t>문서</a:t>
            </a:r>
            <a:r>
              <a:rPr lang="en-US" altLang="ko-KR" sz="1400" dirty="0"/>
              <a:t>)</a:t>
            </a:r>
            <a:r>
              <a:rPr lang="ko-KR" altLang="en-US" sz="1400" dirty="0"/>
              <a:t>의 코사인 유사도로 계산한 값을 통해 유사도 순으로 평가하는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확률 모델 </a:t>
            </a:r>
            <a:r>
              <a:rPr lang="en-US" altLang="ko-KR" sz="1400" dirty="0"/>
              <a:t>: </a:t>
            </a:r>
            <a:r>
              <a:rPr lang="ko-KR" altLang="en-US" sz="1400" dirty="0"/>
              <a:t>조건부확률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베이시안</a:t>
            </a:r>
            <a:r>
              <a:rPr lang="ko-KR" altLang="en-US" sz="1400" dirty="0"/>
              <a:t> 추정 등의 확률 통계학 기법들을 사용하여 평가하는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</a:t>
            </a:r>
            <a:r>
              <a:rPr lang="ko-KR" altLang="en-US" sz="1400" dirty="0"/>
              <a:t>언어 모델 </a:t>
            </a:r>
            <a:r>
              <a:rPr lang="en-US" altLang="ko-KR" sz="1400" dirty="0"/>
              <a:t>: </a:t>
            </a:r>
            <a:r>
              <a:rPr lang="ko-KR" altLang="en-US" sz="1400" dirty="0"/>
              <a:t>언어의 특징</a:t>
            </a:r>
            <a:r>
              <a:rPr lang="en-US" altLang="ko-KR" sz="1400" dirty="0"/>
              <a:t>(</a:t>
            </a:r>
            <a:r>
              <a:rPr lang="ko-KR" altLang="en-US" sz="1400" dirty="0"/>
              <a:t>조사</a:t>
            </a:r>
            <a:r>
              <a:rPr lang="en-US" altLang="ko-KR" sz="1400" dirty="0"/>
              <a:t>, </a:t>
            </a:r>
            <a:r>
              <a:rPr lang="ko-KR" altLang="en-US" sz="1400" dirty="0"/>
              <a:t>어미</a:t>
            </a:r>
            <a:r>
              <a:rPr lang="en-US" altLang="ko-KR" sz="1400" dirty="0"/>
              <a:t>, </a:t>
            </a:r>
            <a:r>
              <a:rPr lang="ko-KR" altLang="en-US" sz="1400" dirty="0"/>
              <a:t>품사</a:t>
            </a:r>
            <a:r>
              <a:rPr lang="en-US" altLang="ko-KR" sz="1400" dirty="0"/>
              <a:t>, </a:t>
            </a:r>
            <a:r>
              <a:rPr lang="ko-KR" altLang="en-US" sz="1400" dirty="0"/>
              <a:t>문법</a:t>
            </a:r>
            <a:r>
              <a:rPr lang="en-US" altLang="ko-KR" sz="1400" dirty="0"/>
              <a:t>, </a:t>
            </a:r>
            <a:r>
              <a:rPr lang="ko-KR" altLang="en-US" sz="1400" dirty="0"/>
              <a:t>글자</a:t>
            </a:r>
            <a:r>
              <a:rPr lang="en-US" altLang="ko-KR" sz="1400" dirty="0"/>
              <a:t>)</a:t>
            </a:r>
            <a:r>
              <a:rPr lang="ko-KR" altLang="en-US" sz="1400" dirty="0"/>
              <a:t>들을 사용하거나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문단</a:t>
            </a:r>
            <a:r>
              <a:rPr lang="en-US" altLang="ko-KR" sz="1400" dirty="0"/>
              <a:t>-</a:t>
            </a:r>
            <a:r>
              <a:rPr lang="ko-KR" altLang="en-US" sz="1400" dirty="0"/>
              <a:t>문장</a:t>
            </a:r>
            <a:r>
              <a:rPr lang="en-US" altLang="ko-KR" sz="1400" dirty="0"/>
              <a:t>-</a:t>
            </a:r>
            <a:r>
              <a:rPr lang="ko-KR" altLang="en-US" sz="1400" dirty="0"/>
              <a:t>어구들의 관계를 고려하여</a:t>
            </a:r>
            <a:br>
              <a:rPr lang="en-US" altLang="ko-KR" sz="1400" dirty="0"/>
            </a:br>
            <a:r>
              <a:rPr lang="ko-KR" altLang="en-US" sz="1400" dirty="0"/>
              <a:t> 가중치를 매기고 값을 평가하는 방식입니다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각 방법에는 장단점이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이들을 평가하는 기법과 최적화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전 후처리 방식들을 사용하여 엔진을 설계합니다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36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D4899-46A0-BD20-C949-0210F0F4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N-gram(</a:t>
            </a:r>
            <a:r>
              <a:rPr lang="ko-KR" altLang="en-US" dirty="0"/>
              <a:t>구글엔진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78E13-503A-6A7B-5181-6D370911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261707"/>
          </a:xfrm>
        </p:spPr>
        <p:txBody>
          <a:bodyPr/>
          <a:lstStyle/>
          <a:p>
            <a:r>
              <a:rPr lang="en-US" altLang="ko-KR" sz="1600" dirty="0"/>
              <a:t>N-gram</a:t>
            </a:r>
            <a:r>
              <a:rPr lang="ko-KR" altLang="en-US" sz="1600" dirty="0"/>
              <a:t>은 문서의 모든 내용을 단어 단위로 자른 다음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불용어</a:t>
            </a:r>
            <a:r>
              <a:rPr lang="en-US" altLang="ko-KR" sz="1600" dirty="0"/>
              <a:t>(</a:t>
            </a:r>
            <a:r>
              <a:rPr lang="ko-KR" altLang="en-US" sz="1600" dirty="0"/>
              <a:t>자주 나오는데 의미는 없는 단어</a:t>
            </a:r>
            <a:r>
              <a:rPr lang="en-US" altLang="ko-KR" sz="1600" dirty="0"/>
              <a:t>)</a:t>
            </a:r>
            <a:r>
              <a:rPr lang="ko-KR" altLang="en-US" sz="1600" dirty="0"/>
              <a:t>를 제거하고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순수 의미를 가지는 명사</a:t>
            </a:r>
            <a:r>
              <a:rPr lang="en-US" altLang="ko-KR" sz="1600" dirty="0"/>
              <a:t>-</a:t>
            </a:r>
            <a:r>
              <a:rPr lang="ko-KR" altLang="en-US" sz="1600" dirty="0"/>
              <a:t>형용사</a:t>
            </a:r>
            <a:r>
              <a:rPr lang="en-US" altLang="ko-KR" sz="1600" dirty="0"/>
              <a:t>-</a:t>
            </a:r>
            <a:r>
              <a:rPr lang="ko-KR" altLang="en-US" sz="1600" dirty="0"/>
              <a:t>부사들을 각각 </a:t>
            </a:r>
            <a:r>
              <a:rPr lang="en-US" altLang="ko-KR" sz="1600" dirty="0"/>
              <a:t>1-gram</a:t>
            </a:r>
            <a:r>
              <a:rPr lang="ko-KR" altLang="en-US" sz="1600" dirty="0"/>
              <a:t>으로 출현한 단어의 앞뒤 </a:t>
            </a:r>
            <a:r>
              <a:rPr lang="en-US" altLang="ko-KR" sz="1600" dirty="0"/>
              <a:t>N</a:t>
            </a:r>
            <a:r>
              <a:rPr lang="ko-KR" altLang="en-US" sz="1600" dirty="0"/>
              <a:t>개 단어까지 묶어서</a:t>
            </a:r>
            <a:br>
              <a:rPr lang="en-US" altLang="ko-KR" sz="1600" dirty="0"/>
            </a:br>
            <a:r>
              <a:rPr lang="ko-KR" altLang="en-US" sz="1600" dirty="0"/>
              <a:t>하나의 검색 요소</a:t>
            </a:r>
            <a:r>
              <a:rPr lang="en-US" altLang="ko-KR" sz="1600" dirty="0"/>
              <a:t>(</a:t>
            </a:r>
            <a:r>
              <a:rPr lang="ko-KR" altLang="en-US" sz="1600" dirty="0"/>
              <a:t>개체</a:t>
            </a:r>
            <a:r>
              <a:rPr lang="en-US" altLang="ko-KR" sz="1600" dirty="0"/>
              <a:t>)</a:t>
            </a:r>
            <a:r>
              <a:rPr lang="ko-KR" altLang="en-US" sz="1600" dirty="0"/>
              <a:t>로 보는 것을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</a:t>
            </a:r>
            <a:r>
              <a:rPr lang="en-US" altLang="ko-KR" sz="1600" dirty="0"/>
              <a:t>, “</a:t>
            </a:r>
            <a:r>
              <a:rPr lang="ko-KR" altLang="en-US" sz="1600" dirty="0"/>
              <a:t>나는 오늘 사과와 바나나를 먹었다</a:t>
            </a:r>
            <a:r>
              <a:rPr lang="en-US" altLang="ko-KR" sz="1600" dirty="0"/>
              <a:t>”</a:t>
            </a:r>
            <a:r>
              <a:rPr lang="ko-KR" altLang="en-US" sz="1600" dirty="0"/>
              <a:t>문장은 불용어를 제외하고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모노그램</a:t>
            </a:r>
            <a:r>
              <a:rPr lang="en-US" altLang="ko-KR" sz="1600" dirty="0"/>
              <a:t>(1-gram)</a:t>
            </a:r>
            <a:r>
              <a:rPr lang="ko-KR" altLang="en-US" sz="1600" dirty="0"/>
              <a:t>으로 표현하면</a:t>
            </a:r>
            <a:r>
              <a:rPr lang="en-US" altLang="ko-KR" sz="1600" dirty="0"/>
              <a:t>, [</a:t>
            </a:r>
            <a:r>
              <a:rPr lang="ko-KR" altLang="en-US" sz="1600" dirty="0"/>
              <a:t>나</a:t>
            </a:r>
            <a:r>
              <a:rPr lang="en-US" altLang="ko-KR" sz="1600" dirty="0"/>
              <a:t>, </a:t>
            </a:r>
            <a:r>
              <a:rPr lang="ko-KR" altLang="en-US" sz="1600" dirty="0"/>
              <a:t>오늘</a:t>
            </a:r>
            <a:r>
              <a:rPr lang="en-US" altLang="ko-KR" sz="1600" dirty="0"/>
              <a:t>, </a:t>
            </a:r>
            <a:r>
              <a:rPr lang="ko-KR" altLang="en-US" sz="1600" dirty="0"/>
              <a:t>사과</a:t>
            </a:r>
            <a:r>
              <a:rPr lang="en-US" altLang="ko-KR" sz="1600" dirty="0"/>
              <a:t>, </a:t>
            </a:r>
            <a:r>
              <a:rPr lang="ko-KR" altLang="en-US" sz="1600" dirty="0"/>
              <a:t>바나나</a:t>
            </a:r>
            <a:r>
              <a:rPr lang="en-US" altLang="ko-KR" sz="1600" dirty="0"/>
              <a:t>, </a:t>
            </a:r>
            <a:r>
              <a:rPr lang="ko-KR" altLang="en-US" sz="1600" dirty="0"/>
              <a:t>먹다</a:t>
            </a:r>
            <a:r>
              <a:rPr lang="en-US" altLang="ko-KR" sz="1600" dirty="0"/>
              <a:t>] </a:t>
            </a:r>
            <a:r>
              <a:rPr lang="ko-KR" altLang="en-US" sz="1600" dirty="0"/>
              <a:t>일 것이고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바이그램</a:t>
            </a:r>
            <a:r>
              <a:rPr lang="en-US" altLang="ko-KR" sz="1600" dirty="0"/>
              <a:t>(2-gram)</a:t>
            </a:r>
            <a:r>
              <a:rPr lang="ko-KR" altLang="en-US" sz="1600" dirty="0"/>
              <a:t>으로 표현하면</a:t>
            </a:r>
            <a:r>
              <a:rPr lang="en-US" altLang="ko-KR" sz="1600" dirty="0"/>
              <a:t>, [</a:t>
            </a:r>
            <a:r>
              <a:rPr lang="ko-KR" altLang="en-US" sz="1600" dirty="0"/>
              <a:t>나</a:t>
            </a:r>
            <a:r>
              <a:rPr lang="en-US" altLang="ko-KR" sz="1600" dirty="0"/>
              <a:t>-</a:t>
            </a:r>
            <a:r>
              <a:rPr lang="ko-KR" altLang="en-US" sz="1600" dirty="0"/>
              <a:t>오늘</a:t>
            </a:r>
            <a:r>
              <a:rPr lang="en-US" altLang="ko-KR" sz="1600" dirty="0"/>
              <a:t>, </a:t>
            </a:r>
            <a:r>
              <a:rPr lang="ko-KR" altLang="en-US" sz="1600" dirty="0"/>
              <a:t>오늘</a:t>
            </a:r>
            <a:r>
              <a:rPr lang="en-US" altLang="ko-KR" sz="1600" dirty="0"/>
              <a:t>-</a:t>
            </a:r>
            <a:r>
              <a:rPr lang="ko-KR" altLang="en-US" sz="1600" dirty="0"/>
              <a:t>사과</a:t>
            </a:r>
            <a:r>
              <a:rPr lang="en-US" altLang="ko-KR" sz="1600" dirty="0"/>
              <a:t>, </a:t>
            </a:r>
            <a:r>
              <a:rPr lang="ko-KR" altLang="en-US" sz="1600" dirty="0"/>
              <a:t>사과</a:t>
            </a:r>
            <a:r>
              <a:rPr lang="en-US" altLang="ko-KR" sz="1600" dirty="0"/>
              <a:t>-</a:t>
            </a:r>
            <a:r>
              <a:rPr lang="ko-KR" altLang="en-US" sz="1600" dirty="0"/>
              <a:t>바나나</a:t>
            </a:r>
            <a:r>
              <a:rPr lang="en-US" altLang="ko-KR" sz="1600" dirty="0"/>
              <a:t>, </a:t>
            </a:r>
            <a:r>
              <a:rPr lang="ko-KR" altLang="en-US" sz="1600" dirty="0"/>
              <a:t>바나나</a:t>
            </a:r>
            <a:r>
              <a:rPr lang="en-US" altLang="ko-KR" sz="1600" dirty="0"/>
              <a:t>-</a:t>
            </a:r>
            <a:r>
              <a:rPr lang="ko-KR" altLang="en-US" sz="1600" dirty="0"/>
              <a:t>먹다</a:t>
            </a:r>
            <a:r>
              <a:rPr lang="en-US" altLang="ko-KR" sz="1600" dirty="0"/>
              <a:t>] </a:t>
            </a:r>
            <a:r>
              <a:rPr lang="ko-KR" altLang="en-US" sz="1600" dirty="0"/>
              <a:t>일 것이고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트라이그램</a:t>
            </a:r>
            <a:r>
              <a:rPr lang="en-US" altLang="ko-KR" sz="1600" dirty="0"/>
              <a:t>(3-gram)</a:t>
            </a:r>
            <a:r>
              <a:rPr lang="ko-KR" altLang="en-US" sz="1600" dirty="0"/>
              <a:t>으로 표현하면</a:t>
            </a:r>
            <a:r>
              <a:rPr lang="en-US" altLang="ko-KR" sz="1600" dirty="0"/>
              <a:t>, [</a:t>
            </a:r>
            <a:r>
              <a:rPr lang="ko-KR" altLang="en-US" sz="1600" dirty="0"/>
              <a:t>나</a:t>
            </a:r>
            <a:r>
              <a:rPr lang="en-US" altLang="ko-KR" sz="1600" dirty="0"/>
              <a:t>-</a:t>
            </a:r>
            <a:r>
              <a:rPr lang="ko-KR" altLang="en-US" sz="1600" dirty="0"/>
              <a:t>오늘</a:t>
            </a:r>
            <a:r>
              <a:rPr lang="en-US" altLang="ko-KR" sz="1600" dirty="0"/>
              <a:t>-</a:t>
            </a:r>
            <a:r>
              <a:rPr lang="ko-KR" altLang="en-US" sz="1600" dirty="0"/>
              <a:t>사과</a:t>
            </a:r>
            <a:r>
              <a:rPr lang="en-US" altLang="ko-KR" sz="1600" dirty="0"/>
              <a:t>, </a:t>
            </a:r>
            <a:r>
              <a:rPr lang="ko-KR" altLang="en-US" sz="1600" dirty="0"/>
              <a:t>오늘</a:t>
            </a:r>
            <a:r>
              <a:rPr lang="en-US" altLang="ko-KR" sz="1600" dirty="0"/>
              <a:t>-</a:t>
            </a:r>
            <a:r>
              <a:rPr lang="ko-KR" altLang="en-US" sz="1600" dirty="0"/>
              <a:t>사과</a:t>
            </a:r>
            <a:r>
              <a:rPr lang="en-US" altLang="ko-KR" sz="1600" dirty="0"/>
              <a:t>-</a:t>
            </a:r>
            <a:r>
              <a:rPr lang="ko-KR" altLang="en-US" sz="1600" dirty="0"/>
              <a:t>바나나</a:t>
            </a:r>
            <a:r>
              <a:rPr lang="en-US" altLang="ko-KR" sz="1600" dirty="0"/>
              <a:t>, </a:t>
            </a:r>
            <a:r>
              <a:rPr lang="ko-KR" altLang="en-US" sz="1600" dirty="0"/>
              <a:t>사과</a:t>
            </a:r>
            <a:r>
              <a:rPr lang="en-US" altLang="ko-KR" sz="1600" dirty="0"/>
              <a:t>-</a:t>
            </a:r>
            <a:r>
              <a:rPr lang="ko-KR" altLang="en-US" sz="1600" dirty="0"/>
              <a:t>바나나</a:t>
            </a:r>
            <a:r>
              <a:rPr lang="en-US" altLang="ko-KR" sz="1600" dirty="0"/>
              <a:t>-</a:t>
            </a:r>
            <a:r>
              <a:rPr lang="ko-KR" altLang="en-US" sz="1600" dirty="0"/>
              <a:t>먹다</a:t>
            </a:r>
            <a:r>
              <a:rPr lang="en-US" altLang="ko-KR" sz="1600" dirty="0"/>
              <a:t>] </a:t>
            </a:r>
            <a:r>
              <a:rPr lang="ko-KR" altLang="en-US" sz="1600" dirty="0"/>
              <a:t>일 것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</a:t>
            </a:r>
            <a:r>
              <a:rPr lang="en-US" altLang="ko-KR" sz="1600" dirty="0"/>
              <a:t>, </a:t>
            </a:r>
            <a:r>
              <a:rPr lang="ko-KR" altLang="en-US" sz="1600" dirty="0"/>
              <a:t>역 파일 색인 테이블로 생성하여 검색을 수행한다면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빠르게 값을 찾을 수 있을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실제로</a:t>
            </a:r>
            <a:r>
              <a:rPr lang="en-US" altLang="ko-KR" sz="1600" dirty="0"/>
              <a:t>, </a:t>
            </a:r>
            <a:r>
              <a:rPr lang="ko-KR" altLang="en-US" sz="1600" dirty="0"/>
              <a:t>구글엔진은 </a:t>
            </a:r>
            <a:r>
              <a:rPr lang="en-US" altLang="ko-KR" sz="1600" dirty="0"/>
              <a:t>N-gram</a:t>
            </a:r>
            <a:r>
              <a:rPr lang="ko-KR" altLang="en-US" sz="1600" dirty="0"/>
              <a:t>과 함께 </a:t>
            </a:r>
            <a:r>
              <a:rPr lang="ko-KR" altLang="en-US" sz="1600" dirty="0" err="1"/>
              <a:t>불리언</a:t>
            </a:r>
            <a:r>
              <a:rPr lang="ko-KR" altLang="en-US" sz="1600" dirty="0"/>
              <a:t> 검색방식을 사용합니다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궁금하면</a:t>
            </a:r>
            <a:r>
              <a:rPr lang="en-US" altLang="ko-KR" sz="1600" dirty="0"/>
              <a:t>, Google </a:t>
            </a:r>
            <a:r>
              <a:rPr lang="en-US" altLang="ko-KR" sz="1600" dirty="0" err="1"/>
              <a:t>Ngram</a:t>
            </a:r>
            <a:r>
              <a:rPr lang="ko-KR" altLang="en-US" sz="1600" dirty="0"/>
              <a:t> </a:t>
            </a:r>
            <a:r>
              <a:rPr lang="en-US" altLang="ko-KR" sz="1600" dirty="0"/>
              <a:t>Viewer </a:t>
            </a:r>
            <a:r>
              <a:rPr lang="ko-KR" altLang="en-US" sz="1600" dirty="0"/>
              <a:t>검색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 err="1"/>
              <a:t>불리언</a:t>
            </a:r>
            <a:r>
              <a:rPr lang="ko-KR" altLang="en-US" sz="1600" dirty="0"/>
              <a:t> 검색은 사용자의 검색내용을 </a:t>
            </a:r>
            <a:r>
              <a:rPr lang="en-US" altLang="ko-KR" sz="1600" dirty="0"/>
              <a:t>(1-gram</a:t>
            </a:r>
            <a:r>
              <a:rPr lang="ko-KR" altLang="en-US" sz="1600" dirty="0"/>
              <a:t>단위</a:t>
            </a:r>
            <a:r>
              <a:rPr lang="en-US" altLang="ko-KR" sz="1600" dirty="0"/>
              <a:t>)</a:t>
            </a:r>
            <a:r>
              <a:rPr lang="ko-KR" altLang="en-US" sz="1600" dirty="0"/>
              <a:t>단어들 간의 암묵적인 관계를</a:t>
            </a:r>
            <a:br>
              <a:rPr lang="en-US" altLang="ko-KR" sz="1600" dirty="0"/>
            </a:br>
            <a:r>
              <a:rPr lang="en-US" altLang="ko-KR" sz="1600" dirty="0"/>
              <a:t>AND, OR, NOT </a:t>
            </a:r>
            <a:r>
              <a:rPr lang="ko-KR" altLang="en-US" sz="1600" dirty="0"/>
              <a:t>등의 </a:t>
            </a:r>
            <a:r>
              <a:rPr lang="en-US" altLang="ko-KR" sz="1600" dirty="0"/>
              <a:t>Boolean</a:t>
            </a:r>
            <a:r>
              <a:rPr lang="ko-KR" altLang="en-US" sz="1600" dirty="0"/>
              <a:t>연산을 사용하여 명시하고 검색을 수행하는 방식을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응용하여</a:t>
            </a:r>
            <a:r>
              <a:rPr lang="en-US" altLang="ko-KR" sz="1600" dirty="0"/>
              <a:t>, (“”)</a:t>
            </a:r>
            <a:r>
              <a:rPr lang="ko-KR" altLang="en-US" sz="1600" dirty="0"/>
              <a:t>큰따옴표를 씌우면</a:t>
            </a:r>
            <a:r>
              <a:rPr lang="en-US" altLang="ko-KR" sz="1600" dirty="0"/>
              <a:t> </a:t>
            </a:r>
            <a:r>
              <a:rPr lang="ko-KR" altLang="en-US" sz="1600" dirty="0"/>
              <a:t>해당 문장을 하나의 덩어리 그램으로 검색 한다든가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단어들 사이에 </a:t>
            </a:r>
            <a:r>
              <a:rPr lang="en-US" altLang="ko-KR" sz="1600" dirty="0"/>
              <a:t>AND, OR NOT</a:t>
            </a:r>
            <a:r>
              <a:rPr lang="ko-KR" altLang="en-US" sz="1600" dirty="0"/>
              <a:t>을 기입하면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명시적으로 관계를 설정하여 값을 찾을 수도 있습니다</a:t>
            </a:r>
            <a:r>
              <a:rPr lang="en-US" altLang="ko-KR" sz="16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153428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82D3-A66A-6162-F63E-D9B18279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DNS, </a:t>
            </a:r>
            <a:r>
              <a:rPr lang="ko-KR" altLang="en-US" dirty="0"/>
              <a:t>네임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39100-4E94-74AE-931E-92C5155F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31574" cy="4144318"/>
          </a:xfrm>
        </p:spPr>
        <p:txBody>
          <a:bodyPr/>
          <a:lstStyle/>
          <a:p>
            <a:r>
              <a:rPr lang="en-US" altLang="ko-KR" sz="1600" dirty="0"/>
              <a:t>DNS(Domain Name System)</a:t>
            </a:r>
            <a:r>
              <a:rPr lang="ko-KR" altLang="en-US" sz="1600" dirty="0"/>
              <a:t>는 호스트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기입하여 접속하는 옛날 방식에서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사용자가 직관적으로 사용하기 편한 이름의 형태로 사용하도록 해주는 편의 제공 시스템입니다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도메인은 정확히 </a:t>
            </a:r>
            <a:r>
              <a:rPr lang="en-US" altLang="ko-KR" sz="1600" dirty="0"/>
              <a:t>IP</a:t>
            </a:r>
            <a:r>
              <a:rPr lang="ko-KR" altLang="en-US" sz="1600" dirty="0"/>
              <a:t>로 치환하는 방식을 사용하기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치환테이블을 가지고</a:t>
            </a:r>
            <a:r>
              <a:rPr lang="en-US" altLang="ko-KR" sz="1600" dirty="0"/>
              <a:t>, IP</a:t>
            </a:r>
            <a:r>
              <a:rPr lang="ko-KR" altLang="en-US" sz="1600" dirty="0"/>
              <a:t>를 찾는 것이 목적이며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컴퓨터는 도메인 캐시 테이블을 소지하고 있고</a:t>
            </a:r>
            <a:r>
              <a:rPr lang="en-US" altLang="ko-KR" sz="1600" dirty="0"/>
              <a:t>, IP</a:t>
            </a:r>
            <a:r>
              <a:rPr lang="ko-KR" altLang="en-US" sz="1600" dirty="0"/>
              <a:t>와 도메인을 매칭한 경험을 바탕으로 테이블을 채워 넣고</a:t>
            </a:r>
            <a:br>
              <a:rPr lang="en-US" altLang="ko-KR" sz="1600" dirty="0"/>
            </a:br>
            <a:r>
              <a:rPr lang="ko-KR" altLang="en-US" sz="1600" dirty="0"/>
              <a:t>만약 테이블에 찾는 값이 없다면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 과정을 통해</a:t>
            </a:r>
            <a:r>
              <a:rPr lang="en-US" altLang="ko-KR" sz="1600" dirty="0"/>
              <a:t> </a:t>
            </a:r>
            <a:r>
              <a:rPr lang="ko-KR" altLang="en-US" sz="1600" dirty="0"/>
              <a:t>외부에서 매칭 값을 찾습니다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도메인은 우측부터 루트로 잡고</a:t>
            </a:r>
            <a:r>
              <a:rPr lang="en-US" altLang="ko-KR" sz="1600" dirty="0"/>
              <a:t>, TLD(</a:t>
            </a:r>
            <a:r>
              <a:rPr lang="ko-KR" altLang="en-US" sz="1600" dirty="0"/>
              <a:t>최상위 도메인</a:t>
            </a:r>
            <a:r>
              <a:rPr lang="en-US" altLang="ko-KR" sz="1600" dirty="0"/>
              <a:t>)</a:t>
            </a:r>
            <a:r>
              <a:rPr lang="ko-KR" altLang="en-US" sz="1600" dirty="0"/>
              <a:t>부터 내려가면서 해당 이름의 책임 네임 서버를 거쳐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를 찾는데 성공하면</a:t>
            </a:r>
            <a:r>
              <a:rPr lang="en-US" altLang="ko-KR" sz="1600" dirty="0"/>
              <a:t>, </a:t>
            </a:r>
            <a:r>
              <a:rPr lang="ko-KR" altLang="en-US" sz="1600" dirty="0"/>
              <a:t>테이블을 갱신하고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</a:t>
            </a:r>
            <a:r>
              <a:rPr lang="en-US" altLang="ko-KR" sz="1600" dirty="0"/>
              <a:t>IP</a:t>
            </a:r>
            <a:r>
              <a:rPr lang="ko-KR" altLang="en-US" sz="1600" dirty="0"/>
              <a:t>로 접속을 시도합니다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도메인명은 </a:t>
            </a:r>
            <a:r>
              <a:rPr lang="en-US" altLang="ko-KR" sz="1600" dirty="0"/>
              <a:t>‘DNS</a:t>
            </a:r>
            <a:r>
              <a:rPr lang="ko-KR" altLang="en-US" sz="1600" dirty="0"/>
              <a:t>이름</a:t>
            </a:r>
            <a:r>
              <a:rPr lang="en-US" altLang="ko-KR" sz="1600" dirty="0"/>
              <a:t>’.’TLD</a:t>
            </a:r>
            <a:r>
              <a:rPr lang="ko-KR" altLang="en-US" sz="1600" dirty="0"/>
              <a:t>이름</a:t>
            </a:r>
            <a:r>
              <a:rPr lang="en-US" altLang="ko-KR" sz="1600" dirty="0"/>
              <a:t>’</a:t>
            </a:r>
            <a:r>
              <a:rPr lang="ko-KR" altLang="en-US" sz="1600" dirty="0"/>
              <a:t>을 하나의 세트로 부르고</a:t>
            </a:r>
            <a:r>
              <a:rPr lang="en-US" altLang="ko-KR" sz="1600" dirty="0"/>
              <a:t>, </a:t>
            </a:r>
            <a:r>
              <a:rPr lang="ko-KR" altLang="en-US" sz="1600" dirty="0"/>
              <a:t>여기서 하위도메인은 호스트하고 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호스트는 </a:t>
            </a:r>
            <a:r>
              <a:rPr lang="en-US" altLang="ko-KR" sz="1600" dirty="0"/>
              <a:t>‘</a:t>
            </a:r>
            <a:r>
              <a:rPr lang="ko-KR" altLang="en-US" sz="1600" dirty="0"/>
              <a:t>호스트명</a:t>
            </a:r>
            <a:r>
              <a:rPr lang="en-US" altLang="ko-KR" sz="1600" dirty="0"/>
              <a:t>’.’</a:t>
            </a:r>
            <a:r>
              <a:rPr lang="ko-KR" altLang="en-US" sz="1600" dirty="0"/>
              <a:t>도메인명</a:t>
            </a:r>
            <a:r>
              <a:rPr lang="en-US" altLang="ko-KR" sz="1600" dirty="0"/>
              <a:t>’ </a:t>
            </a:r>
            <a:r>
              <a:rPr lang="ko-KR" altLang="en-US" sz="1600" dirty="0"/>
              <a:t>처럼 좌측으로 붙으면서 상하관계를 사용합니다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대표적으로 </a:t>
            </a:r>
            <a:r>
              <a:rPr lang="en-US" altLang="ko-KR" sz="1600" dirty="0"/>
              <a:t>www.minuset.com)</a:t>
            </a:r>
          </a:p>
          <a:p>
            <a:r>
              <a:rPr lang="ko-KR" altLang="en-US" sz="1600" dirty="0"/>
              <a:t>네임 서버는 전세계 도메인을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 할 수 있는 가장 큰 규모의 테이블을 전용으로 가지고 있는 서버입니다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 err="1"/>
              <a:t>CloudFlare</a:t>
            </a:r>
            <a:r>
              <a:rPr lang="ko-KR" altLang="en-US" sz="1600" dirty="0"/>
              <a:t>는 </a:t>
            </a:r>
            <a:r>
              <a:rPr lang="en-US" altLang="ko-KR" sz="1600" dirty="0"/>
              <a:t>1.1.1.1 ~ 1.1.1.3 </a:t>
            </a:r>
            <a:r>
              <a:rPr lang="ko-KR" altLang="en-US" sz="1600" dirty="0"/>
              <a:t>을 사용하고</a:t>
            </a:r>
            <a:r>
              <a:rPr lang="en-US" altLang="ko-KR" sz="1600" dirty="0"/>
              <a:t>, Google</a:t>
            </a:r>
            <a:r>
              <a:rPr lang="ko-KR" altLang="en-US" sz="1600" dirty="0"/>
              <a:t>은 </a:t>
            </a:r>
            <a:r>
              <a:rPr lang="en-US" altLang="ko-KR" sz="1600" dirty="0"/>
              <a:t>8.8.8.8, 8.8.4.4 </a:t>
            </a:r>
            <a:r>
              <a:rPr lang="ko-KR" altLang="en-US" sz="1600" dirty="0"/>
              <a:t>두 개를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한국 </a:t>
            </a:r>
            <a:r>
              <a:rPr lang="en-US" altLang="ko-KR" sz="1600" dirty="0"/>
              <a:t>ISP 3</a:t>
            </a:r>
            <a:r>
              <a:rPr lang="ko-KR" altLang="en-US" sz="1600" dirty="0"/>
              <a:t>사 및 </a:t>
            </a:r>
            <a:r>
              <a:rPr lang="en-US" altLang="ko-KR" sz="1600" dirty="0"/>
              <a:t>LG</a:t>
            </a:r>
            <a:r>
              <a:rPr lang="ko-KR" altLang="en-US" sz="1600" dirty="0" err="1"/>
              <a:t>헬로비전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adGuard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IBM Quad9</a:t>
            </a:r>
            <a:r>
              <a:rPr lang="ko-KR" altLang="en-US" sz="1600" dirty="0"/>
              <a:t>등도 </a:t>
            </a:r>
            <a:r>
              <a:rPr lang="en-US" altLang="ko-KR" sz="1600" dirty="0"/>
              <a:t>DNS </a:t>
            </a:r>
            <a:r>
              <a:rPr lang="ko-KR" altLang="en-US" sz="1600" dirty="0"/>
              <a:t>네임서버를 가지고</a:t>
            </a:r>
            <a:r>
              <a:rPr lang="en-US" altLang="ko-KR" sz="1600" dirty="0"/>
              <a:t> </a:t>
            </a:r>
            <a:r>
              <a:rPr lang="ko-KR" altLang="en-US" sz="1600" dirty="0"/>
              <a:t>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76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98060-D781-51D1-1BB0-E04B4F0A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도메인 구매</a:t>
            </a:r>
            <a:r>
              <a:rPr lang="en-US" altLang="ko-KR" dirty="0"/>
              <a:t>-&gt;Cloudflare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7C4F5-CB30-660F-8019-21D17764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72469"/>
          </a:xfrm>
        </p:spPr>
        <p:txBody>
          <a:bodyPr/>
          <a:lstStyle/>
          <a:p>
            <a:r>
              <a:rPr lang="ko-KR" altLang="en-US" sz="1400" dirty="0"/>
              <a:t>클라우드 </a:t>
            </a:r>
            <a:r>
              <a:rPr lang="ko-KR" altLang="en-US" sz="1400" dirty="0" err="1"/>
              <a:t>플레어는</a:t>
            </a:r>
            <a:r>
              <a:rPr lang="ko-KR" altLang="en-US" sz="1400" dirty="0"/>
              <a:t> </a:t>
            </a:r>
            <a:r>
              <a:rPr lang="en-US" altLang="ko-KR" sz="1400" dirty="0"/>
              <a:t>DNS 1.1.1.1 </a:t>
            </a:r>
            <a:r>
              <a:rPr lang="ko-KR" altLang="en-US" sz="1400" dirty="0"/>
              <a:t>네임서버 뿐 만 아니라</a:t>
            </a:r>
            <a:r>
              <a:rPr lang="en-US" altLang="ko-KR" sz="1400" dirty="0"/>
              <a:t>, 1.0.0.1~1.0.0.3, 1.1.1.1~1.1.1.3 </a:t>
            </a:r>
            <a:r>
              <a:rPr lang="ko-KR" altLang="en-US" sz="1400" dirty="0"/>
              <a:t>등 다양한 네임서버를 운영 중이고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CDN</a:t>
            </a:r>
            <a:r>
              <a:rPr lang="ko-KR" altLang="en-US" sz="1400" dirty="0"/>
              <a:t>서버 까지 소유하고 있어 오늘날 많은 서비스가 클라우드 </a:t>
            </a:r>
            <a:r>
              <a:rPr lang="ko-KR" altLang="en-US" sz="1400" dirty="0" err="1"/>
              <a:t>플레어</a:t>
            </a:r>
            <a:r>
              <a:rPr lang="ko-KR" altLang="en-US" sz="1400" dirty="0"/>
              <a:t> </a:t>
            </a:r>
            <a:r>
              <a:rPr lang="en-US" altLang="ko-KR" sz="1400" dirty="0"/>
              <a:t>CDN</a:t>
            </a:r>
            <a:r>
              <a:rPr lang="ko-KR" altLang="en-US" sz="1400" dirty="0"/>
              <a:t>을 거쳐 웹사이트를 이루기도 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Hosting.kr</a:t>
            </a:r>
            <a:r>
              <a:rPr lang="ko-KR" altLang="en-US" sz="1400" dirty="0"/>
              <a:t>이나 </a:t>
            </a:r>
            <a:r>
              <a:rPr lang="en-US" altLang="ko-KR" sz="1400" dirty="0"/>
              <a:t>gabia.com</a:t>
            </a:r>
            <a:r>
              <a:rPr lang="ko-KR" altLang="en-US" sz="1400" dirty="0"/>
              <a:t>사이트에서 구매 하는 과정에서 다른 네임 서버 사용을 하여 다음 두 가지 네임서버를 넣습니다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gabriel.ns.cloudflare.com , 2). serenity.ns.cloudflare.com (</a:t>
            </a:r>
            <a:r>
              <a:rPr lang="ko-KR" altLang="en-US" sz="1400" dirty="0"/>
              <a:t>이것 말고도 많은 클라우드 </a:t>
            </a:r>
            <a:r>
              <a:rPr lang="ko-KR" altLang="en-US" sz="1400" dirty="0" err="1"/>
              <a:t>플레어</a:t>
            </a:r>
            <a:r>
              <a:rPr lang="ko-KR" altLang="en-US" sz="1400" dirty="0"/>
              <a:t> 네임서버들이 있습니다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또는 네임서버를 다른 것으로 설정 한 경우 설정에 들어가서 변경</a:t>
            </a:r>
            <a:r>
              <a:rPr lang="en-US" altLang="ko-KR" sz="1400" dirty="0"/>
              <a:t>(</a:t>
            </a:r>
            <a:r>
              <a:rPr lang="ko-KR" altLang="en-US" sz="1400" dirty="0"/>
              <a:t>신청</a:t>
            </a:r>
            <a:r>
              <a:rPr lang="en-US" altLang="ko-KR" sz="1400" dirty="0"/>
              <a:t>)</a:t>
            </a:r>
            <a:r>
              <a:rPr lang="ko-KR" altLang="en-US" sz="1400" dirty="0"/>
              <a:t>을 눌러 위와 같이 진행하시면 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/>
              <a:t>클라우드 </a:t>
            </a:r>
            <a:r>
              <a:rPr lang="ko-KR" altLang="en-US" sz="1400" dirty="0" err="1"/>
              <a:t>플레어에</a:t>
            </a:r>
            <a:r>
              <a:rPr lang="ko-KR" altLang="en-US" sz="1400" dirty="0"/>
              <a:t> 접속하여 웹사이트</a:t>
            </a:r>
            <a:r>
              <a:rPr lang="en-US" altLang="ko-KR" sz="1400" dirty="0"/>
              <a:t>&gt;</a:t>
            </a:r>
            <a:r>
              <a:rPr lang="ko-KR" altLang="en-US" sz="1400" dirty="0"/>
              <a:t>사이트 추가를 눌러 도메인을 눌러 </a:t>
            </a:r>
            <a:r>
              <a:rPr lang="en-US" altLang="ko-KR" sz="1400" dirty="0"/>
              <a:t>Free</a:t>
            </a:r>
            <a:r>
              <a:rPr lang="ko-KR" altLang="en-US" sz="1400" dirty="0"/>
              <a:t>라이선스를 누르고 계속합니다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DNS</a:t>
            </a:r>
            <a:r>
              <a:rPr lang="ko-KR" altLang="en-US" sz="1400" dirty="0"/>
              <a:t>레코드가 나타나면</a:t>
            </a:r>
            <a:r>
              <a:rPr lang="en-US" altLang="ko-KR" sz="1400" dirty="0"/>
              <a:t>, </a:t>
            </a:r>
            <a:r>
              <a:rPr lang="ko-KR" altLang="en-US" sz="1400" dirty="0"/>
              <a:t>정상적으로 인식 된 것이고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DNS</a:t>
            </a:r>
            <a:r>
              <a:rPr lang="ko-KR" altLang="en-US" sz="1400" dirty="0"/>
              <a:t>레코드에 추가 버튼을 눌러 </a:t>
            </a:r>
            <a:r>
              <a:rPr lang="en-US" altLang="ko-KR" sz="1400" dirty="0"/>
              <a:t>A</a:t>
            </a:r>
            <a:r>
              <a:rPr lang="ko-KR" altLang="en-US" sz="1400" dirty="0"/>
              <a:t>타입으로 해서 이름에 도메인 하위 호스트이름을 적고</a:t>
            </a:r>
            <a:r>
              <a:rPr lang="en-US" altLang="ko-KR" sz="1400" dirty="0"/>
              <a:t>(</a:t>
            </a:r>
            <a:r>
              <a:rPr lang="ko-KR" altLang="en-US" sz="1400" dirty="0"/>
              <a:t>기본 도메인은 루트이므로 </a:t>
            </a:r>
            <a:r>
              <a:rPr lang="en-US" altLang="ko-KR" sz="1400" dirty="0"/>
              <a:t>@),</a:t>
            </a:r>
            <a:br>
              <a:rPr lang="en-US" altLang="ko-KR" sz="1400" dirty="0"/>
            </a:br>
            <a:r>
              <a:rPr lang="en-US" altLang="ko-KR" sz="1400" dirty="0"/>
              <a:t>IPv4</a:t>
            </a:r>
            <a:r>
              <a:rPr lang="ko-KR" altLang="en-US" sz="1400" dirty="0"/>
              <a:t>주소를 </a:t>
            </a:r>
            <a:r>
              <a:rPr lang="en-US" altLang="ko-KR" sz="1400" dirty="0"/>
              <a:t>ec2 </a:t>
            </a:r>
            <a:r>
              <a:rPr lang="ko-KR" altLang="en-US" sz="1400" dirty="0"/>
              <a:t>주소로 지정합니다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ec2</a:t>
            </a:r>
            <a:r>
              <a:rPr lang="ko-KR" altLang="en-US" sz="1400" dirty="0"/>
              <a:t>에서 서버를 키고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en-US" altLang="ko-KR" sz="1400" dirty="0"/>
              <a:t>“</a:t>
            </a:r>
            <a:r>
              <a:rPr lang="ko-KR" altLang="en-US" sz="1400" dirty="0"/>
              <a:t>호스트</a:t>
            </a:r>
            <a:r>
              <a:rPr lang="en-US" altLang="ko-KR" sz="1400" dirty="0"/>
              <a:t>”.”</a:t>
            </a:r>
            <a:r>
              <a:rPr lang="ko-KR" altLang="en-US" sz="1400" dirty="0"/>
              <a:t>도메인이름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을 브라우저에 기입하여</a:t>
            </a:r>
            <a:r>
              <a:rPr lang="en-US" altLang="ko-KR" sz="1400" dirty="0"/>
              <a:t>, </a:t>
            </a:r>
            <a:r>
              <a:rPr lang="ko-KR" altLang="en-US" sz="1400" dirty="0"/>
              <a:t>접속이 되는지 확인합니다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정상적으로 동작한다면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이메일 포워딩</a:t>
            </a:r>
            <a:r>
              <a:rPr lang="en-US" altLang="ko-KR" sz="1400" dirty="0"/>
              <a:t>(</a:t>
            </a:r>
            <a:r>
              <a:rPr lang="ko-KR" altLang="en-US" sz="1400" dirty="0"/>
              <a:t>라우팅</a:t>
            </a:r>
            <a:r>
              <a:rPr lang="en-US" altLang="ko-KR" sz="1400" dirty="0"/>
              <a:t>)</a:t>
            </a:r>
            <a:r>
              <a:rPr lang="ko-KR" altLang="en-US" sz="1400" dirty="0"/>
              <a:t>이나</a:t>
            </a:r>
            <a:r>
              <a:rPr lang="en-US" altLang="ko-KR" sz="1400" dirty="0"/>
              <a:t>, SSL/TLS</a:t>
            </a:r>
            <a:r>
              <a:rPr lang="ko-KR" altLang="en-US" sz="1400" dirty="0"/>
              <a:t>를 설정하여 </a:t>
            </a:r>
            <a:r>
              <a:rPr lang="en-US" altLang="ko-KR" sz="1400" dirty="0"/>
              <a:t>HTTPS</a:t>
            </a:r>
            <a:r>
              <a:rPr lang="ko-KR" altLang="en-US" sz="1400" dirty="0"/>
              <a:t>로 사용 할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386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760DB-E171-614D-208E-4B4E1795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DNS </a:t>
            </a:r>
            <a:r>
              <a:rPr lang="ko-KR" altLang="en-US" dirty="0"/>
              <a:t>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AF6BD-68B4-2A37-B0A3-4BB4C383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6356"/>
          </a:xfrm>
        </p:spPr>
        <p:txBody>
          <a:bodyPr/>
          <a:lstStyle/>
          <a:p>
            <a:r>
              <a:rPr lang="en-US" altLang="ko-KR" sz="1600" dirty="0"/>
              <a:t>DNS</a:t>
            </a:r>
            <a:r>
              <a:rPr lang="ko-KR" altLang="en-US" sz="1600" dirty="0"/>
              <a:t>레코드는 </a:t>
            </a:r>
            <a:r>
              <a:rPr lang="en-US" altLang="ko-KR" sz="1600" dirty="0"/>
              <a:t>DNS</a:t>
            </a:r>
            <a:r>
              <a:rPr lang="ko-KR" altLang="en-US" sz="1600" dirty="0"/>
              <a:t>와 매칭되는 것들을 테이블의 형태로 저장되는 것을 말합니다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A</a:t>
            </a:r>
            <a:r>
              <a:rPr lang="ko-KR" altLang="en-US" sz="1600" dirty="0"/>
              <a:t>레코드는 </a:t>
            </a:r>
            <a:r>
              <a:rPr lang="en-US" altLang="ko-KR" sz="1600" dirty="0"/>
              <a:t>DNS</a:t>
            </a:r>
            <a:r>
              <a:rPr lang="ko-KR" altLang="en-US" sz="1600" dirty="0"/>
              <a:t>및 호스트 네임을 </a:t>
            </a:r>
            <a:r>
              <a:rPr lang="en-US" altLang="ko-KR" sz="1600" dirty="0"/>
              <a:t>IPv4</a:t>
            </a:r>
            <a:r>
              <a:rPr lang="ko-KR" altLang="en-US" sz="1600" dirty="0"/>
              <a:t>로 변환합니다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AAAA</a:t>
            </a:r>
            <a:r>
              <a:rPr lang="ko-KR" altLang="en-US" sz="1600" dirty="0"/>
              <a:t>레코드는 </a:t>
            </a:r>
            <a:r>
              <a:rPr lang="en-US" altLang="ko-KR" sz="1600" dirty="0"/>
              <a:t>DNS</a:t>
            </a:r>
            <a:r>
              <a:rPr lang="ko-KR" altLang="en-US" sz="1600" dirty="0"/>
              <a:t>및 호스트 네임을 </a:t>
            </a:r>
            <a:r>
              <a:rPr lang="en-US" altLang="ko-KR" sz="1600" dirty="0"/>
              <a:t>IPv6</a:t>
            </a:r>
            <a:r>
              <a:rPr lang="ko-KR" altLang="en-US" sz="1600" dirty="0"/>
              <a:t>로 변환합니다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CNAME</a:t>
            </a:r>
            <a:r>
              <a:rPr lang="ko-KR" altLang="en-US" sz="1600" dirty="0"/>
              <a:t>레코드는 </a:t>
            </a:r>
            <a:r>
              <a:rPr lang="en-US" altLang="ko-KR" sz="1600" dirty="0"/>
              <a:t>DNS</a:t>
            </a:r>
            <a:r>
              <a:rPr lang="ko-KR" altLang="en-US" sz="1600" dirty="0"/>
              <a:t>및 호스트 네임을 다른 </a:t>
            </a:r>
            <a:r>
              <a:rPr lang="en-US" altLang="ko-KR" sz="1600" dirty="0"/>
              <a:t>DNS</a:t>
            </a:r>
            <a:r>
              <a:rPr lang="ko-KR" altLang="en-US" sz="1600" dirty="0"/>
              <a:t>및 하위 호스트 네임으로 변환합니다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MX</a:t>
            </a:r>
            <a:r>
              <a:rPr lang="ko-KR" altLang="en-US" sz="1600" dirty="0"/>
              <a:t>레코드는 </a:t>
            </a:r>
            <a:r>
              <a:rPr lang="en-US" altLang="ko-KR" sz="1600" dirty="0"/>
              <a:t>DNS</a:t>
            </a:r>
            <a:r>
              <a:rPr lang="ko-KR" altLang="en-US" sz="1600" dirty="0"/>
              <a:t>및 호스트 네임을 메일 포워딩 주소로 변환합니다</a:t>
            </a:r>
            <a:r>
              <a:rPr lang="en-US" altLang="ko-KR" sz="1600" dirty="0"/>
              <a:t>.(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이메일의 다른 이름으로 사용가능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TXT</a:t>
            </a:r>
            <a:r>
              <a:rPr lang="ko-KR" altLang="en-US" sz="1600" dirty="0"/>
              <a:t>레코드는 </a:t>
            </a:r>
            <a:r>
              <a:rPr lang="en-US" altLang="ko-KR" sz="1600" dirty="0"/>
              <a:t>DNS</a:t>
            </a:r>
            <a:r>
              <a:rPr lang="ko-KR" altLang="en-US" sz="1600" dirty="0"/>
              <a:t>및 호스트 네임을 통해 특정내용을 보여주도록 해줍니다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NS</a:t>
            </a:r>
            <a:r>
              <a:rPr lang="ko-KR" altLang="en-US" sz="1600" dirty="0"/>
              <a:t>레코드는 해당 </a:t>
            </a:r>
            <a:r>
              <a:rPr lang="en-US" altLang="ko-KR" sz="1600" dirty="0"/>
              <a:t>DNS</a:t>
            </a:r>
            <a:r>
              <a:rPr lang="ko-KR" altLang="en-US" sz="1600" dirty="0"/>
              <a:t>의 책임</a:t>
            </a:r>
            <a:r>
              <a:rPr lang="en-US" altLang="ko-KR" sz="1600" dirty="0"/>
              <a:t>(</a:t>
            </a:r>
            <a:r>
              <a:rPr lang="ko-KR" altLang="en-US" sz="1600" dirty="0"/>
              <a:t>하위 </a:t>
            </a:r>
            <a:r>
              <a:rPr lang="en-US" altLang="ko-KR" sz="1600" dirty="0"/>
              <a:t>DNS</a:t>
            </a:r>
            <a:r>
              <a:rPr lang="ko-KR" altLang="en-US" sz="1600" dirty="0"/>
              <a:t>에 대한</a:t>
            </a:r>
            <a:r>
              <a:rPr lang="en-US" altLang="ko-KR" sz="1600" dirty="0"/>
              <a:t>)</a:t>
            </a:r>
            <a:r>
              <a:rPr lang="ko-KR" altLang="en-US" sz="1600" dirty="0"/>
              <a:t> 네임 서버로 지정합니다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 레코드는 일대일 치환일 것 같지만</a:t>
            </a:r>
            <a:r>
              <a:rPr lang="en-US" altLang="ko-KR" sz="1600" dirty="0"/>
              <a:t>, </a:t>
            </a:r>
            <a:r>
              <a:rPr lang="ko-KR" altLang="en-US" sz="1600" dirty="0"/>
              <a:t>로드 </a:t>
            </a:r>
            <a:r>
              <a:rPr lang="ko-KR" altLang="en-US" sz="1600" dirty="0" err="1"/>
              <a:t>밸런싱</a:t>
            </a:r>
            <a:r>
              <a:rPr lang="en-US" altLang="ko-KR" sz="1600" dirty="0"/>
              <a:t>(</a:t>
            </a:r>
            <a:r>
              <a:rPr lang="ko-KR" altLang="en-US" sz="1600" dirty="0"/>
              <a:t>분산 처리</a:t>
            </a:r>
            <a:r>
              <a:rPr lang="en-US" altLang="ko-KR" sz="1600" dirty="0"/>
              <a:t>)</a:t>
            </a:r>
            <a:r>
              <a:rPr lang="ko-KR" altLang="en-US" sz="1600" dirty="0"/>
              <a:t>기능이 되어 있어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하나의 도메인이 다양한 </a:t>
            </a:r>
            <a:r>
              <a:rPr lang="en-US" altLang="ko-KR" sz="1600" dirty="0"/>
              <a:t>IP</a:t>
            </a:r>
            <a:r>
              <a:rPr lang="ko-KR" altLang="en-US" sz="1600" dirty="0"/>
              <a:t>를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IP</a:t>
            </a:r>
            <a:r>
              <a:rPr lang="ko-KR" altLang="en-US" sz="1600" dirty="0"/>
              <a:t>가 다양한 도메인을 받을 수 있습니다</a:t>
            </a:r>
            <a:r>
              <a:rPr lang="en-US" altLang="ko-KR" sz="1600" dirty="0"/>
              <a:t>.(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다대다 관계입니다</a:t>
            </a:r>
            <a:r>
              <a:rPr lang="en-US" altLang="ko-KR" sz="1600" dirty="0"/>
              <a:t>. )</a:t>
            </a:r>
          </a:p>
        </p:txBody>
      </p:sp>
    </p:spTree>
    <p:extLst>
      <p:ext uri="{BB962C8B-B14F-4D97-AF65-F5344CB8AC3E}">
        <p14:creationId xmlns:p14="http://schemas.microsoft.com/office/powerpoint/2010/main" val="2247940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4AAB2-C883-11F7-4CDB-C7E2234C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Backend</a:t>
            </a:r>
            <a:r>
              <a:rPr lang="ko-KR" altLang="en-US" dirty="0"/>
              <a:t> 서비스등록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7F0B9-0DD1-56AB-A867-440E8ADF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425396" cy="4224637"/>
          </a:xfrm>
        </p:spPr>
        <p:txBody>
          <a:bodyPr/>
          <a:lstStyle/>
          <a:p>
            <a:r>
              <a:rPr lang="ko-KR" altLang="en-US" sz="1400" dirty="0"/>
              <a:t>실무 운영에서는 서버는 상시 켜져 있어야 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할 때마다 </a:t>
            </a:r>
            <a:r>
              <a:rPr lang="en-US" altLang="ko-KR" sz="1400" dirty="0"/>
              <a:t>node index </a:t>
            </a:r>
            <a:r>
              <a:rPr lang="ko-KR" altLang="en-US" sz="1400" dirty="0"/>
              <a:t>를 하는 것은</a:t>
            </a:r>
            <a:r>
              <a:rPr lang="en-US" altLang="ko-KR" sz="1400" dirty="0"/>
              <a:t> </a:t>
            </a:r>
            <a:r>
              <a:rPr lang="ko-KR" altLang="en-US" sz="1400" dirty="0"/>
              <a:t>좋은 방법도 아닐 뿐더러 콘솔에 종속된 것으로 콘솔이 닫히면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자동 브레이크가 걸려서</a:t>
            </a:r>
            <a:r>
              <a:rPr lang="en-US" altLang="ko-KR" sz="1400" dirty="0"/>
              <a:t> </a:t>
            </a:r>
            <a:r>
              <a:rPr lang="ko-KR" altLang="en-US" sz="1400" dirty="0"/>
              <a:t>서버가 닫히는 문제가 생길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이를 해결하기 위해서 서버는 운영체제의 서비스 등록을 사용하여 백그라운드에서</a:t>
            </a:r>
            <a:r>
              <a:rPr lang="en-US" altLang="ko-KR" sz="1400" dirty="0"/>
              <a:t> </a:t>
            </a:r>
            <a:r>
              <a:rPr lang="ko-KR" altLang="en-US" sz="1400" dirty="0"/>
              <a:t>상시 돌아가도록 설정해야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먼저 </a:t>
            </a:r>
            <a:r>
              <a:rPr lang="en-US" altLang="ko-KR" sz="1400" dirty="0"/>
              <a:t>“</a:t>
            </a:r>
            <a:r>
              <a:rPr lang="ko-KR" altLang="en-US" sz="1400" dirty="0"/>
              <a:t>서비스이름</a:t>
            </a:r>
            <a:r>
              <a:rPr lang="en-US" altLang="ko-KR" sz="1400" dirty="0"/>
              <a:t>”.service</a:t>
            </a:r>
            <a:r>
              <a:rPr lang="ko-KR" altLang="en-US" sz="1400" dirty="0"/>
              <a:t> 파일을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코드의 내용을 참고하여 서비스 설정파일을 만듭니다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index.js</a:t>
            </a:r>
            <a:r>
              <a:rPr lang="ko-KR" altLang="en-US" sz="1400" dirty="0"/>
              <a:t> 최상단에 </a:t>
            </a:r>
            <a:r>
              <a:rPr lang="en-US" altLang="ko-KR" sz="1400" dirty="0"/>
              <a:t>#![node</a:t>
            </a:r>
            <a:r>
              <a:rPr lang="ko-KR" altLang="en-US" sz="1400" dirty="0" err="1"/>
              <a:t>실행기위치</a:t>
            </a:r>
            <a:r>
              <a:rPr lang="en-US" altLang="ko-KR" sz="1400" dirty="0"/>
              <a:t>] </a:t>
            </a:r>
            <a:r>
              <a:rPr lang="ko-KR" altLang="en-US" sz="1400" dirty="0"/>
              <a:t>를 작성하고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index.js</a:t>
            </a:r>
            <a:r>
              <a:rPr lang="ko-KR" altLang="en-US" sz="1400" dirty="0"/>
              <a:t>의 파일권한을 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 +x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파일경로</a:t>
            </a:r>
            <a:r>
              <a:rPr lang="en-US" altLang="ko-KR" sz="1400" dirty="0"/>
              <a:t>’/index.js</a:t>
            </a:r>
            <a:r>
              <a:rPr lang="ko-KR" altLang="en-US" sz="1400" dirty="0"/>
              <a:t>로 실행권한을 풀어 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systemctl</a:t>
            </a:r>
            <a:r>
              <a:rPr lang="en-US" altLang="ko-KR" sz="1400" dirty="0"/>
              <a:t> link ‘.service</a:t>
            </a:r>
            <a:r>
              <a:rPr lang="ko-KR" altLang="en-US" sz="1400" dirty="0"/>
              <a:t>파일 경로</a:t>
            </a:r>
            <a:r>
              <a:rPr lang="en-US" altLang="ko-KR" sz="1400" dirty="0"/>
              <a:t>’/’</a:t>
            </a:r>
            <a:r>
              <a:rPr lang="ko-KR" altLang="en-US" sz="1400" dirty="0"/>
              <a:t>파일명</a:t>
            </a:r>
            <a:r>
              <a:rPr lang="en-US" altLang="ko-KR" sz="1400" dirty="0"/>
              <a:t>’.service </a:t>
            </a:r>
            <a:r>
              <a:rPr lang="ko-KR" altLang="en-US" sz="1400" dirty="0"/>
              <a:t>을 하여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서비스파일을 </a:t>
            </a:r>
            <a:r>
              <a:rPr lang="en-US" altLang="ko-KR" sz="1400" dirty="0" err="1"/>
              <a:t>systemd</a:t>
            </a:r>
            <a:r>
              <a:rPr lang="ko-KR" altLang="en-US" sz="1400" dirty="0"/>
              <a:t>가 인지하도록 설정하고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systemctl</a:t>
            </a:r>
            <a:r>
              <a:rPr lang="en-US" altLang="ko-KR" sz="1400" dirty="0"/>
              <a:t> start(</a:t>
            </a:r>
            <a:r>
              <a:rPr lang="ko-KR" altLang="en-US" sz="1400" dirty="0"/>
              <a:t>또는 </a:t>
            </a:r>
            <a:r>
              <a:rPr lang="en-US" altLang="ko-KR" sz="1400" dirty="0"/>
              <a:t>restart) ’</a:t>
            </a:r>
            <a:r>
              <a:rPr lang="ko-KR" altLang="en-US" sz="1400" dirty="0"/>
              <a:t>파일명</a:t>
            </a:r>
            <a:r>
              <a:rPr lang="en-US" altLang="ko-KR" sz="1400" dirty="0"/>
              <a:t>’.service </a:t>
            </a:r>
            <a:r>
              <a:rPr lang="ko-KR" altLang="en-US" sz="1400" dirty="0"/>
              <a:t>로 실행합니다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서비스 등록을 하려면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systemctl</a:t>
            </a:r>
            <a:r>
              <a:rPr lang="en-US" altLang="ko-KR" sz="1400" dirty="0"/>
              <a:t> enable ’</a:t>
            </a:r>
            <a:r>
              <a:rPr lang="ko-KR" altLang="en-US" sz="1400" dirty="0"/>
              <a:t>파일명</a:t>
            </a:r>
            <a:r>
              <a:rPr lang="en-US" altLang="ko-KR" sz="1400" dirty="0"/>
              <a:t>’.service </a:t>
            </a:r>
            <a:r>
              <a:rPr lang="ko-KR" altLang="en-US" sz="1400" dirty="0"/>
              <a:t>로 등록하면</a:t>
            </a:r>
            <a:r>
              <a:rPr lang="en-US" altLang="ko-KR" sz="1400" dirty="0"/>
              <a:t>, </a:t>
            </a:r>
            <a:r>
              <a:rPr lang="ko-KR" altLang="en-US" sz="1400" dirty="0"/>
              <a:t>이후 재부팅이나 복구 시에 즉시 켜지도록 해줍니다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서비스는 코드 변경을 할 때 마다 서비스 리로드를 해야 하는데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물론 </a:t>
            </a:r>
            <a:r>
              <a:rPr lang="en-US" altLang="ko-KR" sz="1400" dirty="0"/>
              <a:t>watch </a:t>
            </a:r>
            <a:r>
              <a:rPr lang="ko-KR" altLang="en-US" sz="1400" dirty="0"/>
              <a:t>기반 자동 </a:t>
            </a:r>
            <a:r>
              <a:rPr lang="ko-KR" altLang="en-US" sz="1400" dirty="0" err="1"/>
              <a:t>리로드</a:t>
            </a:r>
            <a:r>
              <a:rPr lang="ko-KR" altLang="en-US" sz="1400" dirty="0"/>
              <a:t> 설정이 있기는 하지만</a:t>
            </a:r>
            <a:r>
              <a:rPr lang="en-US" altLang="ko-KR" sz="1400" dirty="0"/>
              <a:t>,)</a:t>
            </a:r>
            <a:br>
              <a:rPr lang="en-US" altLang="ko-KR" sz="1400" dirty="0"/>
            </a:br>
            <a:r>
              <a:rPr lang="ko-KR" altLang="en-US" sz="1400" dirty="0"/>
              <a:t>설정이 번거로운 편이라서</a:t>
            </a:r>
            <a:r>
              <a:rPr lang="en-US" altLang="ko-KR" sz="1400" dirty="0"/>
              <a:t> node.js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forever </a:t>
            </a:r>
            <a:r>
              <a:rPr lang="ko-KR" altLang="en-US" sz="1400" dirty="0"/>
              <a:t>의존성까지 지원해서</a:t>
            </a:r>
            <a:r>
              <a:rPr lang="en-US" altLang="ko-KR" sz="1400" dirty="0"/>
              <a:t>,</a:t>
            </a:r>
            <a:r>
              <a:rPr lang="ko-KR" altLang="en-US" sz="1400" dirty="0"/>
              <a:t> 의존성 주입하고 </a:t>
            </a:r>
            <a:r>
              <a:rPr lang="en-US" altLang="ko-KR" sz="1400" dirty="0"/>
              <a:t>forever</a:t>
            </a:r>
            <a:r>
              <a:rPr lang="ko-KR" altLang="en-US" sz="1400" dirty="0"/>
              <a:t>를 사용해도 무방합니다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서비스 로그는 </a:t>
            </a:r>
            <a:r>
              <a:rPr lang="en-US" altLang="ko-KR" sz="1400" dirty="0" err="1"/>
              <a:t>journalctl</a:t>
            </a:r>
            <a:r>
              <a:rPr lang="en-US" altLang="ko-KR" sz="1400" dirty="0"/>
              <a:t> -u ’/’</a:t>
            </a:r>
            <a:r>
              <a:rPr lang="ko-KR" altLang="en-US" sz="1400" dirty="0"/>
              <a:t>파일명</a:t>
            </a:r>
            <a:r>
              <a:rPr lang="en-US" altLang="ko-KR" sz="1400" dirty="0"/>
              <a:t>’.service </a:t>
            </a:r>
            <a:r>
              <a:rPr lang="ko-KR" altLang="en-US" sz="1400" dirty="0"/>
              <a:t>으로 현재 동작 여부 및 명령 로그들을 볼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7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6AAB3-A102-3B52-CB05-ABD574D2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Node.js(JS</a:t>
            </a:r>
            <a:r>
              <a:rPr lang="ko-KR" altLang="en-US" dirty="0"/>
              <a:t>계열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39206-729B-81AE-5D4D-CDA977D4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65145"/>
          </a:xfrm>
        </p:spPr>
        <p:txBody>
          <a:bodyPr/>
          <a:lstStyle/>
          <a:p>
            <a:r>
              <a:rPr lang="en-US" altLang="ko-KR" sz="1600" dirty="0"/>
              <a:t>Node.js</a:t>
            </a:r>
            <a:r>
              <a:rPr lang="ko-KR" altLang="en-US" sz="1600" dirty="0"/>
              <a:t>는 크롬의 </a:t>
            </a:r>
            <a:r>
              <a:rPr lang="en-US" altLang="ko-KR" sz="1600" dirty="0"/>
              <a:t>V8</a:t>
            </a:r>
            <a:r>
              <a:rPr lang="ko-KR" altLang="en-US" sz="1600" dirty="0"/>
              <a:t>엔진에서 </a:t>
            </a:r>
            <a:r>
              <a:rPr lang="en-US" altLang="ko-KR" sz="1600" dirty="0"/>
              <a:t>JavaScript</a:t>
            </a:r>
            <a:r>
              <a:rPr lang="ko-KR" altLang="en-US" sz="1600" dirty="0"/>
              <a:t>기능만을 가져와서 만든 </a:t>
            </a:r>
            <a:r>
              <a:rPr lang="en-US" altLang="ko-KR" sz="1600" dirty="0"/>
              <a:t>JS</a:t>
            </a:r>
            <a:r>
              <a:rPr lang="ko-KR" altLang="en-US" sz="1600" dirty="0"/>
              <a:t>실행 환경입니다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Node.js</a:t>
            </a:r>
            <a:r>
              <a:rPr lang="ko-KR" altLang="en-US" sz="1600" dirty="0"/>
              <a:t>는 기본적으로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요청과 비동기처리 등의 네트워크 처리도 탑재 되어있으며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기본언어가 </a:t>
            </a:r>
            <a:r>
              <a:rPr lang="en-US" altLang="ko-KR" sz="1600" dirty="0"/>
              <a:t>JS</a:t>
            </a:r>
            <a:r>
              <a:rPr lang="ko-KR" altLang="en-US" sz="1600" dirty="0"/>
              <a:t>인 덕에 웹 프론트 엔드를 하면서 동일한 언어로 작성가능한 점이 접근성도 용이한 편입니다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Node</a:t>
            </a:r>
            <a:r>
              <a:rPr lang="ko-KR" altLang="en-US" sz="1600" dirty="0"/>
              <a:t>에서 사용하는 패키지 매니저는 유명한 </a:t>
            </a:r>
            <a:r>
              <a:rPr lang="en-US" altLang="ko-KR" sz="1600" dirty="0" err="1"/>
              <a:t>npm</a:t>
            </a:r>
            <a:r>
              <a:rPr lang="ko-KR" altLang="en-US" sz="1600" dirty="0"/>
              <a:t>을 사용하며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패키지 매니저 중에서 가장 많은 패키지를 소유하고 있는 것으로 알려져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Node.js</a:t>
            </a:r>
            <a:r>
              <a:rPr lang="ko-KR" altLang="en-US" sz="1600" dirty="0"/>
              <a:t>를 기반으로 한 프레임워크는 대표적으로 </a:t>
            </a:r>
            <a:r>
              <a:rPr lang="en-US" altLang="ko-KR" sz="1600" dirty="0"/>
              <a:t>express.js, nest.js </a:t>
            </a:r>
            <a:r>
              <a:rPr lang="ko-KR" altLang="en-US" sz="1600" dirty="0"/>
              <a:t>들이 있습니다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추가로 프론트의 </a:t>
            </a:r>
            <a:r>
              <a:rPr lang="en-US" altLang="ko-KR" sz="1600" dirty="0"/>
              <a:t>React </a:t>
            </a:r>
            <a:r>
              <a:rPr lang="ko-KR" altLang="en-US" sz="1600" dirty="0"/>
              <a:t>프레임워크에서도 </a:t>
            </a:r>
            <a:r>
              <a:rPr lang="en-US" altLang="ko-KR" sz="1600" dirty="0"/>
              <a:t>next.js</a:t>
            </a:r>
            <a:r>
              <a:rPr lang="ko-KR" altLang="en-US" sz="1600" dirty="0"/>
              <a:t>가 있어</a:t>
            </a:r>
            <a:r>
              <a:rPr lang="en-US" altLang="ko-KR" sz="1600" dirty="0"/>
              <a:t> </a:t>
            </a:r>
            <a:r>
              <a:rPr lang="ko-KR" altLang="en-US" sz="1600" dirty="0"/>
              <a:t>실무에서 </a:t>
            </a:r>
            <a:r>
              <a:rPr lang="ko-KR" altLang="en-US" sz="1600" dirty="0" err="1"/>
              <a:t>풀스택</a:t>
            </a:r>
            <a:r>
              <a:rPr lang="ko-KR" altLang="en-US" sz="1600" dirty="0"/>
              <a:t> 구현에 자주 쓰입니다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여담으로 </a:t>
            </a:r>
            <a:r>
              <a:rPr lang="en-US" altLang="ko-KR" sz="1600" dirty="0"/>
              <a:t>Svelte</a:t>
            </a:r>
            <a:r>
              <a:rPr lang="ko-KR" altLang="en-US" sz="1600" dirty="0"/>
              <a:t>에서도 </a:t>
            </a:r>
            <a:r>
              <a:rPr lang="en-US" altLang="ko-KR" sz="1600" dirty="0" err="1"/>
              <a:t>SvelteKit</a:t>
            </a:r>
            <a:r>
              <a:rPr lang="ko-KR" altLang="en-US" sz="1600" dirty="0"/>
              <a:t>이 </a:t>
            </a:r>
            <a:r>
              <a:rPr lang="en-US" altLang="ko-KR" sz="1600" dirty="0"/>
              <a:t>React</a:t>
            </a:r>
            <a:r>
              <a:rPr lang="ko-KR" altLang="en-US" sz="1600" dirty="0"/>
              <a:t>의 </a:t>
            </a:r>
            <a:r>
              <a:rPr lang="en-US" altLang="ko-KR" sz="1600" dirty="0"/>
              <a:t>next.js</a:t>
            </a:r>
            <a:r>
              <a:rPr lang="ko-KR" altLang="en-US" sz="1600" dirty="0"/>
              <a:t>와 비슷한 기능을 하는 프레임 워크로</a:t>
            </a:r>
            <a:br>
              <a:rPr lang="en-US" altLang="ko-KR" sz="1600" dirty="0"/>
            </a:br>
            <a:r>
              <a:rPr lang="ko-KR" altLang="en-US" sz="1600" dirty="0" err="1"/>
              <a:t>풀스택이</a:t>
            </a:r>
            <a:r>
              <a:rPr lang="ko-KR" altLang="en-US" sz="1600" dirty="0"/>
              <a:t> 가능하면서</a:t>
            </a:r>
            <a:r>
              <a:rPr lang="en-US" altLang="ko-KR" sz="1600" dirty="0"/>
              <a:t>, SSR, SSG</a:t>
            </a:r>
            <a:r>
              <a:rPr lang="ko-KR" altLang="en-US" sz="1600" dirty="0"/>
              <a:t>등 유동적으로 렌더링해서 사용 가능합니다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Solid-JS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Qwik</a:t>
            </a:r>
            <a:r>
              <a:rPr lang="ko-KR" altLang="en-US" sz="1600" dirty="0"/>
              <a:t>도 프레임워크가 존재하여 이들도 위의 내용처럼 렌더링해서 사용 가능합니다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39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5EC6D-A7E6-CC95-D43C-E97962E7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Java </a:t>
            </a:r>
            <a:r>
              <a:rPr lang="ko-KR" altLang="en-US" dirty="0"/>
              <a:t>계열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06B16-7C75-A25F-B6F7-3D797E9A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40431"/>
          </a:xfrm>
        </p:spPr>
        <p:txBody>
          <a:bodyPr/>
          <a:lstStyle/>
          <a:p>
            <a:r>
              <a:rPr lang="ko-KR" altLang="en-US" sz="1600" dirty="0" err="1"/>
              <a:t>백엔드</a:t>
            </a:r>
            <a:r>
              <a:rPr lang="ko-KR" altLang="en-US" sz="1600" dirty="0"/>
              <a:t> 프레임워크 중에서 </a:t>
            </a:r>
            <a:r>
              <a:rPr lang="en-US" altLang="ko-KR" sz="1600" dirty="0"/>
              <a:t>Java(JVM)</a:t>
            </a:r>
            <a:r>
              <a:rPr lang="ko-KR" altLang="en-US" sz="1600" dirty="0"/>
              <a:t>로 구동하는 방법은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Java</a:t>
            </a:r>
            <a:r>
              <a:rPr lang="ko-KR" altLang="en-US" sz="1600" dirty="0"/>
              <a:t>의 네트워크 통신을 구현해서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구축</a:t>
            </a:r>
            <a:br>
              <a:rPr lang="en-US" altLang="ko-KR" sz="1600" dirty="0"/>
            </a:br>
            <a:r>
              <a:rPr lang="en-US" altLang="ko-KR" sz="1600" dirty="0"/>
              <a:t>2). Spring </a:t>
            </a:r>
            <a:r>
              <a:rPr lang="ko-KR" altLang="en-US" sz="1600" dirty="0"/>
              <a:t>프레임워크로 구축</a:t>
            </a:r>
            <a:r>
              <a:rPr lang="en-US" altLang="ko-KR" sz="1600" dirty="0"/>
              <a:t>(Spring Boot)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en-US" altLang="ko-KR" sz="1600" dirty="0" err="1"/>
              <a:t>Quarkus</a:t>
            </a:r>
            <a:r>
              <a:rPr lang="en-US" altLang="ko-KR" sz="1600" dirty="0"/>
              <a:t> </a:t>
            </a:r>
            <a:r>
              <a:rPr lang="ko-KR" altLang="en-US" sz="1600" dirty="0"/>
              <a:t>프레임워크로 구축</a:t>
            </a:r>
            <a:endParaRPr lang="en-US" altLang="ko-KR" sz="1600" dirty="0"/>
          </a:p>
          <a:p>
            <a:r>
              <a:rPr lang="ko-KR" altLang="en-US" sz="1600" dirty="0"/>
              <a:t>이 중 </a:t>
            </a:r>
            <a:r>
              <a:rPr lang="en-US" altLang="ko-KR" sz="1600" dirty="0"/>
              <a:t>Spring(Boot)</a:t>
            </a:r>
            <a:r>
              <a:rPr lang="ko-KR" altLang="en-US" sz="1600" dirty="0"/>
              <a:t>는 가장 자주 쓰이는 프레임워크 이므로 아래내용은 대부분 </a:t>
            </a:r>
            <a:r>
              <a:rPr lang="en-US" altLang="ko-KR" sz="1600" dirty="0"/>
              <a:t>Spring</a:t>
            </a:r>
            <a:r>
              <a:rPr lang="ko-KR" altLang="en-US" sz="1600" dirty="0"/>
              <a:t>의 내용과 유사합니다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Java </a:t>
            </a:r>
            <a:r>
              <a:rPr lang="ko-KR" altLang="en-US" sz="1600" dirty="0"/>
              <a:t>계열은 </a:t>
            </a:r>
            <a:r>
              <a:rPr lang="en-US" altLang="ko-KR" sz="1600" dirty="0"/>
              <a:t>JVM(</a:t>
            </a:r>
            <a:r>
              <a:rPr lang="ko-KR" altLang="en-US" sz="1600" dirty="0"/>
              <a:t>자바 가상머신</a:t>
            </a:r>
            <a:r>
              <a:rPr lang="en-US" altLang="ko-KR" sz="1600" dirty="0"/>
              <a:t>) </a:t>
            </a:r>
            <a:r>
              <a:rPr lang="ko-KR" altLang="en-US" sz="1600" dirty="0"/>
              <a:t>에서 동작하는 것이 원칙이기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JVM</a:t>
            </a:r>
            <a:r>
              <a:rPr lang="ko-KR" altLang="en-US" sz="1600" dirty="0"/>
              <a:t>으로만 파싱 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모든 가족 관계 언어들도 사용 가능하다는 장점이 있습니다</a:t>
            </a:r>
            <a:r>
              <a:rPr lang="en-US" altLang="ko-KR" sz="1600" dirty="0"/>
              <a:t>.(ex: Kotlin)</a:t>
            </a:r>
          </a:p>
          <a:p>
            <a:r>
              <a:rPr lang="en-US" altLang="ko-KR" sz="1600" dirty="0"/>
              <a:t>JVM </a:t>
            </a:r>
            <a:r>
              <a:rPr lang="ko-KR" altLang="en-US" sz="1600" dirty="0"/>
              <a:t>계열의 빌드 관련 도구로는 </a:t>
            </a:r>
            <a:r>
              <a:rPr lang="en-US" altLang="ko-KR" sz="1600" dirty="0"/>
              <a:t>Maven, Gradle</a:t>
            </a:r>
            <a:r>
              <a:rPr lang="ko-KR" altLang="en-US" sz="1600" dirty="0"/>
              <a:t>로</a:t>
            </a:r>
            <a:r>
              <a:rPr lang="en-US" altLang="ko-KR" sz="1600" dirty="0"/>
              <a:t>, Maven</a:t>
            </a:r>
            <a:r>
              <a:rPr lang="ko-KR" altLang="en-US" sz="1600" dirty="0"/>
              <a:t>이 오랫동안 사용되어 정보가 많은 편이고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Gradle</a:t>
            </a:r>
            <a:r>
              <a:rPr lang="ko-KR" altLang="en-US" sz="1600" dirty="0"/>
              <a:t>은 비교적 최근에 나와서 빌드 속도가 </a:t>
            </a:r>
            <a:r>
              <a:rPr lang="en-US" altLang="ko-KR" sz="1600" dirty="0"/>
              <a:t>(Maven </a:t>
            </a:r>
            <a:r>
              <a:rPr lang="ko-KR" altLang="en-US" sz="1600" dirty="0"/>
              <a:t>대비</a:t>
            </a:r>
            <a:r>
              <a:rPr lang="en-US" altLang="ko-KR" sz="1600" dirty="0"/>
              <a:t>)10 ~ 100</a:t>
            </a:r>
            <a:r>
              <a:rPr lang="ko-KR" altLang="en-US" sz="1600" dirty="0"/>
              <a:t>배 빠르다고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Groovy</a:t>
            </a:r>
            <a:r>
              <a:rPr lang="ko-KR" altLang="en-US" sz="1600" dirty="0"/>
              <a:t>는 </a:t>
            </a:r>
            <a:r>
              <a:rPr lang="en-US" altLang="ko-KR" sz="1600" dirty="0"/>
              <a:t>JVM</a:t>
            </a:r>
            <a:r>
              <a:rPr lang="ko-KR" altLang="en-US" sz="1600" dirty="0"/>
              <a:t>에서 컴파일 없이 실행되는 스크립트 언어로 </a:t>
            </a:r>
            <a:r>
              <a:rPr lang="en-US" altLang="ko-KR" sz="1600" dirty="0"/>
              <a:t>Grails Framework, Spock Framework</a:t>
            </a:r>
            <a:r>
              <a:rPr lang="ko-KR" altLang="en-US" sz="1600" dirty="0"/>
              <a:t>들이</a:t>
            </a:r>
            <a:br>
              <a:rPr lang="en-US" altLang="ko-KR" sz="1600" dirty="0"/>
            </a:br>
            <a:r>
              <a:rPr lang="ko-KR" altLang="en-US" sz="1600" dirty="0"/>
              <a:t>해당 언어를 사용합니다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87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0FF4F-D4F2-9153-77E1-553F563D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Python </a:t>
            </a:r>
            <a:r>
              <a:rPr lang="ko-KR" altLang="en-US" dirty="0"/>
              <a:t>계열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46C4C-1B5E-E596-E733-95698EA2C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6356"/>
          </a:xfrm>
        </p:spPr>
        <p:txBody>
          <a:bodyPr/>
          <a:lstStyle/>
          <a:p>
            <a:r>
              <a:rPr lang="ko-KR" altLang="en-US" sz="1600" dirty="0" err="1"/>
              <a:t>백엔드</a:t>
            </a:r>
            <a:r>
              <a:rPr lang="ko-KR" altLang="en-US" sz="1600" dirty="0"/>
              <a:t> 프레임워크 중에서 </a:t>
            </a:r>
            <a:r>
              <a:rPr lang="en-US" altLang="ko-KR" sz="1600" dirty="0"/>
              <a:t>Python</a:t>
            </a:r>
            <a:r>
              <a:rPr lang="ko-KR" altLang="en-US" sz="1600" dirty="0"/>
              <a:t>으로 구동하는 방법은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Python</a:t>
            </a:r>
            <a:r>
              <a:rPr lang="ko-KR" altLang="en-US" sz="1600" dirty="0"/>
              <a:t> </a:t>
            </a:r>
            <a:r>
              <a:rPr lang="en-US" altLang="ko-KR" sz="1600" dirty="0"/>
              <a:t>Flask </a:t>
            </a:r>
            <a:r>
              <a:rPr lang="ko-KR" altLang="en-US" sz="1600" dirty="0"/>
              <a:t>프레임워크로 구축</a:t>
            </a:r>
            <a:br>
              <a:rPr lang="en-US" altLang="ko-KR" sz="1600" dirty="0"/>
            </a:br>
            <a:r>
              <a:rPr lang="en-US" altLang="ko-KR" sz="1600" dirty="0"/>
              <a:t>2). Python Django </a:t>
            </a:r>
            <a:r>
              <a:rPr lang="ko-KR" altLang="en-US" sz="1600" dirty="0"/>
              <a:t>프레임워크로 구축</a:t>
            </a:r>
            <a:br>
              <a:rPr lang="en-US" altLang="ko-KR" sz="1600" dirty="0"/>
            </a:br>
            <a:r>
              <a:rPr lang="en-US" altLang="ko-KR" sz="1600" dirty="0"/>
              <a:t>3). Python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FastAPI</a:t>
            </a:r>
            <a:r>
              <a:rPr lang="ko-KR" altLang="en-US" sz="1600" dirty="0"/>
              <a:t> 를 사용하여 구축</a:t>
            </a:r>
            <a:endParaRPr lang="en-US" altLang="ko-KR" sz="1600" dirty="0"/>
          </a:p>
          <a:p>
            <a:r>
              <a:rPr lang="en-US" altLang="ko-KR" sz="1600" dirty="0"/>
              <a:t>Flask </a:t>
            </a:r>
            <a:r>
              <a:rPr lang="ko-KR" altLang="en-US" sz="1600" dirty="0"/>
              <a:t>프레임워크는 파이썬 웹 프레임워크 중에서 마이크로 아키텍처에 속하여</a:t>
            </a:r>
            <a:br>
              <a:rPr lang="en-US" altLang="ko-KR" sz="1600" dirty="0"/>
            </a:br>
            <a:r>
              <a:rPr lang="ko-KR" altLang="en-US" sz="1600" dirty="0"/>
              <a:t>확장성이 뛰어난 장점이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표준화가 아직 덜 된 부분과 라이브러리를 찾기가 힘든 편입니다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Django </a:t>
            </a:r>
            <a:r>
              <a:rPr lang="ko-KR" altLang="en-US" sz="1600" dirty="0"/>
              <a:t>프레임워크는 파이썬 웹 프레임워크 중에서 </a:t>
            </a:r>
            <a:r>
              <a:rPr lang="ko-KR" altLang="en-US" sz="1600" dirty="0" err="1"/>
              <a:t>모놀리식</a:t>
            </a:r>
            <a:r>
              <a:rPr lang="ko-KR" altLang="en-US" sz="1600" dirty="0"/>
              <a:t> 아키텍처에 속하여</a:t>
            </a:r>
            <a:br>
              <a:rPr lang="en-US" altLang="ko-KR" sz="1600" dirty="0"/>
            </a:br>
            <a:r>
              <a:rPr lang="ko-KR" altLang="en-US" sz="1600" dirty="0"/>
              <a:t>기본 제공 도구들이 많아서 간단하게 개발할 수 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대형 프레임워크 용도이고</a:t>
            </a:r>
            <a:r>
              <a:rPr lang="en-US" altLang="ko-KR" sz="1600" dirty="0"/>
              <a:t>, </a:t>
            </a:r>
            <a:r>
              <a:rPr lang="ko-KR" altLang="en-US" sz="1600" dirty="0"/>
              <a:t>많은 기능과 구성으로 인해 빠른 학습이 어려울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FastAPI</a:t>
            </a:r>
            <a:r>
              <a:rPr lang="ko-KR" altLang="en-US" sz="1600" dirty="0"/>
              <a:t> 프레임워크는 파이썬 웹 프레임워크 중에서 가장 빠른 프레임워크로 평가되며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다양한 기법들을 사용해서 속도를 늘렸고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기능들을 제공하는 편입니다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개인적으로는 조금 불편했던 것 같아서 추천하지는 않습니다</a:t>
            </a:r>
            <a:r>
              <a:rPr lang="en-US" altLang="ko-KR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6503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8E73-C96A-0D14-DD52-93D8856D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MVC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AFA0-33F7-C49D-2A11-2B572044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25783"/>
          </a:xfrm>
        </p:spPr>
        <p:txBody>
          <a:bodyPr/>
          <a:lstStyle/>
          <a:p>
            <a:r>
              <a:rPr lang="en-US" altLang="ko-KR" sz="1400" dirty="0"/>
              <a:t>MVC (Model-View-Controller) </a:t>
            </a:r>
            <a:r>
              <a:rPr lang="ko-KR" altLang="en-US" sz="1400" dirty="0"/>
              <a:t>패턴은 소프트웨어 개발 방법 중에서 동작을</a:t>
            </a:r>
            <a:r>
              <a:rPr lang="en-US" altLang="ko-KR" sz="1400" dirty="0"/>
              <a:t> </a:t>
            </a:r>
            <a:r>
              <a:rPr lang="ko-KR" altLang="en-US" sz="1400" dirty="0"/>
              <a:t>세 가지로 분류한 디자인 패턴으로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하나의 서비스를 구축하는데 있어 세 가지 동작을 나누고 수정하는 방식으로 보다 직관적인 개발을 수행 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Model(</a:t>
            </a:r>
            <a:r>
              <a:rPr lang="ko-KR" altLang="en-US" sz="1400" dirty="0"/>
              <a:t>모델</a:t>
            </a:r>
            <a:r>
              <a:rPr lang="en-US" altLang="ko-KR" sz="1400" dirty="0"/>
              <a:t>) : </a:t>
            </a:r>
            <a:r>
              <a:rPr lang="ko-KR" altLang="en-US" sz="1400" dirty="0"/>
              <a:t>데이터를 가진 객체를 말합니다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데이터는 내부에서 상태를 말하거나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저장된 어떤 공간에서 가져오는 일련의 정보들을 모두 칭하는 집합입니다</a:t>
            </a:r>
            <a:r>
              <a:rPr lang="en-US" altLang="ko-KR" sz="1400" dirty="0"/>
              <a:t>. (ex: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r>
              <a:rPr lang="ko-KR" altLang="en-US" sz="1400" dirty="0"/>
              <a:t>내용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모델이 지켜야 하는 규칙은 다음과 같습니다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I). </a:t>
            </a:r>
            <a:r>
              <a:rPr lang="ko-KR" altLang="en-US" sz="1400" dirty="0"/>
              <a:t>사용자가 사용하길 원하는 모든 데이터를 가져야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II).</a:t>
            </a:r>
            <a:r>
              <a:rPr lang="ko-KR" altLang="en-US" sz="1400" dirty="0"/>
              <a:t> 다른 영역의 동작구조를 일체 모르는 상태이어야 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2). View(</a:t>
            </a:r>
            <a:r>
              <a:rPr lang="ko-KR" altLang="en-US" sz="1400" dirty="0"/>
              <a:t>뷰</a:t>
            </a:r>
            <a:r>
              <a:rPr lang="en-US" altLang="ko-KR" sz="1400" dirty="0"/>
              <a:t>) : </a:t>
            </a:r>
            <a:r>
              <a:rPr lang="ko-KR" altLang="en-US" sz="1400" dirty="0"/>
              <a:t>클라이언트 측 데이터</a:t>
            </a:r>
            <a:r>
              <a:rPr lang="en-US" altLang="ko-KR" sz="1400" dirty="0"/>
              <a:t>(html/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)</a:t>
            </a:r>
            <a:r>
              <a:rPr lang="ko-KR" altLang="en-US" sz="1400" dirty="0"/>
              <a:t>를 모아둔 집합입니다</a:t>
            </a:r>
            <a:r>
              <a:rPr lang="en-US" altLang="ko-KR" sz="1400" dirty="0"/>
              <a:t>. (ex: </a:t>
            </a:r>
            <a:r>
              <a:rPr lang="ko-KR" altLang="en-US" sz="1400" dirty="0"/>
              <a:t>웹 정적 파일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	I). </a:t>
            </a:r>
            <a:r>
              <a:rPr lang="ko-KR" altLang="en-US" sz="1400" dirty="0"/>
              <a:t>모델의 내용을 저장하지 않아야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II).</a:t>
            </a:r>
            <a:r>
              <a:rPr lang="ko-KR" altLang="en-US" sz="1400" dirty="0"/>
              <a:t> 다른 영역의 동작구조를 일체 모르는 상태이어야 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3). Controller(</a:t>
            </a:r>
            <a:r>
              <a:rPr lang="ko-KR" altLang="en-US" sz="1400" dirty="0"/>
              <a:t>컨트롤러</a:t>
            </a:r>
            <a:r>
              <a:rPr lang="en-US" altLang="ko-KR" sz="1400" dirty="0"/>
              <a:t>) : </a:t>
            </a:r>
            <a:r>
              <a:rPr lang="ko-KR" altLang="en-US" sz="1400" dirty="0"/>
              <a:t>클라이언트가 접속한 </a:t>
            </a:r>
            <a:r>
              <a:rPr lang="en-US" altLang="ko-KR" sz="1400" dirty="0"/>
              <a:t>URL</a:t>
            </a:r>
            <a:r>
              <a:rPr lang="ko-KR" altLang="en-US" sz="1400" dirty="0"/>
              <a:t>를 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요청에 맞는 데이터를 </a:t>
            </a:r>
            <a:r>
              <a:rPr lang="en-US" altLang="ko-KR" sz="1400" dirty="0"/>
              <a:t>Model</a:t>
            </a:r>
            <a:r>
              <a:rPr lang="ko-KR" altLang="en-US" sz="1400" dirty="0"/>
              <a:t>에 요청하고</a:t>
            </a:r>
            <a:r>
              <a:rPr lang="en-US" altLang="ko-KR" sz="1400" dirty="0"/>
              <a:t>, </a:t>
            </a:r>
            <a:r>
              <a:rPr lang="ko-KR" altLang="en-US" sz="1400" dirty="0"/>
              <a:t>받은 데이터를 </a:t>
            </a:r>
            <a:r>
              <a:rPr lang="en-US" altLang="ko-KR" sz="1400" dirty="0"/>
              <a:t>View</a:t>
            </a:r>
            <a:r>
              <a:rPr lang="ko-KR" altLang="en-US" sz="1400" dirty="0"/>
              <a:t>에서 받아 커스텀 한 파일을</a:t>
            </a:r>
            <a:br>
              <a:rPr lang="en-US" altLang="ko-KR" sz="1400" dirty="0"/>
            </a:br>
            <a:r>
              <a:rPr lang="ko-KR" altLang="en-US" sz="1400" dirty="0"/>
              <a:t>클라이언트에게 제출합니다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I). </a:t>
            </a:r>
            <a:r>
              <a:rPr lang="ko-KR" altLang="en-US" sz="1400" dirty="0"/>
              <a:t>모델과 뷰의 변경여부를 실시간 모니터링해서 알고 있어야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B590B-FD2C-9A97-648D-46D94940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918" y="2744488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25682-4239-67F9-AC91-CA87CF5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D274B-C7A1-996B-E0F1-EDDC775FC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3745"/>
          </a:xfrm>
        </p:spPr>
        <p:txBody>
          <a:bodyPr/>
          <a:lstStyle/>
          <a:p>
            <a:r>
              <a:rPr lang="en-US" altLang="ko-KR" sz="1400" dirty="0"/>
              <a:t>API (Application Programming Interface)</a:t>
            </a:r>
            <a:r>
              <a:rPr lang="ko-KR" altLang="en-US" sz="1400" dirty="0"/>
              <a:t>는 서비스 간의 데이터를 상호 작용 할 수 있도록</a:t>
            </a:r>
            <a:br>
              <a:rPr lang="en-US" altLang="ko-KR" sz="1400" dirty="0"/>
            </a:br>
            <a:r>
              <a:rPr lang="ko-KR" altLang="en-US" sz="1400" dirty="0"/>
              <a:t>도와주는 역할을 수행하는 인터페이스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API</a:t>
            </a:r>
            <a:r>
              <a:rPr lang="ko-KR" altLang="en-US" sz="1400" dirty="0"/>
              <a:t>는 클라이언트와 서버 간에 요청</a:t>
            </a:r>
            <a:r>
              <a:rPr lang="en-US" altLang="ko-KR" sz="1400" dirty="0"/>
              <a:t>(request)</a:t>
            </a:r>
            <a:r>
              <a:rPr lang="ko-KR" altLang="en-US" sz="1400" dirty="0"/>
              <a:t>과 응답</a:t>
            </a:r>
            <a:r>
              <a:rPr lang="en-US" altLang="ko-KR" sz="1400" dirty="0"/>
              <a:t>(response)</a:t>
            </a:r>
            <a:r>
              <a:rPr lang="ko-KR" altLang="en-US" sz="1400" dirty="0"/>
              <a:t>을 통해 값을 주고 받는 형태로 사용되기도 합니다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데이터 </a:t>
            </a:r>
            <a:r>
              <a:rPr lang="ko-KR" altLang="en-US" sz="1400" dirty="0" err="1"/>
              <a:t>포멧은</a:t>
            </a:r>
            <a:r>
              <a:rPr lang="ko-KR" altLang="en-US" sz="1400" dirty="0"/>
              <a:t> 규약에 따라 다르겠지만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일반적으로 </a:t>
            </a:r>
            <a:r>
              <a:rPr lang="en-US" altLang="ko-KR" sz="1400" dirty="0"/>
              <a:t>JSON</a:t>
            </a:r>
            <a:r>
              <a:rPr lang="ko-KR" altLang="en-US" sz="1400" dirty="0"/>
              <a:t>과 </a:t>
            </a:r>
            <a:r>
              <a:rPr lang="en-US" altLang="ko-KR" sz="1400" dirty="0"/>
              <a:t>XML</a:t>
            </a:r>
            <a:r>
              <a:rPr lang="ko-KR" altLang="en-US" sz="1400" dirty="0"/>
              <a:t>을 자주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또한</a:t>
            </a:r>
            <a:r>
              <a:rPr lang="en-US" altLang="ko-KR" sz="1400" dirty="0"/>
              <a:t>, API</a:t>
            </a:r>
            <a:r>
              <a:rPr lang="ko-KR" altLang="en-US" sz="1400" dirty="0"/>
              <a:t>를 사용하기 위한 인증절차를 밟도록 설계 할 수도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문서화를 하여 직관적으로 관리 할 수도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다음의 네 가지는 웹에서 사용되는 다양한 </a:t>
            </a:r>
            <a:r>
              <a:rPr lang="en-US" altLang="ko-KR" sz="1400" dirty="0"/>
              <a:t>API</a:t>
            </a:r>
            <a:r>
              <a:rPr lang="ko-KR" altLang="en-US" sz="1400" dirty="0"/>
              <a:t>들을 나열 한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en-US" altLang="ko-KR" sz="1600" dirty="0"/>
              <a:t>SOAP(Simple Object Access Protocol) : XML</a:t>
            </a:r>
            <a:r>
              <a:rPr lang="ko-KR" altLang="en-US" sz="1600" dirty="0"/>
              <a:t>기반으로 하는 </a:t>
            </a:r>
            <a:r>
              <a:rPr lang="en-US" altLang="ko-KR" sz="1600" dirty="0"/>
              <a:t>API </a:t>
            </a:r>
            <a:r>
              <a:rPr lang="ko-KR" altLang="en-US" sz="1600" dirty="0"/>
              <a:t>방식입니다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REST(</a:t>
            </a:r>
            <a:r>
              <a:rPr lang="en-US" altLang="ko-KR" sz="1600" dirty="0" err="1"/>
              <a:t>REpresentational</a:t>
            </a:r>
            <a:r>
              <a:rPr lang="en-US" altLang="ko-KR" sz="1600" dirty="0"/>
              <a:t> State Transfer) : XML, JSON, HTML</a:t>
            </a:r>
            <a:r>
              <a:rPr lang="ko-KR" altLang="en-US" sz="1600" dirty="0"/>
              <a:t>모두 가능하고</a:t>
            </a:r>
            <a:r>
              <a:rPr lang="en-US" altLang="ko-KR" sz="1600" dirty="0"/>
              <a:t>, URI</a:t>
            </a:r>
            <a:r>
              <a:rPr lang="ko-KR" altLang="en-US" sz="1600" dirty="0"/>
              <a:t>를 사용하여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HTTP </a:t>
            </a:r>
            <a:r>
              <a:rPr lang="ko-KR" altLang="en-US" sz="1600" dirty="0"/>
              <a:t>표준 메소드 </a:t>
            </a:r>
            <a:r>
              <a:rPr lang="en-US" altLang="ko-KR" sz="1600" dirty="0"/>
              <a:t>(GET, POST, PUT, DELETE)</a:t>
            </a:r>
            <a:r>
              <a:rPr lang="ko-KR" altLang="en-US" sz="1600" dirty="0"/>
              <a:t>를 이용해서 구분하고 처리합니다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RPC(Remote Procedure Call) : JSON,</a:t>
            </a:r>
            <a:r>
              <a:rPr lang="ko-KR" altLang="en-US" sz="1600" dirty="0"/>
              <a:t> </a:t>
            </a:r>
            <a:r>
              <a:rPr lang="en-US" altLang="ko-KR" sz="1600" dirty="0"/>
              <a:t>XML,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Protobuf</a:t>
            </a:r>
            <a:r>
              <a:rPr lang="ko-KR" altLang="en-US" sz="1600" dirty="0"/>
              <a:t>등등 가능하고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stub</a:t>
            </a:r>
            <a:r>
              <a:rPr lang="ko-KR" altLang="en-US" sz="1600" dirty="0"/>
              <a:t>를 통해 직렬화 하여 값을 실어서</a:t>
            </a:r>
            <a:r>
              <a:rPr lang="en-US" altLang="ko-KR" sz="1600" dirty="0"/>
              <a:t>, </a:t>
            </a:r>
            <a:r>
              <a:rPr lang="ko-KR" altLang="en-US" sz="1600" dirty="0"/>
              <a:t>역직렬화 하여 값을 꺼내 사용하는 방식입니다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</a:t>
            </a:r>
            <a:r>
              <a:rPr lang="en-US" altLang="ko-KR" sz="1600" dirty="0" err="1"/>
              <a:t>GraphQL</a:t>
            </a:r>
            <a:r>
              <a:rPr lang="en-US" altLang="ko-KR" sz="1600" dirty="0"/>
              <a:t> : JOSN</a:t>
            </a:r>
            <a:r>
              <a:rPr lang="ko-KR" altLang="en-US" sz="1600" dirty="0"/>
              <a:t>기반으로 하는 </a:t>
            </a:r>
            <a:r>
              <a:rPr lang="en-US" altLang="ko-KR" sz="1600" dirty="0"/>
              <a:t>API </a:t>
            </a:r>
            <a:r>
              <a:rPr lang="ko-KR" altLang="en-US" sz="1600" dirty="0"/>
              <a:t>방식으로 </a:t>
            </a:r>
            <a:r>
              <a:rPr lang="en-US" altLang="ko-KR" sz="1600" dirty="0"/>
              <a:t>RESTAPI</a:t>
            </a:r>
            <a:r>
              <a:rPr lang="ko-KR" altLang="en-US" sz="1600" dirty="0"/>
              <a:t>와 유사한 방식이지만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더 동적인 크기로 요청과 응답이 가능하여</a:t>
            </a:r>
            <a:r>
              <a:rPr lang="en-US" altLang="ko-KR" sz="1600" dirty="0"/>
              <a:t>, HTTP </a:t>
            </a:r>
            <a:r>
              <a:rPr lang="ko-KR" altLang="en-US" sz="1600" dirty="0"/>
              <a:t>요청 횟수 감소</a:t>
            </a:r>
            <a:r>
              <a:rPr lang="en-US" altLang="ko-KR" sz="1600" dirty="0"/>
              <a:t>, HTTP </a:t>
            </a:r>
            <a:r>
              <a:rPr lang="ko-KR" altLang="en-US" sz="1600" dirty="0"/>
              <a:t>응답 사이즈 감소 등의</a:t>
            </a:r>
            <a:br>
              <a:rPr lang="en-US" altLang="ko-KR" sz="1600" dirty="0"/>
            </a:br>
            <a:r>
              <a:rPr lang="ko-KR" altLang="en-US" sz="1600" dirty="0"/>
              <a:t>이점들이 있어 보다 효율적으로 </a:t>
            </a:r>
            <a:r>
              <a:rPr lang="en-US" altLang="ko-KR" sz="1600" dirty="0"/>
              <a:t>API</a:t>
            </a:r>
            <a:r>
              <a:rPr lang="ko-KR" altLang="en-US" sz="1600" dirty="0"/>
              <a:t>를 사용할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719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494F-AC04-8570-E8C3-3E3EB042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Node.js</a:t>
            </a:r>
            <a:r>
              <a:rPr lang="ko-KR" altLang="en-US" dirty="0"/>
              <a:t>를 이용한 </a:t>
            </a:r>
            <a:r>
              <a:rPr lang="en-US" altLang="ko-KR" dirty="0"/>
              <a:t>REST API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B036E-08F7-9569-EEE9-F48CA483E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988" y="1915504"/>
            <a:ext cx="898336" cy="682986"/>
          </a:xfrm>
        </p:spPr>
        <p:txBody>
          <a:bodyPr/>
          <a:lstStyle/>
          <a:p>
            <a:r>
              <a:rPr lang="en-US" altLang="ko-KR" sz="1600" dirty="0"/>
              <a:t>POST , </a:t>
            </a:r>
            <a:br>
              <a:rPr lang="en-US" altLang="ko-KR" sz="1600" dirty="0"/>
            </a:br>
            <a:r>
              <a:rPr lang="en-US" altLang="ko-KR" sz="1600" dirty="0"/>
              <a:t>GET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F446432-25C8-131F-FC5C-6B709C422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5301" y="1915504"/>
            <a:ext cx="996964" cy="702619"/>
          </a:xfrm>
        </p:spPr>
        <p:txBody>
          <a:bodyPr/>
          <a:lstStyle/>
          <a:p>
            <a:r>
              <a:rPr lang="en-US" altLang="ko-KR" sz="1600" dirty="0"/>
              <a:t>PUT ,</a:t>
            </a:r>
            <a:br>
              <a:rPr lang="en-US" altLang="ko-KR" sz="1600" dirty="0"/>
            </a:br>
            <a:r>
              <a:rPr lang="en-US" altLang="ko-KR" sz="1600" dirty="0"/>
              <a:t>DELETE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AF9060-E07A-5B8F-0F0A-D854F1D4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5504"/>
            <a:ext cx="4070255" cy="4464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09CC1E-0905-E50F-08EE-26A0D3809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65" y="1915504"/>
            <a:ext cx="4644527" cy="44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04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5468</Words>
  <Application>Microsoft Office PowerPoint</Application>
  <PresentationFormat>와이드스크린</PresentationFormat>
  <Paragraphs>191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Malgun Gothic Semilight</vt:lpstr>
      <vt:lpstr>Malgun Gothic</vt:lpstr>
      <vt:lpstr>Calibri</vt:lpstr>
      <vt:lpstr>RetrospectVTI</vt:lpstr>
      <vt:lpstr>동계방학 – 기초 6</vt:lpstr>
      <vt:lpstr>목차</vt:lpstr>
      <vt:lpstr>backend</vt:lpstr>
      <vt:lpstr>Node.js(JS계열)</vt:lpstr>
      <vt:lpstr>Java 계열</vt:lpstr>
      <vt:lpstr>Python 계열</vt:lpstr>
      <vt:lpstr>MVC 패턴</vt:lpstr>
      <vt:lpstr>API</vt:lpstr>
      <vt:lpstr>Node.js를 이용한 REST API</vt:lpstr>
      <vt:lpstr>express.js를 이용한 REST API</vt:lpstr>
      <vt:lpstr>fetch로 REST API 요청</vt:lpstr>
      <vt:lpstr>Swagger</vt:lpstr>
      <vt:lpstr>Swagger</vt:lpstr>
      <vt:lpstr>Node.js(express) 라우팅</vt:lpstr>
      <vt:lpstr>Node.js(express) 라우팅</vt:lpstr>
      <vt:lpstr>ORM</vt:lpstr>
      <vt:lpstr>캐시 서버, CDN</vt:lpstr>
      <vt:lpstr>HTTP 프로토콜</vt:lpstr>
      <vt:lpstr>쿠키와 스토리지</vt:lpstr>
      <vt:lpstr>세션, JWT</vt:lpstr>
      <vt:lpstr>사이트 로그인 구현</vt:lpstr>
      <vt:lpstr>MA&amp;MSA</vt:lpstr>
      <vt:lpstr>Domain-Driven-Design</vt:lpstr>
      <vt:lpstr>Event Sourcing과 CQRS</vt:lpstr>
      <vt:lpstr>Event Sourcing과 CQRS</vt:lpstr>
      <vt:lpstr>분산 트랜잭션&amp;Saga Pattern</vt:lpstr>
      <vt:lpstr>분산 트랜잭션&amp;Saga Pattern</vt:lpstr>
      <vt:lpstr>메시지 브로커</vt:lpstr>
      <vt:lpstr>이벤트 브로커, Kafka, Axon</vt:lpstr>
      <vt:lpstr>Chaos Engineering</vt:lpstr>
      <vt:lpstr>정보 검색 엔진</vt:lpstr>
      <vt:lpstr>N-gram(구글엔진)</vt:lpstr>
      <vt:lpstr>DNS, 네임 서버</vt:lpstr>
      <vt:lpstr>도메인 구매-&gt;Cloudflare</vt:lpstr>
      <vt:lpstr>DNS 레코드</vt:lpstr>
      <vt:lpstr>Backend 서비스등록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512</cp:revision>
  <dcterms:created xsi:type="dcterms:W3CDTF">2023-06-22T07:39:13Z</dcterms:created>
  <dcterms:modified xsi:type="dcterms:W3CDTF">2023-12-29T08:04:07Z</dcterms:modified>
</cp:coreProperties>
</file>