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8" r:id="rId9"/>
    <p:sldId id="276" r:id="rId10"/>
    <p:sldId id="273" r:id="rId11"/>
    <p:sldId id="271" r:id="rId12"/>
    <p:sldId id="267" r:id="rId13"/>
    <p:sldId id="280" r:id="rId14"/>
    <p:sldId id="275" r:id="rId15"/>
    <p:sldId id="262" r:id="rId16"/>
    <p:sldId id="264" r:id="rId17"/>
    <p:sldId id="281" r:id="rId18"/>
    <p:sldId id="272" r:id="rId19"/>
    <p:sldId id="286" r:id="rId20"/>
    <p:sldId id="284" r:id="rId21"/>
    <p:sldId id="265" r:id="rId22"/>
    <p:sldId id="285" r:id="rId23"/>
    <p:sldId id="263" r:id="rId24"/>
    <p:sldId id="282" r:id="rId25"/>
    <p:sldId id="269" r:id="rId26"/>
    <p:sldId id="270" r:id="rId27"/>
    <p:sldId id="266" r:id="rId28"/>
    <p:sldId id="283" r:id="rId29"/>
    <p:sldId id="277" r:id="rId30"/>
    <p:sldId id="278" r:id="rId31"/>
    <p:sldId id="279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 MinU" userId="4050a7b372847a87" providerId="LiveId" clId="{16CA5B4D-F764-46D8-9012-EC8B2B9B49E3}"/>
    <pc:docChg chg="undo custSel addSld modSld">
      <pc:chgData name="Ha MinU" userId="4050a7b372847a87" providerId="LiveId" clId="{16CA5B4D-F764-46D8-9012-EC8B2B9B49E3}" dt="2023-08-02T11:38:01.689" v="1604" actId="20577"/>
      <pc:docMkLst>
        <pc:docMk/>
      </pc:docMkLst>
      <pc:sldChg chg="addSp modSp mod">
        <pc:chgData name="Ha MinU" userId="4050a7b372847a87" providerId="LiveId" clId="{16CA5B4D-F764-46D8-9012-EC8B2B9B49E3}" dt="2023-08-02T09:23:40.208" v="857" actId="14100"/>
        <pc:sldMkLst>
          <pc:docMk/>
          <pc:sldMk cId="1362474689" sldId="272"/>
        </pc:sldMkLst>
        <pc:spChg chg="mod">
          <ac:chgData name="Ha MinU" userId="4050a7b372847a87" providerId="LiveId" clId="{16CA5B4D-F764-46D8-9012-EC8B2B9B49E3}" dt="2023-08-02T09:23:40.208" v="857" actId="14100"/>
          <ac:spMkLst>
            <pc:docMk/>
            <pc:sldMk cId="1362474689" sldId="272"/>
            <ac:spMk id="3" creationId="{60A9FCE7-F6A7-8BC0-4811-539EADC852CD}"/>
          </ac:spMkLst>
        </pc:spChg>
        <pc:picChg chg="add mod">
          <ac:chgData name="Ha MinU" userId="4050a7b372847a87" providerId="LiveId" clId="{16CA5B4D-F764-46D8-9012-EC8B2B9B49E3}" dt="2023-08-02T08:49:38.191" v="2" actId="1076"/>
          <ac:picMkLst>
            <pc:docMk/>
            <pc:sldMk cId="1362474689" sldId="272"/>
            <ac:picMk id="5" creationId="{622EB1DB-AD9C-7942-2B20-EDD02952DFB5}"/>
          </ac:picMkLst>
        </pc:picChg>
      </pc:sldChg>
      <pc:sldChg chg="modSp add mod">
        <pc:chgData name="Ha MinU" userId="4050a7b372847a87" providerId="LiveId" clId="{16CA5B4D-F764-46D8-9012-EC8B2B9B49E3}" dt="2023-08-02T11:38:01.689" v="1604" actId="20577"/>
        <pc:sldMkLst>
          <pc:docMk/>
          <pc:sldMk cId="1623298461" sldId="284"/>
        </pc:sldMkLst>
        <pc:spChg chg="mod">
          <ac:chgData name="Ha MinU" userId="4050a7b372847a87" providerId="LiveId" clId="{16CA5B4D-F764-46D8-9012-EC8B2B9B49E3}" dt="2023-08-02T09:24:13.138" v="892" actId="20577"/>
          <ac:spMkLst>
            <pc:docMk/>
            <pc:sldMk cId="1623298461" sldId="284"/>
            <ac:spMk id="2" creationId="{F1999B61-799E-5273-DB71-1EEAA1349BA8}"/>
          </ac:spMkLst>
        </pc:spChg>
        <pc:spChg chg="mod">
          <ac:chgData name="Ha MinU" userId="4050a7b372847a87" providerId="LiveId" clId="{16CA5B4D-F764-46D8-9012-EC8B2B9B49E3}" dt="2023-08-02T11:38:01.689" v="1604" actId="20577"/>
          <ac:spMkLst>
            <pc:docMk/>
            <pc:sldMk cId="1623298461" sldId="284"/>
            <ac:spMk id="3" creationId="{60A9FCE7-F6A7-8BC0-4811-539EADC852CD}"/>
          </ac:spMkLst>
        </pc:spChg>
      </pc:sldChg>
    </pc:docChg>
  </pc:docChgLst>
  <pc:docChgLst>
    <pc:chgData name="Ha MinU" userId="4050a7b372847a87" providerId="LiveId" clId="{D244DD64-A00F-4BFB-8414-3EC48BC78935}"/>
    <pc:docChg chg="undo redo custSel modSld">
      <pc:chgData name="Ha MinU" userId="4050a7b372847a87" providerId="LiveId" clId="{D244DD64-A00F-4BFB-8414-3EC48BC78935}" dt="2023-08-03T13:05:24.308" v="8652" actId="20577"/>
      <pc:docMkLst>
        <pc:docMk/>
      </pc:docMkLst>
      <pc:sldChg chg="modSp mod">
        <pc:chgData name="Ha MinU" userId="4050a7b372847a87" providerId="LiveId" clId="{D244DD64-A00F-4BFB-8414-3EC48BC78935}" dt="2023-08-03T11:17:02.679" v="2169" actId="20577"/>
        <pc:sldMkLst>
          <pc:docMk/>
          <pc:sldMk cId="2360392133" sldId="266"/>
        </pc:sldMkLst>
        <pc:spChg chg="mod">
          <ac:chgData name="Ha MinU" userId="4050a7b372847a87" providerId="LiveId" clId="{D244DD64-A00F-4BFB-8414-3EC48BC78935}" dt="2023-08-03T11:17:02.679" v="2169" actId="20577"/>
          <ac:spMkLst>
            <pc:docMk/>
            <pc:sldMk cId="2360392133" sldId="266"/>
            <ac:spMk id="3" creationId="{BD4BE280-8213-7FF8-71AC-0835DD57FEF5}"/>
          </ac:spMkLst>
        </pc:spChg>
      </pc:sldChg>
      <pc:sldChg chg="modSp mod">
        <pc:chgData name="Ha MinU" userId="4050a7b372847a87" providerId="LiveId" clId="{D244DD64-A00F-4BFB-8414-3EC48BC78935}" dt="2023-08-03T12:27:58.423" v="5818" actId="20577"/>
        <pc:sldMkLst>
          <pc:docMk/>
          <pc:sldMk cId="4125239292" sldId="277"/>
        </pc:sldMkLst>
        <pc:spChg chg="mod">
          <ac:chgData name="Ha MinU" userId="4050a7b372847a87" providerId="LiveId" clId="{D244DD64-A00F-4BFB-8414-3EC48BC78935}" dt="2023-08-03T11:18:11.599" v="2185" actId="20577"/>
          <ac:spMkLst>
            <pc:docMk/>
            <pc:sldMk cId="4125239292" sldId="277"/>
            <ac:spMk id="2" creationId="{EAB2B7BE-83AF-C4C1-E9C2-340512BEFB51}"/>
          </ac:spMkLst>
        </pc:spChg>
        <pc:spChg chg="mod">
          <ac:chgData name="Ha MinU" userId="4050a7b372847a87" providerId="LiveId" clId="{D244DD64-A00F-4BFB-8414-3EC48BC78935}" dt="2023-08-03T12:27:58.423" v="5818" actId="20577"/>
          <ac:spMkLst>
            <pc:docMk/>
            <pc:sldMk cId="4125239292" sldId="277"/>
            <ac:spMk id="3" creationId="{E3C6497D-8974-8712-759E-40A83C2BA9B7}"/>
          </ac:spMkLst>
        </pc:spChg>
      </pc:sldChg>
      <pc:sldChg chg="modSp mod">
        <pc:chgData name="Ha MinU" userId="4050a7b372847a87" providerId="LiveId" clId="{D244DD64-A00F-4BFB-8414-3EC48BC78935}" dt="2023-08-03T12:34:29.758" v="6558" actId="20577"/>
        <pc:sldMkLst>
          <pc:docMk/>
          <pc:sldMk cId="3656421646" sldId="278"/>
        </pc:sldMkLst>
        <pc:spChg chg="mod">
          <ac:chgData name="Ha MinU" userId="4050a7b372847a87" providerId="LiveId" clId="{D244DD64-A00F-4BFB-8414-3EC48BC78935}" dt="2023-08-03T12:03:31.780" v="4541" actId="20577"/>
          <ac:spMkLst>
            <pc:docMk/>
            <pc:sldMk cId="3656421646" sldId="278"/>
            <ac:spMk id="2" creationId="{0AB3F78B-2357-5B67-6D59-DD3B1A41CC53}"/>
          </ac:spMkLst>
        </pc:spChg>
        <pc:spChg chg="mod">
          <ac:chgData name="Ha MinU" userId="4050a7b372847a87" providerId="LiveId" clId="{D244DD64-A00F-4BFB-8414-3EC48BC78935}" dt="2023-08-03T12:34:29.758" v="6558" actId="20577"/>
          <ac:spMkLst>
            <pc:docMk/>
            <pc:sldMk cId="3656421646" sldId="278"/>
            <ac:spMk id="3" creationId="{B8015C21-539C-5F45-92BE-BF4C7D93922F}"/>
          </ac:spMkLst>
        </pc:spChg>
      </pc:sldChg>
      <pc:sldChg chg="modSp mod">
        <pc:chgData name="Ha MinU" userId="4050a7b372847a87" providerId="LiveId" clId="{D244DD64-A00F-4BFB-8414-3EC48BC78935}" dt="2023-08-03T13:05:24.308" v="8652" actId="20577"/>
        <pc:sldMkLst>
          <pc:docMk/>
          <pc:sldMk cId="1881453268" sldId="279"/>
        </pc:sldMkLst>
        <pc:spChg chg="mod">
          <ac:chgData name="Ha MinU" userId="4050a7b372847a87" providerId="LiveId" clId="{D244DD64-A00F-4BFB-8414-3EC48BC78935}" dt="2023-08-03T13:05:24.308" v="8652" actId="20577"/>
          <ac:spMkLst>
            <pc:docMk/>
            <pc:sldMk cId="1881453268" sldId="279"/>
            <ac:spMk id="3" creationId="{9F039C7F-4AD5-6E67-036C-ADE6C6404E7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1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4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96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1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2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7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9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spc="1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cap="none" spc="1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1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91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kern="1200" spc="1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4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0" i="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4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 spc="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~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B7F88A-EE9B-4C9D-9477-42E234662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흐린 유성 페인트 예술">
            <a:extLst>
              <a:ext uri="{FF2B5EF4-FFF2-40B4-BE49-F238E27FC236}">
                <a16:creationId xmlns:a16="http://schemas.microsoft.com/office/drawing/2014/main" id="{B23F9DA6-B43B-66E2-46AD-BB92F15FE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57" b="474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Rectangle 10">
            <a:extLst>
              <a:ext uri="{FF2B5EF4-FFF2-40B4-BE49-F238E27FC236}">
                <a16:creationId xmlns:a16="http://schemas.microsoft.com/office/drawing/2014/main" id="{7319A1DD-F557-4EC6-8A8C-F7617B4CD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3118982"/>
            <a:ext cx="7537704" cy="246266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7275B1-39CB-B866-0D0B-2ACA4B2E4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5517" y="3331444"/>
            <a:ext cx="6470692" cy="1229306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tx1"/>
                </a:solidFill>
              </a:rPr>
              <a:t>동</a:t>
            </a:r>
            <a:r>
              <a:rPr lang="ko-KR" altLang="en-US" sz="5400">
                <a:solidFill>
                  <a:schemeClr val="tx1"/>
                </a:solidFill>
              </a:rPr>
              <a:t>계방학 </a:t>
            </a:r>
            <a:r>
              <a:rPr lang="en-US" altLang="ko-KR" sz="5400" dirty="0">
                <a:solidFill>
                  <a:schemeClr val="tx1"/>
                </a:solidFill>
              </a:rPr>
              <a:t>– </a:t>
            </a:r>
            <a:r>
              <a:rPr lang="ko-KR" altLang="en-US" sz="5400" dirty="0">
                <a:solidFill>
                  <a:schemeClr val="tx1"/>
                </a:solidFill>
              </a:rPr>
              <a:t>기초 </a:t>
            </a:r>
            <a:r>
              <a:rPr lang="en-US" altLang="ko-KR" sz="5400" dirty="0">
                <a:solidFill>
                  <a:schemeClr val="tx1"/>
                </a:solidFill>
              </a:rPr>
              <a:t>7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990558-4D24-CEBA-EFB6-03B8A674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5516" y="4735799"/>
            <a:ext cx="6470693" cy="605256"/>
          </a:xfrm>
        </p:spPr>
        <p:txBody>
          <a:bodyPr>
            <a:normAutofit/>
          </a:bodyPr>
          <a:lstStyle/>
          <a:p>
            <a:pPr algn="r"/>
            <a:r>
              <a:rPr lang="ko-KR" altLang="en-US" dirty="0"/>
              <a:t>소프트웨어학과 </a:t>
            </a:r>
            <a:r>
              <a:rPr lang="en-US" altLang="ko-KR" dirty="0"/>
              <a:t>19</a:t>
            </a:r>
            <a:r>
              <a:rPr lang="ko-KR" altLang="en-US" dirty="0"/>
              <a:t>학번 </a:t>
            </a:r>
            <a:r>
              <a:rPr lang="ko-KR" altLang="en-US" dirty="0" err="1"/>
              <a:t>하민우</a:t>
            </a:r>
            <a:endParaRPr lang="ko-KR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0211" y="4641183"/>
            <a:ext cx="6309360" cy="0"/>
          </a:xfrm>
          <a:prstGeom prst="line">
            <a:avLst/>
          </a:prstGeom>
          <a:ln w="19050">
            <a:solidFill>
              <a:schemeClr val="accent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D50218C5-E017-43D2-8345-FD9FBF0C9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2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51C2A-B9AA-6CD1-461A-8356E074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DNS Spoofing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3A63AA-F463-0B5B-DAB9-46A321D8F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57468"/>
          </a:xfrm>
        </p:spPr>
        <p:txBody>
          <a:bodyPr/>
          <a:lstStyle/>
          <a:p>
            <a:r>
              <a:rPr lang="en-US" altLang="ko-KR" sz="1600" dirty="0"/>
              <a:t>DNS </a:t>
            </a:r>
            <a:r>
              <a:rPr lang="ko-KR" altLang="en-US" sz="1600" dirty="0" err="1"/>
              <a:t>스푸핑은</a:t>
            </a:r>
            <a:r>
              <a:rPr lang="ko-KR" altLang="en-US" sz="1600" dirty="0"/>
              <a:t> 중간자 공격의 일종으로 </a:t>
            </a:r>
            <a:r>
              <a:rPr lang="en-US" altLang="ko-KR" sz="1600" dirty="0"/>
              <a:t>DNS</a:t>
            </a:r>
            <a:r>
              <a:rPr lang="ko-KR" altLang="en-US" sz="1600" dirty="0"/>
              <a:t>는 </a:t>
            </a:r>
            <a:r>
              <a:rPr lang="en-US" altLang="ko-KR" sz="1600" dirty="0"/>
              <a:t>IP</a:t>
            </a:r>
            <a:r>
              <a:rPr lang="ko-KR" altLang="en-US" sz="1600" dirty="0"/>
              <a:t>로 변환되기 위해 </a:t>
            </a:r>
            <a:r>
              <a:rPr lang="en-US" altLang="ko-KR" sz="1600" dirty="0"/>
              <a:t>DNS </a:t>
            </a:r>
            <a:r>
              <a:rPr lang="ko-KR" altLang="en-US" sz="1600" dirty="0"/>
              <a:t>레코드</a:t>
            </a:r>
            <a:r>
              <a:rPr lang="en-US" altLang="ko-KR" sz="1600" dirty="0"/>
              <a:t>(</a:t>
            </a:r>
            <a:r>
              <a:rPr lang="ko-KR" altLang="en-US" sz="1600" dirty="0"/>
              <a:t>테이블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만약</a:t>
            </a:r>
            <a:r>
              <a:rPr lang="en-US" altLang="ko-KR" sz="1600" dirty="0"/>
              <a:t> </a:t>
            </a:r>
            <a:r>
              <a:rPr lang="ko-KR" altLang="en-US" sz="1600" dirty="0"/>
              <a:t>이 값이 오래 되었거나</a:t>
            </a:r>
            <a:r>
              <a:rPr lang="en-US" altLang="ko-KR" sz="1600" dirty="0"/>
              <a:t>, </a:t>
            </a:r>
            <a:r>
              <a:rPr lang="ko-KR" altLang="en-US" sz="1600" dirty="0"/>
              <a:t>존재하지 않는 경우에는 </a:t>
            </a:r>
            <a:r>
              <a:rPr lang="en-US" altLang="ko-KR" sz="1600" dirty="0"/>
              <a:t>DNS</a:t>
            </a:r>
            <a:r>
              <a:rPr lang="ko-KR" altLang="en-US" sz="1600" dirty="0"/>
              <a:t>네임 서버를 통해 값을 알아내는 과정을 거치는데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위 방식의 취약점은 다음과 같을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사용자와 네임서버 간에 지나가는 일부 라우터에서 공격자가 </a:t>
            </a:r>
            <a:r>
              <a:rPr lang="en-US" altLang="ko-KR" sz="1600" dirty="0"/>
              <a:t>DNS</a:t>
            </a:r>
            <a:r>
              <a:rPr lang="ko-KR" altLang="en-US" sz="1600" dirty="0"/>
              <a:t>에 대한 답을 위조하여 건네 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사용자는 이를 신뢰하고 건네 받은 공격자 </a:t>
            </a:r>
            <a:r>
              <a:rPr lang="en-US" altLang="ko-KR" sz="1600" dirty="0"/>
              <a:t>IP</a:t>
            </a:r>
            <a:r>
              <a:rPr lang="ko-KR" altLang="en-US" sz="1600" dirty="0"/>
              <a:t>로 접속할 것입니다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DNS </a:t>
            </a:r>
            <a:r>
              <a:rPr lang="ko-KR" altLang="en-US" sz="1600" dirty="0" err="1"/>
              <a:t>스푸핑은</a:t>
            </a:r>
            <a:r>
              <a:rPr lang="ko-KR" altLang="en-US" sz="1600" dirty="0"/>
              <a:t> 침입</a:t>
            </a:r>
            <a:r>
              <a:rPr lang="en-US" altLang="ko-KR" sz="1600" dirty="0"/>
              <a:t>(</a:t>
            </a:r>
            <a:r>
              <a:rPr lang="ko-KR" altLang="en-US" sz="1600" dirty="0"/>
              <a:t>직접 공격</a:t>
            </a:r>
            <a:r>
              <a:rPr lang="en-US" altLang="ko-KR" sz="1600" dirty="0"/>
              <a:t>), </a:t>
            </a:r>
            <a:r>
              <a:rPr lang="ko-KR" altLang="en-US" sz="1600" dirty="0"/>
              <a:t>캐시 </a:t>
            </a:r>
            <a:r>
              <a:rPr lang="ko-KR" altLang="en-US" sz="1600" dirty="0" err="1"/>
              <a:t>포이즌</a:t>
            </a:r>
            <a:r>
              <a:rPr lang="en-US" altLang="ko-KR" sz="1600" dirty="0"/>
              <a:t>(Cache Poisoning)</a:t>
            </a:r>
            <a:r>
              <a:rPr lang="ko-KR" altLang="en-US" sz="1600" dirty="0"/>
              <a:t>방법도 있지만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중간자 공격이 가장 유효한 공격으로 평가되며</a:t>
            </a:r>
            <a:r>
              <a:rPr lang="en-US" altLang="ko-KR" sz="1600" dirty="0"/>
              <a:t>, </a:t>
            </a:r>
            <a:r>
              <a:rPr lang="ko-KR" altLang="en-US" sz="1600" dirty="0"/>
              <a:t>보통 공공 와이파이를 사용하는 경우가 쉬운 예시 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방지하는 방법으로는 </a:t>
            </a:r>
            <a:r>
              <a:rPr lang="en-US" altLang="ko-KR" sz="1600" dirty="0"/>
              <a:t>DNS </a:t>
            </a:r>
            <a:r>
              <a:rPr lang="ko-KR" altLang="en-US" sz="1600" dirty="0"/>
              <a:t>네임서버를 명시하고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예를들어</a:t>
            </a:r>
            <a:r>
              <a:rPr lang="ko-KR" altLang="en-US" sz="1600" dirty="0"/>
              <a:t> </a:t>
            </a:r>
            <a:r>
              <a:rPr lang="en-US" altLang="ko-KR" sz="1600" dirty="0"/>
              <a:t>8.8.8.8 , 1.1.1.1 </a:t>
            </a:r>
            <a:r>
              <a:rPr lang="ko-KR" altLang="en-US" sz="1600" dirty="0"/>
              <a:t>등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/>
              <a:t>DNS</a:t>
            </a:r>
            <a:r>
              <a:rPr lang="ko-KR" altLang="en-US" sz="1600" dirty="0"/>
              <a:t> 위조 사이트 감지 기능 백신을 활성화하는 경우가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본질적으로 의심스러운 </a:t>
            </a:r>
            <a:r>
              <a:rPr lang="en-US" altLang="ko-KR" sz="1600" dirty="0"/>
              <a:t>AP(</a:t>
            </a:r>
            <a:r>
              <a:rPr lang="en-US" altLang="ko-KR" sz="1600" dirty="0" err="1"/>
              <a:t>AccessPoint</a:t>
            </a:r>
            <a:r>
              <a:rPr lang="en-US" altLang="ko-KR" sz="1600" dirty="0"/>
              <a:t>)</a:t>
            </a:r>
            <a:r>
              <a:rPr lang="ko-KR" altLang="en-US" sz="1600" dirty="0"/>
              <a:t>에 접속하지 않는 것이 확실한 방법일 것입니다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DNS </a:t>
            </a:r>
            <a:r>
              <a:rPr lang="ko-KR" altLang="en-US" sz="1600" dirty="0" err="1"/>
              <a:t>스푸핑은</a:t>
            </a:r>
            <a:r>
              <a:rPr lang="ko-KR" altLang="en-US" sz="1600" dirty="0"/>
              <a:t> 많은 대규모 공격의 선발대로 사용하기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중요한 공격 기법이라 볼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077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41640-891E-9BEA-FABA-894AB19B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ARP, IP Spoofing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BB18F-9131-7F70-1DA9-1E73D8DC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0679"/>
          </a:xfrm>
        </p:spPr>
        <p:txBody>
          <a:bodyPr/>
          <a:lstStyle/>
          <a:p>
            <a:r>
              <a:rPr lang="en-US" altLang="ko-KR" sz="1600" dirty="0"/>
              <a:t>ARP</a:t>
            </a:r>
            <a:r>
              <a:rPr lang="ko-KR" altLang="en-US" sz="1600" dirty="0"/>
              <a:t> 프로토콜은 </a:t>
            </a:r>
            <a:r>
              <a:rPr lang="en-US" altLang="ko-KR" sz="1600" dirty="0"/>
              <a:t>IP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MAC</a:t>
            </a:r>
            <a:r>
              <a:rPr lang="ko-KR" altLang="en-US" sz="1600" dirty="0"/>
              <a:t>주소를 찾는 프로토콜입니다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ARP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스푸핑은</a:t>
            </a:r>
            <a:r>
              <a:rPr lang="ko-KR" altLang="en-US" sz="1600" dirty="0"/>
              <a:t> 중간자 공격의 일종으로</a:t>
            </a:r>
            <a:r>
              <a:rPr lang="en-US" altLang="ko-KR" sz="1600" dirty="0"/>
              <a:t>,</a:t>
            </a:r>
            <a:r>
              <a:rPr lang="ko-KR" altLang="en-US" sz="1600" dirty="0"/>
              <a:t> 둘 사이에서 상대의 </a:t>
            </a:r>
            <a:r>
              <a:rPr lang="en-US" altLang="ko-KR" sz="1600" dirty="0"/>
              <a:t>IP</a:t>
            </a:r>
            <a:r>
              <a:rPr lang="ko-KR" altLang="en-US" sz="1600" dirty="0"/>
              <a:t>를 알고 </a:t>
            </a:r>
            <a:r>
              <a:rPr lang="en-US" altLang="ko-KR" sz="1600" dirty="0"/>
              <a:t>ARP</a:t>
            </a:r>
            <a:r>
              <a:rPr lang="ko-KR" altLang="en-US" sz="1600" dirty="0"/>
              <a:t>프로토콜을 주변으로 보낼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중간의 공격자가 이들을 모두 받아서 자신의 </a:t>
            </a:r>
            <a:r>
              <a:rPr lang="en-US" altLang="ko-KR" sz="1600" dirty="0"/>
              <a:t>MAC</a:t>
            </a:r>
            <a:r>
              <a:rPr lang="ko-KR" altLang="en-US" sz="1600" dirty="0"/>
              <a:t>으로 모두 설정합니다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둘 사이의 요청들이 모두 공격자를 거쳐 이동하도록 하여 모든 통신 내용을 볼 수 있을 것입니다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IP </a:t>
            </a:r>
            <a:r>
              <a:rPr lang="ko-KR" altLang="en-US" sz="1600" dirty="0"/>
              <a:t>프로토콜은 패킷을 전달하기 위해 사용되는 </a:t>
            </a:r>
            <a:r>
              <a:rPr lang="en-US" altLang="ko-KR" sz="1600" dirty="0"/>
              <a:t>unique</a:t>
            </a:r>
            <a:r>
              <a:rPr lang="ko-KR" altLang="en-US" sz="1600" dirty="0"/>
              <a:t>한 주소를 말합니다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스푸핑은</a:t>
            </a:r>
            <a:r>
              <a:rPr lang="ko-KR" altLang="en-US" sz="1600" dirty="0"/>
              <a:t> 중간자 공격의 일종으로</a:t>
            </a:r>
            <a:r>
              <a:rPr lang="en-US" altLang="ko-KR" sz="1600" dirty="0"/>
              <a:t>, </a:t>
            </a:r>
            <a:r>
              <a:rPr lang="ko-KR" altLang="en-US" sz="1600" dirty="0"/>
              <a:t>둘 사이에서 상대의 </a:t>
            </a:r>
            <a:r>
              <a:rPr lang="en-US" altLang="ko-KR" sz="1600" dirty="0"/>
              <a:t>IP</a:t>
            </a:r>
            <a:r>
              <a:rPr lang="ko-KR" altLang="en-US" sz="1600" dirty="0"/>
              <a:t>를 패킷에 넣어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마치 자신이 해당 </a:t>
            </a:r>
            <a:r>
              <a:rPr lang="en-US" altLang="ko-KR" sz="1600" dirty="0"/>
              <a:t>IP</a:t>
            </a:r>
            <a:r>
              <a:rPr lang="ko-KR" altLang="en-US" sz="1600" dirty="0"/>
              <a:t>를 가진 것 처럼 행동하는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이후</a:t>
            </a:r>
            <a:r>
              <a:rPr lang="en-US" altLang="ko-KR" sz="1600" dirty="0"/>
              <a:t>, </a:t>
            </a:r>
            <a:r>
              <a:rPr lang="ko-KR" altLang="en-US" sz="1600" dirty="0"/>
              <a:t>둘에게 민감한 정보 요구를 하여 정보를 빼내는 방식으로 사용될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두 방식은 오늘날 사용하기 힘든 방식이지만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불가능 한 것은 아닙니다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ARP</a:t>
            </a:r>
            <a:r>
              <a:rPr lang="ko-KR" altLang="en-US" sz="1600" dirty="0" err="1"/>
              <a:t>스푸핑을</a:t>
            </a:r>
            <a:r>
              <a:rPr lang="ko-KR" altLang="en-US" sz="1600" dirty="0"/>
              <a:t> 막는 방법은 </a:t>
            </a:r>
            <a:r>
              <a:rPr lang="en-US" altLang="ko-KR" sz="1600" dirty="0" err="1"/>
              <a:t>IPTable</a:t>
            </a:r>
            <a:r>
              <a:rPr lang="ko-KR" altLang="en-US" sz="1600" dirty="0"/>
              <a:t>의 값을 </a:t>
            </a:r>
            <a:r>
              <a:rPr lang="en-US" altLang="ko-KR" sz="1600" dirty="0"/>
              <a:t>Static</a:t>
            </a:r>
            <a:r>
              <a:rPr lang="ko-KR" altLang="en-US" sz="1600" dirty="0"/>
              <a:t>으로 설정하여 </a:t>
            </a:r>
            <a:r>
              <a:rPr lang="en-US" altLang="ko-KR" sz="1600" dirty="0"/>
              <a:t>immutable(</a:t>
            </a:r>
            <a:r>
              <a:rPr lang="ko-KR" altLang="en-US" sz="1600" dirty="0"/>
              <a:t>불변</a:t>
            </a:r>
            <a:r>
              <a:rPr lang="en-US" altLang="ko-KR" sz="1600" dirty="0"/>
              <a:t>)</a:t>
            </a:r>
            <a:r>
              <a:rPr lang="ko-KR" altLang="en-US" sz="1600" dirty="0"/>
              <a:t>하게 만드는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IP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스푸핑을</a:t>
            </a:r>
            <a:r>
              <a:rPr lang="ko-KR" altLang="en-US" sz="1600" dirty="0"/>
              <a:t> 막는 방법은 보통 트러스트</a:t>
            </a:r>
            <a:r>
              <a:rPr lang="en-US" altLang="ko-KR" sz="1600" dirty="0"/>
              <a:t>(</a:t>
            </a:r>
            <a:r>
              <a:rPr lang="ko-KR" altLang="en-US" sz="1600" dirty="0"/>
              <a:t>이미 열어놓은 화이트리스트가 취약점이 되는 경우</a:t>
            </a:r>
            <a:r>
              <a:rPr lang="en-US" altLang="ko-KR" sz="1600" dirty="0"/>
              <a:t>)</a:t>
            </a:r>
            <a:r>
              <a:rPr lang="ko-KR" altLang="en-US" sz="1600" dirty="0"/>
              <a:t>로</a:t>
            </a:r>
            <a:br>
              <a:rPr lang="en-US" altLang="ko-KR" sz="1600" dirty="0"/>
            </a:br>
            <a:r>
              <a:rPr lang="ko-KR" altLang="en-US" sz="1600" dirty="0"/>
              <a:t>들어오기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최대한 자제하는 방법과</a:t>
            </a:r>
            <a:r>
              <a:rPr lang="en-US" altLang="ko-KR" sz="1600" dirty="0"/>
              <a:t>, </a:t>
            </a:r>
            <a:r>
              <a:rPr lang="ko-KR" altLang="en-US" sz="1600" dirty="0"/>
              <a:t>보안이 약한 </a:t>
            </a:r>
            <a:r>
              <a:rPr lang="en-US" altLang="ko-KR" sz="1600" dirty="0"/>
              <a:t>telnet</a:t>
            </a:r>
            <a:r>
              <a:rPr lang="ko-KR" altLang="en-US" sz="1600" dirty="0"/>
              <a:t>보다 </a:t>
            </a:r>
            <a:r>
              <a:rPr lang="en-US" altLang="ko-KR" sz="1600" dirty="0"/>
              <a:t>SSH</a:t>
            </a:r>
            <a:r>
              <a:rPr lang="ko-KR" altLang="en-US" sz="1600" dirty="0"/>
              <a:t>방식을 사용하는 것입니다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10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746DA-A9E6-AFBF-4A46-8589EBCD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Session Hijacking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6AD9F-8E31-73AD-AC13-4E3D8537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110" y="2108201"/>
            <a:ext cx="6739018" cy="4309353"/>
          </a:xfrm>
        </p:spPr>
        <p:txBody>
          <a:bodyPr/>
          <a:lstStyle/>
          <a:p>
            <a:r>
              <a:rPr lang="ko-KR" altLang="en-US" sz="1600" dirty="0"/>
              <a:t>로그인 기능을 공격하는 것은 다양한 방법이 있겠지만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다소 창의적인 방법으로는 로그인이 이미 된 세션</a:t>
            </a:r>
            <a:r>
              <a:rPr lang="en-US" altLang="ko-KR" sz="1600" dirty="0"/>
              <a:t>(</a:t>
            </a:r>
            <a:r>
              <a:rPr lang="ko-KR" altLang="en-US" sz="1600" dirty="0"/>
              <a:t>쿠키 값</a:t>
            </a:r>
            <a:r>
              <a:rPr lang="en-US" altLang="ko-KR" sz="1600" dirty="0"/>
              <a:t>)</a:t>
            </a:r>
            <a:r>
              <a:rPr lang="ko-KR" altLang="en-US" sz="1600" dirty="0"/>
              <a:t>을 탈취하여 로그인을 하는 방법도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이미 공격자가 중간자 공격</a:t>
            </a:r>
            <a:r>
              <a:rPr lang="en-US" altLang="ko-KR" sz="1600" dirty="0"/>
              <a:t>(ARP </a:t>
            </a:r>
            <a:r>
              <a:rPr lang="ko-KR" altLang="en-US" sz="1600" dirty="0" err="1"/>
              <a:t>스푸핑</a:t>
            </a:r>
            <a:r>
              <a:rPr lang="en-US" altLang="ko-KR" sz="1600" dirty="0"/>
              <a:t>, IP </a:t>
            </a:r>
            <a:r>
              <a:rPr lang="ko-KR" altLang="en-US" sz="1600" dirty="0" err="1"/>
              <a:t>스푸핑</a:t>
            </a:r>
            <a:r>
              <a:rPr lang="en-US" altLang="ko-KR" sz="1600" dirty="0"/>
              <a:t>)</a:t>
            </a:r>
            <a:r>
              <a:rPr lang="ko-KR" altLang="en-US" sz="1600" dirty="0"/>
              <a:t>이</a:t>
            </a:r>
            <a:br>
              <a:rPr lang="en-US" altLang="ko-KR" sz="1600" dirty="0"/>
            </a:br>
            <a:r>
              <a:rPr lang="ko-KR" altLang="en-US" sz="1600" dirty="0"/>
              <a:t>성공했다고 가정할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둘 사이 인증이 끝나고 패킷이 오가려는 상황에서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서버 측으로 </a:t>
            </a:r>
            <a:r>
              <a:rPr lang="en-US" altLang="ko-KR" sz="1600" dirty="0"/>
              <a:t>RST(</a:t>
            </a:r>
            <a:r>
              <a:rPr lang="ko-KR" altLang="en-US" sz="1600" dirty="0"/>
              <a:t>강제중단 패킷</a:t>
            </a:r>
            <a:r>
              <a:rPr lang="en-US" altLang="ko-KR" sz="1600" dirty="0"/>
              <a:t>)</a:t>
            </a:r>
            <a:r>
              <a:rPr lang="ko-KR" altLang="en-US" sz="1600" dirty="0"/>
              <a:t>을 날려</a:t>
            </a:r>
            <a:r>
              <a:rPr lang="en-US" altLang="ko-KR" sz="1600" dirty="0"/>
              <a:t> </a:t>
            </a:r>
            <a:r>
              <a:rPr lang="ko-KR" altLang="en-US" sz="1600" dirty="0"/>
              <a:t>통신을 강제 종료하고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공격자는 자신과 서버 간의 새로운 통신을 </a:t>
            </a:r>
            <a:r>
              <a:rPr lang="ko-KR" altLang="en-US" sz="1600" dirty="0" err="1"/>
              <a:t>열어둡니다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아직 서버가 닫힌 지 모르는 클라이언트는</a:t>
            </a:r>
            <a:br>
              <a:rPr lang="en-US" altLang="ko-KR" sz="1600" dirty="0"/>
            </a:br>
            <a:r>
              <a:rPr lang="en-US" altLang="ko-KR" sz="1600" dirty="0"/>
              <a:t>ACK</a:t>
            </a:r>
            <a:r>
              <a:rPr lang="ko-KR" altLang="en-US" sz="1600" dirty="0"/>
              <a:t>를 무한 전송을 보낼 텐데</a:t>
            </a:r>
            <a:r>
              <a:rPr lang="en-US" altLang="ko-KR" sz="1600" dirty="0"/>
              <a:t>,(</a:t>
            </a:r>
            <a:r>
              <a:rPr lang="ko-KR" altLang="en-US" sz="1600" dirty="0"/>
              <a:t>이를 </a:t>
            </a:r>
            <a:r>
              <a:rPr lang="en-US" altLang="ko-KR" sz="1600" dirty="0"/>
              <a:t>ACK Storm</a:t>
            </a:r>
            <a:r>
              <a:rPr lang="ko-KR" altLang="en-US" sz="1600" dirty="0"/>
              <a:t>이라고 표현합니다</a:t>
            </a:r>
            <a:r>
              <a:rPr lang="en-US" altLang="ko-KR" sz="1600" dirty="0"/>
              <a:t>.) </a:t>
            </a:r>
            <a:r>
              <a:rPr lang="ko-KR" altLang="en-US" sz="1600" dirty="0"/>
              <a:t>공격자가 해당 패킷을 받아 서버 측으로 보내서</a:t>
            </a:r>
            <a:br>
              <a:rPr lang="en-US" altLang="ko-KR" sz="1600" dirty="0"/>
            </a:br>
            <a:r>
              <a:rPr lang="ko-KR" altLang="en-US" sz="1600" dirty="0"/>
              <a:t>서버와 공격자가 직접 통신하는 방법을 세션 </a:t>
            </a:r>
            <a:r>
              <a:rPr lang="ko-KR" altLang="en-US" sz="1600" dirty="0" err="1"/>
              <a:t>하이재킹이라고</a:t>
            </a:r>
            <a:r>
              <a:rPr lang="ko-KR" altLang="en-US" sz="1600" dirty="0"/>
              <a:t>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방법은 선조건이 까다롭지만</a:t>
            </a:r>
            <a:r>
              <a:rPr lang="en-US" altLang="ko-KR" sz="1600" dirty="0"/>
              <a:t> </a:t>
            </a:r>
            <a:r>
              <a:rPr lang="ko-KR" altLang="en-US" sz="1600" dirty="0"/>
              <a:t>좋은 공격기법 중 하나입니다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753C25-6709-A69D-1DC6-D7173182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127" y="2009067"/>
            <a:ext cx="4319477" cy="43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9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FFB54-CADC-7C13-47EA-B1C6E22A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Replay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752523-1B71-7677-648F-E6495D1D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70679"/>
          </a:xfrm>
        </p:spPr>
        <p:txBody>
          <a:bodyPr/>
          <a:lstStyle/>
          <a:p>
            <a:r>
              <a:rPr lang="ko-KR" altLang="en-US" sz="1600" dirty="0"/>
              <a:t>재전송 공격은 </a:t>
            </a:r>
            <a:r>
              <a:rPr lang="en-US" altLang="ko-KR" sz="1600" dirty="0"/>
              <a:t>TCP</a:t>
            </a:r>
            <a:r>
              <a:rPr lang="ko-KR" altLang="en-US" sz="1600" dirty="0"/>
              <a:t>의 구조적인 취약점을 이용한 공격 방법입니다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TCP</a:t>
            </a:r>
            <a:r>
              <a:rPr lang="ko-KR" altLang="en-US" sz="1600" dirty="0"/>
              <a:t>는 불안전한 상위 계층에서 안전하게 데이터를 전송하도록 보장해야 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도달하지 않은 패킷에 대해 재전송을 하여 온전하게 모두 도달하게끔 하는 것이 원칙입니다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공격자를 이를 일부로 악용하여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응답신호를 못 받은 것처럼 같은 내용을 한 번 더 전달하는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서버 측에서는 같은 클라이언트가 두 번 보낸 것으로 인지하여</a:t>
            </a:r>
            <a:r>
              <a:rPr lang="en-US" altLang="ko-KR" sz="1600" dirty="0"/>
              <a:t>, </a:t>
            </a:r>
            <a:r>
              <a:rPr lang="ko-KR" altLang="en-US" sz="1600" dirty="0"/>
              <a:t>내용을 한 번 더 노출 시킵니다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예를 들어 로그인이 끝나면</a:t>
            </a:r>
            <a:r>
              <a:rPr lang="en-US" altLang="ko-KR" sz="1600" dirty="0"/>
              <a:t>, </a:t>
            </a:r>
            <a:r>
              <a:rPr lang="ko-KR" altLang="en-US" sz="1600" dirty="0"/>
              <a:t>상태를 유지하기 위한 쿠키 값을 응답으로 서버에서 클라이언트로 넘기는데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때를 노려서 재전송 공격을 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공격자도 클라이언트와 동일하게 이를 사용하여 서버와 통신할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방지하는 방법으로는 임의의 순서번호 등을 사용하여 클라이언트나 서버 측에서</a:t>
            </a:r>
            <a:br>
              <a:rPr lang="en-US" altLang="ko-KR" sz="1600" dirty="0"/>
            </a:br>
            <a:r>
              <a:rPr lang="ko-KR" altLang="en-US" sz="1600" dirty="0"/>
              <a:t>같은 내용이 반복된 것을 이상하게 보고 차단하는 방식을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타임 </a:t>
            </a:r>
            <a:r>
              <a:rPr lang="ko-KR" altLang="en-US" sz="1600" dirty="0" err="1"/>
              <a:t>스탬프같은</a:t>
            </a:r>
            <a:r>
              <a:rPr lang="ko-KR" altLang="en-US" sz="1600" dirty="0"/>
              <a:t> 보내는 시간을 사용하거나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임의의 난수</a:t>
            </a:r>
            <a:r>
              <a:rPr lang="en-US" altLang="ko-KR" sz="1600" dirty="0"/>
              <a:t>(nonce)</a:t>
            </a:r>
            <a:r>
              <a:rPr lang="ko-KR" altLang="en-US" sz="1600" dirty="0"/>
              <a:t>를 패킷에 섞어서 전달하는 방식으로</a:t>
            </a:r>
            <a:br>
              <a:rPr lang="en-US" altLang="ko-KR" sz="1600" dirty="0"/>
            </a:br>
            <a:r>
              <a:rPr lang="ko-KR" altLang="en-US" sz="1600" dirty="0"/>
              <a:t>공격자는 모르는 둘 만의 규칙을 사용하여 통신하는 방법이 있을 것입니다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05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11F3B0-DDF5-01B2-9173-FFF7DB248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HTTP Sniffing SSL/TLS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87194-4CA0-ABDD-EA02-93FCDD4DC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05513"/>
          </a:xfrm>
        </p:spPr>
        <p:txBody>
          <a:bodyPr/>
          <a:lstStyle/>
          <a:p>
            <a:r>
              <a:rPr lang="ko-KR" altLang="en-US" sz="1600" dirty="0"/>
              <a:t>기존 방식의 </a:t>
            </a:r>
            <a:r>
              <a:rPr lang="en-US" altLang="ko-KR" sz="1600" dirty="0"/>
              <a:t>HTTP </a:t>
            </a:r>
            <a:r>
              <a:rPr lang="ko-KR" altLang="en-US" sz="1600" dirty="0"/>
              <a:t>프로토콜</a:t>
            </a:r>
            <a:r>
              <a:rPr lang="en-US" altLang="ko-KR" sz="1600" dirty="0"/>
              <a:t>(80)</a:t>
            </a:r>
            <a:r>
              <a:rPr lang="ko-KR" altLang="en-US" sz="1600" dirty="0"/>
              <a:t>은 데이터가 패킷으로 변환되는 과정에서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암호화 없이 </a:t>
            </a:r>
            <a:r>
              <a:rPr lang="en-US" altLang="ko-KR" sz="1600" dirty="0"/>
              <a:t>raw(</a:t>
            </a:r>
            <a:r>
              <a:rPr lang="ko-KR" altLang="en-US" sz="1600" dirty="0"/>
              <a:t>날 것</a:t>
            </a:r>
            <a:r>
              <a:rPr lang="en-US" altLang="ko-KR" sz="1600" dirty="0"/>
              <a:t>)</a:t>
            </a:r>
            <a:r>
              <a:rPr lang="ko-KR" altLang="en-US" sz="1600" dirty="0"/>
              <a:t>으로 전달되기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공격자가 중간에 이를 탈취하여</a:t>
            </a:r>
            <a:br>
              <a:rPr lang="en-US" altLang="ko-KR" sz="1600" dirty="0"/>
            </a:br>
            <a:r>
              <a:rPr lang="ko-KR" altLang="en-US" sz="1600" dirty="0"/>
              <a:t>정상적인 </a:t>
            </a:r>
            <a:r>
              <a:rPr lang="en-US" altLang="ko-KR" sz="1600" dirty="0"/>
              <a:t>html</a:t>
            </a:r>
            <a:r>
              <a:rPr lang="ko-KR" altLang="en-US" sz="1600" dirty="0"/>
              <a:t>텍스트를 변조하여 공격자가 유리하도록 파일의 내부를 변경하고</a:t>
            </a:r>
            <a:br>
              <a:rPr lang="en-US" altLang="ko-KR" sz="1600" dirty="0"/>
            </a:br>
            <a:r>
              <a:rPr lang="ko-KR" altLang="en-US" sz="1600" dirty="0"/>
              <a:t>이를 사용자에게 전달 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또한</a:t>
            </a:r>
            <a:r>
              <a:rPr lang="en-US" altLang="ko-KR" sz="1600" dirty="0"/>
              <a:t>, </a:t>
            </a:r>
            <a:r>
              <a:rPr lang="ko-KR" altLang="en-US" sz="1600" dirty="0"/>
              <a:t>중간자 공격 중 하나가 될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HTTP</a:t>
            </a:r>
            <a:r>
              <a:rPr lang="ko-KR" altLang="en-US" sz="1600" dirty="0"/>
              <a:t>방식은 취약한 편으로 가급적 </a:t>
            </a:r>
            <a:r>
              <a:rPr lang="en-US" altLang="ko-KR" sz="1600" dirty="0">
                <a:hlinkClick r:id="rId2"/>
              </a:rPr>
              <a:t>http://~</a:t>
            </a:r>
            <a:r>
              <a:rPr lang="en-US" altLang="ko-KR" sz="1600" dirty="0"/>
              <a:t> </a:t>
            </a:r>
            <a:r>
              <a:rPr lang="ko-KR" altLang="en-US" sz="1600" dirty="0"/>
              <a:t>으로는 들어가지 않는 것을 권장합니다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방지하는 방법으로는 </a:t>
            </a:r>
            <a:r>
              <a:rPr lang="en-US" altLang="ko-KR" sz="1600" dirty="0"/>
              <a:t>HTTPS(443)</a:t>
            </a:r>
            <a:r>
              <a:rPr lang="ko-KR" altLang="en-US" sz="1600" dirty="0"/>
              <a:t>을 사용하는 것으로 해결 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HTTPS(443)</a:t>
            </a:r>
            <a:r>
              <a:rPr lang="ko-KR" altLang="en-US" sz="1600" dirty="0"/>
              <a:t>는 기존 </a:t>
            </a:r>
            <a:r>
              <a:rPr lang="en-US" altLang="ko-KR" sz="1600" dirty="0"/>
              <a:t>HTTP(80)</a:t>
            </a:r>
            <a:r>
              <a:rPr lang="ko-KR" altLang="en-US" sz="1600" dirty="0"/>
              <a:t>의 중간자 공격 취약점을 토대로 </a:t>
            </a:r>
            <a:r>
              <a:rPr lang="en-US" altLang="ko-KR" sz="1600" dirty="0"/>
              <a:t>SSL/TLS</a:t>
            </a:r>
            <a:r>
              <a:rPr lang="ko-KR" altLang="en-US" sz="1600" dirty="0"/>
              <a:t>인증을 통해 암호화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도착지에 와서 암호를 풀어 정상적인 사이트가 보이도록 하는 것입니다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HTTPS</a:t>
            </a:r>
            <a:r>
              <a:rPr lang="ko-KR" altLang="en-US" sz="1600" dirty="0"/>
              <a:t>로 사이트를 열기 위해서는 </a:t>
            </a:r>
            <a:r>
              <a:rPr lang="en-US" altLang="ko-KR" sz="1600" dirty="0"/>
              <a:t>SSL </a:t>
            </a:r>
            <a:r>
              <a:rPr lang="ko-KR" altLang="en-US" sz="1600" dirty="0"/>
              <a:t>인증서나 </a:t>
            </a:r>
            <a:r>
              <a:rPr lang="en-US" altLang="ko-KR" sz="1600" dirty="0"/>
              <a:t>TLSv1.1(~1.3)</a:t>
            </a:r>
            <a:r>
              <a:rPr lang="ko-KR" altLang="en-US" sz="1600" dirty="0"/>
              <a:t>등의 보안키를 추가로 등록해야</a:t>
            </a:r>
            <a:r>
              <a:rPr lang="en-US" altLang="ko-KR" sz="1600" dirty="0"/>
              <a:t> </a:t>
            </a:r>
            <a:r>
              <a:rPr lang="ko-KR" altLang="en-US" sz="1600" dirty="0"/>
              <a:t>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클라우드 </a:t>
            </a:r>
            <a:r>
              <a:rPr lang="ko-KR" altLang="en-US" sz="1600" dirty="0" err="1"/>
              <a:t>플레어의</a:t>
            </a:r>
            <a:r>
              <a:rPr lang="ko-KR" altLang="en-US" sz="1600" dirty="0"/>
              <a:t> </a:t>
            </a:r>
            <a:r>
              <a:rPr lang="en-US" altLang="ko-KR" sz="1600" dirty="0"/>
              <a:t>DNS</a:t>
            </a:r>
            <a:r>
              <a:rPr lang="ko-KR" altLang="en-US" sz="1600" dirty="0"/>
              <a:t>서비스의 경우도 엄격모드를 활성화 하여 보안을 강화 할 수도 있습니다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무료 </a:t>
            </a:r>
            <a:r>
              <a:rPr lang="en-US" altLang="ko-KR" sz="1600" dirty="0"/>
              <a:t>SSL/TLS </a:t>
            </a:r>
            <a:r>
              <a:rPr lang="ko-KR" altLang="en-US" sz="1600" dirty="0"/>
              <a:t>인증서를 얻고 싶다면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letsencrypt</a:t>
            </a:r>
            <a:r>
              <a:rPr lang="ko-KR" altLang="en-US" sz="1600" dirty="0"/>
              <a:t>를 통해 </a:t>
            </a:r>
            <a:r>
              <a:rPr lang="en-US" altLang="ko-KR" sz="1600" dirty="0"/>
              <a:t>nginx</a:t>
            </a:r>
            <a:r>
              <a:rPr lang="ko-KR" altLang="en-US" sz="1600" dirty="0"/>
              <a:t>를 설정하여 </a:t>
            </a:r>
            <a:r>
              <a:rPr lang="en-US" altLang="ko-KR" sz="1600" dirty="0"/>
              <a:t>HTTPS</a:t>
            </a:r>
            <a:r>
              <a:rPr lang="ko-KR" altLang="en-US" sz="1600" dirty="0"/>
              <a:t>를 개설 할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329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E12E-B85D-AAFA-CCB0-9FDBD867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CORS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AB2-2416-C9EE-ABB9-C3ED17809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31732"/>
          </a:xfrm>
        </p:spPr>
        <p:txBody>
          <a:bodyPr/>
          <a:lstStyle/>
          <a:p>
            <a:r>
              <a:rPr lang="en-US" altLang="ko-KR" sz="1600" dirty="0"/>
              <a:t>SOP(Same Origin Policy)</a:t>
            </a:r>
            <a:r>
              <a:rPr lang="ko-KR" altLang="en-US" sz="1600" dirty="0"/>
              <a:t>는 오늘날 거의 모든 브라우저에 기본 탑재 된 보안 기능으로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하나의 도메인</a:t>
            </a:r>
            <a:r>
              <a:rPr lang="en-US" altLang="ko-KR" sz="1600" dirty="0"/>
              <a:t>(+</a:t>
            </a:r>
            <a:r>
              <a:rPr lang="ko-KR" altLang="en-US" sz="1600" dirty="0"/>
              <a:t>포트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사용하여 서비스를 운영한다면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반드시 모든 데이터는 해당 도메인</a:t>
            </a:r>
            <a:r>
              <a:rPr lang="en-US" altLang="ko-KR" sz="1600" dirty="0"/>
              <a:t>(+</a:t>
            </a:r>
            <a:r>
              <a:rPr lang="ko-KR" altLang="en-US" sz="1600" dirty="0"/>
              <a:t>포트</a:t>
            </a:r>
            <a:r>
              <a:rPr lang="en-US" altLang="ko-KR" sz="1600" dirty="0"/>
              <a:t>)</a:t>
            </a:r>
            <a:r>
              <a:rPr lang="ko-KR" altLang="en-US" sz="1600" dirty="0"/>
              <a:t>의 하위 호스트 경로로만 값을 가지고 와야 한다는 규칙입니다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CORS(Cross Origin Resource Sharing)</a:t>
            </a:r>
            <a:r>
              <a:rPr lang="ko-KR" altLang="en-US" sz="1600" dirty="0"/>
              <a:t>는</a:t>
            </a:r>
            <a:br>
              <a:rPr lang="en-US" altLang="ko-KR" sz="1600" dirty="0"/>
            </a:br>
            <a:r>
              <a:rPr lang="ko-KR" altLang="en-US" sz="1600" dirty="0"/>
              <a:t>오늘날 웹의 구조는 </a:t>
            </a:r>
            <a:r>
              <a:rPr lang="en-US" altLang="ko-KR" sz="1600" dirty="0"/>
              <a:t>SOP</a:t>
            </a:r>
            <a:r>
              <a:rPr lang="ko-KR" altLang="en-US" sz="1600" dirty="0"/>
              <a:t>로만 작성하기에는</a:t>
            </a:r>
            <a:r>
              <a:rPr lang="en-US" altLang="ko-KR" sz="1600" dirty="0"/>
              <a:t> </a:t>
            </a:r>
            <a:r>
              <a:rPr lang="ko-KR" altLang="en-US" sz="1600" dirty="0"/>
              <a:t>한계가 많이</a:t>
            </a:r>
            <a:r>
              <a:rPr lang="en-US" altLang="ko-KR" sz="1600" dirty="0"/>
              <a:t> </a:t>
            </a:r>
            <a:r>
              <a:rPr lang="ko-KR" altLang="en-US" sz="1600" dirty="0"/>
              <a:t>부딪치는 방식이라 판단하여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규칙을 일부 허용해서 조금 더 편리한 설계가 가능하도록 하는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물론</a:t>
            </a:r>
            <a:r>
              <a:rPr lang="en-US" altLang="ko-KR" sz="1600" dirty="0"/>
              <a:t>, </a:t>
            </a:r>
            <a:r>
              <a:rPr lang="ko-KR" altLang="en-US" sz="1600" dirty="0"/>
              <a:t>허용하는 만큼 보안상 뚫을 여지는 늘어나기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최대한 사용하지 않는 편이 좋습니다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express</a:t>
            </a:r>
            <a:r>
              <a:rPr lang="ko-KR" altLang="en-US" sz="1600" dirty="0"/>
              <a:t>를 사용하는 경우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cors</a:t>
            </a:r>
            <a:r>
              <a:rPr lang="ko-KR" altLang="en-US" sz="1600" dirty="0"/>
              <a:t>세팅은 의존성 주입을 하고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npm</a:t>
            </a:r>
            <a:r>
              <a:rPr lang="en-US" altLang="ko-KR" sz="1600" dirty="0"/>
              <a:t> install </a:t>
            </a:r>
            <a:r>
              <a:rPr lang="en-US" altLang="ko-KR" sz="1600" dirty="0" err="1"/>
              <a:t>cors</a:t>
            </a:r>
            <a:r>
              <a:rPr lang="en-US" altLang="ko-KR" sz="1600" dirty="0"/>
              <a:t>) </a:t>
            </a:r>
            <a:r>
              <a:rPr lang="ko-KR" altLang="en-US" sz="1600" dirty="0"/>
              <a:t>좌측처럼 작성합니다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			</a:t>
            </a:r>
            <a:r>
              <a:rPr lang="ko-KR" altLang="en-US" sz="1600" dirty="0"/>
              <a:t>만약</a:t>
            </a:r>
            <a:r>
              <a:rPr lang="en-US" altLang="ko-KR" sz="1600" dirty="0"/>
              <a:t>, </a:t>
            </a:r>
            <a:r>
              <a:rPr lang="ko-KR" altLang="en-US" sz="1600" dirty="0"/>
              <a:t>헤더를 통해서 특정 요청만 허용하려는 경우에는 우측 처럼 작성합니다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C31C96-216A-10FC-F806-27CB1EE7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070485"/>
            <a:ext cx="2771516" cy="9111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EDB4BA-46BC-AD28-6F5D-76E91E4A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97" y="5753960"/>
            <a:ext cx="4901983" cy="4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8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0C417-6672-F4DD-1BDA-01599AE4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CSRF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A1B05-04F1-C9DD-22E8-81843DF8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40044" cy="4224637"/>
          </a:xfrm>
        </p:spPr>
        <p:txBody>
          <a:bodyPr/>
          <a:lstStyle/>
          <a:p>
            <a:r>
              <a:rPr lang="en-US" altLang="ko-KR" sz="1400" dirty="0"/>
              <a:t>CSRF(Cross-Site Request Forgery)</a:t>
            </a:r>
            <a:r>
              <a:rPr lang="ko-KR" altLang="en-US" sz="1400" dirty="0"/>
              <a:t>는 일반 사용자가 </a:t>
            </a:r>
            <a:r>
              <a:rPr lang="en-US" altLang="ko-KR" sz="1400" dirty="0" err="1"/>
              <a:t>Sessionid</a:t>
            </a:r>
            <a:r>
              <a:rPr lang="ko-KR" altLang="en-US" sz="1400" dirty="0"/>
              <a:t>를 사용하는 서버에 접속하여</a:t>
            </a:r>
            <a:br>
              <a:rPr lang="en-US" altLang="ko-KR" sz="1400" dirty="0"/>
            </a:br>
            <a:r>
              <a:rPr lang="ko-KR" altLang="en-US" sz="1400" dirty="0"/>
              <a:t>정상적으로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Sessionid</a:t>
            </a:r>
            <a:r>
              <a:rPr lang="ko-KR" altLang="en-US" sz="1400" dirty="0"/>
              <a:t>를 발급 받고</a:t>
            </a:r>
            <a:r>
              <a:rPr lang="en-US" altLang="ko-KR" sz="1400" dirty="0"/>
              <a:t>, </a:t>
            </a:r>
            <a:r>
              <a:rPr lang="ko-KR" altLang="en-US" sz="1400" dirty="0"/>
              <a:t>서버에는 </a:t>
            </a:r>
            <a:r>
              <a:rPr lang="en-US" altLang="ko-KR" sz="1400" dirty="0" err="1"/>
              <a:t>Sessionid</a:t>
            </a:r>
            <a:r>
              <a:rPr lang="en-US" altLang="ko-KR" sz="1400" dirty="0"/>
              <a:t> </a:t>
            </a:r>
            <a:r>
              <a:rPr lang="ko-KR" altLang="en-US" sz="1400" dirty="0"/>
              <a:t>정보들이 담겨 있다고 가정 할 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공격자가 해당 사용자를 이용하여</a:t>
            </a:r>
            <a:r>
              <a:rPr lang="en-US" altLang="ko-KR" sz="1400" dirty="0"/>
              <a:t>(</a:t>
            </a:r>
            <a:r>
              <a:rPr lang="ko-KR" altLang="en-US" sz="1400" dirty="0"/>
              <a:t>정확히는 </a:t>
            </a:r>
            <a:r>
              <a:rPr lang="en-US" altLang="ko-KR" sz="1400" dirty="0" err="1"/>
              <a:t>Sessionid</a:t>
            </a:r>
            <a:r>
              <a:rPr lang="ko-KR" altLang="en-US" sz="1400" dirty="0"/>
              <a:t>를 소지한 사용자를 이용하여</a:t>
            </a:r>
            <a:r>
              <a:rPr lang="en-US" altLang="ko-KR" sz="1400" dirty="0"/>
              <a:t>),</a:t>
            </a:r>
            <a:br>
              <a:rPr lang="en-US" altLang="ko-KR" sz="1400" dirty="0"/>
            </a:br>
            <a:r>
              <a:rPr lang="ko-KR" altLang="en-US" sz="1400" dirty="0"/>
              <a:t>사용자가 서버에 공격을 하도록 지시하는 공격입니다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 공격방식은 공격자가 직접 공격하는 것이 아니라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사용자를 이용하는 방식이기 때문에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추적이 어렵고</a:t>
            </a:r>
            <a:r>
              <a:rPr lang="en-US" altLang="ko-KR" sz="1400" dirty="0"/>
              <a:t>, </a:t>
            </a:r>
            <a:r>
              <a:rPr lang="ko-KR" altLang="en-US" sz="1400" dirty="0"/>
              <a:t>다양한 방식으로 공격을 유도 할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예를 들어 해당 사이트에 악성 스크립트를 삽입한 공격도 가능하고</a:t>
            </a:r>
            <a:r>
              <a:rPr lang="en-US" altLang="ko-KR" sz="1400" dirty="0"/>
              <a:t>, </a:t>
            </a:r>
            <a:r>
              <a:rPr lang="ko-KR" altLang="en-US" sz="1400" dirty="0"/>
              <a:t>사이트 외부에서도 가능할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사용되는 예시로는 해당 사용자에게 악성스크립트를 실행하도록 유도하고 만약 실행이 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사용자 정보를 변경</a:t>
            </a:r>
            <a:r>
              <a:rPr lang="en-US" altLang="ko-KR" sz="1400" dirty="0"/>
              <a:t>(</a:t>
            </a:r>
            <a:r>
              <a:rPr lang="ko-KR" altLang="en-US" sz="1400" dirty="0"/>
              <a:t>패스워드 변경</a:t>
            </a:r>
            <a:r>
              <a:rPr lang="en-US" altLang="ko-KR" sz="1400" dirty="0"/>
              <a:t>)</a:t>
            </a:r>
            <a:r>
              <a:rPr lang="ko-KR" altLang="en-US" sz="1400" dirty="0"/>
              <a:t>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사용자의 명의로 각종 악의적인 행동을 취하게 하거나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서버의 권한 탈취를 청부 할 수도 있을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이를 방지하는 방법으로는 사용자의 요청의 </a:t>
            </a:r>
            <a:r>
              <a:rPr lang="en-US" altLang="ko-KR" sz="1400" dirty="0"/>
              <a:t>Referrer</a:t>
            </a:r>
            <a:r>
              <a:rPr lang="ko-KR" altLang="en-US" sz="1400" dirty="0"/>
              <a:t>은 해당 사이트를 들어오기 전의</a:t>
            </a:r>
            <a:r>
              <a:rPr lang="en-US" altLang="ko-KR" sz="1400" dirty="0"/>
              <a:t> </a:t>
            </a:r>
            <a:r>
              <a:rPr lang="ko-KR" altLang="en-US" sz="1400" dirty="0"/>
              <a:t>바로 이전 사이트 주소를 말합니다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논리적으로 해당 요청이 정상적인 요청이라면</a:t>
            </a:r>
            <a:r>
              <a:rPr lang="en-US" altLang="ko-KR" sz="1400" dirty="0"/>
              <a:t>, </a:t>
            </a:r>
            <a:r>
              <a:rPr lang="ko-KR" altLang="en-US" sz="1400" dirty="0"/>
              <a:t>반드시 </a:t>
            </a:r>
            <a:r>
              <a:rPr lang="en-US" altLang="ko-KR" sz="1400" dirty="0"/>
              <a:t>Referrer</a:t>
            </a:r>
            <a:r>
              <a:rPr lang="ko-KR" altLang="en-US" sz="1400" dirty="0"/>
              <a:t>은 사용자가 당장 보고 있는 사이트 일 것이므로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체크 하기만 해도 상당하게 </a:t>
            </a:r>
            <a:r>
              <a:rPr lang="en-US" altLang="ko-KR" sz="1400" dirty="0"/>
              <a:t>CSRF</a:t>
            </a:r>
            <a:r>
              <a:rPr lang="ko-KR" altLang="en-US" sz="1400" dirty="0"/>
              <a:t>공격을 막을 수 있습니다</a:t>
            </a:r>
            <a:r>
              <a:rPr lang="en-US" altLang="ko-KR" sz="1400" dirty="0"/>
              <a:t>.( </a:t>
            </a:r>
            <a:r>
              <a:rPr lang="ko-KR" altLang="en-US" sz="1400" dirty="0"/>
              <a:t>물론 완벽하지는 않습니다</a:t>
            </a:r>
            <a:r>
              <a:rPr lang="en-US" altLang="ko-KR" sz="1400" dirty="0"/>
              <a:t>. )</a:t>
            </a:r>
          </a:p>
          <a:p>
            <a:r>
              <a:rPr lang="ko-KR" altLang="en-US" sz="1400" dirty="0"/>
              <a:t>이외에도 </a:t>
            </a:r>
            <a:r>
              <a:rPr lang="en-US" altLang="ko-KR" sz="1400" dirty="0"/>
              <a:t>CSRF</a:t>
            </a:r>
            <a:r>
              <a:rPr lang="ko-KR" altLang="en-US" sz="1400" dirty="0"/>
              <a:t>토큰을 사용하는 방식으로 매 토큰 마다 값을 무작위로 생성하여</a:t>
            </a:r>
            <a:r>
              <a:rPr lang="en-US" altLang="ko-KR" sz="1400" dirty="0"/>
              <a:t>, </a:t>
            </a:r>
            <a:r>
              <a:rPr lang="ko-KR" altLang="en-US" sz="1400" dirty="0"/>
              <a:t>해당 토큰을 검증하여 막는 방법도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815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0C417-6672-F4DD-1BDA-01599AE4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CSRF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CD4ABE0-7F42-72B1-E91A-0DFB2F1AD3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1571" y="2124708"/>
            <a:ext cx="4640262" cy="743217"/>
          </a:xfr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BE41EFE-CB8A-80A2-9531-49A0405C8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755" y="2989612"/>
            <a:ext cx="3357116" cy="3309658"/>
          </a:xfrm>
        </p:spPr>
        <p:txBody>
          <a:bodyPr/>
          <a:lstStyle/>
          <a:p>
            <a:r>
              <a:rPr lang="ko-KR" altLang="en-US" sz="1400" dirty="0"/>
              <a:t>위와 같이 외부에서 임의의 경로로</a:t>
            </a:r>
            <a:br>
              <a:rPr lang="en-US" altLang="ko-KR" sz="1400" dirty="0"/>
            </a:br>
            <a:r>
              <a:rPr lang="en-US" altLang="ko-KR" sz="1400" dirty="0"/>
              <a:t>CRUD</a:t>
            </a:r>
            <a:r>
              <a:rPr lang="ko-KR" altLang="en-US" sz="1400" dirty="0"/>
              <a:t>를 접속할 수 있도록 허용한다면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CSRF</a:t>
            </a:r>
            <a:r>
              <a:rPr lang="ko-KR" altLang="en-US" sz="1400" dirty="0"/>
              <a:t>공격이 가능할 여지가 있습니다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Cookie</a:t>
            </a:r>
            <a:r>
              <a:rPr lang="ko-KR" altLang="en-US" sz="1400" dirty="0"/>
              <a:t>값을 직접 탈취하여</a:t>
            </a:r>
            <a:br>
              <a:rPr lang="en-US" altLang="ko-KR" sz="1400" dirty="0"/>
            </a:br>
            <a:r>
              <a:rPr lang="ko-KR" altLang="en-US" sz="1400" dirty="0"/>
              <a:t>위조 공격을</a:t>
            </a:r>
            <a:r>
              <a:rPr lang="en-US" altLang="ko-KR" sz="1400" dirty="0"/>
              <a:t> </a:t>
            </a:r>
            <a:r>
              <a:rPr lang="ko-KR" altLang="en-US" sz="1400" dirty="0"/>
              <a:t>할 수 있고</a:t>
            </a:r>
            <a:r>
              <a:rPr lang="en-US" altLang="ko-KR" sz="1400" dirty="0"/>
              <a:t>,</a:t>
            </a:r>
          </a:p>
          <a:p>
            <a:r>
              <a:rPr lang="en-US" altLang="ko-KR" sz="1400" dirty="0"/>
              <a:t>XSS</a:t>
            </a:r>
            <a:r>
              <a:rPr lang="ko-KR" altLang="en-US" sz="1400" dirty="0"/>
              <a:t>나 </a:t>
            </a:r>
            <a:r>
              <a:rPr lang="en-US" altLang="ko-KR" sz="1400" dirty="0"/>
              <a:t>SQL</a:t>
            </a:r>
            <a:r>
              <a:rPr lang="ko-KR" altLang="en-US" sz="1400" dirty="0"/>
              <a:t>주입 공격으로</a:t>
            </a:r>
            <a:br>
              <a:rPr lang="en-US" altLang="ko-KR" sz="1400" dirty="0"/>
            </a:br>
            <a:r>
              <a:rPr lang="ko-KR" altLang="en-US" sz="1400" dirty="0"/>
              <a:t>요청 명령을 넣어 놓고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희생자가 누르도록</a:t>
            </a:r>
            <a:br>
              <a:rPr lang="en-US" altLang="ko-KR" sz="1400" dirty="0"/>
            </a:br>
            <a:r>
              <a:rPr lang="ko-KR" altLang="en-US" sz="1400" dirty="0"/>
              <a:t>유도 할 수도 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07D79E-4DC6-EE32-D12F-DFA6E9ACE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473" y="1956389"/>
            <a:ext cx="4169517" cy="30071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A8F453-F11B-F799-31F6-836469049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871" y="3255274"/>
            <a:ext cx="4076747" cy="3069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F5C5783-DDFA-934E-D213-1B5E49250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2473" y="5081182"/>
            <a:ext cx="3787957" cy="121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82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9B61-799E-5273-DB71-1EEAA134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Function(</a:t>
            </a:r>
            <a:r>
              <a:rPr lang="ko-KR" altLang="en-US" dirty="0"/>
              <a:t>보안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9FCE7-F6A7-8BC0-4811-539EADC8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16" y="2108201"/>
            <a:ext cx="6559340" cy="4298777"/>
          </a:xfrm>
        </p:spPr>
        <p:txBody>
          <a:bodyPr/>
          <a:lstStyle/>
          <a:p>
            <a:r>
              <a:rPr lang="ko-KR" altLang="en-US" sz="1600" dirty="0"/>
              <a:t>일반적인 비밀번호 문장을 </a:t>
            </a:r>
            <a:r>
              <a:rPr lang="en-US" altLang="ko-KR" sz="1600" dirty="0"/>
              <a:t>raw(</a:t>
            </a:r>
            <a:r>
              <a:rPr lang="ko-KR" altLang="en-US" sz="1600" dirty="0"/>
              <a:t>날 것</a:t>
            </a:r>
            <a:r>
              <a:rPr lang="en-US" altLang="ko-KR" sz="1600" dirty="0"/>
              <a:t>)</a:t>
            </a:r>
            <a:r>
              <a:rPr lang="ko-KR" altLang="en-US" sz="1600" dirty="0"/>
              <a:t>로 데이터 베이스에 보관한다면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굉장히 위험한 방식일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비밀번호 같은 중요한 정보는 암호화를 거쳐서 보관하는 것이 좋은데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일대일 대응 </a:t>
            </a:r>
            <a:r>
              <a:rPr lang="en-US" altLang="ko-KR" sz="1600" dirty="0"/>
              <a:t>Hash </a:t>
            </a:r>
            <a:r>
              <a:rPr lang="ko-KR" altLang="en-US" sz="1600" dirty="0"/>
              <a:t>방식의 보안 알고리즘을 적용하면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보다 안전하게 보관 할 수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오늘날 사용되는 보안용 </a:t>
            </a:r>
            <a:r>
              <a:rPr lang="en-US" altLang="ko-KR" sz="1600" dirty="0"/>
              <a:t>Hash </a:t>
            </a:r>
            <a:r>
              <a:rPr lang="ko-KR" altLang="en-US" sz="1600" dirty="0"/>
              <a:t>함수들을 우측그림 처럼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MD5(MassageDigest5)</a:t>
            </a:r>
            <a:r>
              <a:rPr lang="ko-KR" altLang="en-US" sz="1600" dirty="0"/>
              <a:t>는 </a:t>
            </a:r>
            <a:r>
              <a:rPr lang="en-US" altLang="ko-KR" sz="1600" dirty="0"/>
              <a:t>MD</a:t>
            </a:r>
            <a:r>
              <a:rPr lang="ko-KR" altLang="en-US" sz="1600" dirty="0"/>
              <a:t>계열 중에서는 가장 최신이고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성능이 뛰어난 알고리즘으로 평가되지만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해시 충돌이 가능하다는 것이 밝혀져</a:t>
            </a:r>
            <a:r>
              <a:rPr lang="en-US" altLang="ko-KR" sz="1600" dirty="0"/>
              <a:t> </a:t>
            </a:r>
            <a:r>
              <a:rPr lang="ko-KR" altLang="en-US" sz="1600" dirty="0"/>
              <a:t>취약한 방법으로 알려졌습니다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SHA-0, SHA-1, SHA-2</a:t>
            </a:r>
            <a:r>
              <a:rPr lang="ko-KR" altLang="en-US" sz="1600" dirty="0"/>
              <a:t>는 </a:t>
            </a:r>
            <a:r>
              <a:rPr lang="en-US" altLang="ko-KR" sz="1600" dirty="0"/>
              <a:t>Secure Hash Algorithm</a:t>
            </a:r>
            <a:r>
              <a:rPr lang="ko-KR" altLang="en-US" sz="1600" dirty="0"/>
              <a:t>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SHA-2</a:t>
            </a:r>
            <a:r>
              <a:rPr lang="ko-KR" altLang="en-US" sz="1600" dirty="0"/>
              <a:t>는 </a:t>
            </a:r>
            <a:r>
              <a:rPr lang="en-US" altLang="ko-KR" sz="1600" dirty="0"/>
              <a:t>256/224,512/384</a:t>
            </a:r>
            <a:r>
              <a:rPr lang="ko-KR" altLang="en-US" sz="1600" dirty="0"/>
              <a:t>를 모두 아울러서 부르는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오늘날 해시 알고리즘은 </a:t>
            </a:r>
            <a:r>
              <a:rPr lang="en-US" altLang="ko-KR" sz="1600" dirty="0"/>
              <a:t>SHA-2</a:t>
            </a:r>
            <a:r>
              <a:rPr lang="ko-KR" altLang="en-US" sz="1600" dirty="0"/>
              <a:t>계열을 자주 사용하는 편입니다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(SHA-0, SHA-1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해시충돌 가능성이 있기 때문입니다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EB1DB-AD9C-7942-2B20-EDD02952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55" y="2512291"/>
            <a:ext cx="4584936" cy="3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7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0245-33E0-D009-458E-60930089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Hash</a:t>
            </a:r>
            <a:r>
              <a:rPr lang="ko-KR" altLang="en-US" dirty="0"/>
              <a:t> </a:t>
            </a:r>
            <a:r>
              <a:rPr lang="en-US" altLang="ko-KR" dirty="0"/>
              <a:t>Function(</a:t>
            </a:r>
            <a:r>
              <a:rPr lang="ko-KR" altLang="en-US" dirty="0"/>
              <a:t>보안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1BEB410-7FAA-74FE-F340-A706331512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5041" y="1995257"/>
            <a:ext cx="5082791" cy="4377738"/>
          </a:xfr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6947EC9E-6D2D-96FD-85E6-1F012EAD3E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70B0CD-7489-AF68-F68C-ABEB19DC6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159" y="1995257"/>
            <a:ext cx="6020439" cy="422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2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A5D72E-0C70-5A10-A83A-452DD907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pic>
        <p:nvPicPr>
          <p:cNvPr id="5" name="Picture 4" descr="컴퓨터 마더보드의 자물쇠">
            <a:extLst>
              <a:ext uri="{FF2B5EF4-FFF2-40B4-BE49-F238E27FC236}">
                <a16:creationId xmlns:a16="http://schemas.microsoft.com/office/drawing/2014/main" id="{3BA3A135-D8F2-0597-F776-251EB0921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44" r="39593"/>
          <a:stretch/>
        </p:blipFill>
        <p:spPr>
          <a:xfrm>
            <a:off x="20" y="10"/>
            <a:ext cx="4580077" cy="6400784"/>
          </a:xfrm>
          <a:prstGeom prst="rect">
            <a:avLst/>
          </a:prstGeom>
        </p:spPr>
      </p:pic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CFA7418B-F9BC-D239-B721-DEB13AC6F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6" cy="376089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/>
              <a:t>시스템 류 공격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네트워크 공격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웹 공격 </a:t>
            </a:r>
            <a:r>
              <a:rPr lang="en-US" altLang="ko-KR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보안 해시 함수</a:t>
            </a:r>
            <a:endParaRPr lang="en-US" altLang="ko-KR"/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웹 공격 </a:t>
            </a:r>
            <a:r>
              <a:rPr lang="en-US" altLang="ko-KR"/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/>
              <a:t>개발 단계 취약점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B60310-C5C3-46A0-A452-2A0B0084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27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99B61-799E-5273-DB71-1EEAA134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MD5</a:t>
            </a:r>
            <a:r>
              <a:rPr lang="ko-KR" altLang="en-US" dirty="0"/>
              <a:t>의 취약점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9FCE7-F6A7-8BC0-4811-539EADC85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16" y="2108201"/>
            <a:ext cx="6559340" cy="4298777"/>
          </a:xfrm>
        </p:spPr>
        <p:txBody>
          <a:bodyPr/>
          <a:lstStyle/>
          <a:p>
            <a:r>
              <a:rPr lang="en-US" altLang="ko-KR" sz="1600" dirty="0"/>
              <a:t>MD5</a:t>
            </a:r>
            <a:r>
              <a:rPr lang="ko-KR" altLang="en-US" sz="1600" dirty="0"/>
              <a:t>알고리즘은 잘 만들어진 알고리즘이지만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역설적으로 너무 좋은 성능이</a:t>
            </a:r>
            <a:r>
              <a:rPr lang="en-US" altLang="ko-KR" sz="1600" dirty="0"/>
              <a:t> </a:t>
            </a:r>
            <a:r>
              <a:rPr lang="ko-KR" altLang="en-US" sz="1600" dirty="0"/>
              <a:t>오히려 독이 된 알고리즘 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MD5</a:t>
            </a:r>
            <a:r>
              <a:rPr lang="ko-KR" altLang="en-US" sz="1600" dirty="0"/>
              <a:t>를 사용하지 않는 이유는 크게 두 가지로</a:t>
            </a:r>
            <a:r>
              <a:rPr lang="en-US" altLang="ko-KR" sz="1600" dirty="0"/>
              <a:t>,</a:t>
            </a:r>
          </a:p>
          <a:p>
            <a:r>
              <a:rPr lang="en-US" altLang="ko-KR" sz="1600" dirty="0"/>
              <a:t>1). </a:t>
            </a:r>
            <a:r>
              <a:rPr lang="ko-KR" altLang="en-US" sz="1600" dirty="0"/>
              <a:t>해시 충돌 가능성이 밝혀졌습니다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이것이 보안 상 약한 이유는 충돌 규칙을 찾아낸다면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비밀번호를 정확히 알아낼 필요 없이 값을 해독하여</a:t>
            </a:r>
            <a:r>
              <a:rPr lang="en-US" altLang="ko-KR" sz="1600" dirty="0"/>
              <a:t>, </a:t>
            </a:r>
            <a:r>
              <a:rPr lang="ko-KR" altLang="en-US" sz="1600" dirty="0"/>
              <a:t>위조 할 수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충돌 규칙을 통해 비밀번호를 구해낼 수도 있기 때문입니다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2). </a:t>
            </a:r>
            <a:r>
              <a:rPr lang="ko-KR" altLang="en-US" sz="1600" dirty="0"/>
              <a:t>해시함수가 계산이 용이한 형태로 되어있어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무차별 대입 공격을 하는데 취약한 알고리즘이 된다는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여타 알고리즘에 비해 빠른 암호화 속도가 가능하여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시간 민감 토큰을 생성하는 과정에서는 사용하기 좋지만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장기간 사용 토큰을 생성하는 것은</a:t>
            </a:r>
            <a:br>
              <a:rPr lang="en-US" altLang="ko-KR" sz="1600" dirty="0"/>
            </a:br>
            <a:r>
              <a:rPr lang="en-US" altLang="ko-KR" sz="1600" dirty="0"/>
              <a:t>SHA-2, SHA-3</a:t>
            </a:r>
            <a:r>
              <a:rPr lang="ko-KR" altLang="en-US" sz="1600" dirty="0"/>
              <a:t>등의 다른 함수를 사용해야 합니다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EB1DB-AD9C-7942-2B20-EDD02952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55" y="2512291"/>
            <a:ext cx="4584936" cy="37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8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0A79B-E8B4-BC02-1422-F39FF6A5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Rainbow Table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F841D4-0B5B-FE5D-7C2F-F4617B4E4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181388"/>
          </a:xfrm>
        </p:spPr>
        <p:txBody>
          <a:bodyPr/>
          <a:lstStyle/>
          <a:p>
            <a:r>
              <a:rPr lang="en-US" altLang="ko-KR" sz="1600" dirty="0"/>
              <a:t>MD5</a:t>
            </a:r>
            <a:r>
              <a:rPr lang="ko-KR" altLang="en-US" sz="1600" dirty="0"/>
              <a:t>와 </a:t>
            </a:r>
            <a:r>
              <a:rPr lang="en-US" altLang="ko-KR" sz="1600" dirty="0"/>
              <a:t>SHA</a:t>
            </a:r>
            <a:r>
              <a:rPr lang="ko-KR" altLang="en-US" sz="1600" dirty="0"/>
              <a:t>는 결국 일 방향 해시 함수입니다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그렇다면</a:t>
            </a:r>
            <a:r>
              <a:rPr lang="en-US" altLang="ko-KR" sz="1600" dirty="0"/>
              <a:t>, “</a:t>
            </a:r>
            <a:r>
              <a:rPr lang="ko-KR" altLang="en-US" sz="1600" dirty="0"/>
              <a:t>일 방향 해시함수</a:t>
            </a:r>
            <a:r>
              <a:rPr lang="en-US" altLang="ko-KR" sz="1600" dirty="0"/>
              <a:t>”</a:t>
            </a:r>
            <a:r>
              <a:rPr lang="ko-KR" altLang="en-US" sz="1600" dirty="0"/>
              <a:t>의 취약점은 없을까요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일 방향 해시 함수는 해시 충돌이 없도록 설계 해야 한다는 것인데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해시 함수는 단사 함수이어야 한다는 것이고</a:t>
            </a:r>
            <a:r>
              <a:rPr lang="en-US" altLang="ko-KR" sz="1600" dirty="0"/>
              <a:t>, </a:t>
            </a:r>
            <a:r>
              <a:rPr lang="ko-KR" altLang="en-US" sz="1600" dirty="0"/>
              <a:t>간단하게 모든 정의역에 대한 </a:t>
            </a:r>
            <a:r>
              <a:rPr lang="ko-KR" altLang="en-US" sz="1600" dirty="0" err="1"/>
              <a:t>치역을</a:t>
            </a:r>
            <a:r>
              <a:rPr lang="ko-KR" altLang="en-US" sz="1600" dirty="0"/>
              <a:t> 구한 다음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사용하여</a:t>
            </a:r>
            <a:r>
              <a:rPr lang="en-US" altLang="ko-KR" sz="1600" dirty="0"/>
              <a:t> </a:t>
            </a:r>
            <a:r>
              <a:rPr lang="ko-KR" altLang="en-US" sz="1600" dirty="0"/>
              <a:t>공격한다면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빠르게 답을 구할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해시함수의 정의역과 정의역에 대한 </a:t>
            </a:r>
            <a:r>
              <a:rPr lang="ko-KR" altLang="en-US" sz="1600" dirty="0" err="1"/>
              <a:t>치역을</a:t>
            </a:r>
            <a:r>
              <a:rPr lang="ko-KR" altLang="en-US" sz="1600" dirty="0"/>
              <a:t> 테이블로 만든 것을 </a:t>
            </a:r>
            <a:r>
              <a:rPr lang="en-US" altLang="ko-KR" sz="1600" dirty="0"/>
              <a:t>Rainbow Table</a:t>
            </a:r>
            <a:r>
              <a:rPr lang="ko-KR" altLang="en-US" sz="1600" dirty="0"/>
              <a:t>이라고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Rainbow Table</a:t>
            </a:r>
            <a:r>
              <a:rPr lang="ko-KR" altLang="en-US" sz="1600" dirty="0"/>
              <a:t>을 이용한 공격을 </a:t>
            </a:r>
            <a:r>
              <a:rPr lang="en-US" altLang="ko-KR" sz="1600" dirty="0"/>
              <a:t>Rainbow Table Attack</a:t>
            </a:r>
            <a:r>
              <a:rPr lang="ko-KR" altLang="en-US" sz="1600" dirty="0"/>
              <a:t>이라고 표현합니다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현실적으로는 모든 정의역에 대한 </a:t>
            </a:r>
            <a:r>
              <a:rPr lang="ko-KR" altLang="en-US" sz="1600" dirty="0" err="1"/>
              <a:t>치역</a:t>
            </a:r>
            <a:r>
              <a:rPr lang="ko-KR" altLang="en-US" sz="1600" dirty="0"/>
              <a:t> 값을 만드는 것은 한계가 있기 때문에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물리적으로 긴 길이의 값을 암호화 하는 것으로 방지 할 수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비밀번호 같은 것은 보통 </a:t>
            </a:r>
            <a:r>
              <a:rPr lang="en-US" altLang="ko-KR" sz="1600" dirty="0"/>
              <a:t>8~20</a:t>
            </a:r>
            <a:r>
              <a:rPr lang="ko-KR" altLang="en-US" sz="1600" dirty="0"/>
              <a:t>자리 내외를 사용하기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100</a:t>
            </a:r>
            <a:r>
              <a:rPr lang="ko-KR" altLang="en-US" sz="1600" dirty="0"/>
              <a:t>자리 이상을 사용하라고 권고하기는 힘들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해결하는 방법은 사용자입력 </a:t>
            </a:r>
            <a:r>
              <a:rPr lang="en-US" altLang="ko-KR" sz="1600" dirty="0"/>
              <a:t>8~20</a:t>
            </a:r>
            <a:r>
              <a:rPr lang="ko-KR" altLang="en-US" sz="1600" dirty="0"/>
              <a:t>자리 값을 받고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나머지는 임의의 난수로 길이를 길게 하는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 때</a:t>
            </a:r>
            <a:r>
              <a:rPr lang="en-US" altLang="ko-KR" sz="1600" dirty="0"/>
              <a:t>, </a:t>
            </a:r>
            <a:r>
              <a:rPr lang="ko-KR" altLang="en-US" sz="1600" dirty="0"/>
              <a:t>임의의 난수는 </a:t>
            </a:r>
            <a:r>
              <a:rPr lang="en-US" altLang="ko-KR" sz="1600" dirty="0"/>
              <a:t>Salt</a:t>
            </a:r>
            <a:r>
              <a:rPr lang="ko-KR" altLang="en-US" sz="1600" dirty="0"/>
              <a:t>라고 하며</a:t>
            </a:r>
            <a:r>
              <a:rPr lang="en-US" altLang="ko-KR" sz="1600" dirty="0"/>
              <a:t>, Salt</a:t>
            </a:r>
            <a:r>
              <a:rPr lang="ko-KR" altLang="en-US" sz="1600" dirty="0"/>
              <a:t>는 최대한 풀어내기 어렵도록 해야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6110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0A79B-E8B4-BC02-1422-F39FF6A5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Salt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4AC23E-B1D5-F016-A81D-A1D4C62EC7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485" y="1977020"/>
            <a:ext cx="6443459" cy="4374920"/>
          </a:xfr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518FF4F8-BE89-9A2C-40F5-3EA5E3784B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7005" y="1977019"/>
            <a:ext cx="5604513" cy="3753685"/>
          </a:xfrm>
        </p:spPr>
      </p:pic>
    </p:spTree>
    <p:extLst>
      <p:ext uri="{BB962C8B-B14F-4D97-AF65-F5344CB8AC3E}">
        <p14:creationId xmlns:p14="http://schemas.microsoft.com/office/powerpoint/2010/main" val="350859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F27-DE8B-964B-6BF3-1ECD5039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XSS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D4930-F353-72A8-81D7-8BC914B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30815"/>
          </a:xfrm>
        </p:spPr>
        <p:txBody>
          <a:bodyPr/>
          <a:lstStyle/>
          <a:p>
            <a:r>
              <a:rPr lang="en-US" altLang="ko-KR" sz="1600" dirty="0"/>
              <a:t>XSS(cross Site Script)</a:t>
            </a:r>
            <a:r>
              <a:rPr lang="ko-KR" altLang="en-US" sz="1600" dirty="0"/>
              <a:t> 공격은 웹 해킹에서 가장 지대한 공격 중 하나로 평가되고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가장 간단한 공격법 중 하나이며</a:t>
            </a:r>
            <a:r>
              <a:rPr lang="en-US" altLang="ko-KR" sz="1600" dirty="0"/>
              <a:t>, </a:t>
            </a:r>
            <a:r>
              <a:rPr lang="ko-KR" altLang="en-US" sz="1600" dirty="0"/>
              <a:t>막는 방법도 간단하지만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이외로 개발에서 놓치기 쉬운 공격법 중 하나 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약어는 </a:t>
            </a:r>
            <a:r>
              <a:rPr lang="en-US" altLang="ko-KR" sz="1600" dirty="0"/>
              <a:t>CSS</a:t>
            </a:r>
            <a:r>
              <a:rPr lang="ko-KR" altLang="en-US" sz="1600" dirty="0"/>
              <a:t>가 맞지만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단어 혼동을 줄이기 위해 </a:t>
            </a:r>
            <a:r>
              <a:rPr lang="en-US" altLang="ko-KR" sz="1600" dirty="0"/>
              <a:t>XSS</a:t>
            </a:r>
            <a:r>
              <a:rPr lang="ko-KR" altLang="en-US" sz="1600" dirty="0"/>
              <a:t>로 사용됩니다</a:t>
            </a:r>
            <a:r>
              <a:rPr lang="en-US" altLang="ko-KR" sz="1600" dirty="0"/>
              <a:t>.)</a:t>
            </a:r>
          </a:p>
          <a:p>
            <a:r>
              <a:rPr lang="en-US" altLang="ko-KR" sz="1600" dirty="0"/>
              <a:t>XSS</a:t>
            </a:r>
            <a:r>
              <a:rPr lang="ko-KR" altLang="en-US" sz="1600" dirty="0"/>
              <a:t>공격은 사이트의 입력 명령을 악용하는 방식으로</a:t>
            </a:r>
            <a:r>
              <a:rPr lang="en-US" altLang="ko-KR" sz="1600" dirty="0"/>
              <a:t> Script</a:t>
            </a:r>
            <a:r>
              <a:rPr lang="ko-KR" altLang="en-US" sz="1600" dirty="0"/>
              <a:t>태그를 입력하면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웹 브라우저가 악성 스크립트가 들어간 파일을 </a:t>
            </a:r>
            <a:r>
              <a:rPr lang="ko-KR" altLang="en-US" sz="1600" dirty="0" err="1"/>
              <a:t>파싱하게</a:t>
            </a:r>
            <a:r>
              <a:rPr lang="ko-KR" altLang="en-US" sz="1600" dirty="0"/>
              <a:t> 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자동으로 악성 스크립트를 실행하게 되어 대부분의 공격 행위를 할 수 있도록 노출시킵니다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XSS</a:t>
            </a:r>
            <a:r>
              <a:rPr lang="ko-KR" altLang="en-US" sz="1600" dirty="0"/>
              <a:t>공격은 단순히 악성 스크립트를 실행하는 공격에 그치지 않고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이를 응용해서 </a:t>
            </a:r>
            <a:r>
              <a:rPr lang="en-US" altLang="ko-KR" sz="1600" dirty="0"/>
              <a:t>CSRF, Session Hijacking, Clickjacking</a:t>
            </a:r>
            <a:r>
              <a:rPr lang="ko-KR" altLang="en-US" sz="1600" dirty="0"/>
              <a:t>등의 </a:t>
            </a:r>
            <a:r>
              <a:rPr lang="en-US" altLang="ko-KR" sz="1600" dirty="0"/>
              <a:t>2</a:t>
            </a:r>
            <a:r>
              <a:rPr lang="ko-KR" altLang="en-US" sz="1600" dirty="0"/>
              <a:t>차 공격을 편하게 수행 할 수 있게 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클릭 </a:t>
            </a:r>
            <a:r>
              <a:rPr lang="ko-KR" altLang="en-US" sz="1600" dirty="0" err="1"/>
              <a:t>재깅</a:t>
            </a:r>
            <a:r>
              <a:rPr lang="en-US" altLang="ko-KR" sz="1600" dirty="0"/>
              <a:t>(Clickjacking)</a:t>
            </a:r>
            <a:r>
              <a:rPr lang="ko-KR" altLang="en-US" sz="1600" dirty="0"/>
              <a:t>은 사이트에 보이지 않는 악성 스크립트 버튼을 임의의 버튼에 넣어</a:t>
            </a:r>
            <a:br>
              <a:rPr lang="en-US" altLang="ko-KR" sz="1600" dirty="0"/>
            </a:br>
            <a:r>
              <a:rPr lang="ko-KR" altLang="en-US" sz="1600" dirty="0"/>
              <a:t>사용자가 이를 누르면</a:t>
            </a:r>
            <a:r>
              <a:rPr lang="en-US" altLang="ko-KR" sz="1600" dirty="0"/>
              <a:t>, </a:t>
            </a:r>
            <a:r>
              <a:rPr lang="ko-KR" altLang="en-US" sz="1600" dirty="0"/>
              <a:t>악성스크립트도 동시에 실행되는 공격 방식입니다</a:t>
            </a:r>
            <a:r>
              <a:rPr lang="en-US" altLang="ko-KR" sz="1600" dirty="0"/>
              <a:t>.)</a:t>
            </a:r>
          </a:p>
          <a:p>
            <a:r>
              <a:rPr lang="ko-KR" altLang="en-US" sz="1600" dirty="0"/>
              <a:t>이를 방지하는 방법으로는 입력 값에 </a:t>
            </a:r>
            <a:r>
              <a:rPr lang="en-US" altLang="ko-KR" sz="1600" dirty="0"/>
              <a:t>script</a:t>
            </a:r>
            <a:r>
              <a:rPr lang="ko-KR" altLang="en-US" sz="1600" dirty="0"/>
              <a:t>태그가 있는지</a:t>
            </a:r>
            <a:r>
              <a:rPr lang="en-US" altLang="ko-KR" sz="1600" dirty="0"/>
              <a:t>, </a:t>
            </a:r>
            <a:r>
              <a:rPr lang="ko-KR" altLang="en-US" sz="1600" dirty="0"/>
              <a:t>정규 표현식으로 찾아내서 미리 방지하는 방법과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XSS Filter</a:t>
            </a:r>
            <a:r>
              <a:rPr lang="ko-KR" altLang="en-US" sz="1600" dirty="0"/>
              <a:t>를 사이트에 적용하여</a:t>
            </a:r>
            <a:r>
              <a:rPr lang="en-US" altLang="ko-KR" sz="1600" dirty="0"/>
              <a:t>, ‘&lt;’, ‘&gt;’</a:t>
            </a:r>
            <a:r>
              <a:rPr lang="ko-KR" altLang="en-US" sz="1600" dirty="0"/>
              <a:t>등의 기호를 이스케이프</a:t>
            </a:r>
            <a:r>
              <a:rPr lang="en-US" altLang="ko-KR" sz="1600" dirty="0"/>
              <a:t>(&amp;</a:t>
            </a:r>
            <a:r>
              <a:rPr lang="en-US" altLang="ko-KR" sz="1600" dirty="0" err="1"/>
              <a:t>lt</a:t>
            </a:r>
            <a:r>
              <a:rPr lang="en-US" altLang="ko-KR" sz="1600" dirty="0"/>
              <a:t>; ,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en-US" altLang="ko-KR" sz="1600" dirty="0" err="1"/>
              <a:t>gt</a:t>
            </a:r>
            <a:r>
              <a:rPr lang="en-US" altLang="ko-KR" sz="1600" dirty="0"/>
              <a:t>;)</a:t>
            </a:r>
            <a:r>
              <a:rPr lang="ko-KR" altLang="en-US" sz="1600" dirty="0"/>
              <a:t>를 사용하여 해결 할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2359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3F27-DE8B-964B-6BF3-1ECD50392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XSS</a:t>
            </a:r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2827283F-DED2-85B2-B2D8-1FE8074E28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9797" y="2025263"/>
            <a:ext cx="4258269" cy="1943371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A89EB61-C490-F932-6F75-F61C7301BE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4399" y="2025263"/>
            <a:ext cx="3713148" cy="2834590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220A42-F16F-111A-984F-C584401DD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388" y="2025263"/>
            <a:ext cx="3646340" cy="24280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8E4810-88B4-2A94-E54C-85358144B315}"/>
              </a:ext>
            </a:extLst>
          </p:cNvPr>
          <p:cNvSpPr txBox="1"/>
          <p:nvPr/>
        </p:nvSpPr>
        <p:spPr>
          <a:xfrm>
            <a:off x="289797" y="4212700"/>
            <a:ext cx="49662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위의 해결법은 상당히 좋은</a:t>
            </a:r>
            <a:r>
              <a:rPr lang="en-US" altLang="ko-KR" sz="1600" dirty="0"/>
              <a:t> </a:t>
            </a:r>
            <a:r>
              <a:rPr lang="ko-KR" altLang="en-US" sz="1600" dirty="0"/>
              <a:t>방어 방법으로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이스케이프로 치환하는</a:t>
            </a:r>
            <a:br>
              <a:rPr lang="en-US" altLang="ko-KR" sz="1600" dirty="0"/>
            </a:br>
            <a:r>
              <a:rPr lang="ko-KR" altLang="en-US" sz="1600" dirty="0"/>
              <a:t>내장 함수를 사용하는 것이지만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r>
              <a:rPr lang="ko-KR" altLang="en-US" sz="1600" dirty="0"/>
              <a:t>이것 만으로는 보안이 완벽하지는</a:t>
            </a:r>
            <a:r>
              <a:rPr lang="en-US" altLang="ko-KR" sz="1600" dirty="0"/>
              <a:t> </a:t>
            </a:r>
            <a:r>
              <a:rPr lang="ko-KR" altLang="en-US" sz="1600" dirty="0"/>
              <a:t>않기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CSP</a:t>
            </a:r>
            <a:r>
              <a:rPr lang="ko-KR" altLang="en-US" sz="1600" dirty="0"/>
              <a:t>정책을 깐깐하게 작성하여</a:t>
            </a:r>
            <a:r>
              <a:rPr lang="en-US" altLang="ko-KR" sz="1600" dirty="0"/>
              <a:t> </a:t>
            </a:r>
            <a:r>
              <a:rPr lang="ko-KR" altLang="en-US" sz="1600" dirty="0"/>
              <a:t>추가까지 해주면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더 완벽하게 보호 할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71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6F970-C1EB-12FC-FB3E-2D6530FB3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File (Up/Down)load</a:t>
            </a:r>
            <a:r>
              <a:rPr lang="ko-KR" altLang="en-US" dirty="0"/>
              <a:t>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8883E-D839-260C-0CAB-82BBCF9C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8458"/>
          </a:xfrm>
        </p:spPr>
        <p:txBody>
          <a:bodyPr/>
          <a:lstStyle/>
          <a:p>
            <a:r>
              <a:rPr lang="ko-KR" altLang="en-US" sz="1600" dirty="0"/>
              <a:t>파일 업로드 기능이 구현 된 웹 사이트에서 파일 업로드와 다운로드를 하나의 서버에서 진행하는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업로드 파일 중 스크립트가 가능할 수 있는 파일들</a:t>
            </a:r>
            <a:r>
              <a:rPr lang="en-US" altLang="ko-KR" sz="1600" dirty="0"/>
              <a:t>(.asp , .</a:t>
            </a:r>
            <a:r>
              <a:rPr lang="en-US" altLang="ko-KR" sz="1600" dirty="0" err="1"/>
              <a:t>jsp</a:t>
            </a:r>
            <a:r>
              <a:rPr lang="en-US" altLang="ko-KR" sz="1600" dirty="0"/>
              <a:t> , .</a:t>
            </a:r>
            <a:r>
              <a:rPr lang="en-US" altLang="ko-KR" sz="1600" dirty="0" err="1"/>
              <a:t>php</a:t>
            </a:r>
            <a:r>
              <a:rPr lang="en-US" altLang="ko-KR" sz="1600" dirty="0"/>
              <a:t>)</a:t>
            </a:r>
            <a:r>
              <a:rPr lang="ko-KR" altLang="en-US" sz="1600" dirty="0"/>
              <a:t>을 공격자가 업로드하여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다운로드 기능을 구현 하기 위해</a:t>
            </a:r>
            <a:r>
              <a:rPr lang="en-US" altLang="ko-KR" sz="1600" dirty="0"/>
              <a:t>, </a:t>
            </a:r>
            <a:r>
              <a:rPr lang="ko-KR" altLang="en-US" sz="1600" dirty="0"/>
              <a:t>사이트에서 해당 파일의 내용을 불러오는 순간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파일 내부의 스크립트가 실행되어</a:t>
            </a:r>
            <a:r>
              <a:rPr lang="en-US" altLang="ko-KR" sz="1600" dirty="0"/>
              <a:t> </a:t>
            </a:r>
            <a:r>
              <a:rPr lang="ko-KR" altLang="en-US" sz="1600" dirty="0"/>
              <a:t>공격이 이루어지는 방식을</a:t>
            </a:r>
            <a:r>
              <a:rPr lang="en-US" altLang="ko-KR" sz="1600" dirty="0"/>
              <a:t> </a:t>
            </a:r>
            <a:r>
              <a:rPr lang="ko-KR" altLang="en-US" sz="1600" dirty="0"/>
              <a:t>파일 업로드 취약점 공격이라고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파일 다운로드 기능이 구현 된 웹 사이트에서 파일 이름을 파라미터로 받아 다운로드를 구현하는 방식일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공격자가 경로 구현 방식을 적절히 파악하여</a:t>
            </a:r>
            <a:r>
              <a:rPr lang="en-US" altLang="ko-KR" sz="1600" dirty="0"/>
              <a:t>, </a:t>
            </a:r>
            <a:r>
              <a:rPr lang="ko-KR" altLang="en-US" sz="1600" dirty="0"/>
              <a:t>파일 이름을 악의적으로 정하고 업로드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사용자는 파일을 다운로드 하기 위해 지정 된 주소에 요청이 들어가는데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요청 된 주소는 공격자가 만들어 놓은 악의적인 경로로 접속하도록 유도하는 공격 방식을</a:t>
            </a:r>
            <a:br>
              <a:rPr lang="en-US" altLang="ko-KR" sz="1600" dirty="0"/>
            </a:br>
            <a:r>
              <a:rPr lang="ko-KR" altLang="en-US" sz="1600" dirty="0"/>
              <a:t>파일 다운로드 취약점 공격이라고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이들을 방지하는 방법으로는 파일 업</a:t>
            </a:r>
            <a:r>
              <a:rPr lang="en-US" altLang="ko-KR" sz="1600" dirty="0"/>
              <a:t>/</a:t>
            </a:r>
            <a:r>
              <a:rPr lang="ko-KR" altLang="en-US" sz="1600" dirty="0"/>
              <a:t>다운로드 서버를 물리적으로 분리하고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가능한 파일을 제한합니다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다운로드 취약점은 의도한 다운로드 주소 범위를 지정하여 벗어난 명령은 동작하지 않도록 설정합니다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7453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6234B-ADAE-F984-2875-9F38D43B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Command Injection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212DA8-9FA2-B8E8-1B67-167A5A467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58967"/>
          </a:xfrm>
        </p:spPr>
        <p:txBody>
          <a:bodyPr/>
          <a:lstStyle/>
          <a:p>
            <a:r>
              <a:rPr lang="ko-KR" altLang="en-US" sz="1600" dirty="0"/>
              <a:t>커맨드 주입 공격은 </a:t>
            </a:r>
            <a:r>
              <a:rPr lang="en-US" altLang="ko-KR" sz="1600" dirty="0"/>
              <a:t>OS</a:t>
            </a:r>
            <a:r>
              <a:rPr lang="ko-KR" altLang="en-US" sz="1600" dirty="0"/>
              <a:t>커맨드를 직접적으로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런타임 환경 언어에서 런타임을 활성화 하는 방식으로 서비스의 일부를 처리하는 경우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공격자가 해당 명령을 주입 공격을 하여 </a:t>
            </a:r>
            <a:r>
              <a:rPr lang="en-US" altLang="ko-KR" sz="1600" dirty="0"/>
              <a:t>OS</a:t>
            </a:r>
            <a:r>
              <a:rPr lang="ko-KR" altLang="en-US" sz="1600" dirty="0"/>
              <a:t>수준의 해킹을 시도하거나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런타임 환경 수준의 해킹을 시도할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주입 공격 중에서 커맨드 주입 공격은 난이도가 있는 편이지만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공격이 성공한다면</a:t>
            </a:r>
            <a:r>
              <a:rPr lang="en-US" altLang="ko-KR" sz="1600" dirty="0"/>
              <a:t>,</a:t>
            </a:r>
            <a:r>
              <a:rPr lang="ko-KR" altLang="en-US" sz="1600" dirty="0"/>
              <a:t> 가장 치명적인 공격 중 하나가 될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이들을 방지하는 방법으로는 주입 공격을 방지하기 위해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사용자의 입력을 스트링으로 따로 처리하는 방식을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커맨드와 입력 값 사이에 파싱 단계를 하나 더 두는 방식으로 대비 할 수도 있을 것이며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가장 깔끔한 방법은 가급적이면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OS</a:t>
            </a:r>
            <a:r>
              <a:rPr lang="ko-KR" altLang="en-US" sz="1600" dirty="0"/>
              <a:t>커맨드나 런타임 수준의 명령을 사용하지 않고 서비스를 운영하는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524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F3EA9-0F79-C2C3-35E8-6F19E2B2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SQL Injection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BE280-8213-7FF8-71AC-0835DD57F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74885"/>
          </a:xfrm>
        </p:spPr>
        <p:txBody>
          <a:bodyPr/>
          <a:lstStyle/>
          <a:p>
            <a:r>
              <a:rPr lang="en-US" altLang="ko-KR" sz="1600" dirty="0"/>
              <a:t>SQL </a:t>
            </a:r>
            <a:r>
              <a:rPr lang="ko-KR" altLang="en-US" sz="1600" dirty="0"/>
              <a:t>주입 공격은 유명한 취약점 순위인 </a:t>
            </a:r>
            <a:r>
              <a:rPr lang="en-US" altLang="ko-KR" sz="1600" dirty="0"/>
              <a:t>OWASP</a:t>
            </a:r>
            <a:r>
              <a:rPr lang="ko-KR" altLang="en-US" sz="1600" dirty="0"/>
              <a:t>에서 매년 상위권을 차지하는 공격으로</a:t>
            </a:r>
            <a:br>
              <a:rPr lang="en-US" altLang="ko-KR" sz="1600" dirty="0"/>
            </a:br>
            <a:r>
              <a:rPr lang="en-US" altLang="ko-KR" sz="1600" dirty="0"/>
              <a:t>SQL</a:t>
            </a:r>
            <a:r>
              <a:rPr lang="ko-KR" altLang="en-US" sz="1600" dirty="0"/>
              <a:t>은 데이터 베이스를 다루는 거의 유일무이한 언어로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대다수의 서비스는 이 </a:t>
            </a:r>
            <a:r>
              <a:rPr lang="en-US" altLang="ko-KR" sz="1600" dirty="0"/>
              <a:t>SQL</a:t>
            </a:r>
            <a:r>
              <a:rPr lang="ko-KR" altLang="en-US" sz="1600" dirty="0"/>
              <a:t>로 명령 처리를 수행하므로 이를 악용하여 공격하는 방식을 말합니다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SQL </a:t>
            </a:r>
            <a:r>
              <a:rPr lang="ko-KR" altLang="en-US" sz="1600" dirty="0"/>
              <a:t>주입 공격은 </a:t>
            </a:r>
            <a:r>
              <a:rPr lang="en-US" altLang="ko-KR" sz="1600" dirty="0"/>
              <a:t>SQL</a:t>
            </a:r>
            <a:r>
              <a:rPr lang="ko-KR" altLang="en-US" sz="1600" dirty="0"/>
              <a:t>의 일부 파라미터를 사용자의 값을 받는 상황 또는</a:t>
            </a:r>
            <a:r>
              <a:rPr lang="en-US" altLang="ko-KR" sz="1600" dirty="0"/>
              <a:t> </a:t>
            </a:r>
            <a:r>
              <a:rPr lang="ko-KR" altLang="en-US" sz="1600" dirty="0"/>
              <a:t>동적 쿼리를 하는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공격자는 </a:t>
            </a:r>
            <a:r>
              <a:rPr lang="en-US" altLang="ko-KR" sz="1600" dirty="0"/>
              <a:t>SQL</a:t>
            </a:r>
            <a:r>
              <a:rPr lang="ko-KR" altLang="en-US" sz="1600" dirty="0"/>
              <a:t>에 대해 잘 이해하고 있고</a:t>
            </a:r>
            <a:r>
              <a:rPr lang="en-US" altLang="ko-KR" sz="1600" dirty="0"/>
              <a:t>, </a:t>
            </a:r>
            <a:r>
              <a:rPr lang="ko-KR" altLang="en-US" sz="1600" dirty="0"/>
              <a:t>해당 명령의 </a:t>
            </a:r>
            <a:r>
              <a:rPr lang="en-US" altLang="ko-KR" sz="1600" dirty="0"/>
              <a:t>SQL</a:t>
            </a:r>
            <a:r>
              <a:rPr lang="ko-KR" altLang="en-US" sz="1600" dirty="0"/>
              <a:t>로직이 대강 예상이 가능할 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공격자는 비정상적인 값을 주입하여</a:t>
            </a:r>
            <a:r>
              <a:rPr lang="en-US" altLang="ko-KR" sz="1600" dirty="0"/>
              <a:t>, </a:t>
            </a:r>
            <a:r>
              <a:rPr lang="ko-KR" altLang="en-US" sz="1600" dirty="0"/>
              <a:t>의도하지 않은 결과를 보여주거나 수행하도록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방지하는 방법으로는 기본적으로 사용자의 입력 값을 무조건 신뢰하지 않고</a:t>
            </a:r>
            <a:r>
              <a:rPr lang="en-US" altLang="ko-KR" sz="1600" dirty="0"/>
              <a:t> </a:t>
            </a:r>
            <a:r>
              <a:rPr lang="ko-KR" altLang="en-US" sz="1600" dirty="0"/>
              <a:t>검증을 거칩니다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명령의 종류가 특정이 되는 경우에는 </a:t>
            </a:r>
            <a:r>
              <a:rPr lang="en-US" altLang="ko-KR" sz="1600" dirty="0"/>
              <a:t>Prepared Statement(</a:t>
            </a:r>
            <a:r>
              <a:rPr lang="ko-KR" altLang="en-US" sz="1600" dirty="0"/>
              <a:t>쉽게</a:t>
            </a:r>
            <a:r>
              <a:rPr lang="en-US" altLang="ko-KR" sz="1600" dirty="0"/>
              <a:t>,</a:t>
            </a:r>
            <a:r>
              <a:rPr lang="ko-KR" altLang="en-US" sz="1600" dirty="0"/>
              <a:t> 전 처리</a:t>
            </a:r>
            <a:r>
              <a:rPr lang="en-US" altLang="ko-KR" sz="1600" dirty="0"/>
              <a:t>)</a:t>
            </a:r>
            <a:r>
              <a:rPr lang="ko-KR" altLang="en-US" sz="1600" dirty="0"/>
              <a:t>를 사용하여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공격자의 의도대로 실행되지 않도록 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SQL </a:t>
            </a:r>
            <a:r>
              <a:rPr lang="ko-KR" altLang="en-US" sz="1600" dirty="0"/>
              <a:t>주입 공격은 특정한 것이 아닌 </a:t>
            </a:r>
            <a:r>
              <a:rPr lang="en-US" altLang="ko-KR" sz="1600" dirty="0"/>
              <a:t>SQL</a:t>
            </a:r>
            <a:r>
              <a:rPr lang="ko-KR" altLang="en-US" sz="1600" dirty="0"/>
              <a:t>과 관련된 모든 방식이 가능하며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테이블 명</a:t>
            </a:r>
            <a:r>
              <a:rPr lang="en-US" altLang="ko-KR" sz="1600" dirty="0"/>
              <a:t>, </a:t>
            </a:r>
            <a:r>
              <a:rPr lang="ko-KR" altLang="en-US" sz="1600" dirty="0"/>
              <a:t>컬럼 명을 이상한 구문으로 부터 에러를 유도하여 이를 통해 알아내는 공격법도 존재합니다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그래서</a:t>
            </a:r>
            <a:r>
              <a:rPr lang="en-US" altLang="ko-KR" sz="1600" dirty="0"/>
              <a:t>, Error Massage </a:t>
            </a:r>
            <a:r>
              <a:rPr lang="ko-KR" altLang="en-US" sz="1600" dirty="0"/>
              <a:t>노출도 되도록 서버 내부에서 보이는 것으로 그쳐야 안전 할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392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F3EA9-0F79-C2C3-35E8-6F19E2B2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SQL Injection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BC04EA3-1E4C-AA8E-B760-335496FC76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4058" y="1920221"/>
            <a:ext cx="4450735" cy="4419502"/>
          </a:xfrm>
        </p:spPr>
      </p:pic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D415BAB5-30D0-70B3-B434-516D71771B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3039" y="4410466"/>
            <a:ext cx="2312554" cy="194712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36FE34-9EE3-C3FF-FEFC-CD82A86E5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11" y="1920221"/>
            <a:ext cx="2425800" cy="24069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61B9FB-EE6C-E30F-C9E5-57FCF2D67C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79" b="11081"/>
          <a:stretch/>
        </p:blipFill>
        <p:spPr>
          <a:xfrm>
            <a:off x="8339869" y="1920221"/>
            <a:ext cx="2611973" cy="443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66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2B7BE-83AF-C4C1-E9C2-340512BE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Directory Traversal, robots.txt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6497D-8974-8712-759E-40A83C2BA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108201"/>
            <a:ext cx="10249989" cy="4266473"/>
          </a:xfrm>
        </p:spPr>
        <p:txBody>
          <a:bodyPr/>
          <a:lstStyle/>
          <a:p>
            <a:r>
              <a:rPr lang="en-US" altLang="ko-KR" sz="1400" dirty="0"/>
              <a:t>Directory Traversal </a:t>
            </a:r>
            <a:r>
              <a:rPr lang="ko-KR" altLang="en-US" sz="1400" dirty="0"/>
              <a:t>공격은 라우팅 중에서 파일 경로와 파일 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 확장자를 입력하여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해당 정보를 요청하는 방식으로 설계된 서비스의 경우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사용자는 일반적인 라우팅과 크게 차이 나지 않는 서비스를 경험하지만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보안상으로는 상당히 취약한 방법이라 볼 수 있습니다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먼저</a:t>
            </a:r>
            <a:r>
              <a:rPr lang="en-US" altLang="ko-KR" sz="1400" dirty="0"/>
              <a:t>, </a:t>
            </a:r>
            <a:r>
              <a:rPr lang="ko-KR" altLang="en-US" sz="1400" dirty="0"/>
              <a:t>파일 경로와 파일 명</a:t>
            </a:r>
            <a:r>
              <a:rPr lang="en-US" altLang="ko-KR" sz="1400" dirty="0"/>
              <a:t>, </a:t>
            </a:r>
            <a:r>
              <a:rPr lang="ko-KR" altLang="en-US" sz="1400" dirty="0"/>
              <a:t>파일 확장자가 드러나는 것은 서버 내부구조를 이해하는 것이</a:t>
            </a:r>
            <a:r>
              <a:rPr lang="en-US" altLang="ko-KR" sz="1400" dirty="0"/>
              <a:t> </a:t>
            </a:r>
            <a:r>
              <a:rPr lang="ko-KR" altLang="en-US" sz="1400" dirty="0"/>
              <a:t>수월 해지고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이를 응용해서 민감한 경로의 데이터나</a:t>
            </a:r>
            <a:r>
              <a:rPr lang="en-US" altLang="ko-KR" sz="1400" dirty="0"/>
              <a:t>, .txt, .md </a:t>
            </a:r>
            <a:r>
              <a:rPr lang="ko-KR" altLang="en-US" sz="1400" dirty="0"/>
              <a:t>등의</a:t>
            </a:r>
            <a:r>
              <a:rPr lang="en-US" altLang="ko-KR" sz="1400" dirty="0"/>
              <a:t> </a:t>
            </a:r>
            <a:r>
              <a:rPr lang="ko-KR" altLang="en-US" sz="1400" dirty="0"/>
              <a:t>의도치 않는 데이터도 노출 될 수 있다는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검색엔진 정보 노출 취약점</a:t>
            </a:r>
            <a:r>
              <a:rPr lang="en-US" altLang="ko-KR" sz="1400" dirty="0"/>
              <a:t>(robots.txt Attack)</a:t>
            </a:r>
            <a:r>
              <a:rPr lang="ko-KR" altLang="en-US" sz="1400" dirty="0"/>
              <a:t>은 위의 방식을 사용하는 서비스에서</a:t>
            </a:r>
            <a:br>
              <a:rPr lang="en-US" altLang="ko-KR" sz="1400" dirty="0"/>
            </a:br>
            <a:r>
              <a:rPr lang="ko-KR" altLang="en-US" sz="1400" dirty="0"/>
              <a:t>나타나기 쉬운 취약점 중 하나로</a:t>
            </a:r>
            <a:r>
              <a:rPr lang="en-US" altLang="ko-KR" sz="1400" dirty="0"/>
              <a:t>,</a:t>
            </a:r>
            <a:r>
              <a:rPr lang="ko-KR" altLang="en-US" sz="1400" dirty="0"/>
              <a:t> 로봇배제표준 설정파일</a:t>
            </a:r>
            <a:r>
              <a:rPr lang="en-US" altLang="ko-KR" sz="1400" dirty="0"/>
              <a:t>(robots.txt)</a:t>
            </a:r>
            <a:r>
              <a:rPr lang="ko-KR" altLang="en-US" sz="1400" dirty="0"/>
              <a:t>의 구조적 취약점을 사용한 공격입니다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파일경로와 이름을 라우팅으로 사용하는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원하지 않는</a:t>
            </a:r>
            <a:r>
              <a:rPr lang="en-US" altLang="ko-KR" sz="1400" dirty="0"/>
              <a:t>(</a:t>
            </a:r>
            <a:r>
              <a:rPr lang="ko-KR" altLang="en-US" sz="1400" dirty="0"/>
              <a:t>숨겨야 하는</a:t>
            </a:r>
            <a:r>
              <a:rPr lang="en-US" altLang="ko-KR" sz="1400" dirty="0"/>
              <a:t>)</a:t>
            </a:r>
            <a:r>
              <a:rPr lang="ko-KR" altLang="en-US" sz="1400" dirty="0"/>
              <a:t>폴더와 파일 위치를</a:t>
            </a:r>
            <a:br>
              <a:rPr lang="en-US" altLang="ko-KR" sz="1400" dirty="0"/>
            </a:br>
            <a:r>
              <a:rPr lang="ko-KR" altLang="en-US" sz="1400" dirty="0"/>
              <a:t>검색엔진에 노출시키지 않게 하기 위해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공개적인 파일</a:t>
            </a:r>
            <a:r>
              <a:rPr lang="en-US" altLang="ko-KR" sz="1400" dirty="0"/>
              <a:t>(robots.txt)</a:t>
            </a:r>
            <a:r>
              <a:rPr lang="ko-KR" altLang="en-US" sz="1400" dirty="0"/>
              <a:t>을 루트경로에 두어 해당파일에</a:t>
            </a:r>
            <a:r>
              <a:rPr lang="en-US" altLang="ko-KR" sz="1400" dirty="0"/>
              <a:t> </a:t>
            </a:r>
            <a:r>
              <a:rPr lang="ko-KR" altLang="en-US" sz="1400" dirty="0"/>
              <a:t>검색엔진이 무시 해야 하는 파일 경로를 적도록 하여</a:t>
            </a:r>
            <a:br>
              <a:rPr lang="en-US" altLang="ko-KR" sz="1400" dirty="0"/>
            </a:br>
            <a:r>
              <a:rPr lang="ko-KR" altLang="en-US" sz="1400" dirty="0"/>
              <a:t>이를 토대로 검색엔진이 작동하도록 하는 국제 표준</a:t>
            </a:r>
            <a:r>
              <a:rPr lang="en-US" altLang="ko-KR" sz="1400" dirty="0"/>
              <a:t>(</a:t>
            </a:r>
            <a:r>
              <a:rPr lang="ko-KR" altLang="en-US" sz="1400" dirty="0"/>
              <a:t>로봇 배제 표준</a:t>
            </a:r>
            <a:r>
              <a:rPr lang="en-US" altLang="ko-KR" sz="1400" dirty="0"/>
              <a:t>)</a:t>
            </a:r>
            <a:r>
              <a:rPr lang="ko-KR" altLang="en-US" sz="1400" dirty="0"/>
              <a:t>이 존재하는데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공격자는 이 특징을 그대로 악용하여 </a:t>
            </a:r>
            <a:r>
              <a:rPr lang="en-US" altLang="ko-KR" sz="1400" dirty="0"/>
              <a:t>robots.txt</a:t>
            </a:r>
            <a:r>
              <a:rPr lang="ko-KR" altLang="en-US" sz="1400" dirty="0"/>
              <a:t>에 등록된 숨겨진 경로로 접근하여 데이터를 빼낼 수 있는 것입니다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이들을 방지하는 방법으로는 파일이름</a:t>
            </a:r>
            <a:r>
              <a:rPr lang="en-US" altLang="ko-KR" sz="1400" dirty="0"/>
              <a:t>(</a:t>
            </a:r>
            <a:r>
              <a:rPr lang="ko-KR" altLang="en-US" sz="1400" dirty="0"/>
              <a:t>경로</a:t>
            </a:r>
            <a:r>
              <a:rPr lang="en-US" altLang="ko-KR" sz="1400" dirty="0"/>
              <a:t>)</a:t>
            </a:r>
            <a:r>
              <a:rPr lang="ko-KR" altLang="en-US" sz="1400" dirty="0"/>
              <a:t>이 드러난 라우팅을 사용하지 않고</a:t>
            </a:r>
            <a:r>
              <a:rPr lang="en-US" altLang="ko-KR" sz="1400" dirty="0"/>
              <a:t>, </a:t>
            </a:r>
            <a:r>
              <a:rPr lang="ko-KR" altLang="en-US" sz="1400" dirty="0"/>
              <a:t>경로접근을 미리 제어 해 두는 것이 좋습니다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523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89B1-F138-3BDD-D3CB-48657E60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BC46C-37A9-3D31-B45F-F03AF6B07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202974" cy="4187567"/>
          </a:xfrm>
        </p:spPr>
        <p:txBody>
          <a:bodyPr/>
          <a:lstStyle/>
          <a:p>
            <a:r>
              <a:rPr lang="ko-KR" altLang="en-US" sz="1600" dirty="0"/>
              <a:t>서비스는 잘 운영되는 것도 중요하지만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결국 사람이 사용하는 것이기 때문에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개인 정보나 서비스 중요 정보 등의 관리를 철저히 할 필요가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본인의 중요한 정보들이 유출된다고 한다면 기분 나쁘겠죠</a:t>
            </a:r>
            <a:r>
              <a:rPr lang="en-US" altLang="ko-KR" sz="1600" dirty="0"/>
              <a:t>?)</a:t>
            </a:r>
          </a:p>
          <a:p>
            <a:r>
              <a:rPr lang="ko-KR" altLang="en-US" sz="1600" dirty="0"/>
              <a:t>어떤 서비스의 보안 취약점을 뚫고 정보들을 가로채거나 직접적으로 변조하는 것들을 공격이라고 합니다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공격에는 정보를 중간에서 가로채는 등의 정보탈취를 하는 방식을 소극적 공격이라고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정보를 직접적으로 수정하거나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거짓 정보를 만들어</a:t>
            </a:r>
            <a:r>
              <a:rPr lang="en-US" altLang="ko-KR" sz="1600" dirty="0"/>
              <a:t>(</a:t>
            </a:r>
            <a:r>
              <a:rPr lang="ko-KR" altLang="en-US" sz="1600" dirty="0"/>
              <a:t>또는 삭제해서</a:t>
            </a:r>
            <a:r>
              <a:rPr lang="en-US" altLang="ko-KR" sz="1600" dirty="0"/>
              <a:t>) </a:t>
            </a:r>
            <a:r>
              <a:rPr lang="ko-KR" altLang="en-US" sz="1600" dirty="0"/>
              <a:t>보내는 방식을 적극적 공격이라고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서비스가 안정적으로 운영되려면</a:t>
            </a:r>
            <a:r>
              <a:rPr lang="en-US" altLang="ko-KR" sz="1600" dirty="0"/>
              <a:t>, </a:t>
            </a:r>
            <a:r>
              <a:rPr lang="ko-KR" altLang="en-US" sz="1600" dirty="0"/>
              <a:t>보안에 대해서 항상 신경 써야 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보안을 잘 하려면</a:t>
            </a:r>
            <a:r>
              <a:rPr lang="en-US" altLang="ko-KR" sz="1600" dirty="0"/>
              <a:t>, </a:t>
            </a:r>
            <a:r>
              <a:rPr lang="ko-KR" altLang="en-US" sz="1600" dirty="0"/>
              <a:t>공격을 잘해야 합니다</a:t>
            </a:r>
            <a:r>
              <a:rPr lang="en-US" altLang="ko-KR" sz="1600" dirty="0"/>
              <a:t>. (</a:t>
            </a:r>
            <a:r>
              <a:rPr lang="ko-KR" altLang="en-US" sz="1600" dirty="0"/>
              <a:t>지피지기 백전 불퇴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같은 팀에서 스스로 적군을 자칭하여 아군을 공격하는 방식으로</a:t>
            </a:r>
            <a:br>
              <a:rPr lang="en-US" altLang="ko-KR" sz="1600" dirty="0"/>
            </a:br>
            <a:r>
              <a:rPr lang="ko-KR" altLang="en-US" sz="1600" dirty="0"/>
              <a:t>팀의 보안을 상승시키는 전략을</a:t>
            </a:r>
            <a:r>
              <a:rPr lang="en-US" altLang="ko-KR" sz="1600" dirty="0"/>
              <a:t> </a:t>
            </a:r>
            <a:r>
              <a:rPr lang="ko-KR" altLang="en-US" sz="1600" dirty="0"/>
              <a:t>레드 </a:t>
            </a:r>
            <a:r>
              <a:rPr lang="ko-KR" altLang="en-US" sz="1600" dirty="0" err="1"/>
              <a:t>티밍</a:t>
            </a:r>
            <a:r>
              <a:rPr lang="en-US" altLang="ko-KR" sz="1600" dirty="0"/>
              <a:t>(</a:t>
            </a:r>
            <a:r>
              <a:rPr lang="ko-KR" altLang="en-US" sz="1600" dirty="0"/>
              <a:t>레드 팀</a:t>
            </a:r>
            <a:r>
              <a:rPr lang="en-US" altLang="ko-KR" sz="1600" dirty="0"/>
              <a:t>)</a:t>
            </a:r>
            <a:r>
              <a:rPr lang="ko-KR" altLang="en-US" sz="1600" dirty="0"/>
              <a:t>이라고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만약 보안</a:t>
            </a:r>
            <a:r>
              <a:rPr lang="en-US" altLang="ko-KR" sz="1600" dirty="0"/>
              <a:t>, </a:t>
            </a:r>
            <a:r>
              <a:rPr lang="ko-KR" altLang="en-US" sz="1600" dirty="0"/>
              <a:t>모의 공격 분야로 궁금하신 분은 </a:t>
            </a:r>
            <a:r>
              <a:rPr lang="en-US" altLang="ko-KR" sz="1600" dirty="0" err="1"/>
              <a:t>KaliLinux</a:t>
            </a:r>
            <a:r>
              <a:rPr lang="en-US" altLang="ko-KR" sz="1600" dirty="0"/>
              <a:t> </a:t>
            </a:r>
            <a:r>
              <a:rPr lang="ko-KR" altLang="en-US" sz="1600" dirty="0"/>
              <a:t>운영체제가 편한 도구들을 지원하기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한번 찾아보시면 좋을 것 같습니다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003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3F78B-2357-5B67-6D59-DD3B1A41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악성 오픈소스 패키지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15C21-539C-5F45-92BE-BF4C7D93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214222"/>
          </a:xfrm>
        </p:spPr>
        <p:txBody>
          <a:bodyPr/>
          <a:lstStyle/>
          <a:p>
            <a:r>
              <a:rPr lang="en-US" altLang="ko-KR" sz="1400" dirty="0"/>
              <a:t>package manager</a:t>
            </a:r>
            <a:r>
              <a:rPr lang="ko-KR" altLang="en-US" sz="1400" dirty="0"/>
              <a:t>는 컴퓨터의 운영체제를 도와서 일정한</a:t>
            </a:r>
            <a:r>
              <a:rPr lang="en-US" altLang="ko-KR" sz="1400" dirty="0"/>
              <a:t>, </a:t>
            </a:r>
            <a:r>
              <a:rPr lang="ko-KR" altLang="en-US" sz="1400" dirty="0"/>
              <a:t>일관된 방식으로</a:t>
            </a:r>
            <a:br>
              <a:rPr lang="en-US" altLang="ko-KR" sz="1400" dirty="0"/>
            </a:br>
            <a:r>
              <a:rPr lang="ko-KR" altLang="en-US" sz="1400" dirty="0"/>
              <a:t>컴퓨터의 응용 프로그램을 설치하고</a:t>
            </a:r>
            <a:r>
              <a:rPr lang="en-US" altLang="ko-KR" sz="1400" dirty="0"/>
              <a:t>, </a:t>
            </a:r>
            <a:r>
              <a:rPr lang="ko-KR" altLang="en-US" sz="1400" dirty="0"/>
              <a:t>수정</a:t>
            </a:r>
            <a:r>
              <a:rPr lang="en-US" altLang="ko-KR" sz="1400" dirty="0"/>
              <a:t>, </a:t>
            </a:r>
            <a:r>
              <a:rPr lang="ko-KR" altLang="en-US" sz="1400" dirty="0"/>
              <a:t>삭제 하도록 도와주는 매니저 프로그램입니다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이는 사용자에게도 편리한 방법으로</a:t>
            </a:r>
            <a:r>
              <a:rPr lang="en-US" altLang="ko-KR" sz="1400" dirty="0"/>
              <a:t>, </a:t>
            </a:r>
            <a:r>
              <a:rPr lang="ko-KR" altLang="en-US" sz="1400" dirty="0"/>
              <a:t>패키지에 등록만 되어 있다면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등록된 어떠한 패키지라도 같은 명령으로 내려 받을 수 있게 해줍니다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이는 편리한 방법이지만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보안이 강한 방법은 아닐 수 있습니다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공격자가 만든 패키지가 아무 문제 없이 패키지를 등록하거나</a:t>
            </a:r>
            <a:r>
              <a:rPr lang="en-US" altLang="ko-KR" sz="1400" dirty="0"/>
              <a:t>, </a:t>
            </a:r>
            <a:r>
              <a:rPr lang="ko-KR" altLang="en-US" sz="1400" dirty="0"/>
              <a:t>혼용되기 쉬운 용어를 사용하여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사용자가 해당 패키지를 받도록 유도하고</a:t>
            </a:r>
            <a:r>
              <a:rPr lang="en-US" altLang="ko-KR" sz="1400" dirty="0"/>
              <a:t>, </a:t>
            </a:r>
            <a:r>
              <a:rPr lang="ko-KR" altLang="en-US" sz="1400" dirty="0"/>
              <a:t>받고 해당 패키지를 사용하는 순간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악성 코드와 스크립트가 실행되어 공격을 수행하는 것을 악성 오픈소스 패키지 공격이라고 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이를 방지하는 방법으로는 신뢰 있는 패키지 매니저를 사용하고</a:t>
            </a:r>
            <a:r>
              <a:rPr lang="en-US" altLang="ko-KR" sz="1400" dirty="0"/>
              <a:t>, </a:t>
            </a:r>
            <a:r>
              <a:rPr lang="ko-KR" altLang="en-US" sz="1400" dirty="0"/>
              <a:t>받고자 하는 패키지를 검색해서</a:t>
            </a:r>
            <a:br>
              <a:rPr lang="en-US" altLang="ko-KR" sz="1400" dirty="0"/>
            </a:br>
            <a:r>
              <a:rPr lang="ko-KR" altLang="en-US" sz="1400" dirty="0"/>
              <a:t>커뮤니티나 기여도</a:t>
            </a:r>
            <a:r>
              <a:rPr lang="en-US" altLang="ko-KR" sz="1400" dirty="0"/>
              <a:t>, </a:t>
            </a:r>
            <a:r>
              <a:rPr lang="ko-KR" altLang="en-US" sz="1400" dirty="0"/>
              <a:t>인기도 및 조회수 등을 사용자가 가급적 검사하고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의심스러운 출신의 패키지인지</a:t>
            </a:r>
            <a:r>
              <a:rPr lang="en-US" altLang="ko-KR" sz="1400" dirty="0"/>
              <a:t>, </a:t>
            </a:r>
            <a:r>
              <a:rPr lang="ko-KR" altLang="en-US" sz="1400" dirty="0"/>
              <a:t>패키지 입력 실수가 없는지 확인하고 내려 받습니다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대표적으로 </a:t>
            </a:r>
            <a:r>
              <a:rPr lang="en-US" altLang="ko-KR" sz="1400" dirty="0" err="1"/>
              <a:t>npm</a:t>
            </a:r>
            <a:r>
              <a:rPr lang="ko-KR" altLang="en-US" sz="1400" dirty="0"/>
              <a:t>은 </a:t>
            </a:r>
            <a:r>
              <a:rPr lang="en-US" altLang="ko-KR" sz="1400" dirty="0"/>
              <a:t>node.js</a:t>
            </a:r>
            <a:r>
              <a:rPr lang="ko-KR" altLang="en-US" sz="1400" dirty="0"/>
              <a:t>기반 패키지 매니저 중 가장 거대한 규모의 패키지 매니저 이지만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그만큼 악성 패키지도 많기 때문에</a:t>
            </a:r>
            <a:r>
              <a:rPr lang="en-US" altLang="ko-KR" sz="1400" dirty="0"/>
              <a:t>, </a:t>
            </a:r>
            <a:r>
              <a:rPr lang="ko-KR" altLang="en-US" sz="1400" dirty="0"/>
              <a:t>항상 사용자가 신경 써서 내려 받아야 합니다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6421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2BBA1-561D-18D9-D0A2-28F2DD0C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프레임 워크 취약점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39C7F-4AD5-6E67-036C-ADE6C640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31342"/>
          </a:xfrm>
        </p:spPr>
        <p:txBody>
          <a:bodyPr/>
          <a:lstStyle/>
          <a:p>
            <a:r>
              <a:rPr lang="ko-KR" altLang="en-US" sz="1600" dirty="0"/>
              <a:t>개발자는 개인의 편의와 개발 속도</a:t>
            </a:r>
            <a:r>
              <a:rPr lang="en-US" altLang="ko-KR" sz="1600" dirty="0"/>
              <a:t>, </a:t>
            </a:r>
            <a:r>
              <a:rPr lang="ko-KR" altLang="en-US" sz="1600" dirty="0"/>
              <a:t>각종 보안 문제</a:t>
            </a:r>
            <a:r>
              <a:rPr lang="en-US" altLang="ko-KR" sz="1600" dirty="0"/>
              <a:t>, </a:t>
            </a:r>
            <a:r>
              <a:rPr lang="ko-KR" altLang="en-US" sz="1600" dirty="0"/>
              <a:t>다양한 최신 기술들을 사용하기 위해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각종 프레임 워크들을 사용합니다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프레임 워크를 사용하는 것은 그만큼 의존도가 늘어나는 것이고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이는 해당 프레임 워크의 보안 취약점도 같이 떠안고 가는 것으로 봐도 무방합니다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프레임 워크의 취약점은 프레임 워크를 사용하는 개발자 입장에서 해결하기가 매우 어렵겠지만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사용자 입장에서 해당 서비스가 어떤 프레임 워크와 기능들을 사용하는지 알 수 없게 설계한다면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취약점이 바로 드러나지는 않을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보안 이슈가 뜰 때 빠른 수정</a:t>
            </a:r>
            <a:r>
              <a:rPr lang="en-US" altLang="ko-KR" sz="1600" dirty="0"/>
              <a:t>(</a:t>
            </a:r>
            <a:r>
              <a:rPr lang="ko-KR" altLang="en-US" sz="1600" dirty="0"/>
              <a:t>유지보수</a:t>
            </a:r>
            <a:r>
              <a:rPr lang="en-US" altLang="ko-KR" sz="1600" dirty="0"/>
              <a:t>)</a:t>
            </a:r>
            <a:r>
              <a:rPr lang="ko-KR" altLang="en-US" sz="1600" dirty="0"/>
              <a:t>를 통하여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아무 문제 없이</a:t>
            </a:r>
            <a:r>
              <a:rPr lang="en-US" altLang="ko-KR" sz="1600" dirty="0"/>
              <a:t>(</a:t>
            </a:r>
            <a:r>
              <a:rPr lang="ko-KR" altLang="en-US" sz="1600" dirty="0"/>
              <a:t>쥐도 새도 모르게</a:t>
            </a:r>
            <a:r>
              <a:rPr lang="en-US" altLang="ko-KR" sz="1600" dirty="0"/>
              <a:t>)</a:t>
            </a:r>
            <a:r>
              <a:rPr lang="ko-KR" altLang="en-US" sz="1600" dirty="0"/>
              <a:t> 해결 할 수도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방지하는 방법으로는 프레임워크 정보가 노출이 될만한 곳에 임의 </a:t>
            </a:r>
            <a:r>
              <a:rPr lang="ko-KR" altLang="en-US" sz="1600"/>
              <a:t>조작하여 숨기도록 </a:t>
            </a:r>
            <a:r>
              <a:rPr lang="ko-KR" altLang="en-US" sz="1600" dirty="0"/>
              <a:t>설정하고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항상 최신버전을 유지한다면</a:t>
            </a:r>
            <a:r>
              <a:rPr lang="en-US" altLang="ko-KR" sz="1600" dirty="0"/>
              <a:t>, </a:t>
            </a:r>
            <a:r>
              <a:rPr lang="ko-KR" altLang="en-US" sz="1600" dirty="0"/>
              <a:t>해킹을 당하기 전에 보안 핫 이슈를 해결 받을 수 있을 것이며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프레임 워크가 제공하는 보안 수준을 검토하여 숨겨진 보안 기능을 사용하거나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비교적 안전한 프레임워크로 변경하는 것이 이로울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1453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4B250-F3D3-E0C3-94AB-CA708CBF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Credentials Leak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E4DDC-1238-5761-4342-76EB48F1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63999"/>
          </a:xfrm>
        </p:spPr>
        <p:txBody>
          <a:bodyPr/>
          <a:lstStyle/>
          <a:p>
            <a:r>
              <a:rPr lang="ko-KR" altLang="en-US" sz="1600" dirty="0"/>
              <a:t>중요 정보 유출 취약점은 말 그대로 중요한 정보를 직접 유출하여 이를 통해 공격하는 방법입니다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본인 손으로 유출하는 것이 실무에서 가능할 것 같지 않지만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의외로 </a:t>
            </a:r>
            <a:r>
              <a:rPr lang="ko-KR" altLang="en-US" sz="1600" dirty="0" err="1"/>
              <a:t>깃허브등의</a:t>
            </a:r>
            <a:r>
              <a:rPr lang="ko-KR" altLang="en-US" sz="1600" dirty="0"/>
              <a:t> 오픈소스 저장소를 통해 개인정보를 캐 가는 방법이 여전히 유효한 편입니다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또한</a:t>
            </a:r>
            <a:r>
              <a:rPr lang="en-US" altLang="ko-KR" sz="1600" dirty="0"/>
              <a:t>,</a:t>
            </a:r>
            <a:r>
              <a:rPr lang="ko-KR" altLang="en-US" sz="1600" dirty="0"/>
              <a:t> 디지털 포렌식에서도 이를 적극 활용하여 해당 장치의 숨겨진 개인 정보들을 알아내어</a:t>
            </a:r>
            <a:br>
              <a:rPr lang="en-US" altLang="ko-KR" sz="1600" dirty="0"/>
            </a:br>
            <a:r>
              <a:rPr lang="ko-KR" altLang="en-US" sz="1600" dirty="0"/>
              <a:t>범죄 수사에 이용하는 방식으로 어엿한 보안 지식이며</a:t>
            </a:r>
            <a:r>
              <a:rPr lang="en-US" altLang="ko-KR" sz="1600" dirty="0"/>
              <a:t>, </a:t>
            </a:r>
            <a:r>
              <a:rPr lang="ko-KR" altLang="en-US" sz="1600" dirty="0"/>
              <a:t>개발에서 고려해야 할 사항입니다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막는</a:t>
            </a:r>
            <a:r>
              <a:rPr lang="en-US" altLang="ko-KR" sz="1600" dirty="0"/>
              <a:t>(</a:t>
            </a:r>
            <a:r>
              <a:rPr lang="ko-KR" altLang="en-US" sz="1600" dirty="0"/>
              <a:t>방지하는</a:t>
            </a:r>
            <a:r>
              <a:rPr lang="en-US" altLang="ko-KR" sz="1600" dirty="0"/>
              <a:t>) </a:t>
            </a:r>
            <a:r>
              <a:rPr lang="ko-KR" altLang="en-US" sz="1600" dirty="0"/>
              <a:t>방법으로는 외부 저장소에 대한 의심</a:t>
            </a:r>
            <a:r>
              <a:rPr lang="en-US" altLang="ko-KR" sz="1600" dirty="0"/>
              <a:t>, Private</a:t>
            </a:r>
            <a:r>
              <a:rPr lang="ko-KR" altLang="en-US" sz="1600" dirty="0"/>
              <a:t>모드의 안정성 등을 검사하고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코드의 개인정보가 들어가는 부분을 한 곳으로 모은 다음</a:t>
            </a:r>
            <a:r>
              <a:rPr lang="en-US" altLang="ko-KR" sz="1600" dirty="0"/>
              <a:t>(config </a:t>
            </a:r>
            <a:r>
              <a:rPr lang="ko-KR" altLang="en-US" sz="1600" dirty="0"/>
              <a:t>파일 등등</a:t>
            </a:r>
            <a:r>
              <a:rPr lang="en-US" altLang="ko-KR" sz="1600" dirty="0"/>
              <a:t>) .</a:t>
            </a:r>
            <a:r>
              <a:rPr lang="en-US" altLang="ko-KR" sz="1600" dirty="0" err="1"/>
              <a:t>gitignore</a:t>
            </a:r>
            <a:r>
              <a:rPr lang="ko-KR" altLang="en-US" sz="1600" dirty="0"/>
              <a:t>등으로 지정하여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버전관리에서 완전 배재하는 방법들이 있을 것입니다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실무에서는 보통 극 초반에 </a:t>
            </a:r>
            <a:r>
              <a:rPr lang="en-US" altLang="ko-KR" sz="1600" dirty="0"/>
              <a:t>config</a:t>
            </a:r>
            <a:r>
              <a:rPr lang="ko-KR" altLang="en-US" sz="1600" dirty="0"/>
              <a:t>파일을 만지는 경우가 대부분이라서</a:t>
            </a:r>
            <a:r>
              <a:rPr lang="en-US" altLang="ko-KR" sz="1600" dirty="0"/>
              <a:t>, </a:t>
            </a:r>
            <a:r>
              <a:rPr lang="ko-KR" altLang="en-US" sz="1600" dirty="0"/>
              <a:t>발생가능성은 낮은 취약점이지만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취약점이 드러나면</a:t>
            </a:r>
            <a:r>
              <a:rPr lang="en-US" altLang="ko-KR" sz="1600" dirty="0"/>
              <a:t>, </a:t>
            </a:r>
            <a:r>
              <a:rPr lang="ko-KR" altLang="en-US" sz="1600" dirty="0"/>
              <a:t>굉장히 위협적인 공격으로 이어질 수 있습니다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5866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62347-888A-248B-D815-79059677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Physical Access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ADB02-5D19-4D7D-6DFE-1456A0DB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0"/>
            <a:ext cx="10058400" cy="4292599"/>
          </a:xfrm>
        </p:spPr>
        <p:txBody>
          <a:bodyPr/>
          <a:lstStyle/>
          <a:p>
            <a:r>
              <a:rPr lang="ko-KR" altLang="en-US" sz="1600" dirty="0"/>
              <a:t>다양한 보안 기법을 나열하기 앞서 보안 공격이라는 것은 본질적으로</a:t>
            </a:r>
            <a:br>
              <a:rPr lang="en-US" altLang="ko-KR" sz="1600" dirty="0"/>
            </a:br>
            <a:r>
              <a:rPr lang="ko-KR" altLang="en-US" sz="1600" dirty="0"/>
              <a:t>상대의 고 가치</a:t>
            </a:r>
            <a:r>
              <a:rPr lang="en-US" altLang="ko-KR" sz="1600" dirty="0"/>
              <a:t>(</a:t>
            </a:r>
            <a:r>
              <a:rPr lang="ko-KR" altLang="en-US" sz="1600" dirty="0"/>
              <a:t>개인</a:t>
            </a:r>
            <a:r>
              <a:rPr lang="en-US" altLang="ko-KR" sz="1600" dirty="0"/>
              <a:t>) </a:t>
            </a:r>
            <a:r>
              <a:rPr lang="ko-KR" altLang="en-US" sz="1600" dirty="0"/>
              <a:t>정보를 탈취하거나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앞으로 생길 고 가치 정보들을 탈취하기 위한 것들을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 중에서 가장 근본적으로 떠올릴 수 있는 방식은 물리 침투 공격이 될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물리 침투 공격은 물리적으로 침투하여 정보들을 빼내거나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앞으로의 탈취를 위한 뒷문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백도어</a:t>
            </a:r>
            <a:r>
              <a:rPr lang="en-US" altLang="ko-KR" sz="1600" dirty="0"/>
              <a:t>)</a:t>
            </a:r>
            <a:r>
              <a:rPr lang="ko-KR" altLang="en-US" sz="1600" dirty="0"/>
              <a:t>을</a:t>
            </a:r>
            <a:r>
              <a:rPr lang="en-US" altLang="ko-KR" sz="1600" dirty="0"/>
              <a:t> </a:t>
            </a:r>
            <a:r>
              <a:rPr lang="ko-KR" altLang="en-US" sz="1600" dirty="0"/>
              <a:t>여는 방식의 공격기법을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쉽게</a:t>
            </a:r>
            <a:r>
              <a:rPr lang="en-US" altLang="ko-KR" sz="1600" dirty="0"/>
              <a:t>, </a:t>
            </a:r>
            <a:r>
              <a:rPr lang="ko-KR" altLang="en-US" sz="1600" dirty="0"/>
              <a:t>카페에서 컴퓨터를 끄지 않고</a:t>
            </a:r>
            <a:r>
              <a:rPr lang="en-US" altLang="ko-KR" sz="1600" dirty="0"/>
              <a:t> </a:t>
            </a:r>
            <a:r>
              <a:rPr lang="ko-KR" altLang="en-US" sz="1600" dirty="0"/>
              <a:t>자리를 비운사이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옆에서 보고 있던 공격자가 </a:t>
            </a:r>
            <a:r>
              <a:rPr lang="en-US" altLang="ko-KR" sz="1600" dirty="0" err="1"/>
              <a:t>usb</a:t>
            </a:r>
            <a:r>
              <a:rPr lang="ko-KR" altLang="en-US" sz="1600" dirty="0"/>
              <a:t>등에 근무중인 회사의 중요 데이터를 탈취하거나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악성 코드를 심는 행위를 할 수 있을 것입니다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또는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컴퓨터의 비밀번호를 치는 것이나</a:t>
            </a:r>
            <a:r>
              <a:rPr lang="en-US" altLang="ko-KR" sz="1600" dirty="0"/>
              <a:t>, </a:t>
            </a:r>
            <a:r>
              <a:rPr lang="ko-KR" altLang="en-US" sz="1600" dirty="0"/>
              <a:t>취약할 수 있는 일련의 패턴을 뒤에서 보고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불시의 시간에 공격을 감행할 수도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방지하는 방법으로는 자리 비움 상태 시간이 오래 걸릴 예정이거나 예상할 수 없는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로그오프 상태로 두는 것이 좋고</a:t>
            </a:r>
            <a:r>
              <a:rPr lang="en-US" altLang="ko-KR" sz="1600" dirty="0"/>
              <a:t>, </a:t>
            </a:r>
            <a:r>
              <a:rPr lang="ko-KR" altLang="en-US" sz="1600" dirty="0"/>
              <a:t>가급적 비밀번호 길이를 늘려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보는 것만으로는 공격하기 어렵게 할 수 있습니다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086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78502-8FFA-2F03-9817-4A99E027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Malware</a:t>
            </a:r>
            <a:r>
              <a:rPr lang="ko-KR" altLang="en-US" dirty="0"/>
              <a:t> 관련 공격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1CFD0C-4F6A-16A1-7C79-50FE88E83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431574" cy="4082534"/>
          </a:xfrm>
        </p:spPr>
        <p:txBody>
          <a:bodyPr/>
          <a:lstStyle/>
          <a:p>
            <a:r>
              <a:rPr lang="ko-KR" altLang="en-US" sz="1400" dirty="0"/>
              <a:t>다음은 물리 접근 공격 중에서 </a:t>
            </a:r>
            <a:r>
              <a:rPr lang="en-US" altLang="ko-KR" sz="1400" dirty="0"/>
              <a:t>malware</a:t>
            </a:r>
            <a:r>
              <a:rPr lang="ko-KR" altLang="en-US" sz="1400" dirty="0"/>
              <a:t>에 해당하는 방법들을 나열 한 것입니다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1). Virus : </a:t>
            </a:r>
            <a:r>
              <a:rPr lang="ko-KR" altLang="en-US" sz="1400" dirty="0"/>
              <a:t>바이러스는 프로그램이나 파일에 심어져서 다른 파일이나 시스템에 전파되는 </a:t>
            </a:r>
            <a:r>
              <a:rPr lang="ko-KR" altLang="en-US" sz="1400" dirty="0" err="1"/>
              <a:t>맬웨어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2). Worm : </a:t>
            </a:r>
            <a:r>
              <a:rPr lang="ko-KR" altLang="en-US" sz="1400" dirty="0"/>
              <a:t>네트워크 통신을 통해 전파되어 시스템을 저하 시키거나</a:t>
            </a:r>
            <a:r>
              <a:rPr lang="en-US" altLang="ko-KR" sz="1400" dirty="0"/>
              <a:t>, </a:t>
            </a:r>
            <a:r>
              <a:rPr lang="ko-KR" altLang="en-US" sz="1400" dirty="0"/>
              <a:t>네트워크를 방해하는 </a:t>
            </a:r>
            <a:r>
              <a:rPr lang="ko-KR" altLang="en-US" sz="1400" dirty="0" err="1"/>
              <a:t>맬웨어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3). Trojan : </a:t>
            </a:r>
            <a:r>
              <a:rPr lang="ko-KR" altLang="en-US" sz="1400" dirty="0"/>
              <a:t>트로이 목마는 안전한 프로그램 처럼 보이지만</a:t>
            </a:r>
            <a:r>
              <a:rPr lang="en-US" altLang="ko-KR" sz="1400" dirty="0"/>
              <a:t>, </a:t>
            </a:r>
            <a:r>
              <a:rPr lang="ko-KR" altLang="en-US" sz="1400" dirty="0"/>
              <a:t>시스템에 한 번 진입하면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탈취나 원격설정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백도어</a:t>
            </a:r>
            <a:r>
              <a:rPr lang="ko-KR" altLang="en-US" sz="1400" dirty="0"/>
              <a:t> 설치</a:t>
            </a:r>
            <a:r>
              <a:rPr lang="en-US" altLang="ko-KR" sz="1400" dirty="0"/>
              <a:t>)</a:t>
            </a:r>
            <a:r>
              <a:rPr lang="ko-KR" altLang="en-US" sz="1400" dirty="0"/>
              <a:t> 등을 하는 </a:t>
            </a:r>
            <a:r>
              <a:rPr lang="ko-KR" altLang="en-US" sz="1400" dirty="0" err="1"/>
              <a:t>맬웨어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4). Ransomware : </a:t>
            </a:r>
            <a:r>
              <a:rPr lang="ko-KR" altLang="en-US" sz="1400" dirty="0" err="1"/>
              <a:t>랜섬웨어는</a:t>
            </a:r>
            <a:r>
              <a:rPr lang="ko-KR" altLang="en-US" sz="1400" dirty="0"/>
              <a:t> 사용자의 파일을 암호화 기법으로 잠근 뒤에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암호화를 풀어주는 대가로 비용을 요구하는 </a:t>
            </a:r>
            <a:r>
              <a:rPr lang="ko-KR" altLang="en-US" sz="1400" dirty="0" err="1"/>
              <a:t>맬웨어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5). Adware : </a:t>
            </a:r>
            <a:r>
              <a:rPr lang="ko-KR" altLang="en-US" sz="1400" dirty="0" err="1"/>
              <a:t>애드웨어는</a:t>
            </a:r>
            <a:r>
              <a:rPr lang="ko-KR" altLang="en-US" sz="1400" dirty="0"/>
              <a:t> 웹 브라우저의 설정을 건드려</a:t>
            </a:r>
            <a:r>
              <a:rPr lang="en-US" altLang="ko-KR" sz="1400" dirty="0"/>
              <a:t> </a:t>
            </a:r>
            <a:r>
              <a:rPr lang="ko-KR" altLang="en-US" sz="1400" dirty="0"/>
              <a:t>해당 브라우저를 사용할 때마다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	</a:t>
            </a:r>
            <a:r>
              <a:rPr lang="ko-KR" altLang="en-US" sz="1400" dirty="0"/>
              <a:t>공격자가 만든 사이트를 접속하도록 하는 </a:t>
            </a:r>
            <a:r>
              <a:rPr lang="ko-KR" altLang="en-US" sz="1400" dirty="0" err="1"/>
              <a:t>맬웨어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 (</a:t>
            </a:r>
            <a:r>
              <a:rPr lang="ko-KR" altLang="en-US" sz="1400" dirty="0"/>
              <a:t>위험도는 낮지만</a:t>
            </a:r>
            <a:r>
              <a:rPr lang="en-US" altLang="ko-KR" sz="1400" dirty="0"/>
              <a:t>, </a:t>
            </a:r>
            <a:r>
              <a:rPr lang="ko-KR" altLang="en-US" sz="1400" dirty="0"/>
              <a:t>이것도 엄연히 공격입니다</a:t>
            </a:r>
            <a:r>
              <a:rPr lang="en-US" altLang="ko-KR" sz="1400" dirty="0"/>
              <a:t>.)</a:t>
            </a:r>
            <a:br>
              <a:rPr lang="en-US" altLang="ko-KR" sz="1400" dirty="0"/>
            </a:br>
            <a:r>
              <a:rPr lang="en-US" altLang="ko-KR" sz="1400" dirty="0"/>
              <a:t>6). Rootkit : </a:t>
            </a:r>
            <a:r>
              <a:rPr lang="ko-KR" altLang="en-US" sz="1400" dirty="0" err="1"/>
              <a:t>루트킷은</a:t>
            </a:r>
            <a:r>
              <a:rPr lang="ko-KR" altLang="en-US" sz="1400" dirty="0"/>
              <a:t> 시스템 또는 사용자가 의도하지 않은</a:t>
            </a:r>
            <a:r>
              <a:rPr lang="en-US" altLang="ko-KR" sz="1400" dirty="0"/>
              <a:t> </a:t>
            </a:r>
            <a:r>
              <a:rPr lang="ko-KR" altLang="en-US" sz="1400" dirty="0"/>
              <a:t>권한을 획득하여</a:t>
            </a:r>
            <a:r>
              <a:rPr lang="en-US" altLang="ko-KR" sz="1400" dirty="0"/>
              <a:t>, </a:t>
            </a:r>
            <a:r>
              <a:rPr lang="ko-KR" altLang="en-US" sz="1400" dirty="0"/>
              <a:t>다른 프로세스들을 감시</a:t>
            </a:r>
            <a:r>
              <a:rPr lang="en-US" altLang="ko-KR" sz="1400" dirty="0"/>
              <a:t>, </a:t>
            </a:r>
            <a:r>
              <a:rPr lang="ko-KR" altLang="en-US" sz="1400" dirty="0"/>
              <a:t>침투하는 </a:t>
            </a:r>
            <a:r>
              <a:rPr lang="ko-KR" altLang="en-US" sz="1400" dirty="0" err="1"/>
              <a:t>맬웨어</a:t>
            </a:r>
            <a:r>
              <a:rPr lang="ko-KR" altLang="en-US" sz="1400" dirty="0"/>
              <a:t> 입니다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en-US" altLang="ko-KR" sz="1400" dirty="0"/>
              <a:t>	(</a:t>
            </a:r>
            <a:r>
              <a:rPr lang="ko-KR" altLang="en-US" sz="1400" dirty="0"/>
              <a:t>안드로이드의 </a:t>
            </a:r>
            <a:r>
              <a:rPr lang="ko-KR" altLang="en-US" sz="1400" dirty="0" err="1"/>
              <a:t>루팅이나</a:t>
            </a:r>
            <a:r>
              <a:rPr lang="ko-KR" altLang="en-US" sz="1400" dirty="0"/>
              <a:t> 아이폰의 탈옥처럼 시스템</a:t>
            </a:r>
            <a:r>
              <a:rPr lang="en-US" altLang="ko-KR" sz="1400" dirty="0"/>
              <a:t>(</a:t>
            </a:r>
            <a:r>
              <a:rPr lang="ko-KR" altLang="en-US" sz="1400" dirty="0"/>
              <a:t>서비스</a:t>
            </a:r>
            <a:r>
              <a:rPr lang="en-US" altLang="ko-KR" sz="1400" dirty="0"/>
              <a:t>)</a:t>
            </a:r>
            <a:r>
              <a:rPr lang="ko-KR" altLang="en-US" sz="1400" dirty="0"/>
              <a:t>의 취약점을 이용하여 권한을 획득하는 것을 말합니다</a:t>
            </a:r>
            <a:r>
              <a:rPr lang="en-US" altLang="ko-KR" sz="1400" dirty="0"/>
              <a:t>.)</a:t>
            </a:r>
          </a:p>
          <a:p>
            <a:r>
              <a:rPr lang="ko-KR" altLang="en-US" sz="1400" dirty="0"/>
              <a:t>이들을 방지하는 방법으로는 안전하지 않은 메일</a:t>
            </a:r>
            <a:r>
              <a:rPr lang="en-US" altLang="ko-KR" sz="1400" dirty="0"/>
              <a:t>, </a:t>
            </a:r>
            <a:r>
              <a:rPr lang="ko-KR" altLang="en-US" sz="1400" dirty="0"/>
              <a:t>파일</a:t>
            </a:r>
            <a:r>
              <a:rPr lang="en-US" altLang="ko-KR" sz="1400" dirty="0"/>
              <a:t>, </a:t>
            </a:r>
            <a:r>
              <a:rPr lang="ko-KR" altLang="en-US" sz="1400" dirty="0"/>
              <a:t>웹 사이트들을 접근하지 않는 사전 방지 방법과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만약</a:t>
            </a:r>
            <a:r>
              <a:rPr lang="en-US" altLang="ko-KR" sz="1400" dirty="0"/>
              <a:t>, </a:t>
            </a:r>
            <a:r>
              <a:rPr lang="ko-KR" altLang="en-US" sz="1400" dirty="0"/>
              <a:t>이를 모르고 접근 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이들을 감시하고 처리하는 백신</a:t>
            </a:r>
            <a:r>
              <a:rPr lang="en-US" altLang="ko-KR" sz="1400" dirty="0"/>
              <a:t>(</a:t>
            </a:r>
            <a:r>
              <a:rPr lang="ko-KR" altLang="en-US" sz="1400" dirty="0"/>
              <a:t>휴리스틱 기반</a:t>
            </a:r>
            <a:r>
              <a:rPr lang="en-US" altLang="ko-KR" sz="1400" dirty="0"/>
              <a:t>)</a:t>
            </a:r>
            <a:r>
              <a:rPr lang="ko-KR" altLang="en-US" sz="1400" dirty="0"/>
              <a:t>을 설치하여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조기에 처리 할 수 있도록 하는 것이 좋습니다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2140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307B7-A5B0-CAE6-5768-BE4D2FAB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Brute Force Attack(RDP, SSH)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A25397-5D6E-D614-A62E-C35D7072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20750"/>
          </a:xfrm>
        </p:spPr>
        <p:txBody>
          <a:bodyPr/>
          <a:lstStyle/>
          <a:p>
            <a:r>
              <a:rPr lang="ko-KR" altLang="en-US" sz="1600" dirty="0"/>
              <a:t>무차별 대입 공격은 유명한 공격법 중 하나이면서도</a:t>
            </a:r>
            <a:r>
              <a:rPr lang="en-US" altLang="ko-KR" sz="1600" dirty="0"/>
              <a:t>, </a:t>
            </a:r>
            <a:r>
              <a:rPr lang="ko-KR" altLang="en-US" sz="1600" dirty="0"/>
              <a:t>원리가 너무 간단하고</a:t>
            </a:r>
            <a:r>
              <a:rPr lang="en-US" altLang="ko-KR" sz="1600" dirty="0"/>
              <a:t>,</a:t>
            </a:r>
            <a:r>
              <a:rPr lang="ko-KR" altLang="en-US" sz="1600" dirty="0"/>
              <a:t> 방법도 간단하여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아직도 많은 공격의 경우 해당 방법을 통해 침투하는 경우가 많습니다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특히</a:t>
            </a:r>
            <a:r>
              <a:rPr lang="en-US" altLang="ko-KR" sz="1600" dirty="0"/>
              <a:t>, 3389</a:t>
            </a:r>
            <a:r>
              <a:rPr lang="ko-KR" altLang="en-US" sz="1600" dirty="0"/>
              <a:t>포트의 </a:t>
            </a:r>
            <a:r>
              <a:rPr lang="en-US" altLang="ko-KR" sz="1600" dirty="0"/>
              <a:t>RDP</a:t>
            </a:r>
            <a:r>
              <a:rPr lang="ko-KR" altLang="en-US" sz="1600" dirty="0"/>
              <a:t>나</a:t>
            </a:r>
            <a:r>
              <a:rPr lang="en-US" altLang="ko-KR" sz="1600" dirty="0"/>
              <a:t>, 22</a:t>
            </a:r>
            <a:r>
              <a:rPr lang="ko-KR" altLang="en-US" sz="1600" dirty="0"/>
              <a:t>포트의 </a:t>
            </a:r>
            <a:r>
              <a:rPr lang="en-US" altLang="ko-KR" sz="1600" dirty="0"/>
              <a:t>SSH, 23</a:t>
            </a:r>
            <a:r>
              <a:rPr lang="ko-KR" altLang="en-US" sz="1600" dirty="0"/>
              <a:t>포트의 </a:t>
            </a:r>
            <a:r>
              <a:rPr lang="en-US" altLang="ko-KR" sz="1600" dirty="0"/>
              <a:t>Telnet, </a:t>
            </a:r>
            <a:r>
              <a:rPr lang="ko-KR" altLang="en-US" sz="1600" dirty="0"/>
              <a:t>이외에도 </a:t>
            </a:r>
            <a:r>
              <a:rPr lang="en-US" altLang="ko-KR" sz="1600" dirty="0"/>
              <a:t>3306(MySQL)</a:t>
            </a:r>
            <a:r>
              <a:rPr lang="ko-KR" altLang="en-US" sz="1600" dirty="0"/>
              <a:t>등</a:t>
            </a:r>
            <a:br>
              <a:rPr lang="en-US" altLang="ko-KR" sz="1600" dirty="0"/>
            </a:br>
            <a:r>
              <a:rPr lang="ko-KR" altLang="en-US" sz="1600" dirty="0"/>
              <a:t>잘 알려진</a:t>
            </a:r>
            <a:r>
              <a:rPr lang="en-US" altLang="ko-KR" sz="1600" dirty="0"/>
              <a:t>(Well-known)</a:t>
            </a:r>
            <a:r>
              <a:rPr lang="ko-KR" altLang="en-US" sz="1600" dirty="0"/>
              <a:t> 포트의 경우</a:t>
            </a:r>
            <a:r>
              <a:rPr lang="en-US" altLang="ko-KR" sz="1600" dirty="0"/>
              <a:t> </a:t>
            </a:r>
            <a:r>
              <a:rPr lang="ko-KR" altLang="en-US" sz="1600" dirty="0"/>
              <a:t>무차별 대입을 통하여 공격하기 좋은 </a:t>
            </a:r>
            <a:r>
              <a:rPr lang="ko-KR" altLang="en-US" sz="1600" dirty="0" err="1"/>
              <a:t>먹잇감으로</a:t>
            </a:r>
            <a:r>
              <a:rPr lang="en-US" altLang="ko-KR" sz="1600" dirty="0"/>
              <a:t> </a:t>
            </a:r>
            <a:r>
              <a:rPr lang="ko-KR" altLang="en-US" sz="1600" dirty="0"/>
              <a:t>많이 사용됩니다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이외에도 프로그램의 로그인이나 특정 사이트의 로그인 등에도 무차별 대입 공격이 사용될 수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이들을 방지하는 방법으로는 로그인 위치를 임의 지정 가능하다면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변경하여 막는 방법이 있고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</a:t>
            </a:r>
            <a:r>
              <a:rPr lang="ko-KR" altLang="en-US" sz="1600" dirty="0"/>
              <a:t> 포트의 경우 잘 알려진 것이 문제이기 때문에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포트포워딩을</a:t>
            </a:r>
            <a:r>
              <a:rPr lang="ko-KR" altLang="en-US" sz="1600" dirty="0"/>
              <a:t> 하여 임의의 포트로 로그인 위치를 변경 할 수 있을 것입니다</a:t>
            </a:r>
            <a:r>
              <a:rPr lang="en-US" altLang="ko-KR" sz="1600" dirty="0"/>
              <a:t>.)</a:t>
            </a:r>
            <a:br>
              <a:rPr lang="en-US" altLang="ko-KR" sz="1600" dirty="0"/>
            </a:br>
            <a:r>
              <a:rPr lang="ko-KR" altLang="en-US" sz="1600" dirty="0"/>
              <a:t>다음 방법은 접속 컴퓨터</a:t>
            </a:r>
            <a:r>
              <a:rPr lang="en-US" altLang="ko-KR" sz="1600" dirty="0"/>
              <a:t>(</a:t>
            </a:r>
            <a:r>
              <a:rPr lang="ko-KR" altLang="en-US" sz="1600" dirty="0"/>
              <a:t>공격자 컴퓨터</a:t>
            </a:r>
            <a:r>
              <a:rPr lang="en-US" altLang="ko-KR" sz="1600" dirty="0"/>
              <a:t>)</a:t>
            </a:r>
            <a:r>
              <a:rPr lang="ko-KR" altLang="en-US" sz="1600" dirty="0"/>
              <a:t>나 로그인 시도 계정을 검사하여</a:t>
            </a:r>
            <a:r>
              <a:rPr lang="en-US" altLang="ko-KR" sz="1600" dirty="0"/>
              <a:t>, </a:t>
            </a:r>
            <a:r>
              <a:rPr lang="ko-KR" altLang="en-US" sz="1600" dirty="0"/>
              <a:t>비정상적인 로그인 시도가 보이면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임시 차단을 주거나</a:t>
            </a:r>
            <a:r>
              <a:rPr lang="en-US" altLang="ko-KR" sz="1600" dirty="0"/>
              <a:t>, </a:t>
            </a:r>
            <a:r>
              <a:rPr lang="ko-KR" altLang="en-US" sz="1600" dirty="0"/>
              <a:t>잠금을 거는 방법이 있습니다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은행은 무차별 대입 공격을 막기 위해</a:t>
            </a:r>
            <a:r>
              <a:rPr lang="en-US" altLang="ko-KR" sz="1600" dirty="0"/>
              <a:t>,</a:t>
            </a:r>
            <a:r>
              <a:rPr lang="ko-KR" altLang="en-US" sz="1600" dirty="0"/>
              <a:t> 반드시 계정 당 </a:t>
            </a:r>
            <a:r>
              <a:rPr lang="en-US" altLang="ko-KR" sz="1600" dirty="0"/>
              <a:t>5</a:t>
            </a:r>
            <a:r>
              <a:rPr lang="ko-KR" altLang="en-US" sz="1600" dirty="0"/>
              <a:t>회 입력 제한을 사용합니다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288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C555E-FDEF-7588-8F59-70F1E898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DDOS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03251-D879-433C-BB6A-1D72B66D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311134"/>
          </a:xfrm>
        </p:spPr>
        <p:txBody>
          <a:bodyPr/>
          <a:lstStyle/>
          <a:p>
            <a:r>
              <a:rPr lang="ko-KR" altLang="en-US" sz="1600" dirty="0"/>
              <a:t>시스템을 공격하는 것은 정보 탈취나</a:t>
            </a:r>
            <a:r>
              <a:rPr lang="en-US" altLang="ko-KR" sz="1600" dirty="0"/>
              <a:t>, </a:t>
            </a:r>
            <a:r>
              <a:rPr lang="ko-KR" altLang="en-US" sz="1600" dirty="0"/>
              <a:t>변조</a:t>
            </a:r>
            <a:r>
              <a:rPr lang="en-US" altLang="ko-KR" sz="1600" dirty="0"/>
              <a:t>/</a:t>
            </a:r>
            <a:r>
              <a:rPr lang="ko-KR" altLang="en-US" sz="1600" dirty="0"/>
              <a:t>위조가 주류 이지만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시스템을 이용하지 못하도록 장애를 주는 것도 공격이 될 수 있습니다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DDoS(Distributed Denial of Service) </a:t>
            </a:r>
            <a:r>
              <a:rPr lang="ko-KR" altLang="en-US" sz="1600" dirty="0"/>
              <a:t>공격은 서비스 거부 공격으로</a:t>
            </a:r>
            <a:r>
              <a:rPr lang="en-US" altLang="ko-KR" sz="1600" dirty="0"/>
              <a:t>, </a:t>
            </a:r>
            <a:r>
              <a:rPr lang="ko-KR" altLang="en-US" sz="1600" dirty="0"/>
              <a:t>컴퓨터 자원의 한계로 인해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접속을 모두 받아내지 못하고</a:t>
            </a:r>
            <a:r>
              <a:rPr lang="en-US" altLang="ko-KR" sz="1600" dirty="0"/>
              <a:t> </a:t>
            </a:r>
            <a:r>
              <a:rPr lang="ko-KR" altLang="en-US" sz="1600" dirty="0"/>
              <a:t>접속 지연이 일어나거나</a:t>
            </a:r>
            <a:r>
              <a:rPr lang="en-US" altLang="ko-KR" sz="1600" dirty="0"/>
              <a:t>, </a:t>
            </a:r>
            <a:r>
              <a:rPr lang="ko-KR" altLang="en-US" sz="1600" dirty="0"/>
              <a:t>접속 거부가 일어나는 것을</a:t>
            </a:r>
            <a:br>
              <a:rPr lang="en-US" altLang="ko-KR" sz="1600" dirty="0"/>
            </a:br>
            <a:r>
              <a:rPr lang="ko-KR" altLang="en-US" sz="1600" dirty="0"/>
              <a:t>의도적으로 만들어 서비스 장애를 주는 공격입니다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예전 컴퓨터에 비해 오늘날 컴퓨터의 성능이 오르고</a:t>
            </a:r>
            <a:r>
              <a:rPr lang="en-US" altLang="ko-KR" sz="1600" dirty="0"/>
              <a:t>,</a:t>
            </a:r>
            <a:r>
              <a:rPr lang="ko-KR" altLang="en-US" sz="1600" dirty="0"/>
              <a:t> 다양한 분산기법들을 활용해서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DDOS</a:t>
            </a:r>
            <a:r>
              <a:rPr lang="ko-KR" altLang="en-US" sz="1600" dirty="0"/>
              <a:t>의 인식이 약해진 것 같지만</a:t>
            </a:r>
            <a:r>
              <a:rPr lang="en-US" altLang="ko-KR" sz="1600" dirty="0"/>
              <a:t>, </a:t>
            </a:r>
            <a:r>
              <a:rPr lang="ko-KR" altLang="en-US" sz="1600" dirty="0"/>
              <a:t>본질적으로 </a:t>
            </a:r>
            <a:r>
              <a:rPr lang="en-US" altLang="ko-KR" sz="1600" dirty="0"/>
              <a:t>DDOS</a:t>
            </a:r>
            <a:r>
              <a:rPr lang="ko-KR" altLang="en-US" sz="1600" dirty="0"/>
              <a:t>는 컴퓨터의 자원이 유한하다면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반드시 존재하는 공격방법 이므로</a:t>
            </a:r>
            <a:r>
              <a:rPr lang="en-US" altLang="ko-KR" sz="1600" dirty="0"/>
              <a:t>,</a:t>
            </a:r>
            <a:r>
              <a:rPr lang="ko-KR" altLang="en-US" sz="1600" dirty="0"/>
              <a:t> 이를 대비하여 서비스를 운영하는 것이 이롭습니다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이를 방지하는 방법으로는 물리적으로 부하를 분산하는 </a:t>
            </a:r>
            <a:r>
              <a:rPr lang="ko-KR" altLang="en-US" sz="1600" dirty="0" err="1"/>
              <a:t>로드밸런싱</a:t>
            </a:r>
            <a:r>
              <a:rPr lang="en-US" altLang="ko-KR" sz="1600" dirty="0"/>
              <a:t>, </a:t>
            </a:r>
            <a:r>
              <a:rPr lang="ko-KR" altLang="en-US" sz="1600" dirty="0"/>
              <a:t>다중 서버 방식을 사용하여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해결 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공격이 들어오는 도메인이나 </a:t>
            </a:r>
            <a:r>
              <a:rPr lang="en-US" altLang="ko-KR" sz="1600" dirty="0"/>
              <a:t>IP</a:t>
            </a:r>
            <a:r>
              <a:rPr lang="ko-KR" altLang="en-US" sz="1600" dirty="0"/>
              <a:t>를 일시적으로 변경하여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공격을 빗겨 나가게 할 수도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(</a:t>
            </a:r>
            <a:r>
              <a:rPr lang="ko-KR" altLang="en-US" sz="1600" dirty="0"/>
              <a:t>유명한 도메인</a:t>
            </a:r>
            <a:r>
              <a:rPr lang="en-US" altLang="ko-KR" sz="1600" dirty="0"/>
              <a:t>(</a:t>
            </a:r>
            <a:r>
              <a:rPr lang="en-US" altLang="ko-KR" sz="1600" dirty="0" err="1"/>
              <a:t>naver</a:t>
            </a:r>
            <a:r>
              <a:rPr lang="en-US" altLang="ko-KR" sz="1600" dirty="0"/>
              <a:t>, google)</a:t>
            </a:r>
            <a:r>
              <a:rPr lang="ko-KR" altLang="en-US" sz="1600" dirty="0"/>
              <a:t>은 해당 방식이 불가능 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보통 전자를 사용하고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대규모 공격의 경우에는 도메인과 </a:t>
            </a:r>
            <a:r>
              <a:rPr lang="en-US" altLang="ko-KR" sz="1600" dirty="0"/>
              <a:t>IP</a:t>
            </a:r>
            <a:r>
              <a:rPr lang="ko-KR" altLang="en-US" sz="1600" dirty="0"/>
              <a:t>를 사용자가 수동으로 한 번 거치도록 설정합니다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921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D171E-087A-42EB-DD0C-9CCCB4C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Man In The Middle(MITM)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5D1E0-272A-1B0A-DA15-5FC4ADC57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66176"/>
          </a:xfrm>
        </p:spPr>
        <p:txBody>
          <a:bodyPr/>
          <a:lstStyle/>
          <a:p>
            <a:r>
              <a:rPr lang="ko-KR" altLang="en-US" sz="1600" dirty="0"/>
              <a:t>중간자 공격은 정상적인 사용자와 서버 간의 통신의 중간에 서서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두 개체의 통신내용을 가로채고</a:t>
            </a:r>
            <a:r>
              <a:rPr lang="en-US" altLang="ko-KR" sz="1600" dirty="0"/>
              <a:t>, </a:t>
            </a:r>
            <a:r>
              <a:rPr lang="ko-KR" altLang="en-US" sz="1600" dirty="0"/>
              <a:t>변조</a:t>
            </a:r>
            <a:r>
              <a:rPr lang="en-US" altLang="ko-KR" sz="1600" dirty="0"/>
              <a:t>/</a:t>
            </a:r>
            <a:r>
              <a:rPr lang="ko-KR" altLang="en-US" sz="1600" dirty="0"/>
              <a:t>위조하여 두 개체의 의도와 다르게 통신하는 것을 말합니다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중간에 서서 둘 사이의 통신을 가로채는 과정에서 둘 사이의 통신 보안수준에 따라 난이도가 달라질 텐데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가장 기본적인 암호화 없이</a:t>
            </a:r>
            <a:r>
              <a:rPr lang="en-US" altLang="ko-KR" sz="1600" dirty="0"/>
              <a:t> </a:t>
            </a:r>
            <a:r>
              <a:rPr lang="ko-KR" altLang="en-US" sz="1600" dirty="0"/>
              <a:t>통신하려는 경우</a:t>
            </a:r>
            <a:r>
              <a:rPr lang="en-US" altLang="ko-KR" sz="1600" dirty="0"/>
              <a:t>, </a:t>
            </a:r>
            <a:r>
              <a:rPr lang="ko-KR" altLang="en-US" sz="1600" dirty="0"/>
              <a:t>패턴을 파악하다가 공격을 수행하면 되고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암호화가 해독하기 쉬운 구조이거나 다른 취약점을 가진 채로 통신하는 경우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 err="1"/>
              <a:t>스니핑이나</a:t>
            </a:r>
            <a:r>
              <a:rPr lang="ko-KR" altLang="en-US" sz="1600" dirty="0"/>
              <a:t> 재전송 공격 등의 간단한 공격으로 파악하다가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직접적인 공격 취약점을 찾고 공격을 수행하면 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MITM</a:t>
            </a:r>
            <a:r>
              <a:rPr lang="ko-KR" altLang="en-US" sz="1600" dirty="0"/>
              <a:t>공격 중에서는 대표적으로</a:t>
            </a:r>
            <a:r>
              <a:rPr lang="en-US" altLang="ko-KR" sz="1600" dirty="0"/>
              <a:t> </a:t>
            </a:r>
            <a:r>
              <a:rPr lang="ko-KR" altLang="en-US" sz="1600" dirty="0"/>
              <a:t>다음 네 가지가 있습니다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1). DNS, ARP, IP Spoofing</a:t>
            </a:r>
            <a:br>
              <a:rPr lang="en-US" altLang="ko-KR" sz="1600" dirty="0"/>
            </a:br>
            <a:r>
              <a:rPr lang="en-US" altLang="ko-KR" sz="1600" dirty="0"/>
              <a:t>2). Session Hijacking</a:t>
            </a:r>
            <a:br>
              <a:rPr lang="en-US" altLang="ko-KR" sz="1600" dirty="0"/>
            </a:br>
            <a:r>
              <a:rPr lang="en-US" altLang="ko-KR" sz="1600" dirty="0"/>
              <a:t>3). Replay Attack</a:t>
            </a:r>
            <a:br>
              <a:rPr lang="en-US" altLang="ko-KR" sz="1600" dirty="0"/>
            </a:br>
            <a:r>
              <a:rPr lang="en-US" altLang="ko-KR" sz="1600" dirty="0"/>
              <a:t>4). HTTP</a:t>
            </a:r>
            <a:r>
              <a:rPr lang="ko-KR" altLang="en-US" sz="1600" dirty="0"/>
              <a:t> 취약점을 이용한 가로채기 및 변조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FB1A9-C7A3-E412-585C-7BB7FE5B5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920" y="3692434"/>
            <a:ext cx="3696585" cy="25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34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Retrospect">
      <a:majorFont>
        <a:latin typeface="Malgun Gothic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lgun Gothic Semi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4051</Words>
  <Application>Microsoft Office PowerPoint</Application>
  <PresentationFormat>와이드스크린</PresentationFormat>
  <Paragraphs>156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Malgun Gothic Semilight</vt:lpstr>
      <vt:lpstr>Malgun Gothic</vt:lpstr>
      <vt:lpstr>Calibri</vt:lpstr>
      <vt:lpstr>RetrospectVTI</vt:lpstr>
      <vt:lpstr>동계방학 – 기초 7</vt:lpstr>
      <vt:lpstr>목차</vt:lpstr>
      <vt:lpstr>보안, 공격</vt:lpstr>
      <vt:lpstr>Credentials Leak</vt:lpstr>
      <vt:lpstr>Physical Access Attack</vt:lpstr>
      <vt:lpstr>Malware 관련 공격</vt:lpstr>
      <vt:lpstr>Brute Force Attack(RDP, SSH)</vt:lpstr>
      <vt:lpstr>DDOS</vt:lpstr>
      <vt:lpstr>Man In The Middle(MITM)</vt:lpstr>
      <vt:lpstr>DNS Spoofing</vt:lpstr>
      <vt:lpstr>ARP, IP Spoofing</vt:lpstr>
      <vt:lpstr>Session Hijacking</vt:lpstr>
      <vt:lpstr>Replay Attack</vt:lpstr>
      <vt:lpstr>HTTP Sniffing SSL/TLS</vt:lpstr>
      <vt:lpstr>CORS</vt:lpstr>
      <vt:lpstr>CSRF</vt:lpstr>
      <vt:lpstr>CSRF</vt:lpstr>
      <vt:lpstr>Hash Function(보안)</vt:lpstr>
      <vt:lpstr>Hash Function(보안)</vt:lpstr>
      <vt:lpstr>MD5의 취약점</vt:lpstr>
      <vt:lpstr>Rainbow Table Attack</vt:lpstr>
      <vt:lpstr>Salt</vt:lpstr>
      <vt:lpstr>XSS</vt:lpstr>
      <vt:lpstr>XSS</vt:lpstr>
      <vt:lpstr>File (Up/Down)load 취약점 공격</vt:lpstr>
      <vt:lpstr>Command Injection</vt:lpstr>
      <vt:lpstr>SQL Injection</vt:lpstr>
      <vt:lpstr>SQL Injection</vt:lpstr>
      <vt:lpstr>Directory Traversal, robots.txt</vt:lpstr>
      <vt:lpstr>악성 오픈소스 패키지 공격</vt:lpstr>
      <vt:lpstr>프레임 워크 취약점 공격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minuHa</dc:creator>
  <cp:lastModifiedBy>MinU Ha</cp:lastModifiedBy>
  <cp:revision>374</cp:revision>
  <dcterms:created xsi:type="dcterms:W3CDTF">2023-06-22T07:39:13Z</dcterms:created>
  <dcterms:modified xsi:type="dcterms:W3CDTF">2023-12-29T13:23:16Z</dcterms:modified>
</cp:coreProperties>
</file>