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3" r:id="rId6"/>
    <p:sldId id="305" r:id="rId7"/>
    <p:sldId id="261" r:id="rId8"/>
    <p:sldId id="307" r:id="rId9"/>
    <p:sldId id="262" r:id="rId10"/>
    <p:sldId id="308" r:id="rId11"/>
    <p:sldId id="260" r:id="rId12"/>
    <p:sldId id="306" r:id="rId13"/>
    <p:sldId id="264" r:id="rId14"/>
    <p:sldId id="275" r:id="rId15"/>
    <p:sldId id="268" r:id="rId16"/>
    <p:sldId id="273" r:id="rId17"/>
    <p:sldId id="276" r:id="rId18"/>
    <p:sldId id="271" r:id="rId19"/>
    <p:sldId id="269" r:id="rId20"/>
    <p:sldId id="309" r:id="rId21"/>
    <p:sldId id="272" r:id="rId22"/>
    <p:sldId id="277" r:id="rId23"/>
    <p:sldId id="278" r:id="rId24"/>
    <p:sldId id="310" r:id="rId25"/>
    <p:sldId id="279" r:id="rId26"/>
    <p:sldId id="280" r:id="rId27"/>
    <p:sldId id="281" r:id="rId28"/>
    <p:sldId id="311" r:id="rId29"/>
    <p:sldId id="302" r:id="rId30"/>
    <p:sldId id="289" r:id="rId31"/>
    <p:sldId id="287" r:id="rId32"/>
    <p:sldId id="301" r:id="rId33"/>
    <p:sldId id="286" r:id="rId34"/>
    <p:sldId id="284" r:id="rId35"/>
    <p:sldId id="288" r:id="rId36"/>
    <p:sldId id="312" r:id="rId37"/>
    <p:sldId id="314" r:id="rId38"/>
    <p:sldId id="315" r:id="rId39"/>
    <p:sldId id="316" r:id="rId40"/>
    <p:sldId id="317" r:id="rId41"/>
    <p:sldId id="313" r:id="rId42"/>
    <p:sldId id="303" r:id="rId43"/>
    <p:sldId id="295" r:id="rId44"/>
    <p:sldId id="29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0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동계방학 </a:t>
            </a:r>
            <a:r>
              <a:rPr lang="en-US" altLang="ko-KR" sz="5400" dirty="0">
                <a:solidFill>
                  <a:schemeClr val="tx1"/>
                </a:solidFill>
              </a:rPr>
              <a:t>– </a:t>
            </a:r>
            <a:r>
              <a:rPr lang="ko-KR" altLang="en-US" sz="5400" dirty="0">
                <a:solidFill>
                  <a:schemeClr val="tx1"/>
                </a:solidFill>
              </a:rPr>
              <a:t>기초 </a:t>
            </a:r>
            <a:r>
              <a:rPr lang="en-US" altLang="ko-KR" sz="5400" dirty="0">
                <a:solidFill>
                  <a:schemeClr val="tx1"/>
                </a:solidFill>
              </a:rPr>
              <a:t>8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4F8A7-79C6-D94F-5060-D167F923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Polymorphism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E75AEB-D3CA-B403-25A3-E93871C6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47" y="1946648"/>
            <a:ext cx="3819382" cy="331977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DED27-177C-0D37-063A-CBC16BE6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91" y="1954124"/>
            <a:ext cx="3919714" cy="29497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4F0303-AB6D-022B-6D0D-2E4DEEE15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68" y="1946648"/>
            <a:ext cx="4154885" cy="33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482F9-3035-0419-8935-68E24763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abstraction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D9E7-7842-2F08-E52C-C2E8423C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306559"/>
          </a:xfrm>
        </p:spPr>
        <p:txBody>
          <a:bodyPr/>
          <a:lstStyle/>
          <a:p>
            <a:r>
              <a:rPr lang="ko-KR" altLang="en-US" sz="1600" dirty="0"/>
              <a:t>추상화는 인간의 본능</a:t>
            </a:r>
            <a:r>
              <a:rPr lang="en-US" altLang="ko-KR" sz="1600" dirty="0"/>
              <a:t>,</a:t>
            </a:r>
            <a:r>
              <a:rPr lang="ko-KR" altLang="en-US" sz="1600" dirty="0"/>
              <a:t> 정보 수학에서 기본적으로 사용되는 방식으로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어떠한 사물이나 성질</a:t>
            </a:r>
            <a:r>
              <a:rPr lang="en-US" altLang="ko-KR" sz="1600" dirty="0"/>
              <a:t>, </a:t>
            </a:r>
            <a:r>
              <a:rPr lang="ko-KR" altLang="en-US" sz="1600" dirty="0"/>
              <a:t>본질을 파악하여 이를 직관적으로 치환하여 이들을 다루는 것을 말합니다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인간의 언어와 표현은 모두 추상화의 일종이며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수학과 수학의 일종인 형식 언어도 모두 추상화 된 개념들이라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객체지향은 객체들의 공통 속성</a:t>
            </a:r>
            <a:r>
              <a:rPr lang="en-US" altLang="ko-KR" sz="1600" dirty="0"/>
              <a:t>(data)</a:t>
            </a:r>
            <a:r>
              <a:rPr lang="ko-KR" altLang="en-US" sz="1600" dirty="0"/>
              <a:t>과 기능</a:t>
            </a:r>
            <a:r>
              <a:rPr lang="en-US" altLang="ko-KR" sz="1600" dirty="0"/>
              <a:t>(method)</a:t>
            </a:r>
            <a:r>
              <a:rPr lang="ko-KR" altLang="en-US" sz="1600" dirty="0"/>
              <a:t>들을 추출하여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추상클래스</a:t>
            </a:r>
            <a:r>
              <a:rPr lang="en-US" altLang="ko-KR" sz="1600" dirty="0"/>
              <a:t>(</a:t>
            </a:r>
            <a:r>
              <a:rPr lang="ko-KR" altLang="en-US" sz="1600" dirty="0"/>
              <a:t>인터페이스</a:t>
            </a:r>
            <a:r>
              <a:rPr lang="en-US" altLang="ko-KR" sz="1600" dirty="0"/>
              <a:t>)</a:t>
            </a:r>
            <a:r>
              <a:rPr lang="ko-KR" altLang="en-US" sz="1600" dirty="0"/>
              <a:t>를 만들어 이들만 따로 관리 할 수 있도록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 예제를 보기전에</a:t>
            </a:r>
            <a:r>
              <a:rPr lang="en-US" altLang="ko-KR" sz="1600" dirty="0"/>
              <a:t> </a:t>
            </a:r>
            <a:r>
              <a:rPr lang="ko-KR" altLang="en-US" sz="1600" dirty="0"/>
              <a:t>먼저 알아야 될 내용은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클래스는 일반</a:t>
            </a:r>
            <a:r>
              <a:rPr lang="en-US" altLang="ko-KR" sz="1600" dirty="0"/>
              <a:t>(</a:t>
            </a:r>
            <a:r>
              <a:rPr lang="ko-KR" altLang="en-US" sz="1600" dirty="0"/>
              <a:t>구상</a:t>
            </a:r>
            <a:r>
              <a:rPr lang="en-US" altLang="ko-KR" sz="1600" dirty="0"/>
              <a:t>)</a:t>
            </a:r>
            <a:r>
              <a:rPr lang="ko-KR" altLang="en-US" sz="1600" dirty="0"/>
              <a:t>클래스와 추상 클래스로 나뉘어지고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이들과 인터페이스 세 개는 모두 각각의 차이점이 존재합니다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필드는 해당 클래스의 전체 영역</a:t>
            </a:r>
            <a:r>
              <a:rPr lang="en-US" altLang="ko-KR" sz="1600" dirty="0"/>
              <a:t>(</a:t>
            </a:r>
            <a:r>
              <a:rPr lang="ko-KR" altLang="en-US" sz="1600" dirty="0"/>
              <a:t>전역 변수</a:t>
            </a:r>
            <a:r>
              <a:rPr lang="en-US" altLang="ko-KR" sz="1600" dirty="0"/>
              <a:t>)</a:t>
            </a:r>
            <a:r>
              <a:rPr lang="ko-KR" altLang="en-US" sz="1600" dirty="0"/>
              <a:t>을 말하고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 변수와 인스턴스 변수로 나뉘어 집니다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지역 변수는 특정 메소드 내에서만 동작하는 변수로 필드와 따로 취급됩니다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메소드는 추상 메소드와 구상 메소드로 나뉘는데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추상 메소드는 구체적인 로직이 언급 되지 않았다는 의미이고</a:t>
            </a:r>
            <a:r>
              <a:rPr lang="en-US" altLang="ko-KR" sz="1600" dirty="0"/>
              <a:t>, </a:t>
            </a:r>
            <a:r>
              <a:rPr lang="ko-KR" altLang="en-US" sz="1600" dirty="0"/>
              <a:t>구상 메소드는 언급 되었다는 의미입니다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CE967B-CE17-C47A-765A-22B892D7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15" y="4261479"/>
            <a:ext cx="5175524" cy="7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731B4-12E2-464A-8839-21B65CD1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abstraction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E80FE5-E3B4-655E-5CA6-85E773898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5" y="1985434"/>
            <a:ext cx="4187701" cy="364754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BEBF14-9463-7B14-BF6D-0A2998A5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86" y="1985434"/>
            <a:ext cx="4171255" cy="32965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5A4F10-158A-43A8-F207-58FB258D8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941" y="1985434"/>
            <a:ext cx="3637074" cy="39432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B92555-0893-5686-E241-6B72F3B1B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835" y="5530039"/>
            <a:ext cx="1369676" cy="3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1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BC91-6D01-F24C-4DD9-B127D099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99F45-A6EE-F6D6-7B04-F5267787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7885"/>
          </a:xfrm>
        </p:spPr>
        <p:txBody>
          <a:bodyPr/>
          <a:lstStyle/>
          <a:p>
            <a:r>
              <a:rPr lang="ko-KR" altLang="en-US" sz="1600" dirty="0"/>
              <a:t>디자인 패턴은 객체지향 프로그래밍 설계를 자주하는 오늘날에</a:t>
            </a:r>
            <a:r>
              <a:rPr lang="en-US" altLang="ko-KR" sz="1600" dirty="0"/>
              <a:t> </a:t>
            </a:r>
            <a:r>
              <a:rPr lang="ko-KR" altLang="en-US" sz="1600" dirty="0"/>
              <a:t>자주 출현하는</a:t>
            </a:r>
            <a:br>
              <a:rPr lang="en-US" altLang="ko-KR" sz="1600" dirty="0"/>
            </a:br>
            <a:r>
              <a:rPr lang="ko-KR" altLang="en-US" sz="1600" dirty="0"/>
              <a:t>또는 사용하기 적절한 패턴을 지정하여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개발자가 일관성 있게 해당 패턴을 사용하여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코드를 설계</a:t>
            </a:r>
            <a:r>
              <a:rPr lang="en-US" altLang="ko-KR" sz="1600" dirty="0"/>
              <a:t>(</a:t>
            </a:r>
            <a:r>
              <a:rPr lang="ko-KR" altLang="en-US" sz="1600" dirty="0"/>
              <a:t>디자인</a:t>
            </a:r>
            <a:r>
              <a:rPr lang="en-US" altLang="ko-KR" sz="1600" dirty="0"/>
              <a:t>) </a:t>
            </a:r>
            <a:r>
              <a:rPr lang="ko-KR" altLang="en-US" sz="1600" dirty="0"/>
              <a:t>하는 것을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실무에서 코드는 다양성보다는 일관성 있는 것이 좋은데</a:t>
            </a:r>
            <a:r>
              <a:rPr lang="en-US" altLang="ko-KR" sz="1600" dirty="0"/>
              <a:t>, (</a:t>
            </a:r>
            <a:r>
              <a:rPr lang="ko-KR" altLang="en-US" sz="1600" dirty="0"/>
              <a:t>즉 개성 보다는 관습이 좋습니다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ko-KR" altLang="en-US" sz="1600" dirty="0"/>
              <a:t>그 이유는 보통 개인이 모든 내용을 혼자 커밋하고</a:t>
            </a:r>
            <a:r>
              <a:rPr lang="en-US" altLang="ko-KR" sz="1600" dirty="0"/>
              <a:t>,</a:t>
            </a:r>
            <a:r>
              <a:rPr lang="ko-KR" altLang="en-US" sz="1600" dirty="0"/>
              <a:t> 디버깅하고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리팩토링하는</a:t>
            </a:r>
            <a:r>
              <a:rPr lang="ko-KR" altLang="en-US" sz="1600" dirty="0"/>
              <a:t> 것이 아니기 때문에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모든 개발자가 코드를 이해하는데 있어</a:t>
            </a:r>
            <a:r>
              <a:rPr lang="en-US" altLang="ko-KR" sz="1600" dirty="0"/>
              <a:t>, </a:t>
            </a:r>
            <a:r>
              <a:rPr lang="ko-KR" altLang="en-US" sz="1600" dirty="0"/>
              <a:t>직관적일수록 잘 작성한 코드이고</a:t>
            </a:r>
            <a:r>
              <a:rPr lang="en-US" altLang="ko-KR" sz="1600" dirty="0"/>
              <a:t>, </a:t>
            </a:r>
            <a:r>
              <a:rPr lang="ko-KR" altLang="en-US" sz="1600" dirty="0"/>
              <a:t>능력이 있는 것으로 평가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대부분의 개발자가 가지는 직관은 객체 지향에서는 이 디자인 패턴이라고 보면 될 것 같습니다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물론</a:t>
            </a:r>
            <a:r>
              <a:rPr lang="en-US" altLang="ko-KR" sz="1600" dirty="0"/>
              <a:t>, </a:t>
            </a:r>
            <a:r>
              <a:rPr lang="ko-KR" altLang="en-US" sz="1600" dirty="0"/>
              <a:t>최근에는 다양한</a:t>
            </a:r>
            <a:r>
              <a:rPr lang="en-US" altLang="ko-KR" sz="1600" dirty="0"/>
              <a:t>(</a:t>
            </a:r>
            <a:r>
              <a:rPr lang="ko-KR" altLang="en-US" sz="1600" dirty="0"/>
              <a:t>마이너 한</a:t>
            </a:r>
            <a:r>
              <a:rPr lang="en-US" altLang="ko-KR" sz="1600" dirty="0"/>
              <a:t>) </a:t>
            </a:r>
            <a:r>
              <a:rPr lang="ko-KR" altLang="en-US" sz="1600" dirty="0"/>
              <a:t>디자인 패턴도 자주 나와서 모든 패턴을 암기하고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철칙으로 보는 것은 위험 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아직까지 인정받는 몇몇 중요한 디자인 패턴은 숙지해두면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다른 패러다임이나</a:t>
            </a:r>
            <a:r>
              <a:rPr lang="en-US" altLang="ko-KR" sz="1600" dirty="0"/>
              <a:t>, </a:t>
            </a:r>
            <a:r>
              <a:rPr lang="ko-KR" altLang="en-US" sz="1600" dirty="0"/>
              <a:t>함수형 </a:t>
            </a:r>
            <a:r>
              <a:rPr lang="ko-KR" altLang="en-US" sz="1600" dirty="0" err="1"/>
              <a:t>아키텍쳐</a:t>
            </a:r>
            <a:r>
              <a:rPr lang="en-US" altLang="ko-KR" sz="1600" dirty="0"/>
              <a:t>, </a:t>
            </a:r>
            <a:r>
              <a:rPr lang="ko-KR" altLang="en-US" sz="1600" dirty="0"/>
              <a:t>분산 서비스 작업 등등에서 더 빠른 이해에 도움이 될 수도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디자인 패턴은 크게 세 가지로 생성 패턴</a:t>
            </a:r>
            <a:r>
              <a:rPr lang="en-US" altLang="ko-KR" sz="1600" dirty="0"/>
              <a:t>, </a:t>
            </a:r>
            <a:r>
              <a:rPr lang="ko-KR" altLang="en-US" sz="1600" dirty="0"/>
              <a:t>구조 패턴</a:t>
            </a:r>
            <a:r>
              <a:rPr lang="en-US" altLang="ko-KR" sz="1600" dirty="0"/>
              <a:t>, </a:t>
            </a:r>
            <a:r>
              <a:rPr lang="ko-KR" altLang="en-US" sz="1600" dirty="0"/>
              <a:t>행위 패턴 으로 분류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디자인 패턴에서 유명한 </a:t>
            </a:r>
            <a:r>
              <a:rPr lang="en-US" altLang="ko-KR" sz="1600" dirty="0" err="1"/>
              <a:t>GoF</a:t>
            </a:r>
            <a:r>
              <a:rPr lang="en-US" altLang="ko-KR" sz="1600" dirty="0"/>
              <a:t>(4</a:t>
            </a:r>
            <a:r>
              <a:rPr lang="ko-KR" altLang="en-US" sz="1600" dirty="0" err="1"/>
              <a:t>인방</a:t>
            </a:r>
            <a:r>
              <a:rPr lang="en-US" altLang="ko-KR" sz="1600" dirty="0"/>
              <a:t>, Gang of Fours))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23</a:t>
            </a:r>
            <a:r>
              <a:rPr lang="ko-KR" altLang="en-US" sz="1600" dirty="0"/>
              <a:t>가지의 중요 디자인 패턴을 지정 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80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2BE0-EB84-37A8-A835-7AC4A77B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Iterator Pattern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7275536-1E9F-263A-9F21-3EEDE800E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208" y="1926482"/>
            <a:ext cx="3326030" cy="2919798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DDA380-9568-8B21-7F55-C2F776B92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956" y="4979294"/>
            <a:ext cx="1818282" cy="13915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68037-CACF-053F-FE66-80807893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75" y="1926482"/>
            <a:ext cx="2997038" cy="37901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8906E6-D113-DCD7-42EA-2AA08E1A7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950" y="1926482"/>
            <a:ext cx="3414249" cy="44443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EB73A0-B507-7B5B-1459-3C330828057B}"/>
              </a:ext>
            </a:extLst>
          </p:cNvPr>
          <p:cNvSpPr txBox="1"/>
          <p:nvPr/>
        </p:nvSpPr>
        <p:spPr>
          <a:xfrm>
            <a:off x="129746" y="4921008"/>
            <a:ext cx="3382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Iterator</a:t>
            </a:r>
            <a:r>
              <a:rPr lang="ko-KR" altLang="en-US" sz="1400" dirty="0"/>
              <a:t>는 원소를</a:t>
            </a:r>
            <a:br>
              <a:rPr lang="en-US" altLang="ko-KR" sz="1400" dirty="0"/>
            </a:br>
            <a:r>
              <a:rPr lang="ko-KR" altLang="en-US" sz="1400" dirty="0"/>
              <a:t>하나씩 실행시키는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반복자 패턴이라고 하며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foreach</a:t>
            </a:r>
            <a:r>
              <a:rPr lang="ko-KR" altLang="en-US" sz="1400" dirty="0"/>
              <a:t>와 다르게</a:t>
            </a:r>
            <a:r>
              <a:rPr lang="en-US" altLang="ko-KR" sz="1400" dirty="0"/>
              <a:t>, </a:t>
            </a:r>
            <a:r>
              <a:rPr lang="ko-KR" altLang="en-US" sz="1400" dirty="0"/>
              <a:t>값 변경도</a:t>
            </a:r>
            <a:r>
              <a:rPr lang="en-US" altLang="ko-KR" sz="1400" dirty="0"/>
              <a:t> </a:t>
            </a:r>
            <a:r>
              <a:rPr lang="ko-KR" altLang="en-US" sz="1400" dirty="0"/>
              <a:t>가능하도록</a:t>
            </a:r>
            <a:br>
              <a:rPr lang="en-US" altLang="ko-KR" sz="1400" dirty="0"/>
            </a:br>
            <a:r>
              <a:rPr lang="ko-KR" altLang="en-US" sz="1400" dirty="0"/>
              <a:t>설계 할 수도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52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5CB8-EE84-EBBD-219F-97A4857E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Singleton Pattern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1233AD-C31C-3F1C-B2ED-93D8A24CC7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81809" y="2009229"/>
            <a:ext cx="4640262" cy="1911628"/>
          </a:xfr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2A22AA6-F0C9-1577-A190-A2DCE5451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09228"/>
            <a:ext cx="4884529" cy="4368460"/>
          </a:xfrm>
        </p:spPr>
        <p:txBody>
          <a:bodyPr/>
          <a:lstStyle/>
          <a:p>
            <a:r>
              <a:rPr lang="ko-KR" altLang="en-US" sz="1400" dirty="0" err="1"/>
              <a:t>싱글톤</a:t>
            </a:r>
            <a:r>
              <a:rPr lang="ko-KR" altLang="en-US" sz="1400" dirty="0"/>
              <a:t> 패턴은 인스턴스가 하나만 존재하는 것을</a:t>
            </a:r>
            <a:br>
              <a:rPr lang="en-US" altLang="ko-KR" sz="1400" dirty="0"/>
            </a:br>
            <a:r>
              <a:rPr lang="ko-KR" altLang="en-US" sz="1400" dirty="0"/>
              <a:t>보증하는 패턴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싱글톤</a:t>
            </a:r>
            <a:r>
              <a:rPr lang="ko-KR" altLang="en-US" sz="1400" dirty="0"/>
              <a:t> 패턴은 중요한 개념으로</a:t>
            </a:r>
            <a:br>
              <a:rPr lang="en-US" altLang="ko-KR" sz="1400" dirty="0"/>
            </a:br>
            <a:r>
              <a:rPr lang="ko-KR" altLang="en-US" sz="1400" dirty="0"/>
              <a:t>함수형의 </a:t>
            </a:r>
            <a:r>
              <a:rPr lang="en-US" altLang="ko-KR" sz="1400" dirty="0"/>
              <a:t>unit</a:t>
            </a:r>
            <a:r>
              <a:rPr lang="ko-KR" altLang="en-US" sz="1400" dirty="0"/>
              <a:t>타입도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싱글톤과</a:t>
            </a:r>
            <a:r>
              <a:rPr lang="ko-KR" altLang="en-US" sz="1400" dirty="0"/>
              <a:t> 관련이 있고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DBCP(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 Connection Pool)</a:t>
            </a:r>
            <a:r>
              <a:rPr lang="ko-KR" altLang="en-US" sz="1400" dirty="0"/>
              <a:t>에서도 </a:t>
            </a:r>
            <a:br>
              <a:rPr lang="en-US" altLang="ko-KR" sz="1400" dirty="0"/>
            </a:br>
            <a:r>
              <a:rPr lang="ko-KR" altLang="en-US" sz="1400" dirty="0"/>
              <a:t>자주 사용되는 기법입니다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싱글톤은</a:t>
            </a:r>
            <a:r>
              <a:rPr lang="ko-KR" altLang="en-US" sz="1400" dirty="0"/>
              <a:t> 제약을 거는 것이지만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이러한 제약을 걸면서 얻는 이점들이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모든 </a:t>
            </a:r>
            <a:r>
              <a:rPr lang="ko-KR" altLang="en-US" sz="1400" dirty="0" err="1"/>
              <a:t>싱글톤은</a:t>
            </a:r>
            <a:r>
              <a:rPr lang="ko-KR" altLang="en-US" sz="1400" dirty="0"/>
              <a:t> 하나의 인스턴스를 가지기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메모리 측면에서 이점을 얻을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개발자 입장에서 하나의 인스턴스 만을</a:t>
            </a:r>
            <a:br>
              <a:rPr lang="en-US" altLang="ko-KR" sz="1400" dirty="0"/>
            </a:br>
            <a:r>
              <a:rPr lang="ko-KR" altLang="en-US" sz="1400" dirty="0"/>
              <a:t>가지는 것을 미리 알 수 있어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보다 더 편리하게 작업 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 err="1"/>
              <a:t>싱글톤의</a:t>
            </a:r>
            <a:r>
              <a:rPr lang="ko-KR" altLang="en-US" sz="1400" dirty="0"/>
              <a:t> 특징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전역적으로 사용되기</a:t>
            </a:r>
            <a:r>
              <a:rPr lang="en-US" altLang="ko-KR" sz="1400" dirty="0"/>
              <a:t> </a:t>
            </a:r>
            <a:r>
              <a:rPr lang="ko-KR" altLang="en-US" sz="1400" dirty="0"/>
              <a:t>편한 구조로</a:t>
            </a:r>
            <a:br>
              <a:rPr lang="en-US" altLang="ko-KR" sz="1400" dirty="0"/>
            </a:br>
            <a:r>
              <a:rPr lang="ko-KR" altLang="en-US" sz="1400" dirty="0"/>
              <a:t>데이터를 공유하는 곳에 자주 사용됩니다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BBB894-3FD1-9AC2-602B-675DAC5D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809" y="3973267"/>
            <a:ext cx="5173871" cy="24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1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5CB8-EE84-EBBD-219F-97A4857E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767513" cy="1450757"/>
          </a:xfrm>
        </p:spPr>
        <p:txBody>
          <a:bodyPr/>
          <a:lstStyle/>
          <a:p>
            <a:pPr algn="ctr"/>
            <a:r>
              <a:rPr lang="en-US" altLang="ko-KR" dirty="0"/>
              <a:t>Observer Pattern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1704D5-44B3-BF1D-36C5-4E7B82DD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82" y="1918074"/>
            <a:ext cx="2133294" cy="4479526"/>
          </a:xfrm>
        </p:spPr>
        <p:txBody>
          <a:bodyPr/>
          <a:lstStyle/>
          <a:p>
            <a:r>
              <a:rPr lang="ko-KR" altLang="en-US" sz="1400" dirty="0" err="1"/>
              <a:t>옵저버</a:t>
            </a:r>
            <a:r>
              <a:rPr lang="ko-KR" altLang="en-US" sz="1400" dirty="0"/>
              <a:t> 패턴은</a:t>
            </a:r>
            <a:br>
              <a:rPr lang="en-US" altLang="ko-KR" sz="1400" dirty="0"/>
            </a:br>
            <a:r>
              <a:rPr lang="ko-KR" altLang="en-US" sz="1400" dirty="0"/>
              <a:t>관찰 대상의</a:t>
            </a:r>
            <a:r>
              <a:rPr lang="en-US" altLang="ko-KR" sz="1400" dirty="0"/>
              <a:t> </a:t>
            </a:r>
            <a:r>
              <a:rPr lang="ko-KR" altLang="en-US" sz="1400" dirty="0"/>
              <a:t>상태가</a:t>
            </a:r>
            <a:br>
              <a:rPr lang="en-US" altLang="ko-KR" sz="1400" dirty="0"/>
            </a:br>
            <a:r>
              <a:rPr lang="ko-KR" altLang="en-US" sz="1400" dirty="0"/>
              <a:t>변화</a:t>
            </a:r>
            <a:r>
              <a:rPr lang="en-US" altLang="ko-KR" sz="1400" dirty="0"/>
              <a:t> </a:t>
            </a:r>
            <a:r>
              <a:rPr lang="ko-KR" altLang="en-US" sz="1400" dirty="0"/>
              <a:t>했다면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즉시 관찰자에게</a:t>
            </a:r>
            <a:br>
              <a:rPr lang="en-US" altLang="ko-KR" sz="1400" dirty="0"/>
            </a:br>
            <a:r>
              <a:rPr lang="ko-KR" altLang="en-US" sz="1400" dirty="0"/>
              <a:t>알려주는 패턴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웹의</a:t>
            </a:r>
            <a:r>
              <a:rPr lang="en-US" altLang="ko-KR" sz="1400" dirty="0"/>
              <a:t> </a:t>
            </a:r>
            <a:r>
              <a:rPr lang="ko-KR" altLang="en-US" sz="1400" dirty="0"/>
              <a:t>이벤트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리스너는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대표적인</a:t>
            </a:r>
            <a:br>
              <a:rPr lang="en-US" altLang="ko-KR" sz="1400" dirty="0"/>
            </a:br>
            <a:r>
              <a:rPr lang="ko-KR" altLang="en-US" sz="1400" dirty="0" err="1"/>
              <a:t>옵저버</a:t>
            </a:r>
            <a:r>
              <a:rPr lang="en-US" altLang="ko-KR" sz="1400" dirty="0"/>
              <a:t> </a:t>
            </a:r>
            <a:r>
              <a:rPr lang="ko-KR" altLang="en-US" sz="1400" dirty="0"/>
              <a:t>패턴의</a:t>
            </a:r>
            <a:br>
              <a:rPr lang="en-US" altLang="ko-KR" sz="1400" dirty="0"/>
            </a:br>
            <a:r>
              <a:rPr lang="ko-KR" altLang="en-US" sz="1400" dirty="0"/>
              <a:t>일종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MVC</a:t>
            </a:r>
            <a:r>
              <a:rPr lang="ko-KR" altLang="en-US" sz="1400" dirty="0"/>
              <a:t>패턴은</a:t>
            </a:r>
            <a:br>
              <a:rPr lang="en-US" altLang="ko-KR" sz="1400" dirty="0"/>
            </a:br>
            <a:r>
              <a:rPr lang="ko-KR" altLang="en-US" sz="1400" dirty="0"/>
              <a:t>각 요소가 상대를</a:t>
            </a:r>
            <a:br>
              <a:rPr lang="en-US" altLang="ko-KR" sz="1400" dirty="0"/>
            </a:br>
            <a:r>
              <a:rPr lang="ko-KR" altLang="en-US" sz="1400" dirty="0"/>
              <a:t>관찰하고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값의</a:t>
            </a:r>
            <a:br>
              <a:rPr lang="en-US" altLang="ko-KR" sz="1400" dirty="0"/>
            </a:br>
            <a:r>
              <a:rPr lang="ko-KR" altLang="en-US" sz="1400" dirty="0"/>
              <a:t>변경이</a:t>
            </a:r>
            <a:r>
              <a:rPr lang="en-US" altLang="ko-KR" sz="1400" dirty="0"/>
              <a:t> </a:t>
            </a:r>
            <a:r>
              <a:rPr lang="ko-KR" altLang="en-US" sz="1400" dirty="0"/>
              <a:t>일어나면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이후에 값을</a:t>
            </a:r>
            <a:br>
              <a:rPr lang="en-US" altLang="ko-KR" sz="1400" dirty="0"/>
            </a:br>
            <a:r>
              <a:rPr lang="ko-KR" altLang="en-US" sz="1400" dirty="0"/>
              <a:t>넘기는</a:t>
            </a:r>
            <a:r>
              <a:rPr lang="en-US" altLang="ko-KR" sz="1400" dirty="0"/>
              <a:t> </a:t>
            </a:r>
            <a:r>
              <a:rPr lang="ko-KR" altLang="en-US" sz="1400" dirty="0"/>
              <a:t>방식으로</a:t>
            </a:r>
            <a:br>
              <a:rPr lang="en-US" altLang="ko-KR" sz="1400" dirty="0"/>
            </a:br>
            <a:r>
              <a:rPr lang="ko-KR" altLang="en-US" sz="1400" dirty="0"/>
              <a:t>설계되어 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E5D3042-34E2-3F84-00EE-B2153DD247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40101" y="1918074"/>
            <a:ext cx="2960659" cy="262005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A42F58-E4C0-92F3-1069-4514F7FF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79" y="4577571"/>
            <a:ext cx="3362681" cy="1792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39668-AADD-6B70-6F83-0CB25E6C4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951" y="530021"/>
            <a:ext cx="2960659" cy="28989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75BDEB-5A86-C4F4-B14F-C66A8CEC2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951" y="3464400"/>
            <a:ext cx="2960659" cy="29057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2F28EF-B75C-414D-6188-FA78F2395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785" y="2731776"/>
            <a:ext cx="3827141" cy="36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7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57101-579C-F5C3-8299-F1E4F1D7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7276615" cy="1244502"/>
          </a:xfrm>
        </p:spPr>
        <p:txBody>
          <a:bodyPr/>
          <a:lstStyle/>
          <a:p>
            <a:pPr algn="ctr"/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24E58-0CD8-52BB-39C3-6C6B12274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981" y="1902934"/>
            <a:ext cx="3821135" cy="4475881"/>
          </a:xfrm>
        </p:spPr>
        <p:txBody>
          <a:bodyPr/>
          <a:lstStyle/>
          <a:p>
            <a:r>
              <a:rPr lang="ko-KR" altLang="en-US" sz="1600" dirty="0"/>
              <a:t>전략 패턴은 프로그램이 특정 단계를</a:t>
            </a:r>
            <a:br>
              <a:rPr lang="en-US" altLang="ko-KR" sz="1600" dirty="0"/>
            </a:br>
            <a:r>
              <a:rPr lang="ko-KR" altLang="en-US" sz="1600" dirty="0"/>
              <a:t>수행하는 과정에서 다양한 전략들을 </a:t>
            </a:r>
            <a:br>
              <a:rPr lang="en-US" altLang="ko-KR" sz="1600" dirty="0"/>
            </a:br>
            <a:r>
              <a:rPr lang="ko-KR" altLang="en-US" sz="1600" dirty="0"/>
              <a:t>사용할 수도 있는데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여러 전략</a:t>
            </a:r>
            <a:r>
              <a:rPr lang="en-US" altLang="ko-KR" sz="1600" dirty="0"/>
              <a:t>(</a:t>
            </a:r>
            <a:r>
              <a:rPr lang="ko-KR" altLang="en-US" sz="1600" dirty="0"/>
              <a:t>경우의 수</a:t>
            </a:r>
            <a:r>
              <a:rPr lang="en-US" altLang="ko-KR" sz="1600" dirty="0"/>
              <a:t>)</a:t>
            </a:r>
            <a:r>
              <a:rPr lang="ko-KR" altLang="en-US" sz="1600" dirty="0"/>
              <a:t>들을</a:t>
            </a:r>
            <a:br>
              <a:rPr lang="en-US" altLang="ko-KR" sz="1600" dirty="0"/>
            </a:br>
            <a:r>
              <a:rPr lang="ko-KR" altLang="en-US" sz="1600" dirty="0"/>
              <a:t>각 상황에 맞게 바꿔서 사용하려면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단순 </a:t>
            </a:r>
            <a:r>
              <a:rPr lang="ko-KR" altLang="en-US" sz="1600" dirty="0" err="1"/>
              <a:t>분기문</a:t>
            </a:r>
            <a:r>
              <a:rPr lang="ko-KR" altLang="en-US" sz="1600" dirty="0"/>
              <a:t> 형태의 하드 코딩 보다는</a:t>
            </a:r>
            <a:br>
              <a:rPr lang="en-US" altLang="ko-KR" sz="1600" dirty="0"/>
            </a:br>
            <a:r>
              <a:rPr lang="ko-KR" altLang="en-US" sz="1600" dirty="0"/>
              <a:t>우측의 형태 처럼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조립식 코딩을 할 수 있도록 해줍니다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해당 방식을 위임 방식이라고 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위임 방식은 약한 결합력을 위해</a:t>
            </a:r>
            <a:br>
              <a:rPr lang="en-US" altLang="ko-KR" sz="1600" dirty="0"/>
            </a:br>
            <a:r>
              <a:rPr lang="ko-KR" altLang="en-US" sz="1600" dirty="0"/>
              <a:t>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조금 더 객체지향 스타일의</a:t>
            </a:r>
            <a:br>
              <a:rPr lang="en-US" altLang="ko-KR" sz="1600" dirty="0"/>
            </a:br>
            <a:r>
              <a:rPr lang="ko-KR" altLang="en-US" sz="1600" dirty="0"/>
              <a:t>유연함을 극대화 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F854DE-0CD8-1039-1C53-0AD90BE187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14578" y="1563544"/>
            <a:ext cx="4549573" cy="3662862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008088-2BB3-CF23-3249-E795AA4D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613" y="414549"/>
            <a:ext cx="2715332" cy="6620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9D2B90-A5BB-F0E8-6E87-06B100D42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88" y="5258844"/>
            <a:ext cx="4952763" cy="11199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CDA60E-1C4B-495C-BB01-7A9160C6C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613" y="4609851"/>
            <a:ext cx="3358625" cy="17721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4A98B2-BA16-14D6-DDCA-1F7303163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613" y="1108583"/>
            <a:ext cx="3369558" cy="17721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DC5278-0154-EE09-0E2C-4EF576A01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0613" y="2918482"/>
            <a:ext cx="3358626" cy="16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5CB8-EE84-EBBD-219F-97A4857E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Decorator Pattern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124DBDB-533B-A3FE-F9C3-0EA571632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411" y="1891841"/>
            <a:ext cx="3701743" cy="3115287"/>
          </a:xfrm>
        </p:spPr>
        <p:txBody>
          <a:bodyPr/>
          <a:lstStyle/>
          <a:p>
            <a:r>
              <a:rPr lang="ko-KR" altLang="en-US" sz="1600" dirty="0" err="1"/>
              <a:t>데코레이터</a:t>
            </a:r>
            <a:r>
              <a:rPr lang="ko-KR" altLang="en-US" sz="1600" dirty="0"/>
              <a:t> 패턴은 기능을 붙여서</a:t>
            </a:r>
            <a:br>
              <a:rPr lang="en-US" altLang="ko-KR" sz="1600" dirty="0"/>
            </a:br>
            <a:r>
              <a:rPr lang="ko-KR" altLang="en-US" sz="1600" dirty="0"/>
              <a:t>추가 가능한 방식으로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실행 중에 동적으로</a:t>
            </a:r>
            <a:br>
              <a:rPr lang="en-US" altLang="ko-KR" sz="1600" dirty="0"/>
            </a:br>
            <a:r>
              <a:rPr lang="ko-KR" altLang="en-US" sz="1600" dirty="0"/>
              <a:t>기능을 확장할 수도 있는 패턴입니다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투과 적인 인터페이스를 구현하거나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내용물이 변경 되지 않으면서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기능을 추가하고 </a:t>
            </a:r>
            <a:br>
              <a:rPr lang="en-US" altLang="ko-KR" sz="1600" dirty="0"/>
            </a:br>
            <a:r>
              <a:rPr lang="ko-KR" altLang="en-US" sz="1600" dirty="0"/>
              <a:t>싶은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자주 사용되는</a:t>
            </a:r>
            <a:br>
              <a:rPr lang="en-US" altLang="ko-KR" sz="1600" dirty="0"/>
            </a:br>
            <a:r>
              <a:rPr lang="ko-KR" altLang="en-US" sz="1600" dirty="0"/>
              <a:t>패턴입니다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7EFAF81-D0E2-C70D-11AF-6DEC22E63D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15481" y="3955997"/>
            <a:ext cx="3210837" cy="2432227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5E263B-C749-BA6F-DE83-075234F3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15" y="1891841"/>
            <a:ext cx="4227957" cy="18972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BCB5B0-D614-57A7-50A8-E503EBE87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481" y="2263067"/>
            <a:ext cx="2440199" cy="1526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38B8DD-7137-35A4-5440-0ECC55909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898" y="3830619"/>
            <a:ext cx="3493674" cy="25576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26CC53-299B-590A-3972-236FCB2AE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184" y="3830619"/>
            <a:ext cx="3143259" cy="25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5CB8-EE84-EBBD-219F-97A4857E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9" y="286603"/>
            <a:ext cx="9088097" cy="1237611"/>
          </a:xfrm>
        </p:spPr>
        <p:txBody>
          <a:bodyPr/>
          <a:lstStyle/>
          <a:p>
            <a:pPr algn="ctr"/>
            <a:r>
              <a:rPr lang="en-US" altLang="ko-KR" dirty="0"/>
              <a:t>Builder Pattern(Using Setter)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6BBF1C9-0496-6F47-241F-EBE8DE358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062" y="1524214"/>
            <a:ext cx="3548160" cy="4806144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EBC21D-608F-0099-0CE5-05959E94E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85" y="1524214"/>
            <a:ext cx="2347970" cy="48017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B1A875-9CA0-2A33-0ABB-00395817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05" y="2195822"/>
            <a:ext cx="3806573" cy="4130097"/>
          </a:xfrm>
          <a:prstGeom prst="rect">
            <a:avLst/>
          </a:prstGeom>
        </p:spPr>
      </p:pic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4D8E2117-ABF6-B44F-5FFC-6CAE7E5501AA}"/>
              </a:ext>
            </a:extLst>
          </p:cNvPr>
          <p:cNvSpPr txBox="1">
            <a:spLocks/>
          </p:cNvSpPr>
          <p:nvPr/>
        </p:nvSpPr>
        <p:spPr>
          <a:xfrm>
            <a:off x="0" y="1884405"/>
            <a:ext cx="2520778" cy="4130097"/>
          </a:xfrm>
          <a:prstGeom prst="rect">
            <a:avLst/>
          </a:prstGeom>
        </p:spPr>
        <p:txBody>
          <a:bodyPr lIns="109728" tIns="109728" rIns="109728" bIns="91440"/>
          <a:lstStyle>
            <a:lvl1pPr marL="91440" indent="-9144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0" i="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/>
              <a:t>빌더</a:t>
            </a:r>
            <a:r>
              <a:rPr lang="ko-KR" altLang="en-US" sz="1200" dirty="0"/>
              <a:t> 패턴은 복잡한</a:t>
            </a:r>
            <a:r>
              <a:rPr lang="en-US" altLang="ko-KR" sz="1200" dirty="0"/>
              <a:t> </a:t>
            </a:r>
            <a:r>
              <a:rPr lang="ko-KR" altLang="en-US" sz="1200" dirty="0"/>
              <a:t>객체 생성을 보다</a:t>
            </a:r>
            <a:r>
              <a:rPr lang="en-US" altLang="ko-KR" sz="1200" dirty="0"/>
              <a:t> </a:t>
            </a:r>
            <a:r>
              <a:rPr lang="ko-KR" altLang="en-US" sz="1200" dirty="0"/>
              <a:t>효율적으로 수행해주는</a:t>
            </a:r>
            <a:br>
              <a:rPr lang="en-US" altLang="ko-KR" sz="1200" dirty="0"/>
            </a:br>
            <a:r>
              <a:rPr lang="ko-KR" altLang="en-US" sz="1200" dirty="0"/>
              <a:t>패턴입니다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우측의 예제는</a:t>
            </a:r>
            <a:r>
              <a:rPr lang="en-US" altLang="ko-KR" sz="1200" dirty="0"/>
              <a:t> Setter</a:t>
            </a:r>
            <a:r>
              <a:rPr lang="ko-KR" altLang="en-US" sz="1200" dirty="0"/>
              <a:t>를 이용한</a:t>
            </a:r>
            <a:br>
              <a:rPr lang="en-US" altLang="ko-KR" sz="1200" dirty="0"/>
            </a:br>
            <a:r>
              <a:rPr lang="ko-KR" altLang="en-US" sz="1200" dirty="0"/>
              <a:t>직관적인 </a:t>
            </a:r>
            <a:r>
              <a:rPr lang="ko-KR" altLang="en-US" sz="1200" dirty="0" err="1"/>
              <a:t>빌더</a:t>
            </a:r>
            <a:r>
              <a:rPr lang="ko-KR" altLang="en-US" sz="1200" dirty="0"/>
              <a:t> 패턴이고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기본 생성자를 사용한</a:t>
            </a:r>
            <a:r>
              <a:rPr lang="en-US" altLang="ko-KR" sz="1200" dirty="0"/>
              <a:t> </a:t>
            </a:r>
            <a:r>
              <a:rPr lang="ko-KR" altLang="en-US" sz="1200" dirty="0"/>
              <a:t>경우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각 인자가</a:t>
            </a:r>
            <a:r>
              <a:rPr lang="en-US" altLang="ko-KR" sz="1200" dirty="0"/>
              <a:t> </a:t>
            </a:r>
            <a:r>
              <a:rPr lang="ko-KR" altLang="en-US" sz="1200" dirty="0"/>
              <a:t>어떤 것을 뜻하는지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어떤 것은 넣어야 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어떤 것을 안 넣어도</a:t>
            </a:r>
            <a:r>
              <a:rPr lang="en-US" altLang="ko-KR" sz="1200" dirty="0"/>
              <a:t> </a:t>
            </a:r>
            <a:r>
              <a:rPr lang="ko-KR" altLang="en-US" sz="1200" dirty="0"/>
              <a:t>되는지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알기 어려운 것에</a:t>
            </a:r>
            <a:r>
              <a:rPr lang="en-US" altLang="ko-KR" sz="1200" dirty="0"/>
              <a:t> </a:t>
            </a:r>
            <a:r>
              <a:rPr lang="ko-KR" altLang="en-US" sz="1200" dirty="0"/>
              <a:t>비해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 err="1"/>
              <a:t>빌더</a:t>
            </a:r>
            <a:r>
              <a:rPr lang="ko-KR" altLang="en-US" sz="1200" dirty="0"/>
              <a:t> 패턴은</a:t>
            </a:r>
            <a:br>
              <a:rPr lang="en-US" altLang="ko-KR" sz="1200" dirty="0"/>
            </a:br>
            <a:r>
              <a:rPr lang="ko-KR" altLang="en-US" sz="1200" dirty="0"/>
              <a:t>함수 합성처럼 붙여서</a:t>
            </a:r>
            <a:br>
              <a:rPr lang="en-US" altLang="ko-KR" sz="1200" dirty="0"/>
            </a:br>
            <a:r>
              <a:rPr lang="ko-KR" altLang="en-US" sz="1200" dirty="0"/>
              <a:t>정의하는 것으로</a:t>
            </a:r>
            <a:br>
              <a:rPr lang="en-US" altLang="ko-KR" sz="1200" dirty="0"/>
            </a:br>
            <a:r>
              <a:rPr lang="ko-KR" altLang="en-US" sz="1200" dirty="0"/>
              <a:t>보다 더 직관적입니다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의존성 주입 패턴은</a:t>
            </a:r>
            <a:br>
              <a:rPr lang="en-US" altLang="ko-KR" sz="1200" dirty="0"/>
            </a:br>
            <a:r>
              <a:rPr lang="ko-KR" altLang="en-US" sz="1200" dirty="0" err="1"/>
              <a:t>빌더</a:t>
            </a:r>
            <a:r>
              <a:rPr lang="ko-KR" altLang="en-US" sz="1200" dirty="0"/>
              <a:t> 패턴의 일종입니다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09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5" name="Picture 4" descr="텍스트, 친필, 칠판, 분필이(가) 표시된 사진&#10;&#10;자동 생성된 설명">
            <a:extLst>
              <a:ext uri="{FF2B5EF4-FFF2-40B4-BE49-F238E27FC236}">
                <a16:creationId xmlns:a16="http://schemas.microsoft.com/office/drawing/2014/main" id="{CE3523BB-1936-1509-BFB4-2F99CECFF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8" r="36333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700" dirty="0"/>
              <a:t>절차지향</a:t>
            </a:r>
            <a:r>
              <a:rPr lang="en-US" altLang="ko-KR" sz="1700" dirty="0"/>
              <a:t>, </a:t>
            </a:r>
            <a:r>
              <a:rPr lang="ko-KR" altLang="en-US" sz="1700" dirty="0"/>
              <a:t>객체지향 패러다임</a:t>
            </a:r>
            <a:endParaRPr lang="en-US" altLang="ko-KR" sz="17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700" dirty="0"/>
              <a:t>객체지향 </a:t>
            </a:r>
            <a:r>
              <a:rPr lang="en-US" altLang="ko-KR" sz="1700" dirty="0"/>
              <a:t>4 </a:t>
            </a:r>
            <a:r>
              <a:rPr lang="ko-KR" altLang="en-US" sz="1700" dirty="0"/>
              <a:t>가지 핵심</a:t>
            </a:r>
            <a:endParaRPr lang="en-US" altLang="ko-KR" sz="17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700" dirty="0"/>
              <a:t>디자인 패턴과 </a:t>
            </a:r>
            <a:r>
              <a:rPr lang="en-US" altLang="ko-KR" sz="1700" dirty="0" err="1"/>
              <a:t>GoF</a:t>
            </a:r>
            <a:r>
              <a:rPr lang="en-US" altLang="ko-KR" sz="1700" dirty="0"/>
              <a:t> </a:t>
            </a:r>
            <a:r>
              <a:rPr lang="ko-KR" altLang="en-US" sz="1700" dirty="0"/>
              <a:t>중 </a:t>
            </a:r>
            <a:r>
              <a:rPr lang="en-US" altLang="ko-KR" sz="1700" dirty="0"/>
              <a:t>7</a:t>
            </a:r>
            <a:r>
              <a:rPr lang="ko-KR" altLang="en-US" sz="1700" dirty="0"/>
              <a:t>가지</a:t>
            </a:r>
            <a:endParaRPr lang="en-US" altLang="ko-KR" sz="17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en-US" altLang="ko-KR" sz="1700" dirty="0"/>
              <a:t>SOLID, </a:t>
            </a:r>
            <a:r>
              <a:rPr lang="en-US" altLang="ko-KR" sz="1700" dirty="0" err="1"/>
              <a:t>Covarience</a:t>
            </a:r>
            <a:endParaRPr lang="en-US" altLang="ko-KR" sz="17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700" dirty="0"/>
              <a:t>함수형 패러다임</a:t>
            </a:r>
            <a:endParaRPr lang="en-US" altLang="ko-KR" sz="17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700" dirty="0"/>
              <a:t>함수형 기법들</a:t>
            </a:r>
            <a:endParaRPr lang="en-US" altLang="ko-KR" sz="17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700" dirty="0" err="1"/>
              <a:t>모나드</a:t>
            </a:r>
            <a:r>
              <a:rPr lang="ko-KR" altLang="en-US" sz="1700" dirty="0"/>
              <a:t> 기법</a:t>
            </a:r>
            <a:endParaRPr lang="en-US" altLang="ko-KR" sz="17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1700" dirty="0"/>
              <a:t>람다 대수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5CB8-EE84-EBBD-219F-97A4857E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4" y="286603"/>
            <a:ext cx="7912834" cy="1584742"/>
          </a:xfrm>
        </p:spPr>
        <p:txBody>
          <a:bodyPr/>
          <a:lstStyle/>
          <a:p>
            <a:pPr algn="ctr"/>
            <a:r>
              <a:rPr lang="en-US" altLang="ko-KR" dirty="0"/>
              <a:t>Builder Pattern</a:t>
            </a:r>
            <a:br>
              <a:rPr lang="en-US" altLang="ko-KR" dirty="0"/>
            </a:br>
            <a:r>
              <a:rPr lang="en-US" altLang="ko-KR" dirty="0"/>
              <a:t>(Using StringBuilder)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47BCF2-EEC5-74A8-E362-634DC42AC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850" y="1912561"/>
            <a:ext cx="1753209" cy="320870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8FA5E7-D184-A74B-C402-FF7578A4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" y="4417772"/>
            <a:ext cx="2508712" cy="1974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BFFAB5-FCCC-90EE-DE2C-1CA97A85C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798" y="691035"/>
            <a:ext cx="4145238" cy="56891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576A80-580B-4634-24B7-4F9F9E53C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294" y="1912562"/>
            <a:ext cx="2970269" cy="44673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2C0548-0C21-2F4E-9122-E4A586C5E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057" y="5139287"/>
            <a:ext cx="1921960" cy="12681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A81548-AE1D-ACF9-0B86-A60828EB1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4" y="1912561"/>
            <a:ext cx="3079993" cy="24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5CB8-EE84-EBBD-219F-97A4857E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Visitor Pattern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374BCE-6401-B099-8ABD-FF7521EA8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0781"/>
            <a:ext cx="7217482" cy="124260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 err="1"/>
              <a:t>비지터</a:t>
            </a:r>
            <a:r>
              <a:rPr lang="ko-KR" altLang="en-US" sz="1400" dirty="0"/>
              <a:t> 패턴은 데이터의 구조 및 생성 과정과 데이터 처리 과정을 분리하여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코드를 직관적으로 관리 할 수 있도록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데이터 구조 과정에서는 </a:t>
            </a:r>
            <a:r>
              <a:rPr lang="en-US" altLang="ko-KR" sz="1400" dirty="0"/>
              <a:t>Composite Pattern</a:t>
            </a:r>
            <a:r>
              <a:rPr lang="ko-KR" altLang="en-US" sz="1400" dirty="0"/>
              <a:t>을 사용하여 나타냅니다</a:t>
            </a:r>
            <a:r>
              <a:rPr lang="en-US" altLang="ko-KR" sz="1400" dirty="0"/>
              <a:t>.)</a:t>
            </a:r>
          </a:p>
          <a:p>
            <a:pPr marL="0" indent="0">
              <a:buNone/>
            </a:pPr>
            <a:r>
              <a:rPr lang="ko-KR" altLang="en-US" sz="1400" dirty="0" err="1"/>
              <a:t>비지터</a:t>
            </a:r>
            <a:r>
              <a:rPr lang="ko-KR" altLang="en-US" sz="1400" dirty="0"/>
              <a:t> 패턴은 </a:t>
            </a:r>
            <a:r>
              <a:rPr lang="en-US" altLang="ko-KR" sz="1400" dirty="0"/>
              <a:t>OCP(</a:t>
            </a:r>
            <a:r>
              <a:rPr lang="ko-KR" altLang="en-US" sz="1400" dirty="0"/>
              <a:t>개방 폐쇄 원칙</a:t>
            </a:r>
            <a:r>
              <a:rPr lang="en-US" altLang="ko-KR" sz="1400" dirty="0"/>
              <a:t>)</a:t>
            </a:r>
            <a:r>
              <a:rPr lang="ko-KR" altLang="en-US" sz="1400" dirty="0"/>
              <a:t>을 지키기 위한 대표적인 패턴 중 하나입니다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D20B913-D203-61D7-1442-602354ADD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2664" y="3321903"/>
            <a:ext cx="2909982" cy="299248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2FB895-5BF1-B056-42E0-570C5169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722" y="837756"/>
            <a:ext cx="2718998" cy="2315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76A15E-6BB6-479A-02F1-1E8BEFE1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209" y="3198817"/>
            <a:ext cx="3628720" cy="31155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5CCD83-A59B-0F66-6871-3F87BCA20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093" y="3659183"/>
            <a:ext cx="3805275" cy="26552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347B0C-8906-117B-11CC-E5025FCF4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933" y="3153384"/>
            <a:ext cx="2134829" cy="4569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856705-D6C5-1513-CE9B-A8E585243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6093" y="3153385"/>
            <a:ext cx="1865264" cy="4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66F26-792A-64AF-1D00-D3C3C032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 SOLID</a:t>
            </a:r>
            <a:r>
              <a:rPr lang="ko-KR" altLang="en-US" dirty="0"/>
              <a:t> 개발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3D526-3F82-44E8-EAE9-EA867F43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09750" cy="4286293"/>
          </a:xfrm>
        </p:spPr>
        <p:txBody>
          <a:bodyPr/>
          <a:lstStyle/>
          <a:p>
            <a:r>
              <a:rPr lang="ko-KR" altLang="en-US" sz="1400" dirty="0"/>
              <a:t>개발 원칙은 프로그램을 작성하는 개발에 있어 가지면 이로울 것 같은 원칙</a:t>
            </a:r>
            <a:r>
              <a:rPr lang="en-US" altLang="ko-KR" sz="1400" dirty="0"/>
              <a:t>(</a:t>
            </a:r>
            <a:r>
              <a:rPr lang="ko-KR" altLang="en-US" sz="1400" dirty="0"/>
              <a:t>규율</a:t>
            </a:r>
            <a:r>
              <a:rPr lang="en-US" altLang="ko-KR" sz="1400" dirty="0"/>
              <a:t>)</a:t>
            </a:r>
            <a:r>
              <a:rPr lang="ko-KR" altLang="en-US" sz="1400" dirty="0"/>
              <a:t>을 정하여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상기하면서 개발하기 위해 사용되는 원칙입니다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개발 원칙은 정말 다양하게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대표적으로 </a:t>
            </a:r>
            <a:r>
              <a:rPr lang="en-US" altLang="ko-KR" sz="1400" dirty="0"/>
              <a:t>KISS, DRY, YAGNI</a:t>
            </a:r>
            <a:r>
              <a:rPr lang="ko-KR" altLang="en-US" sz="1400" dirty="0"/>
              <a:t>가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객체지향 스타일의 개발 원칙은 객체지향 패러다임을 기반으로 한 개발 원칙으로</a:t>
            </a:r>
            <a:r>
              <a:rPr lang="en-US" altLang="ko-KR" sz="1400" dirty="0"/>
              <a:t>, </a:t>
            </a:r>
            <a:r>
              <a:rPr lang="ko-KR" altLang="en-US" sz="1400" dirty="0"/>
              <a:t>대표적으로 </a:t>
            </a:r>
            <a:r>
              <a:rPr lang="en-US" altLang="ko-KR" sz="1400" dirty="0"/>
              <a:t>SOLID</a:t>
            </a:r>
            <a:r>
              <a:rPr lang="ko-KR" altLang="en-US" sz="1400" dirty="0"/>
              <a:t>원칙이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다음은 </a:t>
            </a:r>
            <a:r>
              <a:rPr lang="en-US" altLang="ko-KR" sz="1400" dirty="0"/>
              <a:t>SOLID</a:t>
            </a:r>
            <a:r>
              <a:rPr lang="ko-KR" altLang="en-US" sz="1400" dirty="0"/>
              <a:t>의 각 원칙을 나열한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1).S(SRP,</a:t>
            </a:r>
            <a:r>
              <a:rPr lang="ko-KR" altLang="en-US" sz="1400" dirty="0"/>
              <a:t> </a:t>
            </a:r>
            <a:r>
              <a:rPr lang="en-US" altLang="ko-KR" sz="1400" dirty="0"/>
              <a:t>Single</a:t>
            </a:r>
            <a:r>
              <a:rPr lang="ko-KR" altLang="en-US" sz="1400" dirty="0"/>
              <a:t> </a:t>
            </a:r>
            <a:r>
              <a:rPr lang="en-US" altLang="ko-KR" sz="1400" dirty="0"/>
              <a:t>Responsibility</a:t>
            </a:r>
            <a:r>
              <a:rPr lang="ko-KR" altLang="en-US" sz="1400" dirty="0"/>
              <a:t> </a:t>
            </a:r>
            <a:r>
              <a:rPr lang="en-US" altLang="ko-KR" sz="1400" dirty="0"/>
              <a:t>Principle) : </a:t>
            </a:r>
            <a:r>
              <a:rPr lang="ko-KR" altLang="en-US" sz="1400" dirty="0"/>
              <a:t>단일 책임 원칙은 모든 클래스는 각자 하나의 책임을 가지며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하나의 책임은 관련된 모든 것을 책임지도록 하고</a:t>
            </a:r>
            <a:r>
              <a:rPr lang="en-US" altLang="ko-KR" sz="1400" dirty="0"/>
              <a:t>, </a:t>
            </a:r>
            <a:r>
              <a:rPr lang="ko-KR" altLang="en-US" sz="1400" dirty="0"/>
              <a:t>관련되지 않은 것은 어떤 것도 책임지지 않도록 하는 원칙입니다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2).O(OCP, Open Close Principle) : </a:t>
            </a:r>
            <a:r>
              <a:rPr lang="ko-KR" altLang="en-US" sz="1400" dirty="0"/>
              <a:t>개방 폐쇄 원칙은 모든 클래스는 확장성에 대해 열려</a:t>
            </a:r>
            <a:r>
              <a:rPr lang="en-US" altLang="ko-KR" sz="1400" dirty="0"/>
              <a:t>(</a:t>
            </a:r>
            <a:r>
              <a:rPr lang="ko-KR" altLang="en-US" sz="1400" dirty="0"/>
              <a:t>개방</a:t>
            </a:r>
            <a:r>
              <a:rPr lang="en-US" altLang="ko-KR" sz="1400" dirty="0"/>
              <a:t>)</a:t>
            </a:r>
            <a:r>
              <a:rPr lang="ko-KR" altLang="en-US" sz="1400" dirty="0"/>
              <a:t> 있어야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수정에 대해서는 닫혀</a:t>
            </a:r>
            <a:r>
              <a:rPr lang="en-US" altLang="ko-KR" sz="1400" dirty="0"/>
              <a:t>(</a:t>
            </a:r>
            <a:r>
              <a:rPr lang="ko-KR" altLang="en-US" sz="1400" dirty="0"/>
              <a:t>폐쇄</a:t>
            </a:r>
            <a:r>
              <a:rPr lang="en-US" altLang="ko-KR" sz="1400" dirty="0"/>
              <a:t>)</a:t>
            </a:r>
            <a:r>
              <a:rPr lang="ko-KR" altLang="en-US" sz="1400" dirty="0"/>
              <a:t> 있어야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대표적으로 </a:t>
            </a:r>
            <a:r>
              <a:rPr lang="ko-KR" altLang="en-US" sz="1400" dirty="0" err="1"/>
              <a:t>비지터</a:t>
            </a:r>
            <a:r>
              <a:rPr lang="ko-KR" altLang="en-US" sz="1400" dirty="0"/>
              <a:t> 패턴은 </a:t>
            </a:r>
            <a:r>
              <a:rPr lang="en-US" altLang="ko-KR" sz="1400" dirty="0"/>
              <a:t>OCP</a:t>
            </a:r>
            <a:r>
              <a:rPr lang="ko-KR" altLang="en-US" sz="1400" dirty="0"/>
              <a:t>원칙에 충실한 패턴입니다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3).L(LSP, </a:t>
            </a:r>
            <a:r>
              <a:rPr lang="en-US" altLang="ko-KR" sz="1400" dirty="0" err="1"/>
              <a:t>Liskov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Substiution</a:t>
            </a:r>
            <a:r>
              <a:rPr lang="en-US" altLang="ko-KR" sz="1400" dirty="0"/>
              <a:t> Principle) : </a:t>
            </a:r>
            <a:r>
              <a:rPr lang="ko-KR" altLang="en-US" sz="1400" dirty="0" err="1"/>
              <a:t>리스코프</a:t>
            </a:r>
            <a:r>
              <a:rPr lang="ko-KR" altLang="en-US" sz="1400" dirty="0"/>
              <a:t> 치환 원칙은 자료형 </a:t>
            </a:r>
            <a:r>
              <a:rPr lang="en-US" altLang="ko-KR" sz="1400" dirty="0"/>
              <a:t>S</a:t>
            </a:r>
            <a:r>
              <a:rPr lang="ko-KR" altLang="en-US" sz="1400" dirty="0"/>
              <a:t>가 </a:t>
            </a:r>
            <a:r>
              <a:rPr lang="en-US" altLang="ko-KR" sz="1400" dirty="0"/>
              <a:t>T</a:t>
            </a:r>
            <a:r>
              <a:rPr lang="ko-KR" altLang="en-US" sz="1400" dirty="0"/>
              <a:t>의 서브 타입 이라면</a:t>
            </a:r>
            <a:r>
              <a:rPr lang="en-US" altLang="ko-KR" sz="1400" dirty="0"/>
              <a:t>,(S &lt;: T </a:t>
            </a:r>
            <a:r>
              <a:rPr lang="ko-KR" altLang="en-US" sz="1400" dirty="0"/>
              <a:t>이면</a:t>
            </a:r>
            <a:r>
              <a:rPr lang="en-US" altLang="ko-KR" sz="1400" dirty="0"/>
              <a:t>,)</a:t>
            </a:r>
            <a:br>
              <a:rPr lang="en-US" altLang="ko-KR" sz="1400" dirty="0"/>
            </a:br>
            <a:r>
              <a:rPr lang="ko-KR" altLang="en-US" sz="1400" dirty="0"/>
              <a:t>프로그램의 변경 없이 자료형</a:t>
            </a:r>
            <a:r>
              <a:rPr lang="en-US" altLang="ko-KR" sz="1400" dirty="0"/>
              <a:t>T</a:t>
            </a:r>
            <a:r>
              <a:rPr lang="ko-KR" altLang="en-US" sz="1400" dirty="0"/>
              <a:t> 객체를 </a:t>
            </a:r>
            <a:r>
              <a:rPr lang="en-US" altLang="ko-KR" sz="1400" dirty="0"/>
              <a:t>S</a:t>
            </a:r>
            <a:r>
              <a:rPr lang="ko-KR" altLang="en-US" sz="1400" dirty="0"/>
              <a:t>로 변환 할 수 있어야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쉽게</a:t>
            </a:r>
            <a:r>
              <a:rPr lang="en-US" altLang="ko-KR" sz="1400" dirty="0"/>
              <a:t>,</a:t>
            </a:r>
            <a:r>
              <a:rPr lang="ko-KR" altLang="en-US" sz="1400" dirty="0"/>
              <a:t> 상속 관계의 두 객체에서 상위 객체는 추가 조건 없이 하위 객체로 변환 가능해야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4).I(ISP, Interface Segregation Principle) : </a:t>
            </a:r>
            <a:r>
              <a:rPr lang="ko-KR" altLang="en-US" sz="1400" dirty="0"/>
              <a:t>인터페이스 분리 원칙은 모든 클래스는 다양한 인터페이스를 사용하는데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 때</a:t>
            </a:r>
            <a:r>
              <a:rPr lang="en-US" altLang="ko-KR" sz="1400" dirty="0"/>
              <a:t>, </a:t>
            </a:r>
            <a:r>
              <a:rPr lang="ko-KR" altLang="en-US" sz="1400" dirty="0"/>
              <a:t>반드시 사용되는 메소드만 의존하도록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이외에는 의존하지 않도록 인터페이스를 분리해야 한다는 원칙입니다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5).D(DIP, Dependency Inversion Principle) : </a:t>
            </a:r>
            <a:r>
              <a:rPr lang="ko-KR" altLang="en-US" sz="1400" dirty="0"/>
              <a:t>의존 관계 역전 원칙은 모든 클래스는 상위 계층과 하위 계층으로 구별 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추상화가 가장 상위 개념이고</a:t>
            </a:r>
            <a:r>
              <a:rPr lang="en-US" altLang="ko-KR" sz="1400" dirty="0"/>
              <a:t>, </a:t>
            </a:r>
            <a:r>
              <a:rPr lang="ko-KR" altLang="en-US" sz="1400" dirty="0"/>
              <a:t>모든 계층은 추상화에만 의존해야 합니다</a:t>
            </a:r>
            <a:r>
              <a:rPr lang="en-US" altLang="ko-KR" sz="1400" dirty="0"/>
              <a:t>.(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하위계층 또는 세부사항에 의존하면 안됩니다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7925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9C673-8CA9-17FB-E0FE-D3C57991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Covariance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14004-81EC-1AA1-0EE1-451B7619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3261" cy="4292599"/>
          </a:xfrm>
        </p:spPr>
        <p:txBody>
          <a:bodyPr/>
          <a:lstStyle/>
          <a:p>
            <a:r>
              <a:rPr lang="ko-KR" altLang="en-US" sz="1400" dirty="0"/>
              <a:t>타입 생성자</a:t>
            </a:r>
            <a:r>
              <a:rPr lang="en-US" altLang="ko-KR" sz="1400" dirty="0"/>
              <a:t>I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공변하다는</a:t>
            </a:r>
            <a:r>
              <a:rPr lang="ko-KR" altLang="en-US" sz="1400" dirty="0"/>
              <a:t> 것은 자료형 </a:t>
            </a:r>
            <a:r>
              <a:rPr lang="en-US" altLang="ko-KR" sz="1400" dirty="0"/>
              <a:t>S</a:t>
            </a:r>
            <a:r>
              <a:rPr lang="ko-KR" altLang="en-US" sz="1400" dirty="0"/>
              <a:t>가 자료형 </a:t>
            </a:r>
            <a:r>
              <a:rPr lang="en-US" altLang="ko-KR" sz="1400" dirty="0"/>
              <a:t>T</a:t>
            </a:r>
            <a:r>
              <a:rPr lang="ko-KR" altLang="en-US" sz="1400" dirty="0"/>
              <a:t>의 서브타입 이라면</a:t>
            </a:r>
            <a:r>
              <a:rPr lang="en-US" altLang="ko-KR" sz="1400" dirty="0"/>
              <a:t>, I&lt;S&gt;</a:t>
            </a:r>
            <a:r>
              <a:rPr lang="ko-KR" altLang="en-US" sz="1400" dirty="0"/>
              <a:t>타입은 </a:t>
            </a:r>
            <a:r>
              <a:rPr lang="en-US" altLang="ko-KR" sz="1400" dirty="0"/>
              <a:t>I&lt;T&gt;</a:t>
            </a:r>
            <a:r>
              <a:rPr lang="ko-KR" altLang="en-US" sz="1400" dirty="0"/>
              <a:t>타입의 서브타입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S &lt;: T =&gt; I&lt;S&gt; &lt;: I&lt;T&gt;) </a:t>
            </a:r>
            <a:r>
              <a:rPr lang="ko-KR" altLang="en-US" sz="1400" dirty="0"/>
              <a:t>쉽게</a:t>
            </a:r>
            <a:r>
              <a:rPr lang="en-US" altLang="ko-KR" sz="1400" dirty="0"/>
              <a:t>, </a:t>
            </a:r>
            <a:r>
              <a:rPr lang="ko-KR" altLang="en-US" sz="1400" dirty="0"/>
              <a:t>고양이타입은 동물의 서브타입 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집고양이는 애완동물의 서브타입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타입 생성자</a:t>
            </a:r>
            <a:r>
              <a:rPr lang="en-US" altLang="ko-KR" sz="1400" dirty="0"/>
              <a:t>I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반공변하다는</a:t>
            </a:r>
            <a:r>
              <a:rPr lang="ko-KR" altLang="en-US" sz="1400" dirty="0"/>
              <a:t> 것은 자료형 </a:t>
            </a:r>
            <a:r>
              <a:rPr lang="en-US" altLang="ko-KR" sz="1400" dirty="0"/>
              <a:t>S</a:t>
            </a:r>
            <a:r>
              <a:rPr lang="ko-KR" altLang="en-US" sz="1400" dirty="0"/>
              <a:t>가 자료형 </a:t>
            </a:r>
            <a:r>
              <a:rPr lang="en-US" altLang="ko-KR" sz="1400" dirty="0"/>
              <a:t>T</a:t>
            </a:r>
            <a:r>
              <a:rPr lang="ko-KR" altLang="en-US" sz="1400" dirty="0"/>
              <a:t>의 서브타입 이라면</a:t>
            </a:r>
            <a:r>
              <a:rPr lang="en-US" altLang="ko-KR" sz="1400" dirty="0"/>
              <a:t>, I&lt;T&gt;</a:t>
            </a:r>
            <a:r>
              <a:rPr lang="ko-KR" altLang="en-US" sz="1400" dirty="0"/>
              <a:t>타입은 </a:t>
            </a:r>
            <a:r>
              <a:rPr lang="en-US" altLang="ko-KR" sz="1400" dirty="0"/>
              <a:t>I&lt;S&gt;</a:t>
            </a:r>
            <a:r>
              <a:rPr lang="ko-KR" altLang="en-US" sz="1400" dirty="0"/>
              <a:t>타입의 서브타입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S &lt;: T =&gt; I&lt;T&gt; &lt;: I&lt;S&gt;) </a:t>
            </a:r>
            <a:r>
              <a:rPr lang="ko-KR" altLang="en-US" sz="1400" dirty="0"/>
              <a:t>반 </a:t>
            </a:r>
            <a:r>
              <a:rPr lang="ko-KR" altLang="en-US" sz="1400" dirty="0" err="1"/>
              <a:t>공변은</a:t>
            </a:r>
            <a:r>
              <a:rPr lang="ko-KR" altLang="en-US" sz="1400" dirty="0"/>
              <a:t> 자연에서 쉽게 보기 힘든 구조라 이해하기 힘들지만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보통 함수의 인자는 </a:t>
            </a:r>
            <a:r>
              <a:rPr lang="ko-KR" altLang="en-US" sz="1400" dirty="0" err="1"/>
              <a:t>반공변</a:t>
            </a:r>
            <a:r>
              <a:rPr lang="ko-KR" altLang="en-US" sz="1400" dirty="0"/>
              <a:t> 할 수도 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 err="1"/>
              <a:t>리스코프</a:t>
            </a:r>
            <a:r>
              <a:rPr lang="ko-KR" altLang="en-US" sz="1400" dirty="0"/>
              <a:t> 치환 원칙은 메소드 인자 제네릭 타입은 </a:t>
            </a:r>
            <a:r>
              <a:rPr lang="ko-KR" altLang="en-US" sz="1400" dirty="0" err="1"/>
              <a:t>반공변하게</a:t>
            </a:r>
            <a:r>
              <a:rPr lang="en-US" altLang="ko-KR" sz="1400" dirty="0"/>
              <a:t>, </a:t>
            </a:r>
            <a:r>
              <a:rPr lang="ko-KR" altLang="en-US" sz="1400" dirty="0"/>
              <a:t>메소드의 반환 제네릭 타입은 </a:t>
            </a:r>
            <a:r>
              <a:rPr lang="ko-KR" altLang="en-US" sz="1400" dirty="0" err="1"/>
              <a:t>공변하게</a:t>
            </a:r>
            <a:r>
              <a:rPr lang="en-US" altLang="ko-KR" sz="1400" dirty="0"/>
              <a:t> </a:t>
            </a:r>
            <a:r>
              <a:rPr lang="ko-KR" altLang="en-US" sz="1400" dirty="0"/>
              <a:t>처리하라는 원칙입니다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에러도 모두 포함하여 위의 조건에 맞게 변환 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다음 장에 인자타입</a:t>
            </a:r>
            <a:r>
              <a:rPr lang="en-US" altLang="ko-KR" sz="1400" dirty="0"/>
              <a:t>, </a:t>
            </a:r>
            <a:r>
              <a:rPr lang="ko-KR" altLang="en-US" sz="1400" dirty="0"/>
              <a:t>반환타입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공변성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반공변성에</a:t>
            </a:r>
            <a:r>
              <a:rPr lang="ko-KR" altLang="en-US" sz="1400" dirty="0"/>
              <a:t> 대한 코드와 설명이 있습니다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공변성과 반 공변성은 제네릭 타입에서 경계</a:t>
            </a:r>
            <a:r>
              <a:rPr lang="en-US" altLang="ko-KR" sz="1400" dirty="0"/>
              <a:t>(Bound)</a:t>
            </a:r>
            <a:r>
              <a:rPr lang="ko-KR" altLang="en-US" sz="1400" dirty="0"/>
              <a:t>라고도 표현 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이를 토대로 공변성과 </a:t>
            </a:r>
            <a:r>
              <a:rPr lang="ko-KR" altLang="en-US" sz="1400" dirty="0" err="1"/>
              <a:t>반공변성을</a:t>
            </a:r>
            <a:r>
              <a:rPr lang="ko-KR" altLang="en-US" sz="1400" dirty="0"/>
              <a:t> 재정의 한다면 우측과 같습니다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추가로</a:t>
            </a:r>
            <a:r>
              <a:rPr lang="en-US" altLang="ko-KR" sz="1400" dirty="0"/>
              <a:t>, </a:t>
            </a:r>
            <a:r>
              <a:rPr lang="ko-KR" altLang="en-US" sz="1400" dirty="0"/>
              <a:t>무 공변성은 </a:t>
            </a:r>
            <a:r>
              <a:rPr lang="en-US" altLang="ko-KR" sz="1400" dirty="0"/>
              <a:t>S </a:t>
            </a:r>
            <a:r>
              <a:rPr lang="ko-KR" altLang="en-US" sz="1400" dirty="0"/>
              <a:t>와 </a:t>
            </a:r>
            <a:r>
              <a:rPr lang="en-US" altLang="ko-KR" sz="1400" dirty="0"/>
              <a:t>I&lt;S&gt;</a:t>
            </a:r>
            <a:r>
              <a:rPr lang="ko-KR" altLang="en-US" sz="1400" dirty="0"/>
              <a:t>는 관계가 없는 성질을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타입이론에서</a:t>
            </a:r>
            <a:br>
              <a:rPr lang="en-US" altLang="ko-KR" sz="1400" dirty="0"/>
            </a:br>
            <a:r>
              <a:rPr lang="ko-KR" altLang="en-US" sz="1400" dirty="0" err="1"/>
              <a:t>이변성</a:t>
            </a:r>
            <a:r>
              <a:rPr lang="ko-KR" altLang="en-US" sz="1400" dirty="0"/>
              <a:t> </a:t>
            </a:r>
            <a:r>
              <a:rPr lang="en-US" altLang="ko-KR" sz="1400" dirty="0"/>
              <a:t>: S &lt;: T =&gt; I&lt;S&gt; &lt;: I&lt;T&gt; ∧ I&lt;T&gt; &lt;: I&lt;S&gt; </a:t>
            </a:r>
            <a:r>
              <a:rPr lang="ko-KR" altLang="en-US" sz="1400" dirty="0"/>
              <a:t>인 성질을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불변성 </a:t>
            </a:r>
            <a:r>
              <a:rPr lang="en-US" altLang="ko-KR" sz="1400" dirty="0"/>
              <a:t>: S &lt;: T =&gt; </a:t>
            </a:r>
            <a:r>
              <a:rPr lang="ko-KR" altLang="en-US" sz="1400" dirty="0"/>
              <a:t>￢</a:t>
            </a:r>
            <a:r>
              <a:rPr lang="en-US" altLang="ko-KR" sz="1400" dirty="0"/>
              <a:t>( I&lt;S&gt; &lt;: I&lt;T&gt; ∨ I&lt;T&gt; &lt;: I&lt;S&gt; )</a:t>
            </a:r>
            <a:r>
              <a:rPr lang="ko-KR" altLang="en-US" sz="1400" dirty="0"/>
              <a:t>인 성질을 말합니다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DDDCA-BCB9-F254-89CF-EA062F54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347" y="3887452"/>
            <a:ext cx="3668765" cy="1045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54C5A0-2702-8D0F-DE46-12BA5D7B9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" t="3000"/>
          <a:stretch/>
        </p:blipFill>
        <p:spPr>
          <a:xfrm>
            <a:off x="7296865" y="4950178"/>
            <a:ext cx="4616247" cy="13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8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9C673-8CA9-17FB-E0FE-D3C57991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Covariance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14004-81EC-1AA1-0EE1-451B76191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01" y="1925406"/>
            <a:ext cx="7531599" cy="4462782"/>
          </a:xfrm>
        </p:spPr>
        <p:txBody>
          <a:bodyPr/>
          <a:lstStyle/>
          <a:p>
            <a:r>
              <a:rPr lang="ko-KR" altLang="en-US" sz="1400" dirty="0"/>
              <a:t>보통 인자 타입은 </a:t>
            </a:r>
            <a:r>
              <a:rPr lang="ko-KR" altLang="en-US" sz="1400" dirty="0" err="1"/>
              <a:t>반공변</a:t>
            </a:r>
            <a:r>
              <a:rPr lang="ko-KR" altLang="en-US" sz="1400" dirty="0"/>
              <a:t> 하도록</a:t>
            </a:r>
            <a:r>
              <a:rPr lang="en-US" altLang="ko-KR" sz="1400" dirty="0"/>
              <a:t>,</a:t>
            </a:r>
            <a:r>
              <a:rPr lang="ko-KR" altLang="en-US" sz="1400" dirty="0"/>
              <a:t>반환 타입은 </a:t>
            </a:r>
            <a:r>
              <a:rPr lang="ko-KR" altLang="en-US" sz="1400" dirty="0" err="1"/>
              <a:t>공변하도록</a:t>
            </a:r>
            <a:r>
              <a:rPr lang="en-US" altLang="ko-KR" sz="1400" dirty="0"/>
              <a:t> </a:t>
            </a:r>
            <a:r>
              <a:rPr lang="ko-KR" altLang="en-US" sz="1400" dirty="0"/>
              <a:t>설계하는데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반대로 설계한다면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타입이 불안전 할 수도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다음 표현은 완전히 맞는 표현은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이해에 도움이 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공변성과 </a:t>
            </a:r>
            <a:r>
              <a:rPr lang="ko-KR" altLang="en-US" sz="1400" dirty="0" err="1"/>
              <a:t>반공변성을</a:t>
            </a:r>
            <a:r>
              <a:rPr lang="ko-KR" altLang="en-US" sz="1400" dirty="0"/>
              <a:t> 수직선으로 표현한다면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반 열린 구간이라고 볼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전체 영역을 열린 구간 </a:t>
            </a:r>
            <a:r>
              <a:rPr lang="en-US" altLang="ko-KR" sz="1400" dirty="0"/>
              <a:t>(T</a:t>
            </a:r>
            <a:r>
              <a:rPr lang="ko-KR" altLang="en-US" sz="1400" dirty="0"/>
              <a:t>의 가장 작은 타입</a:t>
            </a:r>
            <a:r>
              <a:rPr lang="en-US" altLang="ko-KR" sz="1400" dirty="0"/>
              <a:t>=-∞, T</a:t>
            </a:r>
            <a:r>
              <a:rPr lang="ko-KR" altLang="en-US" sz="1400" dirty="0"/>
              <a:t>의 가장 큰 타입</a:t>
            </a:r>
            <a:r>
              <a:rPr lang="en-US" altLang="ko-KR" sz="1400" dirty="0"/>
              <a:t>=∞)</a:t>
            </a:r>
            <a:r>
              <a:rPr lang="ko-KR" altLang="en-US" sz="1400" dirty="0"/>
              <a:t>이라고 가정 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공변성은 </a:t>
            </a:r>
            <a:r>
              <a:rPr lang="en-US" altLang="ko-KR" sz="1400" dirty="0"/>
              <a:t>(-∞, T] </a:t>
            </a:r>
            <a:r>
              <a:rPr lang="ko-KR" altLang="en-US" sz="1400" dirty="0"/>
              <a:t>으로 아래로 열린 구간 모습이 될 것이고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반공변성은 </a:t>
            </a:r>
            <a:r>
              <a:rPr lang="en-US" altLang="ko-KR" sz="1400" dirty="0"/>
              <a:t>[T, ∞) </a:t>
            </a:r>
            <a:r>
              <a:rPr lang="ko-KR" altLang="en-US" sz="1400" dirty="0"/>
              <a:t>으로 위로 열린 구간 모습이 될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반환 타입의 공변성과 반 공변성은</a:t>
            </a:r>
            <a:r>
              <a:rPr lang="en-US" altLang="ko-KR" sz="1400" dirty="0"/>
              <a:t> </a:t>
            </a:r>
            <a:r>
              <a:rPr lang="ko-KR" altLang="en-US" sz="1400" dirty="0"/>
              <a:t>해당 </a:t>
            </a:r>
            <a:r>
              <a:rPr lang="en-US" altLang="ko-KR" sz="1400" dirty="0"/>
              <a:t>(- ∞, ∞)</a:t>
            </a:r>
            <a:r>
              <a:rPr lang="ko-KR" altLang="en-US" sz="1400" dirty="0"/>
              <a:t>범위의 속하는 리턴 타입을 가지기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문제는 없지만</a:t>
            </a:r>
            <a:r>
              <a:rPr lang="en-US" altLang="ko-KR" sz="1400" dirty="0"/>
              <a:t>, </a:t>
            </a:r>
            <a:r>
              <a:rPr lang="ko-KR" altLang="en-US" sz="1400" dirty="0"/>
              <a:t>반공변성은 타입이 확장되는 경우로</a:t>
            </a:r>
            <a:br>
              <a:rPr lang="en-US" altLang="ko-KR" sz="1400" dirty="0"/>
            </a:br>
            <a:r>
              <a:rPr lang="ko-KR" altLang="en-US" sz="1400" dirty="0"/>
              <a:t>자주 쓰이지는 않습니다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리턴 값은 특정이 될 수록 이득입니다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인자 타입의 </a:t>
            </a:r>
            <a:r>
              <a:rPr lang="ko-KR" altLang="en-US" sz="1400" dirty="0" err="1"/>
              <a:t>공변성</a:t>
            </a:r>
            <a:r>
              <a:rPr lang="en-US" altLang="ko-KR" sz="1400" dirty="0"/>
              <a:t>, </a:t>
            </a:r>
            <a:r>
              <a:rPr lang="ko-KR" altLang="en-US" sz="1400" dirty="0"/>
              <a:t>반공변성은 </a:t>
            </a:r>
            <a:r>
              <a:rPr lang="en-US" altLang="ko-KR" sz="1400" dirty="0"/>
              <a:t>(-∞, T], [T, ∞)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en-US" altLang="ko-KR" sz="1400" dirty="0"/>
              <a:t>setter</a:t>
            </a:r>
            <a:r>
              <a:rPr lang="ko-KR" altLang="en-US" sz="1400" dirty="0"/>
              <a:t>는 이 타입에 대해 하한을 기준으로 정하기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[T, ∞) </a:t>
            </a:r>
            <a:r>
              <a:rPr lang="ko-KR" altLang="en-US" sz="1400" dirty="0"/>
              <a:t>인 반공변성만 제대로 정의가 될 것이고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getter</a:t>
            </a:r>
            <a:r>
              <a:rPr lang="ko-KR" altLang="en-US" sz="1400" dirty="0"/>
              <a:t>는 이 타입에 대해 상한을 기준으로 정하기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(-∞, T] </a:t>
            </a:r>
            <a:r>
              <a:rPr lang="ko-KR" altLang="en-US" sz="1400" dirty="0"/>
              <a:t>인 공변성만 제대로 정의가 될 것입니다</a:t>
            </a:r>
            <a:r>
              <a:rPr lang="en-US" altLang="ko-KR" sz="1400" dirty="0"/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181548A-DD9E-DA00-025B-FC11488A9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5801" y="1925406"/>
            <a:ext cx="4491998" cy="4462782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EA3185-036D-5555-73B9-7210ADAC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74" y="4333117"/>
            <a:ext cx="2154625" cy="20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5FB40-3CC2-A3E0-49C1-8EDE257E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함수형 패러다임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44AB7-AE75-C968-CC9B-8E56E0AC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9705253" cy="4261068"/>
          </a:xfrm>
        </p:spPr>
        <p:txBody>
          <a:bodyPr/>
          <a:lstStyle/>
          <a:p>
            <a:r>
              <a:rPr lang="ko-KR" altLang="en-US" sz="1400" dirty="0"/>
              <a:t>함수형 프로그래밍</a:t>
            </a:r>
            <a:r>
              <a:rPr lang="en-US" altLang="ko-KR" sz="1400" dirty="0"/>
              <a:t>(FP, Functional Programming)</a:t>
            </a:r>
            <a:r>
              <a:rPr lang="ko-KR" altLang="en-US" sz="1400" dirty="0"/>
              <a:t>은 프로그래밍 가능한 모든 자료와 처리를</a:t>
            </a:r>
            <a:br>
              <a:rPr lang="en-US" altLang="ko-KR" sz="1400" dirty="0"/>
            </a:br>
            <a:r>
              <a:rPr lang="ko-KR" altLang="en-US" sz="1400" dirty="0"/>
              <a:t>수학적 함수의 계산으로 취급하고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프로그래밍은 함수</a:t>
            </a:r>
            <a:r>
              <a:rPr lang="en-US" altLang="ko-KR" sz="1400" dirty="0"/>
              <a:t>(function)</a:t>
            </a:r>
            <a:r>
              <a:rPr lang="ko-KR" altLang="en-US" sz="1400" dirty="0"/>
              <a:t>와 불 변수</a:t>
            </a:r>
            <a:r>
              <a:rPr lang="en-US" altLang="ko-KR" sz="1400" dirty="0"/>
              <a:t>(Immutable Variables)</a:t>
            </a:r>
            <a:r>
              <a:rPr lang="ko-KR" altLang="en-US" sz="1400" dirty="0"/>
              <a:t>로만 나타냅니다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함수형은 절차지향</a:t>
            </a:r>
            <a:r>
              <a:rPr lang="en-US" altLang="ko-KR" sz="1400" dirty="0"/>
              <a:t>,</a:t>
            </a:r>
            <a:r>
              <a:rPr lang="ko-KR" altLang="en-US" sz="1400" dirty="0"/>
              <a:t> 객체 지향 패러다임과 다른 점은 명령형이 아닌</a:t>
            </a:r>
            <a:r>
              <a:rPr lang="en-US" altLang="ko-KR" sz="1400" dirty="0"/>
              <a:t>, </a:t>
            </a:r>
            <a:r>
              <a:rPr lang="ko-KR" altLang="en-US" sz="1400" dirty="0"/>
              <a:t>선언형 프로그래밍 이라는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이는 프로그램 실행에 순서보다는 값과 함수의 실행 여부에만 초점을 둔 패러다임이라 가능한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함수형은 온전한 수학 대수체계를 받을 수는 없어 수학 범주의 일부인 람다 대수를 사용하여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패러다임을 구성하고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오늘날 모든 함수형 기반 언어는 람다 표현식의 영향을 받았습니다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객체지향 패러다임은 약한 결합력과 강한 응집성이 핵심인데</a:t>
            </a:r>
            <a:r>
              <a:rPr lang="en-US" altLang="ko-KR" sz="1400" dirty="0"/>
              <a:t>, </a:t>
            </a:r>
            <a:r>
              <a:rPr lang="ko-KR" altLang="en-US" sz="1400" dirty="0"/>
              <a:t>이 패러다임은 근본적인 문제가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강한 응집성은 캡슐화를 깔끔하게 보이도록 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캡슐의 내부는 강한 응집성으로 인해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필드 값들과 각 메소드 간의 영향을 상당하게 줄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이런 방식의 프로그래밍이 고도화 된다면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충분히 스파게티 코드가 될 수 있을 것입니다</a:t>
            </a:r>
            <a:r>
              <a:rPr lang="en-US" altLang="ko-KR" sz="1400" dirty="0"/>
              <a:t>.(</a:t>
            </a:r>
            <a:r>
              <a:rPr lang="ko-KR" altLang="en-US" sz="1400" dirty="0"/>
              <a:t>그러지 않기 위해서는 신경을 많이 써야 할 것입니다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함수형은 객체지향이 가진 문제를 깔끔하게 해결 해줄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값들을 불변하게 사용하고</a:t>
            </a:r>
            <a:r>
              <a:rPr lang="en-US" altLang="ko-KR" sz="1400" dirty="0"/>
              <a:t>(</a:t>
            </a:r>
            <a:r>
              <a:rPr lang="ko-KR" altLang="en-US" sz="1400" dirty="0"/>
              <a:t>모든 변수가 </a:t>
            </a:r>
            <a:r>
              <a:rPr lang="ko-KR" altLang="en-US" sz="1400" dirty="0" err="1"/>
              <a:t>싱글톤</a:t>
            </a:r>
            <a:r>
              <a:rPr lang="ko-KR" altLang="en-US" sz="1400" dirty="0"/>
              <a:t> 패턴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ko-KR" altLang="en-US" sz="1400" dirty="0"/>
              <a:t>메소드는 특정 상태를 사용하지 않고</a:t>
            </a:r>
            <a:r>
              <a:rPr lang="en-US" altLang="ko-KR" sz="1400" dirty="0"/>
              <a:t> </a:t>
            </a:r>
            <a:r>
              <a:rPr lang="ko-KR" altLang="en-US" sz="1400" dirty="0"/>
              <a:t>오직 인자 값 만을 고려한 설계를 해서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객체지향의 패러다임들을 깔끔하게 구현하면서 동시에 영향을 최대한 주지 않는 프로그래밍이 가능 할 것입니다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298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5F64-94EB-3E65-6F50-5FD9A2B2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en-US" altLang="ko-KR" dirty="0"/>
              <a:t>Effect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C85E0-DF30-00E6-31AA-7BE2402E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8905"/>
          </a:xfrm>
        </p:spPr>
        <p:txBody>
          <a:bodyPr/>
          <a:lstStyle/>
          <a:p>
            <a:r>
              <a:rPr lang="ko-KR" altLang="en-US" sz="1400" dirty="0"/>
              <a:t>함수형 패러다임에서 중요하게 생각하는 것 중 하나로 부작용</a:t>
            </a:r>
            <a:r>
              <a:rPr lang="en-US" altLang="ko-KR" sz="1400" dirty="0"/>
              <a:t>(Side-effect)</a:t>
            </a:r>
            <a:r>
              <a:rPr lang="ko-KR" altLang="en-US" sz="1400" dirty="0"/>
              <a:t>이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순수함수</a:t>
            </a:r>
            <a:r>
              <a:rPr lang="en-US" altLang="ko-KR" sz="1400" dirty="0"/>
              <a:t>(Pure Function)</a:t>
            </a:r>
            <a:r>
              <a:rPr lang="ko-KR" altLang="en-US" sz="1400" dirty="0"/>
              <a:t>는 해당 함수가 받는 인자와 자신의 정보만을 통해서만</a:t>
            </a:r>
            <a:r>
              <a:rPr lang="en-US" altLang="ko-KR" sz="1400" dirty="0"/>
              <a:t> </a:t>
            </a:r>
            <a:r>
              <a:rPr lang="ko-KR" altLang="en-US" sz="1400" dirty="0"/>
              <a:t>결과 값을 만드는 함수를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수학에서 정의된</a:t>
            </a:r>
            <a:r>
              <a:rPr lang="en-US" altLang="ko-KR" sz="1400" dirty="0"/>
              <a:t>(</a:t>
            </a:r>
            <a:r>
              <a:rPr lang="ko-KR" altLang="en-US" sz="1400" dirty="0"/>
              <a:t>다루는</a:t>
            </a:r>
            <a:r>
              <a:rPr lang="en-US" altLang="ko-KR" sz="1400" dirty="0"/>
              <a:t>)</a:t>
            </a:r>
            <a:r>
              <a:rPr lang="ko-KR" altLang="en-US" sz="1400" dirty="0"/>
              <a:t> 모든 함수는 순수함수 이므로</a:t>
            </a:r>
            <a:r>
              <a:rPr lang="en-US" altLang="ko-KR" sz="1400" dirty="0"/>
              <a:t>,</a:t>
            </a:r>
            <a:r>
              <a:rPr lang="ko-KR" altLang="en-US" sz="1400" dirty="0"/>
              <a:t> 함수형 패러다임은 모든 함수를 순수함수로만 정의 가능합니다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사이드 이펙트 함수</a:t>
            </a:r>
            <a:r>
              <a:rPr lang="en-US" altLang="ko-KR" sz="1400" dirty="0"/>
              <a:t>(Side-Effect Function)</a:t>
            </a:r>
            <a:r>
              <a:rPr lang="ko-KR" altLang="en-US" sz="1400" dirty="0"/>
              <a:t>는 해당 함수가 받는 인자와 자신의 정보를 제외하고도</a:t>
            </a:r>
            <a:br>
              <a:rPr lang="en-US" altLang="ko-KR" sz="1400" dirty="0"/>
            </a:br>
            <a:r>
              <a:rPr lang="ko-KR" altLang="en-US" sz="1400" dirty="0"/>
              <a:t>예측하기 어려울 수 있는 특정 정보</a:t>
            </a:r>
            <a:r>
              <a:rPr lang="en-US" altLang="ko-KR" sz="1400" dirty="0"/>
              <a:t>(</a:t>
            </a:r>
            <a:r>
              <a:rPr lang="ko-KR" altLang="en-US" sz="1400" dirty="0"/>
              <a:t>상태</a:t>
            </a:r>
            <a:r>
              <a:rPr lang="en-US" altLang="ko-KR" sz="1400" dirty="0"/>
              <a:t>)</a:t>
            </a:r>
            <a:r>
              <a:rPr lang="ko-KR" altLang="en-US" sz="1400" dirty="0"/>
              <a:t>가 결과 값에 영향을 주고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함수의 리턴 값을 제외한 일부 외부 데이터를 변경할 가능성이 있는 함수를 말합니다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 err="1"/>
              <a:t>하스켈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Ocaml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리스프등의</a:t>
            </a:r>
            <a:r>
              <a:rPr lang="ko-KR" altLang="en-US" sz="1400" dirty="0"/>
              <a:t> 함수형 언어들은 사이드 이펙트 함수를 정의할 수 없도록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이외 언어들은 순수함수</a:t>
            </a:r>
            <a:r>
              <a:rPr lang="en-US" altLang="ko-KR" sz="1400" dirty="0"/>
              <a:t>, </a:t>
            </a:r>
            <a:r>
              <a:rPr lang="ko-KR" altLang="en-US" sz="1400" dirty="0"/>
              <a:t>사이드 이펙트 함수 모두 다 정의할 수 있습니다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하지만 결국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언어는 어셈블리</a:t>
            </a:r>
            <a:r>
              <a:rPr lang="en-US" altLang="ko-KR" sz="1400" dirty="0"/>
              <a:t>-</a:t>
            </a:r>
            <a:r>
              <a:rPr lang="ko-KR" altLang="en-US" sz="1400" dirty="0"/>
              <a:t>기계어로 변환될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어셈블리는 순수 사이드 이펙트 함수</a:t>
            </a:r>
            <a:r>
              <a:rPr lang="en-US" altLang="ko-KR" sz="1400" dirty="0"/>
              <a:t>(Purely Side Effect Function)</a:t>
            </a:r>
            <a:r>
              <a:rPr lang="ko-KR" altLang="en-US" sz="1400" dirty="0"/>
              <a:t>으로 모든 명령문이 사이드 이펙트 함수인 언어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그렇다면</a:t>
            </a:r>
            <a:r>
              <a:rPr lang="en-US" altLang="ko-KR" sz="1400" dirty="0"/>
              <a:t>, </a:t>
            </a:r>
            <a:r>
              <a:rPr lang="ko-KR" altLang="en-US" sz="1400" dirty="0"/>
              <a:t>어차피 순수 사이드 이펙트 함수로 변환 될 거면</a:t>
            </a:r>
            <a:r>
              <a:rPr lang="en-US" altLang="ko-KR" sz="1400" dirty="0"/>
              <a:t>, </a:t>
            </a:r>
            <a:r>
              <a:rPr lang="ko-KR" altLang="en-US" sz="1400" dirty="0"/>
              <a:t>왜 사이드 이펙트 함수를 지양하는 걸까요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모든 로직을 순수함수로 작성하는 것은 난관일 수 있어도</a:t>
            </a:r>
            <a:r>
              <a:rPr lang="en-US" altLang="ko-KR" sz="1400" dirty="0"/>
              <a:t>, </a:t>
            </a:r>
            <a:r>
              <a:rPr lang="ko-KR" altLang="en-US" sz="1400" dirty="0"/>
              <a:t>순수함수는 병렬</a:t>
            </a:r>
            <a:r>
              <a:rPr lang="en-US" altLang="ko-KR" sz="1400" dirty="0"/>
              <a:t>, </a:t>
            </a:r>
            <a:r>
              <a:rPr lang="ko-KR" altLang="en-US" sz="1400" dirty="0"/>
              <a:t>동시성 프로그래밍에도 용이한데 반해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부작용은 반드시 혼돈</a:t>
            </a:r>
            <a:r>
              <a:rPr lang="en-US" altLang="ko-KR" sz="1400" dirty="0"/>
              <a:t>(</a:t>
            </a:r>
            <a:r>
              <a:rPr lang="ko-KR" altLang="en-US" sz="1400" dirty="0"/>
              <a:t>카오스</a:t>
            </a:r>
            <a:r>
              <a:rPr lang="en-US" altLang="ko-KR" sz="1400" dirty="0"/>
              <a:t>)</a:t>
            </a:r>
            <a:r>
              <a:rPr lang="ko-KR" altLang="en-US" sz="1400" dirty="0"/>
              <a:t>의 여지를 남기기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예상하지 못한 버그가 발생하기 쉬운 구조가 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501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2B67-8984-1EA8-D33C-84A7867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함수 타입과 </a:t>
            </a:r>
            <a:r>
              <a:rPr lang="en-US" altLang="ko-KR" dirty="0"/>
              <a:t>Currying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9120-7381-C27B-B0B2-99B43AE6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/>
          <a:lstStyle/>
          <a:p>
            <a:r>
              <a:rPr lang="ko-KR" altLang="en-US" sz="1600" dirty="0"/>
              <a:t>일급 객체는 다른 객체들에 일반적으로 적용 가능한 연산을 모두 지원하는 객체를 말합니다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함수형 언어에서는 모든 함수는 일급 객체로 취급됩니다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이는 함수가 다른 함수의 인자로 받을 수 있다는 의미를 내포합니다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함수 타입은 함수도 또한 타입이 되는 것이고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함수의 타입은 인자와 반환 값으로 화살표를 통해 나타낼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add(int a, int b); 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</a:t>
            </a:r>
            <a:r>
              <a:rPr lang="ko-KR" altLang="en-US" sz="1600" dirty="0"/>
              <a:t> 함수 </a:t>
            </a:r>
            <a:r>
              <a:rPr lang="en-US" altLang="ko-KR" sz="1600" dirty="0"/>
              <a:t>add</a:t>
            </a:r>
            <a:r>
              <a:rPr lang="ko-KR" altLang="en-US" sz="1600" dirty="0"/>
              <a:t>의 타입은 </a:t>
            </a:r>
            <a:r>
              <a:rPr lang="en-US" altLang="ko-KR" sz="1600" dirty="0"/>
              <a:t>add</a:t>
            </a:r>
            <a:r>
              <a:rPr lang="ko-KR" altLang="en-US" sz="1600" dirty="0"/>
              <a:t> </a:t>
            </a:r>
            <a:r>
              <a:rPr lang="en-US" altLang="ko-KR" sz="1600" dirty="0"/>
              <a:t>::</a:t>
            </a:r>
            <a:r>
              <a:rPr lang="ko-KR" altLang="en-US" sz="1600" dirty="0"/>
              <a:t> </a:t>
            </a:r>
            <a:r>
              <a:rPr lang="en-US" altLang="ko-KR" sz="1600" dirty="0"/>
              <a:t>int -&gt; int -&gt; int 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ko-KR" altLang="en-US" sz="1600" dirty="0"/>
              <a:t>함수타입은 맨 우측 타입을 제외한 모든 타입은 인자가 되고</a:t>
            </a:r>
            <a:r>
              <a:rPr lang="en-US" altLang="ko-KR" sz="1600" dirty="0"/>
              <a:t>, </a:t>
            </a:r>
            <a:r>
              <a:rPr lang="ko-KR" altLang="en-US" sz="1600" dirty="0"/>
              <a:t>맨 우측 타입 하나만 반환 타입이 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int</a:t>
            </a:r>
            <a:r>
              <a:rPr lang="ko-KR" altLang="en-US" sz="1600" dirty="0"/>
              <a:t>의 값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1, char</a:t>
            </a:r>
            <a:r>
              <a:rPr lang="ko-KR" altLang="en-US" sz="1600" dirty="0"/>
              <a:t>의 값 </a:t>
            </a:r>
            <a:r>
              <a:rPr lang="en-US" altLang="ko-KR" sz="1600" dirty="0"/>
              <a:t>‘a’</a:t>
            </a:r>
            <a:r>
              <a:rPr lang="ko-KR" altLang="en-US" sz="1600" dirty="0"/>
              <a:t>등은 고유명사를 가지지 않는 것 처럼</a:t>
            </a:r>
            <a:r>
              <a:rPr lang="en-US" altLang="ko-KR" sz="1600" dirty="0"/>
              <a:t>(</a:t>
            </a:r>
            <a:r>
              <a:rPr lang="ko-KR" altLang="en-US" sz="1600" dirty="0"/>
              <a:t>그저 값 만을 나타내는 것입니다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ko-KR" altLang="en-US" sz="1600" dirty="0"/>
              <a:t>함수 타입도 태생적으로 이름을 가질 필요는 없을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개념을 익명함수라고 표현합니다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커링</a:t>
            </a:r>
            <a:r>
              <a:rPr lang="en-US" altLang="ko-KR" sz="1600" dirty="0"/>
              <a:t>(Currying)</a:t>
            </a:r>
            <a:r>
              <a:rPr lang="ko-KR" altLang="en-US" sz="1600" dirty="0"/>
              <a:t>기법은 함수의 타입에서 인자를 일부만 받은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함수는 남은</a:t>
            </a:r>
            <a:r>
              <a:rPr lang="en-US" altLang="ko-KR" sz="1600" dirty="0"/>
              <a:t>(</a:t>
            </a:r>
            <a:r>
              <a:rPr lang="ko-KR" altLang="en-US" sz="1600" dirty="0"/>
              <a:t>충족되지 않은</a:t>
            </a:r>
            <a:r>
              <a:rPr lang="en-US" altLang="ko-KR" sz="1600" dirty="0"/>
              <a:t>)</a:t>
            </a:r>
            <a:r>
              <a:rPr lang="ko-KR" altLang="en-US" sz="1600" dirty="0"/>
              <a:t>인자와 반환 값의 형태로 새로운 함수 타입이 된다는 기법입니다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예를 들어 위의 </a:t>
            </a:r>
            <a:r>
              <a:rPr lang="en-US" altLang="ko-KR" sz="1600" dirty="0"/>
              <a:t>add</a:t>
            </a:r>
            <a:r>
              <a:rPr lang="ko-KR" altLang="en-US" sz="1600" dirty="0"/>
              <a:t>타입에서 </a:t>
            </a:r>
            <a:r>
              <a:rPr lang="en-US" altLang="ko-KR" sz="1600" dirty="0"/>
              <a:t>a = 1</a:t>
            </a:r>
            <a:r>
              <a:rPr lang="ko-KR" altLang="en-US" sz="1600" dirty="0"/>
              <a:t>을 넣은 것을 </a:t>
            </a:r>
            <a:r>
              <a:rPr lang="en-US" altLang="ko-KR" sz="1600" dirty="0"/>
              <a:t>add(1) = add1</a:t>
            </a:r>
            <a:r>
              <a:rPr lang="ko-KR" altLang="en-US" sz="1600" dirty="0"/>
              <a:t>로 나타낸다면</a:t>
            </a:r>
            <a:r>
              <a:rPr lang="en-US" altLang="ko-KR" sz="1600" dirty="0"/>
              <a:t>, add1 :: int -&gt; int 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64295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4260A-DB65-CB63-9318-2607F8FB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98953"/>
          </a:xfrm>
        </p:spPr>
        <p:txBody>
          <a:bodyPr/>
          <a:lstStyle/>
          <a:p>
            <a:pPr algn="ctr"/>
            <a:r>
              <a:rPr lang="en-US" altLang="ko-KR" sz="4400" dirty="0"/>
              <a:t>Algebraic Datatype,</a:t>
            </a:r>
            <a:br>
              <a:rPr lang="en-US" altLang="ko-KR" sz="4400" dirty="0"/>
            </a:br>
            <a:r>
              <a:rPr lang="en-US" altLang="ko-KR" sz="4400" dirty="0"/>
              <a:t>Structural Typing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3E152-81FD-771E-83E0-56DC5454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8905"/>
          </a:xfrm>
        </p:spPr>
        <p:txBody>
          <a:bodyPr/>
          <a:lstStyle/>
          <a:p>
            <a:r>
              <a:rPr lang="ko-KR" altLang="en-US" sz="1400" dirty="0"/>
              <a:t>대수적 데이터 타입</a:t>
            </a:r>
            <a:r>
              <a:rPr lang="en-US" altLang="ko-KR" sz="1400" dirty="0"/>
              <a:t>(Algebraic data type)</a:t>
            </a:r>
            <a:r>
              <a:rPr lang="ko-KR" altLang="en-US" sz="1400" dirty="0"/>
              <a:t>은 다른 타입의 결합으로 만들어지는 합성타입을 가리킵니다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대수적 데이터타입은 크게 두 가지로 합 타입</a:t>
            </a:r>
            <a:r>
              <a:rPr lang="en-US" altLang="ko-KR" sz="1400" dirty="0"/>
              <a:t>(Sum Type)</a:t>
            </a:r>
            <a:r>
              <a:rPr lang="ko-KR" altLang="en-US" sz="1400" dirty="0"/>
              <a:t>과 곱 타입</a:t>
            </a:r>
            <a:r>
              <a:rPr lang="en-US" altLang="ko-KR" sz="1400" dirty="0"/>
              <a:t>(Product Type)</a:t>
            </a:r>
            <a:r>
              <a:rPr lang="ko-KR" altLang="en-US" sz="1400" dirty="0"/>
              <a:t>이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합 타입은 대표적으로 </a:t>
            </a:r>
            <a:r>
              <a:rPr lang="en-US" altLang="ko-KR" sz="1400" dirty="0" err="1"/>
              <a:t>enum</a:t>
            </a:r>
            <a:r>
              <a:rPr lang="ko-KR" altLang="en-US" sz="1400" dirty="0"/>
              <a:t>이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</a:t>
            </a:r>
            <a:r>
              <a:rPr lang="ko-KR" altLang="en-US" sz="1400" dirty="0"/>
              <a:t>타입은 정의된 </a:t>
            </a:r>
            <a:r>
              <a:rPr lang="en-US" altLang="ko-KR" sz="1400" dirty="0"/>
              <a:t>n</a:t>
            </a:r>
            <a:r>
              <a:rPr lang="ko-KR" altLang="en-US" sz="1400" dirty="0"/>
              <a:t>개 타입 중 정확히 하나를 가지고</a:t>
            </a:r>
            <a:r>
              <a:rPr lang="en-US" altLang="ko-KR" sz="1400" dirty="0"/>
              <a:t>, </a:t>
            </a:r>
            <a:r>
              <a:rPr lang="ko-KR" altLang="en-US" sz="1400" dirty="0"/>
              <a:t>그 하나는 온전하게 가져야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곱 타입은 대표적으로 </a:t>
            </a:r>
            <a:r>
              <a:rPr lang="en-US" altLang="ko-KR" sz="1400" dirty="0"/>
              <a:t>Tuple</a:t>
            </a:r>
            <a:r>
              <a:rPr lang="ko-KR" altLang="en-US" sz="1400" dirty="0"/>
              <a:t>이 있습니다</a:t>
            </a:r>
            <a:r>
              <a:rPr lang="en-US" altLang="ko-KR" sz="1400" dirty="0"/>
              <a:t>. Tuple </a:t>
            </a:r>
            <a:r>
              <a:rPr lang="ko-KR" altLang="en-US" sz="1400" dirty="0"/>
              <a:t>타입은 정의된 </a:t>
            </a:r>
            <a:r>
              <a:rPr lang="en-US" altLang="ko-KR" sz="1400" dirty="0"/>
              <a:t>n</a:t>
            </a:r>
            <a:r>
              <a:rPr lang="ko-KR" altLang="en-US" sz="1400" dirty="0"/>
              <a:t>개 타입 중 모두를 온전하게 가져야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대수적 데이터 타입은 고전적인 타입</a:t>
            </a:r>
            <a:r>
              <a:rPr lang="en-US" altLang="ko-KR" sz="1400" dirty="0"/>
              <a:t>(</a:t>
            </a:r>
            <a:r>
              <a:rPr lang="ko-KR" altLang="en-US" sz="1400" dirty="0"/>
              <a:t>참조타입</a:t>
            </a:r>
            <a:r>
              <a:rPr lang="en-US" altLang="ko-KR" sz="1400" dirty="0"/>
              <a:t>, </a:t>
            </a:r>
            <a:r>
              <a:rPr lang="ko-KR" altLang="en-US" sz="1400" dirty="0"/>
              <a:t>원시 데이터 타입</a:t>
            </a:r>
            <a:r>
              <a:rPr lang="en-US" altLang="ko-KR" sz="1400" dirty="0"/>
              <a:t>)</a:t>
            </a:r>
            <a:r>
              <a:rPr lang="ko-KR" altLang="en-US" sz="1400" dirty="0"/>
              <a:t>들과 동일하게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타입 변수의 이름이 타입을 구별하는 구별 자</a:t>
            </a:r>
            <a:r>
              <a:rPr lang="en-US" altLang="ko-KR" sz="1400" dirty="0"/>
              <a:t>(UK)</a:t>
            </a:r>
            <a:r>
              <a:rPr lang="ko-KR" altLang="en-US" sz="1400" dirty="0"/>
              <a:t> 역할을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 방식을</a:t>
            </a:r>
            <a:r>
              <a:rPr lang="en-US" altLang="ko-KR" sz="1400" dirty="0"/>
              <a:t> </a:t>
            </a:r>
            <a:r>
              <a:rPr lang="ko-KR" altLang="en-US" sz="1400" dirty="0"/>
              <a:t>명목적 타입 시스템</a:t>
            </a:r>
            <a:r>
              <a:rPr lang="en-US" altLang="ko-KR" sz="1400" dirty="0"/>
              <a:t>(Nominal Type System)</a:t>
            </a:r>
            <a:r>
              <a:rPr lang="ko-KR" altLang="en-US" sz="1400" dirty="0"/>
              <a:t>이라고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구조적 타입 시스템</a:t>
            </a:r>
            <a:r>
              <a:rPr lang="en-US" altLang="ko-KR" sz="1400" dirty="0"/>
              <a:t>(Structural Type System)</a:t>
            </a:r>
            <a:r>
              <a:rPr lang="ko-KR" altLang="en-US" sz="1400" dirty="0"/>
              <a:t>은 명목적 타입 시스템과 다르게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타입의 내부 구성이 타입을 구별하는 구별 자</a:t>
            </a:r>
            <a:r>
              <a:rPr lang="en-US" altLang="ko-KR" sz="1400" dirty="0"/>
              <a:t>(UK)</a:t>
            </a:r>
            <a:r>
              <a:rPr lang="ko-KR" altLang="en-US" sz="1400" dirty="0"/>
              <a:t>역할을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구조적 타이핑은 특별한 구별 자를 가진 덕에 타입의 합</a:t>
            </a:r>
            <a:r>
              <a:rPr lang="en-US" altLang="ko-KR" sz="1400" dirty="0"/>
              <a:t>(∪)</a:t>
            </a:r>
            <a:r>
              <a:rPr lang="ko-KR" altLang="en-US" sz="1400" dirty="0"/>
              <a:t>과 타입의 곱</a:t>
            </a:r>
            <a:r>
              <a:rPr lang="en-US" altLang="ko-KR" sz="1400" dirty="0"/>
              <a:t>(∩)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집합 연산을 정의할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(!!</a:t>
            </a:r>
            <a:r>
              <a:rPr lang="ko-KR" altLang="en-US" sz="1400" dirty="0"/>
              <a:t>매우 주의 할 점은 집합 연산이라고 해서 </a:t>
            </a:r>
            <a:r>
              <a:rPr lang="en-US" altLang="ko-KR" sz="1400" dirty="0"/>
              <a:t>“</a:t>
            </a:r>
            <a:r>
              <a:rPr lang="ko-KR" altLang="en-US" sz="1400" dirty="0"/>
              <a:t>원소의 집합 연산</a:t>
            </a:r>
            <a:r>
              <a:rPr lang="en-US" altLang="ko-KR" sz="1400" dirty="0"/>
              <a:t>”</a:t>
            </a:r>
            <a:r>
              <a:rPr lang="ko-KR" altLang="en-US" sz="1400" dirty="0"/>
              <a:t>이 아니라 </a:t>
            </a:r>
            <a:r>
              <a:rPr lang="en-US" altLang="ko-KR" sz="1400" dirty="0"/>
              <a:t>“</a:t>
            </a:r>
            <a:r>
              <a:rPr lang="ko-KR" altLang="en-US" sz="1400" dirty="0"/>
              <a:t>타입 집합의 연산</a:t>
            </a:r>
            <a:r>
              <a:rPr lang="en-US" altLang="ko-KR" sz="1400" dirty="0"/>
              <a:t>”</a:t>
            </a:r>
            <a:r>
              <a:rPr lang="ko-KR" altLang="en-US" sz="1400" dirty="0"/>
              <a:t>이라는 것입니다</a:t>
            </a:r>
            <a:r>
              <a:rPr lang="en-US" altLang="ko-KR" sz="1400" dirty="0"/>
              <a:t>.!!)</a:t>
            </a:r>
          </a:p>
          <a:p>
            <a:r>
              <a:rPr lang="ko-KR" altLang="en-US" sz="1400" dirty="0" err="1"/>
              <a:t>덕타이핑</a:t>
            </a:r>
            <a:r>
              <a:rPr lang="en-US" altLang="ko-KR" sz="1400" dirty="0"/>
              <a:t>(duck typing)</a:t>
            </a:r>
            <a:r>
              <a:rPr lang="ko-KR" altLang="en-US" sz="1400" dirty="0"/>
              <a:t>은 구조적 타입 시스템과 유사하지만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차이점은 동적 타입 시스템으로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런타임</a:t>
            </a:r>
            <a:r>
              <a:rPr lang="en-US" altLang="ko-KR" sz="1400" dirty="0"/>
              <a:t>(</a:t>
            </a:r>
            <a:r>
              <a:rPr lang="ko-KR" altLang="en-US" sz="1400" dirty="0"/>
              <a:t>실시간</a:t>
            </a:r>
            <a:r>
              <a:rPr lang="en-US" altLang="ko-KR" sz="1400" dirty="0"/>
              <a:t>)</a:t>
            </a:r>
            <a:r>
              <a:rPr lang="ko-KR" altLang="en-US" sz="1400" dirty="0"/>
              <a:t>으로 타입을 구별</a:t>
            </a:r>
            <a:r>
              <a:rPr lang="en-US" altLang="ko-KR" sz="1400" dirty="0"/>
              <a:t>(</a:t>
            </a:r>
            <a:r>
              <a:rPr lang="ko-KR" altLang="en-US" sz="1400" dirty="0"/>
              <a:t>체크</a:t>
            </a:r>
            <a:r>
              <a:rPr lang="en-US" altLang="ko-KR" sz="1400" dirty="0"/>
              <a:t>)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참고로 구조적 타입 시스템은 정적 타입 시스템 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대표적으로 자바스크립트는 덕 타이핑을 사용하고</a:t>
            </a:r>
            <a:r>
              <a:rPr lang="en-US" altLang="ko-KR" sz="1400" dirty="0"/>
              <a:t>, </a:t>
            </a:r>
            <a:r>
              <a:rPr lang="ko-KR" altLang="en-US" sz="1400" dirty="0"/>
              <a:t>타입스크립트는 구조적 타이핑을 사용합니다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11313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4260A-DB65-CB63-9318-2607F8FB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05259"/>
          </a:xfrm>
        </p:spPr>
        <p:txBody>
          <a:bodyPr/>
          <a:lstStyle/>
          <a:p>
            <a:pPr algn="ctr"/>
            <a:r>
              <a:rPr lang="en-US" altLang="ko-KR" sz="4400" dirty="0"/>
              <a:t>Algebraic Datatype,</a:t>
            </a:r>
            <a:br>
              <a:rPr lang="en-US" altLang="ko-KR" sz="4400" dirty="0"/>
            </a:br>
            <a:r>
              <a:rPr lang="en-US" altLang="ko-KR" sz="4400" dirty="0"/>
              <a:t>Structural Typing</a:t>
            </a:r>
            <a:endParaRPr lang="ko-KR" altLang="en-US" sz="4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0E64FA-CEB4-1434-A01C-0FAB1ADEC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047" y="1938430"/>
            <a:ext cx="7674654" cy="4398055"/>
          </a:xfrm>
        </p:spPr>
        <p:txBody>
          <a:bodyPr/>
          <a:lstStyle/>
          <a:p>
            <a:r>
              <a:rPr lang="ko-KR" altLang="en-US" sz="1400" dirty="0"/>
              <a:t>좌측의 그림은</a:t>
            </a:r>
            <a:br>
              <a:rPr lang="en-US" altLang="ko-KR" sz="1400" dirty="0"/>
            </a:br>
            <a:r>
              <a:rPr lang="ko-KR" altLang="en-US" sz="1400" dirty="0"/>
              <a:t>대수적 데이터 타입의</a:t>
            </a:r>
            <a:br>
              <a:rPr lang="en-US" altLang="ko-KR" sz="1400" dirty="0"/>
            </a:br>
            <a:r>
              <a:rPr lang="en-US" altLang="ko-KR" sz="1400" dirty="0"/>
              <a:t>Sum</a:t>
            </a:r>
            <a:r>
              <a:rPr lang="ko-KR" altLang="en-US" sz="1400" dirty="0"/>
              <a:t>과 </a:t>
            </a:r>
            <a:r>
              <a:rPr lang="en-US" altLang="ko-KR" sz="1400" dirty="0"/>
              <a:t>Product</a:t>
            </a:r>
            <a:r>
              <a:rPr lang="ko-KR" altLang="en-US" sz="1400" dirty="0"/>
              <a:t> 타입과</a:t>
            </a:r>
            <a:br>
              <a:rPr lang="en-US" altLang="ko-KR" sz="1400" dirty="0"/>
            </a:br>
            <a:r>
              <a:rPr lang="ko-KR" altLang="en-US" sz="1400" dirty="0"/>
              <a:t>각 특징을 나열한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중간의 그림은</a:t>
            </a:r>
            <a:br>
              <a:rPr lang="en-US" altLang="ko-KR" sz="1400" dirty="0"/>
            </a:br>
            <a:r>
              <a:rPr lang="ko-KR" altLang="en-US" sz="1400" dirty="0"/>
              <a:t>구조적 데이터 타입의 할당과</a:t>
            </a:r>
            <a:br>
              <a:rPr lang="en-US" altLang="ko-KR" sz="1400" dirty="0"/>
            </a:br>
            <a:r>
              <a:rPr lang="ko-KR" altLang="en-US" sz="1400" dirty="0"/>
              <a:t>특징을 나열한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우측의 그림은</a:t>
            </a:r>
            <a:br>
              <a:rPr lang="en-US" altLang="ko-KR" sz="1400" dirty="0"/>
            </a:br>
            <a:r>
              <a:rPr lang="en-US" altLang="ko-KR" sz="1400" dirty="0"/>
              <a:t>Union</a:t>
            </a:r>
            <a:r>
              <a:rPr lang="ko-KR" altLang="en-US" sz="1400" dirty="0"/>
              <a:t>과 </a:t>
            </a:r>
            <a:r>
              <a:rPr lang="en-US" altLang="ko-KR" sz="1400" dirty="0"/>
              <a:t>Intersection </a:t>
            </a:r>
            <a:r>
              <a:rPr lang="ko-KR" altLang="en-US" sz="1400" dirty="0"/>
              <a:t>타입과 각 특징을</a:t>
            </a:r>
            <a:r>
              <a:rPr lang="en-US" altLang="ko-KR" sz="1400" dirty="0"/>
              <a:t> </a:t>
            </a:r>
            <a:r>
              <a:rPr lang="ko-KR" altLang="en-US" sz="1400" dirty="0"/>
              <a:t>나열 한 것입니다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우측에서 핵심은 원소의 교 집합은 </a:t>
            </a:r>
            <a:r>
              <a:rPr lang="en-US" altLang="ko-KR" sz="1400" dirty="0"/>
              <a:t>name</a:t>
            </a:r>
            <a:r>
              <a:rPr lang="ko-KR" altLang="en-US" sz="1400" dirty="0"/>
              <a:t>하나여서 </a:t>
            </a:r>
            <a:br>
              <a:rPr lang="en-US" altLang="ko-KR" sz="1400" dirty="0"/>
            </a:br>
            <a:r>
              <a:rPr lang="en-US" altLang="ko-KR" sz="1400" dirty="0"/>
              <a:t>Intersection </a:t>
            </a:r>
            <a:r>
              <a:rPr lang="ko-KR" altLang="en-US" sz="1400" dirty="0"/>
              <a:t>타입인 </a:t>
            </a:r>
            <a:r>
              <a:rPr lang="en-US" altLang="ko-KR" sz="1400" dirty="0"/>
              <a:t>Intersex(</a:t>
            </a:r>
            <a:r>
              <a:rPr lang="ko-KR" altLang="en-US" sz="1400" dirty="0"/>
              <a:t>간성</a:t>
            </a:r>
            <a:r>
              <a:rPr lang="en-US" altLang="ko-KR" sz="1400" dirty="0"/>
              <a:t>)</a:t>
            </a:r>
            <a:r>
              <a:rPr lang="ko-KR" altLang="en-US" sz="1400" dirty="0"/>
              <a:t>은</a:t>
            </a:r>
            <a:br>
              <a:rPr lang="en-US" altLang="ko-KR" sz="1400" dirty="0"/>
            </a:br>
            <a:r>
              <a:rPr lang="en-US" altLang="ko-KR" sz="1400" dirty="0"/>
              <a:t>name</a:t>
            </a:r>
            <a:r>
              <a:rPr lang="ko-KR" altLang="en-US" sz="1400" dirty="0"/>
              <a:t> 원소 하나만 가져야 할 것 같지만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여기서 말하는 </a:t>
            </a:r>
            <a:r>
              <a:rPr lang="en-US" altLang="ko-KR" sz="1400" dirty="0"/>
              <a:t>Union</a:t>
            </a:r>
            <a:r>
              <a:rPr lang="ko-KR" altLang="en-US" sz="1400" dirty="0"/>
              <a:t>과 </a:t>
            </a:r>
            <a:r>
              <a:rPr lang="en-US" altLang="ko-KR" sz="1400" dirty="0"/>
              <a:t>Intersection</a:t>
            </a:r>
            <a:r>
              <a:rPr lang="ko-KR" altLang="en-US" sz="1400" dirty="0"/>
              <a:t>은 원소가 아닌</a:t>
            </a:r>
            <a:br>
              <a:rPr lang="en-US" altLang="ko-KR" sz="1400" dirty="0"/>
            </a:br>
            <a:r>
              <a:rPr lang="ko-KR" altLang="en-US" sz="1400" dirty="0"/>
              <a:t>타입의 의미를 말합니다</a:t>
            </a:r>
            <a:r>
              <a:rPr lang="en-US" altLang="ko-KR" sz="1400" dirty="0"/>
              <a:t>.(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교 집합</a:t>
            </a:r>
            <a:r>
              <a:rPr lang="en-US" altLang="ko-KR" sz="1400" dirty="0"/>
              <a:t>(</a:t>
            </a:r>
            <a:r>
              <a:rPr lang="ko-KR" altLang="en-US" sz="1400" dirty="0"/>
              <a:t>타입</a:t>
            </a:r>
            <a:r>
              <a:rPr lang="en-US" altLang="ko-KR" sz="1400" dirty="0"/>
              <a:t>)</a:t>
            </a:r>
            <a:r>
              <a:rPr lang="ko-KR" altLang="en-US" sz="1400" dirty="0"/>
              <a:t>은 </a:t>
            </a:r>
            <a:r>
              <a:rPr lang="en-US" altLang="ko-KR" sz="1400" dirty="0"/>
              <a:t>Male</a:t>
            </a:r>
            <a:r>
              <a:rPr lang="ko-KR" altLang="en-US" sz="1400" dirty="0"/>
              <a:t> 이면서 </a:t>
            </a:r>
            <a:r>
              <a:rPr lang="en-US" altLang="ko-KR" sz="1400" dirty="0"/>
              <a:t>Female </a:t>
            </a:r>
            <a:r>
              <a:rPr lang="ko-KR" altLang="en-US" sz="1400" dirty="0"/>
              <a:t>인 사람을 뜻합니다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F3D88AF-8D29-6C17-066D-3D3C87704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89142" y="1938430"/>
            <a:ext cx="2836181" cy="241110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D99388-1720-7671-BB62-336FFF4D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79" y="1938430"/>
            <a:ext cx="3382439" cy="3882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98DE7B-37C7-397D-A7F2-4AE2A3CF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274" y="692000"/>
            <a:ext cx="2691877" cy="56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2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CEC5-A858-70BB-2482-422DE0C8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절차 지향 패러다임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AFEC4-E419-B0FC-4016-8927EA047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8777"/>
          </a:xfrm>
        </p:spPr>
        <p:txBody>
          <a:bodyPr/>
          <a:lstStyle/>
          <a:p>
            <a:r>
              <a:rPr lang="ko-KR" altLang="en-US" sz="1600" dirty="0"/>
              <a:t>절차 지향 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패러다임</a:t>
            </a:r>
            <a:r>
              <a:rPr lang="en-US" altLang="ko-KR" sz="1600" dirty="0"/>
              <a:t>)</a:t>
            </a:r>
            <a:r>
              <a:rPr lang="ko-KR" altLang="en-US" sz="1600" dirty="0"/>
              <a:t>은 가장 기본적인 방식을 말하며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컴퓨터 언어</a:t>
            </a:r>
            <a:r>
              <a:rPr lang="en-US" altLang="ko-KR" sz="1600" dirty="0"/>
              <a:t>(</a:t>
            </a:r>
            <a:r>
              <a:rPr lang="ko-KR" altLang="en-US" sz="1600" dirty="0"/>
              <a:t>기계어</a:t>
            </a:r>
            <a:r>
              <a:rPr lang="en-US" altLang="ko-KR" sz="1600" dirty="0"/>
              <a:t>, </a:t>
            </a:r>
            <a:r>
              <a:rPr lang="ko-KR" altLang="en-US" sz="1600" dirty="0"/>
              <a:t>어셈블리언어</a:t>
            </a:r>
            <a:r>
              <a:rPr lang="en-US" altLang="ko-KR" sz="1600" dirty="0"/>
              <a:t>)</a:t>
            </a:r>
            <a:r>
              <a:rPr lang="ko-KR" altLang="en-US" sz="1600" dirty="0"/>
              <a:t>는 기본적으로 절차 지향 방식입니다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컴퓨터 언어를 철저히 따르는 언어들을 절차 지향 언어들로 표현합니다</a:t>
            </a:r>
            <a:r>
              <a:rPr lang="en-US" altLang="ko-KR" sz="1600" dirty="0"/>
              <a:t>.(</a:t>
            </a:r>
            <a:r>
              <a:rPr lang="ko-KR" altLang="en-US" sz="1600" dirty="0"/>
              <a:t>대표적으로 </a:t>
            </a:r>
            <a:r>
              <a:rPr lang="en-US" altLang="ko-KR" sz="1600" dirty="0"/>
              <a:t>C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절차 지향 언어의 핵심은 튜링의 계산 가능 한 명제에 대해서는 순차</a:t>
            </a:r>
            <a:r>
              <a:rPr lang="en-US" altLang="ko-KR" sz="1600" dirty="0"/>
              <a:t>, </a:t>
            </a:r>
            <a:r>
              <a:rPr lang="ko-KR" altLang="en-US" sz="1600" dirty="0"/>
              <a:t>분기</a:t>
            </a:r>
            <a:r>
              <a:rPr lang="en-US" altLang="ko-KR" sz="1600" dirty="0"/>
              <a:t>, </a:t>
            </a:r>
            <a:r>
              <a:rPr lang="ko-KR" altLang="en-US" sz="1600" dirty="0"/>
              <a:t>반복</a:t>
            </a:r>
            <a:r>
              <a:rPr lang="en-US" altLang="ko-KR" sz="1600" dirty="0"/>
              <a:t>, </a:t>
            </a:r>
            <a:r>
              <a:rPr lang="ko-KR" altLang="en-US" sz="1600" dirty="0"/>
              <a:t>참조 네 가지로</a:t>
            </a:r>
            <a:br>
              <a:rPr lang="en-US" altLang="ko-KR" sz="1600" dirty="0"/>
            </a:br>
            <a:r>
              <a:rPr lang="ko-KR" altLang="en-US" sz="1600" dirty="0"/>
              <a:t>구현 가능하다 라는 아이디어 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순차 방식은 프로그램에 실행 포인터가 존재하며</a:t>
            </a:r>
            <a:r>
              <a:rPr lang="en-US" altLang="ko-KR" sz="1600" dirty="0"/>
              <a:t>,(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pc) </a:t>
            </a:r>
            <a:r>
              <a:rPr lang="ko-KR" altLang="en-US" sz="1600" dirty="0"/>
              <a:t>각 포인터에 있는 코드를</a:t>
            </a:r>
            <a:br>
              <a:rPr lang="en-US" altLang="ko-KR" sz="1600" dirty="0"/>
            </a:br>
            <a:r>
              <a:rPr lang="ko-KR" altLang="en-US" sz="1600" dirty="0"/>
              <a:t>한 줄 씩 순서대로 실행한다는 개념입니다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분기 방식은 프로그램의 실행 포인터가 임의의 상황에 직면했을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일부 내용을 넘기는 방식으로</a:t>
            </a:r>
            <a:br>
              <a:rPr lang="en-US" altLang="ko-KR" sz="1600" dirty="0"/>
            </a:br>
            <a:r>
              <a:rPr lang="ko-KR" altLang="en-US" sz="1600" dirty="0"/>
              <a:t>다양한 상태를 생성하고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 다양한 프로그램을 생성한다는 개념입니다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반복 방식은 프로그램의 실행 포인터를 이미 실행한 내용으로 이동하도록 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보다 적은 실행라인을 기입해도 같은 실행효과를 가지도록 한다는 개념입니다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</a:t>
            </a:r>
            <a:r>
              <a:rPr lang="ko-KR" altLang="en-US" sz="1600" dirty="0"/>
              <a:t>참조 방식은 프로그램의 각종 데이터를 값만 사용하는 것이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이들의 움직임</a:t>
            </a:r>
            <a:r>
              <a:rPr lang="en-US" altLang="ko-KR" sz="1600" dirty="0"/>
              <a:t>(</a:t>
            </a:r>
            <a:r>
              <a:rPr lang="ko-KR" altLang="en-US" sz="1600" dirty="0"/>
              <a:t>주소 위치</a:t>
            </a:r>
            <a:r>
              <a:rPr lang="en-US" altLang="ko-KR" sz="1600" dirty="0"/>
              <a:t>)</a:t>
            </a:r>
            <a:r>
              <a:rPr lang="ko-KR" altLang="en-US" sz="1600" dirty="0"/>
              <a:t>까지</a:t>
            </a:r>
            <a:r>
              <a:rPr lang="en-US" altLang="ko-KR" sz="1600" dirty="0"/>
              <a:t> </a:t>
            </a:r>
            <a:r>
              <a:rPr lang="ko-KR" altLang="en-US" sz="1600" dirty="0"/>
              <a:t>조작하여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 다양한 프로그램을 생성한다는 개념입니다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0139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0EB7-4945-6D35-6D98-B98899F8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Pattern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333C0-BF90-F0C3-35A9-1A07B1B8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패턴 </a:t>
            </a:r>
            <a:r>
              <a:rPr lang="ko-KR" altLang="en-US" sz="1600" dirty="0" err="1"/>
              <a:t>매칭은</a:t>
            </a:r>
            <a:r>
              <a:rPr lang="ko-KR" altLang="en-US" sz="1600" dirty="0"/>
              <a:t> 문자열 알고리즘의 일종으로 임의의 문자열에서 찾고자 하는 특정 패턴이 있는지</a:t>
            </a:r>
            <a:br>
              <a:rPr lang="en-US" altLang="ko-KR" sz="1600" dirty="0"/>
            </a:br>
            <a:r>
              <a:rPr lang="ko-KR" altLang="en-US" sz="1600" dirty="0"/>
              <a:t>검사하는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함수형에서 패턴 </a:t>
            </a:r>
            <a:r>
              <a:rPr lang="ko-KR" altLang="en-US" sz="1600" dirty="0" err="1"/>
              <a:t>매칭은</a:t>
            </a:r>
            <a:r>
              <a:rPr lang="ko-KR" altLang="en-US" sz="1600" dirty="0"/>
              <a:t> 원소의 타입이나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원소의 구조를 지정한 패턴에 부합 하는지 검사하여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부합 하는 경우 패턴에 대입하여 값을 가져오는 방식입니다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원소의 타입을 매개하는 패턴을 타입 패턴 </a:t>
            </a:r>
            <a:r>
              <a:rPr lang="ko-KR" altLang="en-US" sz="1600" dirty="0" err="1"/>
              <a:t>매칭으로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원소의 구조를 매개하는 패턴을 </a:t>
            </a:r>
            <a:r>
              <a:rPr lang="ko-KR" altLang="en-US" sz="1600" dirty="0" err="1"/>
              <a:t>디스트럭쳐링으로</a:t>
            </a:r>
            <a:r>
              <a:rPr lang="ko-KR" altLang="en-US" sz="1600" dirty="0"/>
              <a:t> 부르고 이들을 주로 사용합니다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함수형 순도</a:t>
            </a:r>
            <a:r>
              <a:rPr lang="en-US" altLang="ko-KR" sz="1600" dirty="0"/>
              <a:t>(?)</a:t>
            </a:r>
            <a:r>
              <a:rPr lang="ko-KR" altLang="en-US" sz="1600" dirty="0"/>
              <a:t>가 높은 언어인 </a:t>
            </a:r>
            <a:r>
              <a:rPr lang="en-US" altLang="ko-KR" sz="1600" dirty="0"/>
              <a:t>Haskell</a:t>
            </a:r>
            <a:r>
              <a:rPr lang="ko-KR" altLang="en-US" sz="1600" dirty="0"/>
              <a:t>이나 </a:t>
            </a:r>
            <a:r>
              <a:rPr lang="en-US" altLang="ko-KR" sz="1600" dirty="0" err="1"/>
              <a:t>Ocaml</a:t>
            </a:r>
            <a:r>
              <a:rPr lang="ko-KR" altLang="en-US" sz="1600" dirty="0"/>
              <a:t>등은 흔히 사용하는 타입 패턴 매칭이나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디스트럭쳐링</a:t>
            </a:r>
            <a:r>
              <a:rPr lang="ko-KR" altLang="en-US" sz="1600" dirty="0"/>
              <a:t> 이외에도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일반적인 문자열 패턴 매칭</a:t>
            </a:r>
            <a:r>
              <a:rPr lang="en-US" altLang="ko-KR" sz="1600" dirty="0"/>
              <a:t>, </a:t>
            </a:r>
            <a:r>
              <a:rPr lang="ko-KR" altLang="en-US" sz="1600" dirty="0"/>
              <a:t>함수 인자 패턴 매칭 등 자유롭게 지원 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기존 프로그래밍 과는 확실히 다른 느낌의 </a:t>
            </a:r>
            <a:r>
              <a:rPr lang="en-US" altLang="ko-KR" sz="1600" dirty="0"/>
              <a:t>(</a:t>
            </a:r>
            <a:r>
              <a:rPr lang="ko-KR" altLang="en-US" sz="1600" dirty="0"/>
              <a:t>선언형</a:t>
            </a:r>
            <a:r>
              <a:rPr lang="en-US" altLang="ko-KR" sz="1600" dirty="0"/>
              <a:t>)</a:t>
            </a:r>
            <a:r>
              <a:rPr lang="ko-KR" altLang="en-US" sz="1600" dirty="0"/>
              <a:t>코드 스타일을 제공해줍니다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사실 수학에서는 함수의 정의를 인자 패턴 </a:t>
            </a:r>
            <a:r>
              <a:rPr lang="ko-KR" altLang="en-US" sz="1600" dirty="0" err="1"/>
              <a:t>매칭과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패턴 </a:t>
            </a:r>
            <a:r>
              <a:rPr lang="ko-KR" altLang="en-US" sz="1600" dirty="0" err="1"/>
              <a:t>매칭을</a:t>
            </a:r>
            <a:r>
              <a:rPr lang="ko-KR" altLang="en-US" sz="1600" dirty="0"/>
              <a:t> 기본적으로 사용하기 때문에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대수 체계를 충실하게 따르는 함수형 패러다임은 패턴 매칭이 필수적인 기능일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3698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24A1C-56FC-1C28-B18F-6293D8C2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Closure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49B3B-C356-D0EE-4ACA-AC93D3ED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7138627" cy="4273594"/>
          </a:xfrm>
        </p:spPr>
        <p:txBody>
          <a:bodyPr/>
          <a:lstStyle/>
          <a:p>
            <a:r>
              <a:rPr lang="ko-KR" altLang="en-US" sz="1400" dirty="0" err="1"/>
              <a:t>클로저</a:t>
            </a:r>
            <a:r>
              <a:rPr lang="en-US" altLang="ko-KR" sz="1400" dirty="0"/>
              <a:t>(Closure)</a:t>
            </a:r>
            <a:r>
              <a:rPr lang="ko-KR" altLang="en-US" sz="1400" dirty="0"/>
              <a:t>는 함수가 타입</a:t>
            </a:r>
            <a:r>
              <a:rPr lang="en-US" altLang="ko-KR" sz="1400" dirty="0"/>
              <a:t>(</a:t>
            </a:r>
            <a:r>
              <a:rPr lang="ko-KR" altLang="en-US" sz="1400" dirty="0"/>
              <a:t>일급 객체</a:t>
            </a:r>
            <a:r>
              <a:rPr lang="en-US" altLang="ko-KR" sz="1400" dirty="0"/>
              <a:t>)</a:t>
            </a:r>
            <a:r>
              <a:rPr lang="ko-KR" altLang="en-US" sz="1400" dirty="0"/>
              <a:t>으로 취급되면서 </a:t>
            </a:r>
            <a:br>
              <a:rPr lang="en-US" altLang="ko-KR" sz="1400" dirty="0"/>
            </a:br>
            <a:r>
              <a:rPr lang="ko-KR" altLang="en-US" sz="1400" dirty="0"/>
              <a:t>생길 수 있는 여러 케이스 중 하나를 해결하는 방법입니다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함수내에서 또 다른 함수를 정의하는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편의상 외부 함수를 </a:t>
            </a:r>
            <a:r>
              <a:rPr lang="en-US" altLang="ko-KR" sz="1400" dirty="0"/>
              <a:t>outer, </a:t>
            </a:r>
            <a:r>
              <a:rPr lang="ko-KR" altLang="en-US" sz="1400" dirty="0"/>
              <a:t>내부 함수를 </a:t>
            </a:r>
            <a:r>
              <a:rPr lang="en-US" altLang="ko-KR" sz="1400" dirty="0"/>
              <a:t>closure</a:t>
            </a:r>
            <a:r>
              <a:rPr lang="ko-KR" altLang="en-US" sz="1400" dirty="0"/>
              <a:t>라고 한다면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closure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outer</a:t>
            </a:r>
            <a:r>
              <a:rPr lang="ko-KR" altLang="en-US" sz="1400" dirty="0"/>
              <a:t>의 내부 값을 사용할 수 있을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이때</a:t>
            </a:r>
            <a:r>
              <a:rPr lang="en-US" altLang="ko-KR" sz="1400" dirty="0"/>
              <a:t>, outer</a:t>
            </a:r>
            <a:r>
              <a:rPr lang="ko-KR" altLang="en-US" sz="1400" dirty="0"/>
              <a:t>의 리턴 값이 </a:t>
            </a:r>
            <a:r>
              <a:rPr lang="en-US" altLang="ko-KR" sz="1400" dirty="0"/>
              <a:t>closure</a:t>
            </a:r>
            <a:r>
              <a:rPr lang="ko-KR" altLang="en-US" sz="1400" dirty="0"/>
              <a:t>을 통해 나오는 것이라면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outer</a:t>
            </a:r>
            <a:r>
              <a:rPr lang="ko-KR" altLang="en-US" sz="1400" dirty="0"/>
              <a:t>함수는 리턴 값</a:t>
            </a:r>
            <a:r>
              <a:rPr lang="en-US" altLang="ko-KR" sz="1400" dirty="0"/>
              <a:t>(</a:t>
            </a:r>
            <a:r>
              <a:rPr lang="ko-KR" altLang="en-US" sz="1400" dirty="0"/>
              <a:t>예시에선 </a:t>
            </a:r>
            <a:r>
              <a:rPr lang="en-US" altLang="ko-KR" sz="1400" dirty="0"/>
              <a:t>closure)</a:t>
            </a:r>
            <a:r>
              <a:rPr lang="ko-KR" altLang="en-US" sz="1400" dirty="0"/>
              <a:t> 만을 남기고 나머지를 폐기합니다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리턴 값을 구하는 과정 속의 자유변수</a:t>
            </a:r>
            <a:r>
              <a:rPr lang="en-US" altLang="ko-KR" sz="1400" dirty="0"/>
              <a:t>((ex:)counter)</a:t>
            </a:r>
            <a:r>
              <a:rPr lang="ko-KR" altLang="en-US" sz="1400" dirty="0"/>
              <a:t>는</a:t>
            </a:r>
            <a:br>
              <a:rPr lang="en-US" altLang="ko-KR" sz="1400" dirty="0"/>
            </a:br>
            <a:r>
              <a:rPr lang="ko-KR" altLang="en-US" sz="1400" dirty="0"/>
              <a:t>이미 폐기된 상위 변수들 일 수 있는데</a:t>
            </a:r>
            <a:r>
              <a:rPr lang="en-US" altLang="ko-KR" sz="1400" dirty="0"/>
              <a:t> </a:t>
            </a:r>
            <a:r>
              <a:rPr lang="ko-KR" altLang="en-US" sz="1400" dirty="0"/>
              <a:t>이는 오류가 날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변수의 수명은 상위 함수가 반환될 때 같이 끝나는데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종속이 되어버린 함수에서 해당 변수를 사용하려는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수명이 끝난 변수를</a:t>
            </a:r>
            <a:r>
              <a:rPr lang="en-US" altLang="ko-KR" sz="1400" dirty="0"/>
              <a:t> </a:t>
            </a:r>
            <a:r>
              <a:rPr lang="ko-KR" altLang="en-US" sz="1400" dirty="0"/>
              <a:t>불러와야 하는 문제가 생길 수 있습니다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그래서 폐기하기 전에 </a:t>
            </a:r>
            <a:r>
              <a:rPr lang="en-US" altLang="ko-KR" sz="1400" dirty="0"/>
              <a:t>closure </a:t>
            </a:r>
            <a:r>
              <a:rPr lang="ko-KR" altLang="en-US" sz="1400" dirty="0"/>
              <a:t>함수의 종속된 범위</a:t>
            </a:r>
            <a:r>
              <a:rPr lang="en-US" altLang="ko-KR" sz="1400" dirty="0"/>
              <a:t>(lexical Scoping)</a:t>
            </a:r>
            <a:r>
              <a:rPr lang="ko-KR" altLang="en-US" sz="1400" dirty="0"/>
              <a:t>를 모두 백업하고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재사용 할 때 </a:t>
            </a:r>
            <a:r>
              <a:rPr lang="en-US" altLang="ko-KR" sz="1400" dirty="0"/>
              <a:t>closure </a:t>
            </a:r>
            <a:r>
              <a:rPr lang="ko-KR" altLang="en-US" sz="1400" dirty="0"/>
              <a:t>함수와 백업한 범위</a:t>
            </a:r>
            <a:r>
              <a:rPr lang="en-US" altLang="ko-KR" sz="1400" dirty="0"/>
              <a:t>(Scope)</a:t>
            </a:r>
            <a:r>
              <a:rPr lang="ko-KR" altLang="en-US" sz="1400" dirty="0"/>
              <a:t>를 같이 사용해서 값을 반환 합니다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03730D-367F-E651-0B10-C3860E3E3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5268" y="2120900"/>
            <a:ext cx="4454494" cy="3519418"/>
          </a:xfrm>
        </p:spPr>
      </p:pic>
    </p:spTree>
    <p:extLst>
      <p:ext uri="{BB962C8B-B14F-4D97-AF65-F5344CB8AC3E}">
        <p14:creationId xmlns:p14="http://schemas.microsoft.com/office/powerpoint/2010/main" val="137521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381A-BDDD-DECC-09FD-4A61A92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filter,</a:t>
            </a:r>
            <a:r>
              <a:rPr lang="ko-KR" altLang="en-US" dirty="0"/>
              <a:t> </a:t>
            </a:r>
            <a:r>
              <a:rPr lang="en-US" altLang="ko-KR" dirty="0"/>
              <a:t>reduce(fold)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0EFA8-8C28-2019-9E15-9213600B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0"/>
            <a:ext cx="10411549" cy="4292599"/>
          </a:xfrm>
        </p:spPr>
        <p:txBody>
          <a:bodyPr/>
          <a:lstStyle/>
          <a:p>
            <a:r>
              <a:rPr lang="ko-KR" altLang="en-US" sz="1400" dirty="0"/>
              <a:t>함수형 언어에서 리스트를 다루는 가장 자주 쓰이는 고차 함수로 </a:t>
            </a:r>
            <a:r>
              <a:rPr lang="en-US" altLang="ko-KR" sz="1400" dirty="0"/>
              <a:t>map, filter, reduce</a:t>
            </a:r>
            <a:r>
              <a:rPr lang="ko-KR" altLang="en-US" sz="1400" dirty="0"/>
              <a:t>가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고차함수는 이후에 조금 더 자세하게 다룰 예정이므로</a:t>
            </a:r>
            <a:r>
              <a:rPr lang="en-US" altLang="ko-KR" sz="1400" dirty="0"/>
              <a:t>,)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현재는 함수의 인자로 다른 함수를 받는 것으로 인지하면 충분합니다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map</a:t>
            </a:r>
            <a:r>
              <a:rPr lang="ko-KR" altLang="en-US" sz="1400" dirty="0"/>
              <a:t>은 </a:t>
            </a:r>
            <a:r>
              <a:rPr lang="en-US" altLang="ko-KR" sz="1400" dirty="0"/>
              <a:t>mapping</a:t>
            </a:r>
            <a:r>
              <a:rPr lang="ko-KR" altLang="en-US" sz="1400" dirty="0"/>
              <a:t>의 줄임 말로 </a:t>
            </a:r>
            <a:r>
              <a:rPr lang="en-US" altLang="ko-KR" sz="1400" dirty="0"/>
              <a:t>map(function(x) {y}, Domain) </a:t>
            </a:r>
            <a:r>
              <a:rPr lang="ko-KR" altLang="en-US" sz="1400" dirty="0"/>
              <a:t>의 형태로 작성 될 것이고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이는 </a:t>
            </a:r>
            <a:r>
              <a:rPr lang="en-US" altLang="ko-KR" sz="1400" dirty="0"/>
              <a:t>Domain</a:t>
            </a:r>
            <a:r>
              <a:rPr lang="ko-KR" altLang="en-US" sz="1400" dirty="0"/>
              <a:t>의 모든 원소 </a:t>
            </a:r>
            <a:r>
              <a:rPr lang="en-US" altLang="ko-KR" sz="1400" dirty="0"/>
              <a:t>x</a:t>
            </a:r>
            <a:r>
              <a:rPr lang="ko-KR" altLang="en-US" sz="1400" dirty="0"/>
              <a:t>는 </a:t>
            </a:r>
            <a:r>
              <a:rPr lang="en-US" altLang="ko-KR" sz="1400" dirty="0"/>
              <a:t>y</a:t>
            </a:r>
            <a:r>
              <a:rPr lang="ko-KR" altLang="en-US" sz="1400" dirty="0"/>
              <a:t>로 치환 되어 결과를 도출 하는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mapping</a:t>
            </a:r>
            <a:r>
              <a:rPr lang="ko-KR" altLang="en-US" sz="1400" dirty="0"/>
              <a:t>은 수학에서 집합 간의 사상으로 각 원소</a:t>
            </a:r>
            <a:r>
              <a:rPr lang="en-US" altLang="ko-KR" sz="1400" dirty="0"/>
              <a:t>x</a:t>
            </a:r>
            <a:r>
              <a:rPr lang="ko-KR" altLang="en-US" sz="1400" dirty="0"/>
              <a:t>는 독립적으로 </a:t>
            </a:r>
            <a:r>
              <a:rPr lang="en-US" altLang="ko-KR" sz="1400" dirty="0"/>
              <a:t>y</a:t>
            </a:r>
            <a:r>
              <a:rPr lang="ko-KR" altLang="en-US" sz="1400" dirty="0"/>
              <a:t>를 이룰 수 있어야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수학의 </a:t>
            </a:r>
            <a:r>
              <a:rPr lang="ko-KR" altLang="en-US" sz="1400" dirty="0" err="1"/>
              <a:t>정의역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치역과</a:t>
            </a:r>
            <a:r>
              <a:rPr lang="ko-KR" altLang="en-US" sz="1400" dirty="0"/>
              <a:t> 함수의 매핑 그림을 생각해보면</a:t>
            </a:r>
            <a:r>
              <a:rPr lang="en-US" altLang="ko-KR" sz="1400" dirty="0"/>
              <a:t>,</a:t>
            </a:r>
            <a:r>
              <a:rPr lang="ko-KR" altLang="en-US" sz="1400" dirty="0"/>
              <a:t> 하나의 화살표는 하나의 </a:t>
            </a:r>
            <a:r>
              <a:rPr lang="en-US" altLang="ko-KR" sz="1400" dirty="0"/>
              <a:t>x</a:t>
            </a:r>
            <a:r>
              <a:rPr lang="ko-KR" altLang="en-US" sz="1400" dirty="0"/>
              <a:t>와 </a:t>
            </a:r>
            <a:r>
              <a:rPr lang="en-US" altLang="ko-KR" sz="1400" dirty="0"/>
              <a:t>y</a:t>
            </a:r>
            <a:r>
              <a:rPr lang="ko-KR" altLang="en-US" sz="1400" dirty="0"/>
              <a:t>만 연결되어 있습니다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에서 </a:t>
            </a:r>
            <a:r>
              <a:rPr lang="en-US" altLang="ko-KR" sz="1400" dirty="0"/>
              <a:t>[1, 2, 3].map((x) =&gt; (x + 1)) </a:t>
            </a:r>
            <a:r>
              <a:rPr lang="ko-KR" altLang="en-US" sz="1400" dirty="0"/>
              <a:t>를 입력하면</a:t>
            </a:r>
            <a:r>
              <a:rPr lang="en-US" altLang="ko-KR" sz="1400" dirty="0"/>
              <a:t>, </a:t>
            </a:r>
            <a:r>
              <a:rPr lang="ko-KR" altLang="en-US" sz="1400" dirty="0"/>
              <a:t>결과는</a:t>
            </a:r>
            <a:r>
              <a:rPr lang="en-US" altLang="ko-KR" sz="1400" dirty="0"/>
              <a:t> [2, 3, 4] 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filter</a:t>
            </a:r>
            <a:r>
              <a:rPr lang="ko-KR" altLang="en-US" sz="1400" dirty="0"/>
              <a:t>는 </a:t>
            </a:r>
            <a:r>
              <a:rPr lang="en-US" altLang="ko-KR" sz="1400" dirty="0"/>
              <a:t>filter(function(x) {y(:bool)}, Domain)</a:t>
            </a:r>
            <a:r>
              <a:rPr lang="ko-KR" altLang="en-US" sz="1400" dirty="0"/>
              <a:t>의 형태로 작성 될 것이고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이는 </a:t>
            </a:r>
            <a:r>
              <a:rPr lang="en-US" altLang="ko-KR" sz="1400" dirty="0"/>
              <a:t>Domain</a:t>
            </a:r>
            <a:r>
              <a:rPr lang="ko-KR" altLang="en-US" sz="1400" dirty="0"/>
              <a:t>의 모든 원소 </a:t>
            </a:r>
            <a:r>
              <a:rPr lang="en-US" altLang="ko-KR" sz="1400" dirty="0"/>
              <a:t>x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부울</a:t>
            </a:r>
            <a:r>
              <a:rPr lang="ko-KR" altLang="en-US" sz="1400" dirty="0"/>
              <a:t> 값인 </a:t>
            </a:r>
            <a:r>
              <a:rPr lang="en-US" altLang="ko-KR" sz="1400" dirty="0"/>
              <a:t>y</a:t>
            </a:r>
            <a:r>
              <a:rPr lang="ko-KR" altLang="en-US" sz="1400" dirty="0"/>
              <a:t>를 토대로 </a:t>
            </a:r>
            <a:r>
              <a:rPr lang="en-US" altLang="ko-KR" sz="1400" dirty="0"/>
              <a:t>y = true</a:t>
            </a:r>
            <a:r>
              <a:rPr lang="ko-KR" altLang="en-US" sz="1400" dirty="0"/>
              <a:t>인 값 </a:t>
            </a:r>
            <a:r>
              <a:rPr lang="en-US" altLang="ko-KR" sz="1400" dirty="0"/>
              <a:t>x</a:t>
            </a:r>
            <a:r>
              <a:rPr lang="ko-KR" altLang="en-US" sz="1400" dirty="0"/>
              <a:t>만 남겨서 </a:t>
            </a:r>
            <a:r>
              <a:rPr lang="en-US" altLang="ko-KR" sz="1400" dirty="0"/>
              <a:t>Codomain</a:t>
            </a:r>
            <a:r>
              <a:rPr lang="ko-KR" altLang="en-US" sz="1400" dirty="0"/>
              <a:t>을 채우는 함수입니다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에서 </a:t>
            </a:r>
            <a:r>
              <a:rPr lang="en-US" altLang="ko-KR" sz="1400" dirty="0"/>
              <a:t>[1, 2, 3].filter((x) =&gt; (x % 2 == 1)) </a:t>
            </a:r>
            <a:r>
              <a:rPr lang="ko-KR" altLang="en-US" sz="1400" dirty="0"/>
              <a:t>를 입력하면</a:t>
            </a:r>
            <a:r>
              <a:rPr lang="en-US" altLang="ko-KR" sz="1400" dirty="0"/>
              <a:t>,</a:t>
            </a:r>
            <a:r>
              <a:rPr lang="ko-KR" altLang="en-US" sz="1400" dirty="0"/>
              <a:t> 결과는 </a:t>
            </a:r>
            <a:r>
              <a:rPr lang="en-US" altLang="ko-KR" sz="1400" dirty="0"/>
              <a:t>[1, 3] 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reduce(fold)</a:t>
            </a:r>
            <a:r>
              <a:rPr lang="ko-KR" altLang="en-US" sz="1400" dirty="0"/>
              <a:t>는 </a:t>
            </a:r>
            <a:r>
              <a:rPr lang="en-US" altLang="ko-KR" sz="1400" dirty="0"/>
              <a:t>reduce(function(</a:t>
            </a:r>
            <a:r>
              <a:rPr lang="en-US" altLang="ko-KR" sz="1400" dirty="0" err="1"/>
              <a:t>x_acc</a:t>
            </a:r>
            <a:r>
              <a:rPr lang="en-US" altLang="ko-KR" sz="1400" dirty="0"/>
              <a:t>, x) {</a:t>
            </a:r>
            <a:r>
              <a:rPr lang="en-US" altLang="ko-KR" sz="1400" dirty="0" err="1"/>
              <a:t>y_acc</a:t>
            </a:r>
            <a:r>
              <a:rPr lang="en-US" altLang="ko-KR" sz="1400" dirty="0"/>
              <a:t>}, </a:t>
            </a:r>
            <a:r>
              <a:rPr lang="en-US" altLang="ko-KR" sz="1400" dirty="0" err="1"/>
              <a:t>acc_initial</a:t>
            </a:r>
            <a:r>
              <a:rPr lang="en-US" altLang="ko-KR" sz="1400" dirty="0"/>
              <a:t>, Domain)</a:t>
            </a:r>
            <a:r>
              <a:rPr lang="ko-KR" altLang="en-US" sz="1400" dirty="0"/>
              <a:t>의 형태로 작성 될 것이고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이는 </a:t>
            </a:r>
            <a:r>
              <a:rPr lang="en-US" altLang="ko-KR" sz="1400" dirty="0"/>
              <a:t>Domain</a:t>
            </a:r>
            <a:r>
              <a:rPr lang="ko-KR" altLang="en-US" sz="1400" dirty="0"/>
              <a:t>의 모든 원소</a:t>
            </a:r>
            <a:r>
              <a:rPr lang="en-US" altLang="ko-KR" sz="1400" dirty="0"/>
              <a:t> x</a:t>
            </a:r>
            <a:r>
              <a:rPr lang="ko-KR" altLang="en-US" sz="1400" dirty="0"/>
              <a:t>가 재귀적으로 </a:t>
            </a:r>
            <a:r>
              <a:rPr lang="ko-KR" altLang="en-US" sz="1400" dirty="0" err="1"/>
              <a:t>누산기</a:t>
            </a:r>
            <a:r>
              <a:rPr lang="ko-KR" altLang="en-US" sz="1400" dirty="0"/>
              <a:t> </a:t>
            </a:r>
            <a:r>
              <a:rPr lang="en-US" altLang="ko-KR" sz="1400" dirty="0" err="1"/>
              <a:t>y_acc</a:t>
            </a:r>
            <a:r>
              <a:rPr lang="ko-KR" altLang="en-US" sz="1400" dirty="0"/>
              <a:t>에 영향을 주고</a:t>
            </a:r>
            <a:r>
              <a:rPr lang="en-US" altLang="ko-KR" sz="1400" dirty="0"/>
              <a:t>,</a:t>
            </a:r>
            <a:r>
              <a:rPr lang="ko-KR" altLang="en-US" sz="1400" dirty="0"/>
              <a:t>각 행위 한 번에 </a:t>
            </a:r>
            <a:r>
              <a:rPr lang="en-US" altLang="ko-KR" sz="1400" dirty="0" err="1"/>
              <a:t>x_acc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y_acc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결과 값을 인자에 넣고</a:t>
            </a:r>
            <a:r>
              <a:rPr lang="en-US" altLang="ko-KR" sz="1400" dirty="0"/>
              <a:t>,</a:t>
            </a:r>
            <a:r>
              <a:rPr lang="ko-KR" altLang="en-US" sz="1400" dirty="0"/>
              <a:t> 모든 원소의 데이터가 </a:t>
            </a:r>
            <a:r>
              <a:rPr lang="ko-KR" altLang="en-US" sz="1400" dirty="0" err="1"/>
              <a:t>누산</a:t>
            </a:r>
            <a:r>
              <a:rPr lang="ko-KR" altLang="en-US" sz="1400" dirty="0"/>
              <a:t> 될 때까지 반복하고 최종 </a:t>
            </a:r>
            <a:r>
              <a:rPr lang="ko-KR" altLang="en-US" sz="1400" dirty="0" err="1"/>
              <a:t>누산</a:t>
            </a:r>
            <a:r>
              <a:rPr lang="ko-KR" altLang="en-US" sz="1400" dirty="0"/>
              <a:t> 결과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y_acc</a:t>
            </a:r>
            <a:r>
              <a:rPr lang="ko-KR" altLang="en-US" sz="1400" dirty="0"/>
              <a:t>만을 반환해주는 함수입니다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에서 </a:t>
            </a:r>
            <a:r>
              <a:rPr lang="en-US" altLang="ko-KR" sz="1400" dirty="0"/>
              <a:t>[1, 2, 3].reduce((acc, x) =&gt; (acc + x), 1))</a:t>
            </a:r>
            <a:r>
              <a:rPr lang="ko-KR" altLang="en-US" sz="1400" dirty="0"/>
              <a:t>을 입력하면</a:t>
            </a:r>
            <a:r>
              <a:rPr lang="en-US" altLang="ko-KR" sz="1400" dirty="0"/>
              <a:t>, </a:t>
            </a:r>
            <a:r>
              <a:rPr lang="ko-KR" altLang="en-US" sz="1400" dirty="0"/>
              <a:t>결과는 </a:t>
            </a:r>
            <a:r>
              <a:rPr lang="en-US" altLang="ko-KR" sz="1400" dirty="0"/>
              <a:t>7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6393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36823-7EA1-D183-4F08-77F07C4A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Monad Technique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6FA08-73E1-9A02-3AA7-70778DC6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85556"/>
            <a:ext cx="10323261" cy="4521551"/>
          </a:xfrm>
        </p:spPr>
        <p:txBody>
          <a:bodyPr/>
          <a:lstStyle/>
          <a:p>
            <a:r>
              <a:rPr lang="ko-KR" altLang="en-US" sz="1400" dirty="0"/>
              <a:t>함수형 패러다임은 다른 패러다임과 다르게 선언적이며</a:t>
            </a:r>
            <a:r>
              <a:rPr lang="en-US" altLang="ko-KR" sz="1400" dirty="0"/>
              <a:t>, </a:t>
            </a:r>
            <a:r>
              <a:rPr lang="ko-KR" altLang="en-US" sz="1400" dirty="0"/>
              <a:t>특정한 상태를 가지지 않고</a:t>
            </a:r>
            <a:r>
              <a:rPr lang="en-US" altLang="ko-KR" sz="1400" dirty="0"/>
              <a:t>,</a:t>
            </a:r>
            <a:r>
              <a:rPr lang="ko-KR" altLang="en-US" sz="1400" dirty="0"/>
              <a:t> 모든 변수가 불변하고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모든 함수는 순수함수로 작성하는 것은 이는 프로그래밍에서 장점을 가져올 수도 있지만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구조적인</a:t>
            </a:r>
            <a:r>
              <a:rPr lang="en-US" altLang="ko-KR" sz="1400" dirty="0"/>
              <a:t>(</a:t>
            </a:r>
            <a:r>
              <a:rPr lang="ko-KR" altLang="en-US" sz="1400" dirty="0"/>
              <a:t>태생적인</a:t>
            </a:r>
            <a:r>
              <a:rPr lang="en-US" altLang="ko-KR" sz="1400" dirty="0"/>
              <a:t>)</a:t>
            </a:r>
            <a:r>
              <a:rPr lang="ko-KR" altLang="en-US" sz="1400" dirty="0"/>
              <a:t> 한계를 가져오기도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부작용 함수를 반드시 써야 하는 경우</a:t>
            </a:r>
            <a:r>
              <a:rPr lang="en-US" altLang="ko-KR" sz="1400" dirty="0"/>
              <a:t>(</a:t>
            </a:r>
            <a:r>
              <a:rPr lang="ko-KR" altLang="en-US" sz="1400" dirty="0"/>
              <a:t>대표적으로 </a:t>
            </a:r>
            <a:r>
              <a:rPr lang="en-US" altLang="ko-KR" sz="1400" dirty="0"/>
              <a:t>print </a:t>
            </a:r>
            <a:r>
              <a:rPr lang="ko-KR" altLang="en-US" sz="1400" dirty="0"/>
              <a:t>함수는 리턴이 </a:t>
            </a:r>
            <a:r>
              <a:rPr lang="en-US" altLang="ko-KR" sz="1400" dirty="0"/>
              <a:t>void </a:t>
            </a:r>
            <a:r>
              <a:rPr lang="ko-KR" altLang="en-US" sz="1400" dirty="0"/>
              <a:t>이므로 순수 부작용 함수입니다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print :: IO())</a:t>
            </a:r>
            <a:br>
              <a:rPr lang="en-US" altLang="ko-KR" sz="1400" dirty="0"/>
            </a:br>
            <a:r>
              <a:rPr lang="ko-KR" altLang="en-US" sz="1400" dirty="0"/>
              <a:t>함수형 패러다임은 이를 해결 하기에는 상당히 어려운 문제일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모나드</a:t>
            </a:r>
            <a:r>
              <a:rPr lang="ko-KR" altLang="en-US" sz="1400" dirty="0"/>
              <a:t> 기법은 부작용 함수 및 특정 상태를 지닌 채로 프로그램이 지속되는 방법으로</a:t>
            </a:r>
            <a:br>
              <a:rPr lang="en-US" altLang="ko-KR" sz="1400" dirty="0"/>
            </a:br>
            <a:r>
              <a:rPr lang="ko-KR" altLang="en-US" sz="1400" dirty="0"/>
              <a:t>리턴 값에 출력 결과와 출력 상태를 둘 다 반환하고</a:t>
            </a:r>
            <a:r>
              <a:rPr lang="en-US" altLang="ko-KR" sz="1400" dirty="0"/>
              <a:t>,</a:t>
            </a:r>
            <a:r>
              <a:rPr lang="ko-KR" altLang="en-US" sz="1400" dirty="0"/>
              <a:t> 이를 받으면서 연속적으로 함수 합성을 수행하여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위의 문제를 해결함과 동시에 더 다양한 프로그래밍이 가능하도록 해주는 기법입니다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((State)</a:t>
            </a:r>
            <a:r>
              <a:rPr lang="ko-KR" altLang="en-US" sz="1400" dirty="0" err="1"/>
              <a:t>모나드</a:t>
            </a:r>
            <a:r>
              <a:rPr lang="ko-KR" altLang="en-US" sz="1400" dirty="0"/>
              <a:t> 기법으로 </a:t>
            </a:r>
            <a:r>
              <a:rPr lang="en-US" altLang="ko-KR" sz="1400" dirty="0"/>
              <a:t>IO</a:t>
            </a:r>
            <a:r>
              <a:rPr lang="ko-KR" altLang="en-US" sz="1400" dirty="0"/>
              <a:t>를 처리한다면</a:t>
            </a:r>
            <a:r>
              <a:rPr lang="en-US" altLang="ko-KR" sz="1400" dirty="0"/>
              <a:t>, Monad(Print) :: {IO(), Unit}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ko-KR" altLang="en-US" sz="1400" dirty="0"/>
              <a:t>상태 값은 </a:t>
            </a:r>
            <a:r>
              <a:rPr lang="en-US" altLang="ko-KR" sz="1400" dirty="0"/>
              <a:t>IO()</a:t>
            </a:r>
            <a:r>
              <a:rPr lang="ko-KR" altLang="en-US" sz="1400" dirty="0"/>
              <a:t>를</a:t>
            </a:r>
            <a:r>
              <a:rPr lang="en-US" altLang="ko-KR" sz="1400" dirty="0"/>
              <a:t>, </a:t>
            </a:r>
            <a:r>
              <a:rPr lang="ko-KR" altLang="en-US" sz="1400" dirty="0"/>
              <a:t>반환 값은 </a:t>
            </a:r>
            <a:r>
              <a:rPr lang="ko-KR" altLang="en-US" sz="1400" dirty="0" err="1"/>
              <a:t>싱글톤</a:t>
            </a:r>
            <a:r>
              <a:rPr lang="ko-KR" altLang="en-US" sz="1400" dirty="0"/>
              <a:t> </a:t>
            </a:r>
            <a:r>
              <a:rPr lang="en-US" altLang="ko-KR" sz="1400" dirty="0"/>
              <a:t>void</a:t>
            </a:r>
            <a:r>
              <a:rPr lang="ko-KR" altLang="en-US" sz="1400" dirty="0"/>
              <a:t>인 </a:t>
            </a:r>
            <a:r>
              <a:rPr lang="en-US" altLang="ko-KR" sz="1400" dirty="0"/>
              <a:t>Unit </a:t>
            </a:r>
            <a:r>
              <a:rPr lang="ko-KR" altLang="en-US" sz="1400" dirty="0"/>
              <a:t>타입을 반환하여</a:t>
            </a:r>
            <a:r>
              <a:rPr lang="en-US" altLang="ko-KR" sz="1400" dirty="0"/>
              <a:t>,</a:t>
            </a:r>
            <a:r>
              <a:rPr lang="ko-KR" altLang="en-US" sz="1400" dirty="0"/>
              <a:t> 함수의 순수성을 깨지 않고 </a:t>
            </a:r>
            <a:r>
              <a:rPr lang="en-US" altLang="ko-KR" sz="1400" dirty="0"/>
              <a:t>IO</a:t>
            </a:r>
            <a:r>
              <a:rPr lang="ko-KR" altLang="en-US" sz="1400" dirty="0"/>
              <a:t>를 처리하도록 해줍니다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오늘날 </a:t>
            </a:r>
            <a:r>
              <a:rPr lang="ko-KR" altLang="en-US" sz="1400" dirty="0" err="1"/>
              <a:t>모나드의</a:t>
            </a:r>
            <a:r>
              <a:rPr lang="ko-KR" altLang="en-US" sz="1400" dirty="0"/>
              <a:t> 정확한 정의는 다음과 같습니다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 err="1"/>
              <a:t>모나드</a:t>
            </a:r>
            <a:r>
              <a:rPr lang="en-US" altLang="ko-KR" sz="1400" dirty="0"/>
              <a:t>(M)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펑터의</a:t>
            </a:r>
            <a:r>
              <a:rPr lang="ko-KR" altLang="en-US" sz="1400" dirty="0"/>
              <a:t> 일종으로</a:t>
            </a:r>
            <a:r>
              <a:rPr lang="en-US" altLang="ko-KR" sz="1400" dirty="0"/>
              <a:t> unit</a:t>
            </a:r>
            <a:r>
              <a:rPr lang="ko-KR" altLang="en-US" sz="1400" dirty="0"/>
              <a:t> </a:t>
            </a:r>
            <a:r>
              <a:rPr lang="en-US" altLang="ko-KR" sz="1400" dirty="0"/>
              <a:t>::</a:t>
            </a:r>
            <a:r>
              <a:rPr lang="ko-KR" altLang="en-US" sz="1400" dirty="0"/>
              <a:t> </a:t>
            </a:r>
            <a:r>
              <a:rPr lang="en-US" altLang="ko-KR" sz="1400" dirty="0"/>
              <a:t>T -&gt; M&lt;T&gt; </a:t>
            </a:r>
            <a:r>
              <a:rPr lang="ko-KR" altLang="en-US" sz="1400" dirty="0"/>
              <a:t>함수와 </a:t>
            </a:r>
            <a:r>
              <a:rPr lang="en-US" altLang="ko-KR" sz="1400" dirty="0"/>
              <a:t>flat :: M&lt;M&lt;T&gt;&gt; -&gt; M&lt;T&gt; </a:t>
            </a:r>
            <a:r>
              <a:rPr lang="ko-KR" altLang="en-US" sz="1400" dirty="0"/>
              <a:t>함수를 가지는 </a:t>
            </a:r>
            <a:r>
              <a:rPr lang="ko-KR" altLang="en-US" sz="1400" dirty="0" err="1"/>
              <a:t>펑터를</a:t>
            </a:r>
            <a:r>
              <a:rPr lang="ko-KR" altLang="en-US" sz="1400" dirty="0"/>
              <a:t>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대부분의 </a:t>
            </a:r>
            <a:r>
              <a:rPr lang="ko-KR" altLang="en-US" sz="1400" dirty="0" err="1"/>
              <a:t>모나드</a:t>
            </a:r>
            <a:r>
              <a:rPr lang="ko-KR" altLang="en-US" sz="1400" dirty="0"/>
              <a:t> 설명은 위와 다른데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특정 언어에 맞게 변화 하다 보니</a:t>
            </a:r>
            <a:r>
              <a:rPr lang="en-US" altLang="ko-KR" sz="1400" dirty="0"/>
              <a:t> </a:t>
            </a:r>
            <a:r>
              <a:rPr lang="ko-KR" altLang="en-US" sz="1400" dirty="0"/>
              <a:t>본질에서 멀어진 설명이 대부분입니다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ko-KR" altLang="en-US" sz="1400" dirty="0"/>
              <a:t>위의 정의는 </a:t>
            </a:r>
            <a:r>
              <a:rPr lang="ko-KR" altLang="en-US" sz="1400" dirty="0" err="1"/>
              <a:t>모나드의</a:t>
            </a:r>
            <a:r>
              <a:rPr lang="ko-KR" altLang="en-US" sz="1400" dirty="0"/>
              <a:t> 본질을 말하는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아직은 이해가 되지 않을 것 같아</a:t>
            </a:r>
            <a:r>
              <a:rPr lang="en-US" altLang="ko-KR" sz="1400" dirty="0"/>
              <a:t>,</a:t>
            </a:r>
            <a:r>
              <a:rPr lang="ko-KR" altLang="en-US" sz="1400" dirty="0"/>
              <a:t> 다음 내용들을 보면서 천천히 이해해 봅시다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추가로 카테고리 이론에서</a:t>
            </a:r>
            <a:r>
              <a:rPr lang="en-US" altLang="ko-KR" sz="1400" dirty="0"/>
              <a:t>(</a:t>
            </a:r>
            <a:r>
              <a:rPr lang="ko-KR" altLang="en-US" sz="1400" dirty="0"/>
              <a:t>수학적으로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모나드는</a:t>
            </a:r>
            <a:r>
              <a:rPr lang="ko-KR" altLang="en-US" sz="1400" dirty="0"/>
              <a:t> 카테고리</a:t>
            </a:r>
            <a:r>
              <a:rPr lang="en-US" altLang="ko-KR" sz="1400" dirty="0"/>
              <a:t>C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모나드</a:t>
            </a:r>
            <a:r>
              <a:rPr lang="en-US" altLang="ko-KR" sz="1400" dirty="0"/>
              <a:t>(T,</a:t>
            </a:r>
            <a:r>
              <a:rPr lang="el-GR" altLang="ko-KR" sz="1400" dirty="0"/>
              <a:t> η</a:t>
            </a:r>
            <a:r>
              <a:rPr lang="en-US" altLang="ko-KR" sz="1400" dirty="0"/>
              <a:t>, µ)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자기함자</a:t>
            </a:r>
            <a:r>
              <a:rPr lang="en-US" altLang="ko-KR" sz="1400" dirty="0"/>
              <a:t>(Endo Functor)</a:t>
            </a:r>
            <a:r>
              <a:rPr lang="ko-KR" altLang="en-US" sz="1400" dirty="0"/>
              <a:t>의 일종으로</a:t>
            </a:r>
            <a:r>
              <a:rPr lang="en-US" altLang="ko-KR" sz="1400" dirty="0"/>
              <a:t>,)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자연변환 </a:t>
            </a:r>
            <a:r>
              <a:rPr lang="el-GR" altLang="ko-KR" sz="1400" dirty="0"/>
              <a:t>η</a:t>
            </a:r>
            <a:r>
              <a:rPr lang="en-US" altLang="ko-KR" sz="1400" dirty="0"/>
              <a:t> :: </a:t>
            </a:r>
            <a:r>
              <a:rPr lang="en-US" altLang="ko-KR" sz="1400" dirty="0" err="1"/>
              <a:t>id</a:t>
            </a:r>
            <a:r>
              <a:rPr lang="en-US" altLang="ko-KR" sz="800" dirty="0" err="1"/>
              <a:t>C</a:t>
            </a:r>
            <a:r>
              <a:rPr lang="en-US" altLang="ko-KR" sz="1400" dirty="0"/>
              <a:t> -&gt; T </a:t>
            </a:r>
            <a:r>
              <a:rPr lang="ko-KR" altLang="en-US" sz="1400" dirty="0"/>
              <a:t>와 </a:t>
            </a:r>
            <a:r>
              <a:rPr lang="en-US" altLang="ko-KR" sz="1400" dirty="0"/>
              <a:t>µ :: T ∘ T -&gt; T </a:t>
            </a:r>
            <a:r>
              <a:rPr lang="ko-KR" altLang="en-US" sz="1400" dirty="0"/>
              <a:t>를 추가로 가지고 있어야 합니다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478060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F221D-EA6B-4F83-A8FB-2FF5BF7C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Functor(Lift)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DBE26-BDE5-3D50-6F55-04105CA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66" y="2108201"/>
            <a:ext cx="10720552" cy="4286293"/>
          </a:xfrm>
        </p:spPr>
        <p:txBody>
          <a:bodyPr/>
          <a:lstStyle/>
          <a:p>
            <a:r>
              <a:rPr lang="ko-KR" altLang="en-US" sz="1400" dirty="0"/>
              <a:t>타입 생성자는 임의의 타입 </a:t>
            </a:r>
            <a:r>
              <a:rPr lang="en-US" altLang="ko-KR" sz="1400" dirty="0"/>
              <a:t>T</a:t>
            </a:r>
            <a:r>
              <a:rPr lang="ko-KR" altLang="en-US" sz="1400" dirty="0"/>
              <a:t>를 인자로 받으면</a:t>
            </a:r>
            <a:r>
              <a:rPr lang="en-US" altLang="ko-KR" sz="1400" dirty="0"/>
              <a:t>, F&lt;T&gt; </a:t>
            </a:r>
            <a:r>
              <a:rPr lang="ko-KR" altLang="en-US" sz="1400" dirty="0"/>
              <a:t>타입이 반환되는 함수를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대표적으로 제네릭 타입은 특정 타입</a:t>
            </a:r>
            <a:r>
              <a:rPr lang="en-US" altLang="ko-KR" sz="1400" dirty="0"/>
              <a:t>(T)</a:t>
            </a:r>
            <a:r>
              <a:rPr lang="ko-KR" altLang="en-US" sz="1400" dirty="0"/>
              <a:t>을 받으면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타입을 기반으로 한 타입</a:t>
            </a:r>
            <a:r>
              <a:rPr lang="en-US" altLang="ko-KR" sz="1400" dirty="0"/>
              <a:t>(list&lt;T&gt;)</a:t>
            </a:r>
            <a:r>
              <a:rPr lang="ko-KR" altLang="en-US" sz="1400" dirty="0"/>
              <a:t>이 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타입 생성자의 일종입니다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ko-KR" altLang="en-US" sz="1400" dirty="0" err="1"/>
              <a:t>펑터는</a:t>
            </a:r>
            <a:r>
              <a:rPr lang="ko-KR" altLang="en-US" sz="1400" dirty="0"/>
              <a:t> 타입 생성자 </a:t>
            </a:r>
            <a:r>
              <a:rPr lang="en-US" altLang="ko-KR" sz="1400" dirty="0"/>
              <a:t>F</a:t>
            </a:r>
            <a:r>
              <a:rPr lang="ko-KR" altLang="en-US" sz="1400" dirty="0"/>
              <a:t>의 일종으로</a:t>
            </a:r>
            <a:r>
              <a:rPr lang="en-US" altLang="ko-KR" sz="1400" dirty="0"/>
              <a:t>,</a:t>
            </a:r>
            <a:r>
              <a:rPr lang="ko-KR" altLang="en-US" sz="1400" dirty="0"/>
              <a:t> 함수 타입 </a:t>
            </a:r>
            <a:r>
              <a:rPr lang="en-US" altLang="ko-KR" sz="1400" dirty="0"/>
              <a:t>lift&lt;F&gt; :: (A -&gt; B) -&gt; (F(A) -&gt; F(B))</a:t>
            </a:r>
            <a:r>
              <a:rPr lang="ko-KR" altLang="en-US" sz="1400" dirty="0"/>
              <a:t>를 가지는 타입 생성자를 말합니다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아래 표현은 의미적으로 정확한 표현은 아니지만</a:t>
            </a:r>
            <a:r>
              <a:rPr lang="en-US" altLang="ko-KR" sz="1400" dirty="0"/>
              <a:t>) Functor&lt;T&gt; :: (A -&gt; B) -&gt; (T(A) -&gt; T(B)) </a:t>
            </a:r>
            <a:r>
              <a:rPr lang="ko-KR" altLang="en-US" sz="1400" dirty="0"/>
              <a:t>일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인자로 함수 타입</a:t>
            </a:r>
            <a:r>
              <a:rPr lang="en-US" altLang="ko-KR" sz="1400" dirty="0"/>
              <a:t>(A -&gt; B) </a:t>
            </a:r>
            <a:r>
              <a:rPr lang="ko-KR" altLang="en-US" sz="1400" dirty="0"/>
              <a:t>와 타입 </a:t>
            </a:r>
            <a:r>
              <a:rPr lang="en-US" altLang="ko-KR" sz="1400" dirty="0"/>
              <a:t>T(A)</a:t>
            </a:r>
            <a:r>
              <a:rPr lang="ko-KR" altLang="en-US" sz="1400" dirty="0"/>
              <a:t>를 받으면</a:t>
            </a:r>
            <a:r>
              <a:rPr lang="en-US" altLang="ko-KR" sz="1400" dirty="0"/>
              <a:t>, T(B)</a:t>
            </a:r>
            <a:r>
              <a:rPr lang="ko-KR" altLang="en-US" sz="1400" dirty="0"/>
              <a:t>를 반환해주는 함수로도 볼 수 있을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 err="1"/>
              <a:t>펑터는</a:t>
            </a:r>
            <a:r>
              <a:rPr lang="ko-KR" altLang="en-US" sz="1400" dirty="0"/>
              <a:t> 직관적으로 우측그림의 형태를 가지는 함수</a:t>
            </a:r>
            <a:r>
              <a:rPr lang="en-US" altLang="ko-KR" sz="1400" dirty="0"/>
              <a:t>(</a:t>
            </a:r>
            <a:r>
              <a:rPr lang="ko-KR" altLang="en-US" sz="1400" dirty="0"/>
              <a:t>함자</a:t>
            </a:r>
            <a:r>
              <a:rPr lang="en-US" altLang="ko-KR" sz="1400" dirty="0"/>
              <a:t>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어떤</a:t>
            </a:r>
            <a:r>
              <a:rPr lang="en-US" altLang="ko-KR" sz="1400" dirty="0"/>
              <a:t> </a:t>
            </a:r>
            <a:r>
              <a:rPr lang="ko-KR" altLang="en-US" sz="1400" dirty="0"/>
              <a:t>함수 타입</a:t>
            </a:r>
            <a:r>
              <a:rPr lang="en-US" altLang="ko-KR" sz="1400" dirty="0"/>
              <a:t>(A -&gt; B) -&gt; (F(A) -&gt; F(B))</a:t>
            </a:r>
            <a:r>
              <a:rPr lang="ko-KR" altLang="en-US" sz="1400" dirty="0"/>
              <a:t>이 </a:t>
            </a:r>
            <a:r>
              <a:rPr lang="en-US" altLang="ko-KR" sz="1400" dirty="0"/>
              <a:t>lift</a:t>
            </a:r>
            <a:r>
              <a:rPr lang="ko-KR" altLang="en-US" sz="1400" dirty="0"/>
              <a:t>가 되기 위한 조건은 다음 두 가지가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Conservation of Identity : lift</a:t>
            </a:r>
            <a:r>
              <a:rPr lang="ko-KR" altLang="en-US" sz="1400" dirty="0"/>
              <a:t>는 함수의 </a:t>
            </a:r>
            <a:r>
              <a:rPr lang="ko-KR" altLang="en-US" sz="1400" dirty="0" err="1"/>
              <a:t>항등성을</a:t>
            </a:r>
            <a:r>
              <a:rPr lang="ko-KR" altLang="en-US" sz="1400" dirty="0"/>
              <a:t> 보존해야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인자로 </a:t>
            </a:r>
            <a:r>
              <a:rPr lang="en-US" altLang="ko-KR" sz="1400" dirty="0"/>
              <a:t>(A -&gt; A)</a:t>
            </a:r>
            <a:r>
              <a:rPr lang="ko-KR" altLang="en-US" sz="1400" dirty="0"/>
              <a:t>와 </a:t>
            </a:r>
            <a:r>
              <a:rPr lang="en-US" altLang="ko-KR" sz="1400" dirty="0"/>
              <a:t>F(A)</a:t>
            </a:r>
            <a:r>
              <a:rPr lang="ko-KR" altLang="en-US" sz="1400" dirty="0"/>
              <a:t>가 주어지면</a:t>
            </a:r>
            <a:r>
              <a:rPr lang="en-US" altLang="ko-KR" sz="1400" dirty="0"/>
              <a:t>, </a:t>
            </a:r>
            <a:r>
              <a:rPr lang="ko-KR" altLang="en-US" sz="1400" dirty="0"/>
              <a:t>반드시</a:t>
            </a:r>
            <a:r>
              <a:rPr lang="en-US" altLang="ko-KR" sz="1400" dirty="0"/>
              <a:t> F(A)</a:t>
            </a:r>
            <a:r>
              <a:rPr lang="ko-KR" altLang="en-US" sz="1400" dirty="0"/>
              <a:t>가 반환되어야 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2). Conservation</a:t>
            </a:r>
            <a:r>
              <a:rPr lang="ko-KR" altLang="en-US" sz="1400" dirty="0"/>
              <a:t> </a:t>
            </a:r>
            <a:r>
              <a:rPr lang="en-US" altLang="ko-KR" sz="1400" dirty="0"/>
              <a:t>of</a:t>
            </a:r>
            <a:r>
              <a:rPr lang="ko-KR" altLang="en-US" sz="1400" dirty="0"/>
              <a:t> </a:t>
            </a:r>
            <a:r>
              <a:rPr lang="en-US" altLang="ko-KR" sz="1400" dirty="0"/>
              <a:t>Composition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lift</a:t>
            </a:r>
            <a:r>
              <a:rPr lang="ko-KR" altLang="en-US" sz="1400" dirty="0"/>
              <a:t>는 함수의 합성관계를 보존해야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(f :: A -&gt; B &amp; g :: B -&gt; C </a:t>
            </a:r>
            <a:r>
              <a:rPr lang="ko-KR" altLang="en-US" sz="1400" dirty="0"/>
              <a:t>이면</a:t>
            </a:r>
            <a:r>
              <a:rPr lang="en-US" altLang="ko-KR" sz="1400" dirty="0"/>
              <a:t>, h = g ∘ f :: A -&gt; C</a:t>
            </a:r>
            <a:r>
              <a:rPr lang="ko-KR" altLang="en-US" sz="1400" dirty="0"/>
              <a:t> 일 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(lift&lt;F&gt;(h) = lift&lt;F&gt;(g) ∘ lift&lt;F&gt;(f) :: (A -&gt; C) -&gt; (F(A) -&gt; F(C))</a:t>
            </a:r>
            <a:r>
              <a:rPr lang="ko-KR" altLang="en-US" sz="1400" dirty="0"/>
              <a:t>가 되도록 해야 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예를 들어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에서 </a:t>
            </a:r>
            <a:r>
              <a:rPr lang="en-US" altLang="ko-KR" sz="1400" dirty="0"/>
              <a:t>map</a:t>
            </a:r>
            <a:r>
              <a:rPr lang="ko-KR" altLang="en-US" sz="1400" dirty="0"/>
              <a:t>은 타입 생성자 </a:t>
            </a:r>
            <a:r>
              <a:rPr lang="en-US" altLang="ko-KR" sz="1400" dirty="0"/>
              <a:t>F</a:t>
            </a:r>
            <a:r>
              <a:rPr lang="ko-KR" altLang="en-US" sz="1400" dirty="0"/>
              <a:t>가 </a:t>
            </a:r>
            <a:r>
              <a:rPr lang="en-US" altLang="ko-KR" sz="1400" dirty="0"/>
              <a:t>list</a:t>
            </a:r>
            <a:r>
              <a:rPr lang="ko-KR" altLang="en-US" sz="1400" dirty="0"/>
              <a:t>컨테이너인 특수한 </a:t>
            </a:r>
            <a:r>
              <a:rPr lang="ko-KR" altLang="en-US" sz="1400" dirty="0" err="1"/>
              <a:t>펑터</a:t>
            </a:r>
            <a:r>
              <a:rPr lang="en-US" altLang="ko-KR" sz="1400" dirty="0"/>
              <a:t>(lift)</a:t>
            </a:r>
            <a:r>
              <a:rPr lang="ko-KR" altLang="en-US" sz="1400" dirty="0"/>
              <a:t>라는 것을 알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[1, 2, 3].map((x) -&gt; (x + 1))</a:t>
            </a:r>
            <a:r>
              <a:rPr lang="ko-KR" altLang="en-US" sz="1400" dirty="0"/>
              <a:t>에서 </a:t>
            </a:r>
            <a:r>
              <a:rPr lang="en-US" altLang="ko-KR" sz="1400" dirty="0"/>
              <a:t>[1, 2, 3]</a:t>
            </a:r>
            <a:r>
              <a:rPr lang="ko-KR" altLang="en-US" sz="1400" dirty="0"/>
              <a:t>이 </a:t>
            </a:r>
            <a:r>
              <a:rPr lang="en-US" altLang="ko-KR" sz="1400" dirty="0"/>
              <a:t>F(A) </a:t>
            </a:r>
            <a:r>
              <a:rPr lang="ko-KR" altLang="en-US" sz="1400" dirty="0"/>
              <a:t>인자 값이 되고</a:t>
            </a:r>
            <a:r>
              <a:rPr lang="en-US" altLang="ko-KR" sz="1400" dirty="0"/>
              <a:t>, (x) -&gt; (x + 1) </a:t>
            </a:r>
            <a:r>
              <a:rPr lang="ko-KR" altLang="en-US" sz="1400" dirty="0"/>
              <a:t>함수가 </a:t>
            </a:r>
            <a:r>
              <a:rPr lang="en-US" altLang="ko-KR" sz="1400" dirty="0"/>
              <a:t>(A -&gt; B) </a:t>
            </a:r>
            <a:r>
              <a:rPr lang="ko-KR" altLang="en-US" sz="1400" dirty="0"/>
              <a:t>타입 인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그러므로</a:t>
            </a:r>
            <a:r>
              <a:rPr lang="en-US" altLang="ko-KR" sz="1400" dirty="0"/>
              <a:t>, </a:t>
            </a:r>
            <a:r>
              <a:rPr lang="ko-KR" altLang="en-US" sz="1400" dirty="0"/>
              <a:t>출력 값인 </a:t>
            </a:r>
            <a:r>
              <a:rPr lang="en-US" altLang="ko-KR" sz="1400" dirty="0"/>
              <a:t>F(B)</a:t>
            </a:r>
            <a:r>
              <a:rPr lang="ko-KR" altLang="en-US" sz="1400" dirty="0"/>
              <a:t>는 </a:t>
            </a:r>
            <a:r>
              <a:rPr lang="en-US" altLang="ko-KR" sz="1400" dirty="0"/>
              <a:t>[2, 3, 4]</a:t>
            </a:r>
            <a:r>
              <a:rPr lang="ko-KR" altLang="en-US" sz="1400" dirty="0"/>
              <a:t>로 나오게 되는 것입니다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5" name="그림 4" descr="그림, 아동 미술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08AA9730-C410-AB8D-4898-78752DB3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277" y="2953232"/>
            <a:ext cx="2265186" cy="19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37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85FFE-384A-8428-C912-4F6AC139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High-</a:t>
            </a:r>
            <a:r>
              <a:rPr lang="en-US" altLang="ko-KR" dirty="0" err="1"/>
              <a:t>Demensional</a:t>
            </a:r>
            <a:r>
              <a:rPr lang="ko-KR" altLang="en-US" dirty="0"/>
              <a:t> </a:t>
            </a:r>
            <a:r>
              <a:rPr lang="en-US" altLang="ko-KR" dirty="0"/>
              <a:t>Lift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0C376-CC8E-381B-CADC-E436FB31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6293"/>
          </a:xfrm>
        </p:spPr>
        <p:txBody>
          <a:bodyPr/>
          <a:lstStyle/>
          <a:p>
            <a:r>
              <a:rPr lang="en-US" altLang="ko-KR" sz="1400" dirty="0"/>
              <a:t>Functor(lift)</a:t>
            </a:r>
            <a:r>
              <a:rPr lang="ko-KR" altLang="en-US" sz="1400" dirty="0"/>
              <a:t>는 기본적으로 일 변수 함수를 인자로 받아 결과 값을 만드는 타입 생성자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일반적인 </a:t>
            </a:r>
            <a:r>
              <a:rPr lang="ko-KR" altLang="en-US" sz="1400" dirty="0" err="1"/>
              <a:t>펑터는</a:t>
            </a:r>
            <a:r>
              <a:rPr lang="ko-KR" altLang="en-US" sz="1400" dirty="0"/>
              <a:t> </a:t>
            </a:r>
            <a:r>
              <a:rPr lang="en-US" altLang="ko-KR" sz="1400" dirty="0"/>
              <a:t>f :: A -&gt; B </a:t>
            </a:r>
            <a:r>
              <a:rPr lang="ko-KR" altLang="en-US" sz="1400" dirty="0"/>
              <a:t>이면</a:t>
            </a:r>
            <a:r>
              <a:rPr lang="en-US" altLang="ko-KR" sz="1400" dirty="0"/>
              <a:t>, lift&lt;F&gt;(f) :: F&lt;A&gt; -&gt; F&lt;B&gt;</a:t>
            </a:r>
            <a:r>
              <a:rPr lang="ko-KR" altLang="en-US" sz="1400" dirty="0"/>
              <a:t>인 일 변수 함수 </a:t>
            </a:r>
            <a:r>
              <a:rPr lang="en-US" altLang="ko-KR" sz="1400" dirty="0"/>
              <a:t>lift</a:t>
            </a:r>
            <a:r>
              <a:rPr lang="ko-KR" altLang="en-US" sz="1400" dirty="0"/>
              <a:t>를 사용합니다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ko-KR" altLang="en-US" sz="1400" dirty="0"/>
              <a:t>그렇다면</a:t>
            </a:r>
            <a:r>
              <a:rPr lang="en-US" altLang="ko-KR" sz="1400" dirty="0"/>
              <a:t>, </a:t>
            </a:r>
            <a:r>
              <a:rPr lang="ko-KR" altLang="en-US" sz="1400" dirty="0"/>
              <a:t>다 변수 함수</a:t>
            </a:r>
            <a:r>
              <a:rPr lang="en-US" altLang="ko-KR" sz="1400" dirty="0"/>
              <a:t>(</a:t>
            </a:r>
            <a:r>
              <a:rPr lang="ko-KR" altLang="en-US" sz="1400" dirty="0"/>
              <a:t>이 변수 이상 함수</a:t>
            </a:r>
            <a:r>
              <a:rPr lang="en-US" altLang="ko-KR" sz="1400" dirty="0"/>
              <a:t>)</a:t>
            </a:r>
            <a:r>
              <a:rPr lang="ko-KR" altLang="en-US" sz="1400" dirty="0"/>
              <a:t>를 인자로 받고 싶은 경우에는 어떻게 해야 할까요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 err="1"/>
              <a:t>펑터에</a:t>
            </a:r>
            <a:r>
              <a:rPr lang="ko-KR" altLang="en-US" sz="1400" dirty="0"/>
              <a:t> 이 변수 함수 </a:t>
            </a:r>
            <a:r>
              <a:rPr lang="en-US" altLang="ko-KR" sz="1400" dirty="0"/>
              <a:t>f :: A -&gt; B -&gt; C</a:t>
            </a:r>
            <a:r>
              <a:rPr lang="ko-KR" altLang="en-US" sz="1400" dirty="0"/>
              <a:t>를 넣어 </a:t>
            </a:r>
            <a:r>
              <a:rPr lang="en-US" altLang="ko-KR" sz="1400" dirty="0"/>
              <a:t>lift</a:t>
            </a:r>
            <a:r>
              <a:rPr lang="ko-KR" altLang="en-US" sz="1400" dirty="0"/>
              <a:t>를 해야 한다면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lift</a:t>
            </a:r>
            <a:r>
              <a:rPr lang="ko-KR" altLang="en-US" sz="1400" dirty="0"/>
              <a:t>의 타입은 </a:t>
            </a:r>
            <a:r>
              <a:rPr lang="en-US" altLang="ko-KR" sz="1400" dirty="0"/>
              <a:t>lift_2D&lt;F&gt;(f) :: F&lt;A&gt; -&gt; F&lt;B&gt; -&gt; F&lt;F&lt;C&gt;&gt;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이유는 </a:t>
            </a:r>
            <a:r>
              <a:rPr lang="en-US" altLang="ko-KR" sz="1400" dirty="0"/>
              <a:t>lift_2D&lt;F&gt;</a:t>
            </a:r>
            <a:r>
              <a:rPr lang="ko-KR" altLang="en-US" sz="1400" dirty="0"/>
              <a:t>를 우측의 의사 코드처럼 작성하면 되기 때문입니다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여러 번 타입 체크를 해보면서 해당 코드를 이해하시기 바랍니다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lift_2D&lt;F&gt;(f) :: F&lt;A&gt; -&gt; F&lt;B&gt; -&gt; F&lt;C&gt; </a:t>
            </a:r>
            <a:r>
              <a:rPr lang="ko-KR" altLang="en-US" sz="1400" dirty="0"/>
              <a:t>가</a:t>
            </a:r>
            <a:br>
              <a:rPr lang="en-US" altLang="ko-KR" sz="1400" dirty="0"/>
            </a:br>
            <a:r>
              <a:rPr lang="ko-KR" altLang="en-US" sz="1400" dirty="0"/>
              <a:t>일반적으로 되지 않는</a:t>
            </a:r>
            <a:r>
              <a:rPr lang="en-US" altLang="ko-KR" sz="1400" dirty="0"/>
              <a:t> </a:t>
            </a:r>
            <a:r>
              <a:rPr lang="ko-KR" altLang="en-US" sz="1400" dirty="0"/>
              <a:t>이유는</a:t>
            </a:r>
            <a:r>
              <a:rPr lang="en-US" altLang="ko-KR" sz="1400" dirty="0"/>
              <a:t>,</a:t>
            </a:r>
            <a:r>
              <a:rPr lang="ko-KR" altLang="en-US" sz="1400" dirty="0"/>
              <a:t> 함수 </a:t>
            </a:r>
            <a:r>
              <a:rPr lang="en-US" altLang="ko-KR" sz="1400" dirty="0"/>
              <a:t>lift&lt;F&gt;(h) :: F&lt;a&gt; -&gt; F&lt;F&lt;b&gt;&gt; </a:t>
            </a:r>
            <a:r>
              <a:rPr lang="ko-KR" altLang="en-US" sz="1400" dirty="0"/>
              <a:t>가 존재 하지 </a:t>
            </a:r>
            <a:r>
              <a:rPr lang="ko-KR" altLang="en-US" sz="1400" dirty="0" err="1"/>
              <a:t>않고서는</a:t>
            </a:r>
            <a:br>
              <a:rPr lang="en-US" altLang="ko-KR" sz="1400" dirty="0"/>
            </a:br>
            <a:r>
              <a:rPr lang="ko-KR" altLang="en-US" sz="1400" dirty="0"/>
              <a:t>도저히 </a:t>
            </a:r>
            <a:r>
              <a:rPr lang="en-US" altLang="ko-KR" sz="1400" dirty="0"/>
              <a:t>F&lt;A&gt;</a:t>
            </a:r>
            <a:r>
              <a:rPr lang="ko-KR" altLang="en-US" sz="1400" dirty="0"/>
              <a:t>와 </a:t>
            </a:r>
            <a:r>
              <a:rPr lang="en-US" altLang="ko-KR" sz="1400" dirty="0"/>
              <a:t>F&lt;B&gt;</a:t>
            </a:r>
            <a:r>
              <a:rPr lang="ko-KR" altLang="en-US" sz="1400" dirty="0"/>
              <a:t>를 모두 온전하게 사용한 함수를 구현 할 수 없기 때문입니다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n</a:t>
            </a:r>
            <a:r>
              <a:rPr lang="ko-KR" altLang="en-US" sz="1400" dirty="0"/>
              <a:t>차 변수 함수를 </a:t>
            </a:r>
            <a:r>
              <a:rPr lang="en-US" altLang="ko-KR" sz="1400" dirty="0"/>
              <a:t>lift</a:t>
            </a:r>
            <a:r>
              <a:rPr lang="ko-KR" altLang="en-US" sz="1400" dirty="0"/>
              <a:t>할 때는 </a:t>
            </a:r>
            <a:r>
              <a:rPr lang="en-US" altLang="ko-KR" sz="1400" dirty="0"/>
              <a:t>n</a:t>
            </a:r>
            <a:r>
              <a:rPr lang="ko-KR" altLang="en-US" sz="1400" dirty="0"/>
              <a:t>번의 </a:t>
            </a:r>
            <a:r>
              <a:rPr lang="en-US" altLang="ko-KR" sz="1400" dirty="0"/>
              <a:t>lift</a:t>
            </a:r>
            <a:r>
              <a:rPr lang="ko-KR" altLang="en-US" sz="1400" dirty="0"/>
              <a:t>를 호출해야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총 반환 되는 타입은 </a:t>
            </a:r>
            <a:r>
              <a:rPr lang="en-US" altLang="ko-KR" sz="1400" dirty="0"/>
              <a:t>F</a:t>
            </a:r>
            <a:r>
              <a:rPr lang="ko-KR" altLang="en-US" sz="1400" dirty="0"/>
              <a:t>가 </a:t>
            </a:r>
            <a:r>
              <a:rPr lang="en-US" altLang="ko-KR" sz="1400" dirty="0"/>
              <a:t>n</a:t>
            </a:r>
            <a:r>
              <a:rPr lang="ko-KR" altLang="en-US" sz="1400" dirty="0"/>
              <a:t>번 겹쳐진 타입이 될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이런 각각의 변수를 따로 계산하는 방식은 사실 수학에서 다 변수 미적분을 하는 경우에 </a:t>
            </a:r>
            <a:r>
              <a:rPr lang="ko-KR" altLang="en-US" sz="1400" dirty="0" err="1"/>
              <a:t>편미분</a:t>
            </a:r>
            <a:r>
              <a:rPr lang="ko-KR" altLang="en-US" sz="1400" dirty="0"/>
              <a:t> 또는 중적분을 하는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한 번에 모든 변수를 미적분 하는 것이 아니라</a:t>
            </a:r>
            <a:r>
              <a:rPr lang="en-US" altLang="ko-KR" sz="1400" dirty="0"/>
              <a:t>,</a:t>
            </a:r>
            <a:r>
              <a:rPr lang="ko-KR" altLang="en-US" sz="1400" dirty="0"/>
              <a:t> 각 변수를 하나씩 미적분 하는 동안 다른 변수는 상수로</a:t>
            </a:r>
            <a:br>
              <a:rPr lang="en-US" altLang="ko-KR" sz="1400" dirty="0"/>
            </a:br>
            <a:r>
              <a:rPr lang="ko-KR" altLang="en-US" sz="1400" dirty="0"/>
              <a:t>취급하여 계산하는 방식이 위의 방식과 상당히 유사하다는 것을 알 수 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FC08D-5EEF-5A98-0A04-0E90F1E2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358" y="2924482"/>
            <a:ext cx="5106913" cy="15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5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0C4A0-F9E3-B9B3-C1BB-49CBD381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Monad(unit,</a:t>
            </a:r>
            <a:r>
              <a:rPr lang="ko-KR" altLang="en-US" dirty="0"/>
              <a:t> </a:t>
            </a:r>
            <a:r>
              <a:rPr lang="en-US" altLang="ko-KR" dirty="0"/>
              <a:t>flat)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DD01B-3A85-BFA0-A8DA-B0FDDCF3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48487" cy="4286293"/>
          </a:xfrm>
        </p:spPr>
        <p:txBody>
          <a:bodyPr/>
          <a:lstStyle/>
          <a:p>
            <a:r>
              <a:rPr lang="en-US" altLang="ko-KR" sz="1400" dirty="0"/>
              <a:t>Monad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펑터의</a:t>
            </a:r>
            <a:r>
              <a:rPr lang="ko-KR" altLang="en-US" sz="1400" dirty="0"/>
              <a:t> 일종으로</a:t>
            </a:r>
            <a:r>
              <a:rPr lang="en-US" altLang="ko-KR" sz="1400" dirty="0"/>
              <a:t> unit</a:t>
            </a:r>
            <a:r>
              <a:rPr lang="ko-KR" altLang="en-US" sz="1400" dirty="0"/>
              <a:t> </a:t>
            </a:r>
            <a:r>
              <a:rPr lang="en-US" altLang="ko-KR" sz="1400" dirty="0"/>
              <a:t>::</a:t>
            </a:r>
            <a:r>
              <a:rPr lang="ko-KR" altLang="en-US" sz="1400" dirty="0"/>
              <a:t> </a:t>
            </a:r>
            <a:r>
              <a:rPr lang="en-US" altLang="ko-KR" sz="1400" dirty="0"/>
              <a:t>T -&gt; M&lt;T&gt; </a:t>
            </a:r>
            <a:r>
              <a:rPr lang="ko-KR" altLang="en-US" sz="1400" dirty="0"/>
              <a:t>함수와 </a:t>
            </a:r>
            <a:r>
              <a:rPr lang="en-US" altLang="ko-KR" sz="1400" dirty="0"/>
              <a:t>flat :: M&lt;M&lt;T&gt;&gt; -&gt; M&lt;T&gt; </a:t>
            </a:r>
            <a:r>
              <a:rPr lang="ko-KR" altLang="en-US" sz="1400" dirty="0"/>
              <a:t>함수를 가지는 </a:t>
            </a:r>
            <a:r>
              <a:rPr lang="ko-KR" altLang="en-US" sz="1400" dirty="0" err="1"/>
              <a:t>펑터를</a:t>
            </a:r>
            <a:r>
              <a:rPr lang="ko-KR" altLang="en-US" sz="1400" dirty="0"/>
              <a:t>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이미 이전에 동일한 정의를 한 적이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다만</a:t>
            </a:r>
            <a:r>
              <a:rPr lang="en-US" altLang="ko-KR" sz="1400" dirty="0"/>
              <a:t>, unit</a:t>
            </a:r>
            <a:r>
              <a:rPr lang="ko-KR" altLang="en-US" sz="1400" dirty="0"/>
              <a:t>과 </a:t>
            </a:r>
            <a:r>
              <a:rPr lang="en-US" altLang="ko-KR" sz="1400" dirty="0"/>
              <a:t>flat</a:t>
            </a:r>
            <a:r>
              <a:rPr lang="ko-KR" altLang="en-US" sz="1400" dirty="0"/>
              <a:t>의 정의는 아직까지 하지 않았습니다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unit</a:t>
            </a:r>
            <a:r>
              <a:rPr lang="ko-KR" altLang="en-US" sz="1400" dirty="0"/>
              <a:t> 함수는 </a:t>
            </a:r>
            <a:r>
              <a:rPr lang="en-US" altLang="ko-KR" sz="1400" dirty="0"/>
              <a:t>Wrapper</a:t>
            </a:r>
            <a:r>
              <a:rPr lang="ko-KR" altLang="en-US" sz="1400" dirty="0"/>
              <a:t>라고도 표현하고</a:t>
            </a:r>
            <a:r>
              <a:rPr lang="en-US" altLang="ko-KR" sz="1400" dirty="0"/>
              <a:t>, Haskell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return</a:t>
            </a:r>
            <a:r>
              <a:rPr lang="ko-KR" altLang="en-US" sz="1400" dirty="0"/>
              <a:t> 함수로도 표현하는데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핵심 로직은 타입 </a:t>
            </a:r>
            <a:r>
              <a:rPr lang="en-US" altLang="ko-KR" sz="1400" dirty="0"/>
              <a:t>T</a:t>
            </a:r>
            <a:r>
              <a:rPr lang="ko-KR" altLang="en-US" sz="1400" dirty="0"/>
              <a:t>를 받으면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모나드</a:t>
            </a:r>
            <a:r>
              <a:rPr lang="ko-KR" altLang="en-US" sz="1400" dirty="0"/>
              <a:t> 타입 </a:t>
            </a:r>
            <a:r>
              <a:rPr lang="en-US" altLang="ko-KR" sz="1400" dirty="0"/>
              <a:t>M</a:t>
            </a:r>
            <a:r>
              <a:rPr lang="ko-KR" altLang="en-US" sz="1400" dirty="0"/>
              <a:t>으로 씌운</a:t>
            </a:r>
            <a:r>
              <a:rPr lang="en-US" altLang="ko-KR" sz="1400" dirty="0"/>
              <a:t>(Wrapping) </a:t>
            </a:r>
            <a:r>
              <a:rPr lang="ko-KR" altLang="en-US" sz="1400" dirty="0"/>
              <a:t>타입 </a:t>
            </a:r>
            <a:r>
              <a:rPr lang="en-US" altLang="ko-KR" sz="1400" dirty="0"/>
              <a:t>M&lt;T&gt;</a:t>
            </a:r>
            <a:r>
              <a:rPr lang="ko-KR" altLang="en-US" sz="1400" dirty="0"/>
              <a:t>을 반환 하는 함수입니다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(unit </a:t>
            </a:r>
            <a:r>
              <a:rPr lang="ko-KR" altLang="en-US" sz="1400" dirty="0"/>
              <a:t>타입인 </a:t>
            </a:r>
            <a:r>
              <a:rPr lang="ko-KR" altLang="en-US" sz="1400" dirty="0" err="1"/>
              <a:t>싱글톤</a:t>
            </a:r>
            <a:r>
              <a:rPr lang="ko-KR" altLang="en-US" sz="1400" dirty="0"/>
              <a:t> </a:t>
            </a:r>
            <a:r>
              <a:rPr lang="en-US" altLang="ko-KR" sz="1400" dirty="0"/>
              <a:t>void</a:t>
            </a:r>
            <a:r>
              <a:rPr lang="ko-KR" altLang="en-US" sz="1400" dirty="0"/>
              <a:t>와는 다른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래핑</a:t>
            </a:r>
            <a:r>
              <a:rPr lang="ko-KR" altLang="en-US" sz="1400" dirty="0"/>
              <a:t> 함수 타입 입니다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flat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join</a:t>
            </a:r>
            <a:r>
              <a:rPr lang="ko-KR" altLang="en-US" sz="1400" dirty="0"/>
              <a:t>으로도 표현하고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각종 언어 스타일에 맞게 변환되다 보니 다른 형태의 타입으로도 불리는 함수입니다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핵심 로직은 </a:t>
            </a:r>
            <a:r>
              <a:rPr lang="en-US" altLang="ko-KR" sz="1400" dirty="0"/>
              <a:t>M&lt;M&lt;T&gt;&gt; </a:t>
            </a:r>
            <a:r>
              <a:rPr lang="ko-KR" altLang="en-US" sz="1400" dirty="0"/>
              <a:t>타입의 정보를 일부 뭉개서 </a:t>
            </a:r>
            <a:r>
              <a:rPr lang="en-US" altLang="ko-KR" sz="1400" dirty="0"/>
              <a:t>M&lt;T&gt;</a:t>
            </a:r>
            <a:r>
              <a:rPr lang="ko-KR" altLang="en-US" sz="1400" dirty="0"/>
              <a:t> 타입으로 반환 하는 함수입니다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대표적으로 </a:t>
            </a:r>
            <a:r>
              <a:rPr lang="en-US" altLang="ko-KR" sz="1400" dirty="0"/>
              <a:t>Haskell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bind :: M&lt;A&gt; -&gt; (A -&gt; M&lt;B&gt;) -&gt; M&lt;B&gt;,)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 err="1"/>
              <a:t>scala</a:t>
            </a:r>
            <a:r>
              <a:rPr lang="ko-KR" altLang="en-US" sz="1400" dirty="0"/>
              <a:t>나 대부분의 함수형 </a:t>
            </a:r>
            <a:r>
              <a:rPr lang="ko-KR" altLang="en-US" sz="1400" dirty="0" err="1"/>
              <a:t>언어들에서는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flatmap</a:t>
            </a:r>
            <a:r>
              <a:rPr lang="en-US" altLang="ko-KR" sz="1400" dirty="0"/>
              <a:t> (M&lt;A&gt; -&gt; A -&gt; M&lt;B&gt;) -&gt; M&lt;B&gt;</a:t>
            </a:r>
            <a:r>
              <a:rPr lang="ko-KR" altLang="en-US" sz="1400" dirty="0"/>
              <a:t>등이</a:t>
            </a:r>
            <a:r>
              <a:rPr lang="en-US" altLang="ko-KR" sz="1400" dirty="0"/>
              <a:t> </a:t>
            </a:r>
            <a:r>
              <a:rPr lang="ko-KR" altLang="en-US" sz="1400" dirty="0"/>
              <a:t>모두</a:t>
            </a:r>
            <a:r>
              <a:rPr lang="en-US" altLang="ko-KR" sz="1400" dirty="0"/>
              <a:t> flat</a:t>
            </a:r>
            <a:r>
              <a:rPr lang="ko-KR" altLang="en-US" sz="1400" dirty="0"/>
              <a:t>의 변종 함수들입니다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 err="1"/>
              <a:t>모나드는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수학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범주론에</a:t>
            </a:r>
            <a:r>
              <a:rPr lang="ko-KR" altLang="en-US" sz="1400" dirty="0"/>
              <a:t> 입각하여 만들어진 사상이기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굉장히 추상적이면서도 정해진 규칙들이 존재합니다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수학의 하위 범주인 </a:t>
            </a:r>
            <a:r>
              <a:rPr lang="ko-KR" altLang="en-US" sz="1400" dirty="0" err="1"/>
              <a:t>부울</a:t>
            </a:r>
            <a:r>
              <a:rPr lang="ko-KR" altLang="en-US" sz="1400" dirty="0"/>
              <a:t> 대수 및 다양한 프로그래밍 언어 범주</a:t>
            </a:r>
            <a:r>
              <a:rPr lang="en-US" altLang="ko-KR" sz="1400" dirty="0"/>
              <a:t>(Haskell </a:t>
            </a:r>
            <a:r>
              <a:rPr lang="en-US" altLang="ko-KR" sz="1400" dirty="0">
                <a:sym typeface="Wingdings" panose="05000000000000000000" pitchFamily="2" charset="2"/>
              </a:rPr>
              <a:t></a:t>
            </a:r>
            <a:r>
              <a:rPr lang="ko-KR" altLang="en-US" sz="1400" dirty="0"/>
              <a:t> </a:t>
            </a:r>
            <a:r>
              <a:rPr lang="en-US" altLang="ko-KR" sz="1400" dirty="0" err="1"/>
              <a:t>Hask</a:t>
            </a:r>
            <a:r>
              <a:rPr lang="ko-KR" altLang="en-US" sz="1400" dirty="0"/>
              <a:t>범주</a:t>
            </a:r>
            <a:r>
              <a:rPr lang="en-US" altLang="ko-KR" sz="1400" dirty="0"/>
              <a:t>)</a:t>
            </a:r>
            <a:r>
              <a:rPr lang="ko-KR" altLang="en-US" sz="1400" dirty="0"/>
              <a:t>는</a:t>
            </a:r>
            <a:br>
              <a:rPr lang="en-US" altLang="ko-KR" sz="1400" dirty="0"/>
            </a:br>
            <a:r>
              <a:rPr lang="ko-KR" altLang="en-US" sz="1400" dirty="0"/>
              <a:t>수학의 상위 범주에 속하는 </a:t>
            </a:r>
            <a:r>
              <a:rPr lang="ko-KR" altLang="en-US" sz="1400" dirty="0" err="1"/>
              <a:t>모나드를</a:t>
            </a:r>
            <a:r>
              <a:rPr lang="ko-KR" altLang="en-US" sz="1400" dirty="0"/>
              <a:t> 온전히 구현하는 데에는 한계가 있으며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원론보다 특정 언어에 더 효과적인 </a:t>
            </a:r>
            <a:r>
              <a:rPr lang="en-US" altLang="ko-KR" sz="1400" dirty="0"/>
              <a:t>flat</a:t>
            </a:r>
            <a:r>
              <a:rPr lang="ko-KR" altLang="en-US" sz="1400" dirty="0"/>
              <a:t>을 사용하고자 각기 다양한 타입의 </a:t>
            </a:r>
            <a:r>
              <a:rPr lang="en-US" altLang="ko-KR" sz="1400" dirty="0"/>
              <a:t>(</a:t>
            </a:r>
            <a:r>
              <a:rPr lang="ko-KR" altLang="en-US" sz="1400" dirty="0"/>
              <a:t>자연</a:t>
            </a:r>
            <a:r>
              <a:rPr lang="en-US" altLang="ko-KR" sz="1400" dirty="0"/>
              <a:t>)</a:t>
            </a:r>
            <a:r>
              <a:rPr lang="ko-KR" altLang="en-US" sz="1400" dirty="0"/>
              <a:t>변환자를 구현하는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여기서는 </a:t>
            </a:r>
            <a:r>
              <a:rPr lang="ko-KR" altLang="en-US" sz="1400" dirty="0" err="1"/>
              <a:t>모나드</a:t>
            </a:r>
            <a:r>
              <a:rPr lang="ko-KR" altLang="en-US" sz="1400" dirty="0"/>
              <a:t> 원론을 배우는 것이 최선의 길이라고 판단하여</a:t>
            </a:r>
            <a:r>
              <a:rPr lang="en-US" altLang="ko-KR" sz="1400" dirty="0"/>
              <a:t>, </a:t>
            </a:r>
            <a:r>
              <a:rPr lang="ko-KR" altLang="en-US" sz="1400" dirty="0"/>
              <a:t>각 언어별 스타일은 일단 제쳐 두고 본질을 들여다 봅시다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14374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0C4A0-F9E3-B9B3-C1BB-49CBD381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350" y="281366"/>
            <a:ext cx="10227617" cy="1450757"/>
          </a:xfrm>
        </p:spPr>
        <p:txBody>
          <a:bodyPr/>
          <a:lstStyle/>
          <a:p>
            <a:pPr algn="ctr"/>
            <a:r>
              <a:rPr lang="en-US" altLang="ko-KR" dirty="0"/>
              <a:t>unit,</a:t>
            </a:r>
            <a:r>
              <a:rPr lang="ko-KR" altLang="en-US" dirty="0"/>
              <a:t> </a:t>
            </a:r>
            <a:r>
              <a:rPr lang="en-US" altLang="ko-KR" dirty="0"/>
              <a:t>flat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DD01B-3A85-BFA0-A8DA-B0FDDCF3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350" y="2108201"/>
            <a:ext cx="9458260" cy="4286293"/>
          </a:xfrm>
        </p:spPr>
        <p:txBody>
          <a:bodyPr/>
          <a:lstStyle/>
          <a:p>
            <a:r>
              <a:rPr lang="ko-KR" altLang="en-US" sz="1400" dirty="0"/>
              <a:t>다만</a:t>
            </a:r>
            <a:r>
              <a:rPr lang="en-US" altLang="ko-KR" sz="1400" dirty="0"/>
              <a:t>, unit</a:t>
            </a:r>
            <a:r>
              <a:rPr lang="ko-KR" altLang="en-US" sz="1400" dirty="0"/>
              <a:t>함수와 </a:t>
            </a:r>
            <a:r>
              <a:rPr lang="en-US" altLang="ko-KR" sz="1400" dirty="0"/>
              <a:t>flat</a:t>
            </a:r>
            <a:r>
              <a:rPr lang="ko-KR" altLang="en-US" sz="1400" dirty="0"/>
              <a:t>함수는 다음 네 가지 조건을 만족해야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먼저</a:t>
            </a:r>
            <a:r>
              <a:rPr lang="en-US" altLang="ko-KR" sz="1400" dirty="0"/>
              <a:t>, f :: A -&gt; B</a:t>
            </a:r>
            <a:r>
              <a:rPr lang="ko-KR" altLang="en-US" sz="1400" dirty="0"/>
              <a:t>라고 선 정의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모든 </a:t>
            </a:r>
            <a:r>
              <a:rPr lang="en-US" altLang="ko-KR" sz="1400" dirty="0"/>
              <a:t>lift</a:t>
            </a:r>
            <a:r>
              <a:rPr lang="ko-KR" altLang="en-US" sz="1400" dirty="0"/>
              <a:t>와 </a:t>
            </a:r>
            <a:r>
              <a:rPr lang="en-US" altLang="ko-KR" sz="1400" dirty="0"/>
              <a:t>unit,</a:t>
            </a:r>
            <a:r>
              <a:rPr lang="ko-KR" altLang="en-US" sz="1400" dirty="0"/>
              <a:t> </a:t>
            </a:r>
            <a:r>
              <a:rPr lang="en-US" altLang="ko-KR" sz="1400" dirty="0"/>
              <a:t>flat</a:t>
            </a:r>
            <a:r>
              <a:rPr lang="ko-KR" altLang="en-US" sz="1400" dirty="0"/>
              <a:t>은 묵시적으로 </a:t>
            </a:r>
            <a:r>
              <a:rPr lang="en-US" altLang="ko-KR" sz="1400" dirty="0"/>
              <a:t>&lt;M&gt;</a:t>
            </a:r>
            <a:r>
              <a:rPr lang="ko-KR" altLang="en-US" sz="1400" dirty="0"/>
              <a:t>을 다루는 함수라고 정의합니다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naturality</a:t>
            </a:r>
            <a:r>
              <a:rPr lang="ko-KR" altLang="en-US" sz="1400" dirty="0"/>
              <a:t> </a:t>
            </a:r>
            <a:r>
              <a:rPr lang="en-US" altLang="ko-KR" sz="1400" dirty="0"/>
              <a:t>for</a:t>
            </a:r>
            <a:r>
              <a:rPr lang="ko-KR" altLang="en-US" sz="1400" dirty="0"/>
              <a:t> </a:t>
            </a:r>
            <a:r>
              <a:rPr lang="en-US" altLang="ko-KR" sz="1400" dirty="0"/>
              <a:t>unit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lift(f) :: M&lt;A&gt; -&gt; M&lt;B&gt;, unit :: A -&gt; M&lt;A&gt;</a:t>
            </a:r>
            <a:r>
              <a:rPr lang="ko-KR" altLang="en-US" sz="1400" dirty="0"/>
              <a:t>일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unit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한 후</a:t>
            </a:r>
            <a:r>
              <a:rPr lang="en-US" altLang="ko-KR" sz="1400" dirty="0"/>
              <a:t> lift(f)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한 결과와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f</a:t>
            </a:r>
            <a:r>
              <a:rPr lang="ko-KR" altLang="en-US" sz="1400" dirty="0"/>
              <a:t>를 한 후 </a:t>
            </a:r>
            <a:r>
              <a:rPr lang="en-US" altLang="ko-KR" sz="1400" dirty="0"/>
              <a:t>unit</a:t>
            </a:r>
            <a:r>
              <a:rPr lang="ko-KR" altLang="en-US" sz="1400" dirty="0"/>
              <a:t>을 한 결과가</a:t>
            </a:r>
            <a:r>
              <a:rPr lang="en-US" altLang="ko-KR" sz="1400" dirty="0"/>
              <a:t> </a:t>
            </a:r>
            <a:r>
              <a:rPr lang="ko-KR" altLang="en-US" sz="1400" dirty="0"/>
              <a:t>서로 동치여야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naturality for flat : flat</a:t>
            </a:r>
            <a:r>
              <a:rPr lang="ko-KR" altLang="en-US" sz="1400" dirty="0"/>
              <a:t> </a:t>
            </a:r>
            <a:r>
              <a:rPr lang="en-US" altLang="ko-KR" sz="1400" dirty="0"/>
              <a:t>::</a:t>
            </a:r>
            <a:r>
              <a:rPr lang="ko-KR" altLang="en-US" sz="1400" dirty="0"/>
              <a:t> </a:t>
            </a:r>
            <a:r>
              <a:rPr lang="en-US" altLang="ko-KR" sz="1400" dirty="0"/>
              <a:t>M&lt;M&lt;A&gt;&gt; -&gt; M&lt;A&gt; </a:t>
            </a:r>
            <a:r>
              <a:rPr lang="ko-KR" altLang="en-US" sz="1400" dirty="0"/>
              <a:t>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lift(lift(f)) :: M&lt;M&lt;A&gt;&gt; -&gt; M&lt;M&lt;B&gt;&gt; </a:t>
            </a:r>
            <a:r>
              <a:rPr lang="ko-KR" altLang="en-US" sz="1400" dirty="0"/>
              <a:t>이므로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flat</a:t>
            </a:r>
            <a:r>
              <a:rPr lang="ko-KR" altLang="en-US" sz="1400" dirty="0"/>
              <a:t>한 후</a:t>
            </a:r>
            <a:r>
              <a:rPr lang="en-US" altLang="ko-KR" sz="1400" dirty="0"/>
              <a:t> lift(f)</a:t>
            </a:r>
            <a:r>
              <a:rPr lang="ko-KR" altLang="en-US" sz="1400" dirty="0"/>
              <a:t>를 한 결과와</a:t>
            </a:r>
            <a:r>
              <a:rPr lang="en-US" altLang="ko-KR" sz="1400" dirty="0"/>
              <a:t>, lift(lift(f))</a:t>
            </a:r>
            <a:r>
              <a:rPr lang="ko-KR" altLang="en-US" sz="1400" dirty="0"/>
              <a:t>한 후</a:t>
            </a:r>
            <a:r>
              <a:rPr lang="en-US" altLang="ko-KR" sz="1400" dirty="0"/>
              <a:t>, flat</a:t>
            </a:r>
            <a:r>
              <a:rPr lang="ko-KR" altLang="en-US" sz="1400" dirty="0"/>
              <a:t>을 한 결과가</a:t>
            </a:r>
            <a:r>
              <a:rPr lang="en-US" altLang="ko-KR" sz="1400" dirty="0"/>
              <a:t> </a:t>
            </a:r>
            <a:r>
              <a:rPr lang="ko-KR" altLang="en-US" sz="1400" dirty="0"/>
              <a:t>서로 동치여야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identity</a:t>
            </a:r>
            <a:r>
              <a:rPr lang="ko-KR" altLang="en-US" sz="1400" dirty="0"/>
              <a:t> </a:t>
            </a:r>
            <a:r>
              <a:rPr lang="en-US" altLang="ko-KR" sz="1400" dirty="0"/>
              <a:t>: lift(unit) :: </a:t>
            </a:r>
            <a:r>
              <a:rPr lang="pt-BR" altLang="ko-KR" sz="1400" dirty="0"/>
              <a:t>M&lt;A&gt; -&gt; M&lt;M&lt;A&gt;&gt; </a:t>
            </a:r>
            <a:r>
              <a:rPr lang="ko-KR" altLang="en-US" sz="1400" dirty="0"/>
              <a:t>이므로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M&lt;A&gt;</a:t>
            </a:r>
            <a:r>
              <a:rPr lang="ko-KR" altLang="en-US" sz="1400" dirty="0"/>
              <a:t>를 </a:t>
            </a:r>
            <a:r>
              <a:rPr lang="en-US" altLang="ko-KR" sz="1400" dirty="0"/>
              <a:t>unit</a:t>
            </a:r>
            <a:r>
              <a:rPr lang="ko-KR" altLang="en-US" sz="1400" dirty="0"/>
              <a:t>한 결과 </a:t>
            </a:r>
            <a:r>
              <a:rPr lang="en-US" altLang="ko-KR" sz="1400" dirty="0"/>
              <a:t>M&lt;M&lt;A&gt;&gt;</a:t>
            </a:r>
            <a:r>
              <a:rPr lang="ko-KR" altLang="en-US" sz="1400" dirty="0"/>
              <a:t>타입 값과</a:t>
            </a:r>
            <a:br>
              <a:rPr lang="en-US" altLang="ko-KR" sz="1400" dirty="0"/>
            </a:br>
            <a:r>
              <a:rPr lang="en-US" altLang="ko-KR" sz="1400" dirty="0"/>
              <a:t>M&lt;A&gt;</a:t>
            </a:r>
            <a:r>
              <a:rPr lang="ko-KR" altLang="en-US" sz="1400" dirty="0"/>
              <a:t>를 </a:t>
            </a:r>
            <a:r>
              <a:rPr lang="en-US" altLang="ko-KR" sz="1400" dirty="0"/>
              <a:t>lift(unit)</a:t>
            </a:r>
            <a:r>
              <a:rPr lang="ko-KR" altLang="en-US" sz="1400" dirty="0"/>
              <a:t>한 결과 </a:t>
            </a:r>
            <a:r>
              <a:rPr lang="en-US" altLang="ko-KR" sz="1400" dirty="0"/>
              <a:t>M&lt;M&lt;A&gt;&gt; </a:t>
            </a:r>
            <a:r>
              <a:rPr lang="ko-KR" altLang="en-US" sz="1400" dirty="0"/>
              <a:t>타입 값이 서로 동치일 필요는 없지만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두 값 모두 </a:t>
            </a:r>
            <a:r>
              <a:rPr lang="en-US" altLang="ko-KR" sz="1400" dirty="0"/>
              <a:t>flat</a:t>
            </a:r>
            <a:r>
              <a:rPr lang="ko-KR" altLang="en-US" sz="1400" dirty="0"/>
              <a:t>을 한 결과는 서로 동치여야 하면서</a:t>
            </a:r>
            <a:r>
              <a:rPr lang="en-US" altLang="ko-KR" sz="1400" dirty="0"/>
              <a:t>, </a:t>
            </a:r>
            <a:r>
              <a:rPr lang="ko-KR" altLang="en-US" sz="1400" dirty="0"/>
              <a:t>이는 원래의 </a:t>
            </a:r>
            <a:r>
              <a:rPr lang="en-US" altLang="ko-KR" sz="1400" dirty="0"/>
              <a:t>M&lt;A&gt; </a:t>
            </a:r>
            <a:r>
              <a:rPr lang="ko-KR" altLang="en-US" sz="1400" dirty="0"/>
              <a:t>값 과도 서로 동치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항등</a:t>
            </a:r>
            <a:r>
              <a:rPr lang="ko-KR" altLang="en-US" sz="1400" dirty="0"/>
              <a:t> 함수</a:t>
            </a:r>
            <a:r>
              <a:rPr lang="en-US" altLang="ko-KR" sz="1400" dirty="0"/>
              <a:t>)</a:t>
            </a:r>
            <a:r>
              <a:rPr lang="ko-KR" altLang="en-US" sz="1400" dirty="0"/>
              <a:t>여야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associativity : lift(flat) :: </a:t>
            </a:r>
            <a:r>
              <a:rPr lang="pt-BR" altLang="ko-KR" sz="1400" dirty="0"/>
              <a:t>M&lt;M&lt;M&lt;A&gt;&gt;&gt; -&gt; M&lt;M&lt;A&gt;&gt; </a:t>
            </a:r>
            <a:r>
              <a:rPr lang="ko-KR" altLang="en-US" sz="1400" dirty="0"/>
              <a:t>이므로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M&lt;M&lt;M&lt;A&gt;&gt;&gt;</a:t>
            </a:r>
            <a:r>
              <a:rPr lang="ko-KR" altLang="en-US" sz="1400" dirty="0"/>
              <a:t>를 </a:t>
            </a:r>
            <a:r>
              <a:rPr lang="en-US" altLang="ko-KR" sz="1400" dirty="0"/>
              <a:t>flat</a:t>
            </a:r>
            <a:r>
              <a:rPr lang="ko-KR" altLang="en-US" sz="1400" dirty="0"/>
              <a:t>한 결과 </a:t>
            </a:r>
            <a:r>
              <a:rPr lang="en-US" altLang="ko-KR" sz="1400" dirty="0"/>
              <a:t>M&lt;M&lt;A&gt;&gt;</a:t>
            </a:r>
            <a:r>
              <a:rPr lang="ko-KR" altLang="en-US" sz="1400" dirty="0"/>
              <a:t>타입 값과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M&lt;M&lt;M&lt;A&gt;&gt;&gt;</a:t>
            </a:r>
            <a:r>
              <a:rPr lang="ko-KR" altLang="en-US" sz="1400" dirty="0"/>
              <a:t>를 </a:t>
            </a:r>
            <a:r>
              <a:rPr lang="en-US" altLang="ko-KR" sz="1400" dirty="0"/>
              <a:t>lift(flat)</a:t>
            </a:r>
            <a:r>
              <a:rPr lang="ko-KR" altLang="en-US" sz="1400" dirty="0"/>
              <a:t>한 결과 </a:t>
            </a:r>
            <a:r>
              <a:rPr lang="en-US" altLang="ko-KR" sz="1400" dirty="0"/>
              <a:t>M&lt;M&lt;A&gt;&gt;</a:t>
            </a:r>
            <a:r>
              <a:rPr lang="ko-KR" altLang="en-US" sz="1400" dirty="0"/>
              <a:t>타입 값이</a:t>
            </a:r>
            <a:r>
              <a:rPr lang="en-US" altLang="ko-KR" sz="1400" dirty="0"/>
              <a:t> </a:t>
            </a:r>
            <a:r>
              <a:rPr lang="ko-KR" altLang="en-US" sz="1400" dirty="0"/>
              <a:t>서로 동치일 필요는 없지만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두 값 모두 </a:t>
            </a:r>
            <a:r>
              <a:rPr lang="en-US" altLang="ko-KR" sz="1400" dirty="0"/>
              <a:t>flat</a:t>
            </a:r>
            <a:r>
              <a:rPr lang="ko-KR" altLang="en-US" sz="1400" dirty="0"/>
              <a:t>한 결과 </a:t>
            </a:r>
            <a:r>
              <a:rPr lang="en-US" altLang="ko-KR" sz="1400" dirty="0"/>
              <a:t>M&lt;A&gt; </a:t>
            </a:r>
            <a:r>
              <a:rPr lang="ko-KR" altLang="en-US" sz="1400" dirty="0"/>
              <a:t>타입 값은 서로 동치여야 합니다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1FF9EC-64C9-60CF-44B6-D3E4C053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186" y="1910734"/>
            <a:ext cx="3934401" cy="31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86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0C4A0-F9E3-B9B3-C1BB-49CBD381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unit,</a:t>
            </a:r>
            <a:r>
              <a:rPr lang="ko-KR" altLang="en-US" dirty="0"/>
              <a:t> </a:t>
            </a:r>
            <a:r>
              <a:rPr lang="en-US" altLang="ko-KR" dirty="0"/>
              <a:t>flat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DD01B-3A85-BFA0-A8DA-B0FDDCF3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9917"/>
            <a:ext cx="10348487" cy="4484578"/>
          </a:xfrm>
        </p:spPr>
        <p:txBody>
          <a:bodyPr/>
          <a:lstStyle/>
          <a:p>
            <a:r>
              <a:rPr lang="ko-KR" altLang="en-US" sz="1400" dirty="0"/>
              <a:t>위의 조건 네 가지를 통해서 어떤 </a:t>
            </a:r>
            <a:r>
              <a:rPr lang="ko-KR" altLang="en-US" sz="1400" dirty="0" err="1"/>
              <a:t>펑터가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모나드가</a:t>
            </a:r>
            <a:r>
              <a:rPr lang="ko-KR" altLang="en-US" sz="1400" dirty="0"/>
              <a:t> 될 수 있는지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unit</a:t>
            </a:r>
            <a:r>
              <a:rPr lang="ko-KR" altLang="en-US" sz="1400" dirty="0"/>
              <a:t>과 </a:t>
            </a:r>
            <a:r>
              <a:rPr lang="en-US" altLang="ko-KR" sz="1400" dirty="0"/>
              <a:t>flat</a:t>
            </a:r>
            <a:r>
              <a:rPr lang="ko-KR" altLang="en-US" sz="1400" dirty="0"/>
              <a:t>의 조건을 조금 더 직관적으로 이해해 봅시다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우측그림의 빨간색은 </a:t>
            </a:r>
            <a:r>
              <a:rPr lang="en-US" altLang="ko-KR" sz="1400" dirty="0"/>
              <a:t>1</a:t>
            </a:r>
            <a:r>
              <a:rPr lang="ko-KR" altLang="en-US" sz="1400" dirty="0"/>
              <a:t>조건을 시각화 한 것으로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</a:t>
            </a:r>
            <a:r>
              <a:rPr lang="ko-KR" altLang="en-US" sz="1400" dirty="0"/>
              <a:t>와 </a:t>
            </a:r>
            <a:r>
              <a:rPr lang="en-US" altLang="ko-KR" sz="1400" dirty="0"/>
              <a:t>lift(f)</a:t>
            </a:r>
            <a:r>
              <a:rPr lang="ko-KR" altLang="en-US" sz="1400" dirty="0"/>
              <a:t>는 동형사상 관계 같아 보이는데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직접적으로 매개하는 </a:t>
            </a:r>
            <a:r>
              <a:rPr lang="en-US" altLang="ko-KR" sz="1400" dirty="0"/>
              <a:t>unit</a:t>
            </a:r>
            <a:r>
              <a:rPr lang="ko-KR" altLang="en-US" sz="1400" dirty="0"/>
              <a:t>은 둘의 관계를 완전히 보존해야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초록색은 </a:t>
            </a:r>
            <a:r>
              <a:rPr lang="en-US" altLang="ko-KR" sz="1400" dirty="0"/>
              <a:t>2</a:t>
            </a:r>
            <a:r>
              <a:rPr lang="ko-KR" altLang="en-US" sz="1400" dirty="0"/>
              <a:t>조건을 시각화 한 것으로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flat</a:t>
            </a:r>
            <a:r>
              <a:rPr lang="ko-KR" altLang="en-US" sz="1400" dirty="0"/>
              <a:t>은 데이터를 뭉갤 때 정보의 손실이 발생해도 되지만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lift(f)</a:t>
            </a:r>
            <a:r>
              <a:rPr lang="ko-KR" altLang="en-US" sz="1400" dirty="0"/>
              <a:t>와 </a:t>
            </a:r>
            <a:r>
              <a:rPr lang="en-US" altLang="ko-KR" sz="1400" dirty="0"/>
              <a:t>lift(lift(f))</a:t>
            </a:r>
            <a:r>
              <a:rPr lang="ko-KR" altLang="en-US" sz="1400" dirty="0"/>
              <a:t>의 동형사상 관계는 모순 없이 성립 되도록</a:t>
            </a:r>
            <a:br>
              <a:rPr lang="en-US" altLang="ko-KR" sz="1400" dirty="0"/>
            </a:br>
            <a:r>
              <a:rPr lang="en-US" altLang="ko-KR" sz="1400" dirty="0"/>
              <a:t>flat</a:t>
            </a:r>
            <a:r>
              <a:rPr lang="ko-KR" altLang="en-US" sz="1400" dirty="0"/>
              <a:t>은 둘의 관계를 완전히 보존해야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아래 파란색과 검은색은 </a:t>
            </a:r>
            <a:r>
              <a:rPr lang="en-US" altLang="ko-KR" sz="1400" dirty="0"/>
              <a:t>3</a:t>
            </a:r>
            <a:r>
              <a:rPr lang="ko-KR" altLang="en-US" sz="1400" dirty="0"/>
              <a:t>조건을 시각화 한 것으로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unit</a:t>
            </a:r>
            <a:r>
              <a:rPr lang="ko-KR" altLang="en-US" sz="1400" dirty="0"/>
              <a:t> 으로 만들어진 타입은 반드시 </a:t>
            </a:r>
            <a:r>
              <a:rPr lang="en-US" altLang="ko-KR" sz="1400" dirty="0"/>
              <a:t>flat</a:t>
            </a:r>
            <a:r>
              <a:rPr lang="ko-KR" altLang="en-US" sz="1400" dirty="0"/>
              <a:t>이 역 관계로 존재해야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lift(unit)</a:t>
            </a:r>
            <a:r>
              <a:rPr lang="ko-KR" altLang="en-US" sz="1400" dirty="0"/>
              <a:t>과 </a:t>
            </a:r>
            <a:r>
              <a:rPr lang="en-US" altLang="ko-KR" sz="1400" dirty="0"/>
              <a:t>unit</a:t>
            </a:r>
            <a:r>
              <a:rPr lang="ko-KR" altLang="en-US" sz="1400" dirty="0"/>
              <a:t>한 결과와 서로 다를 수 있지만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flat</a:t>
            </a:r>
            <a:r>
              <a:rPr lang="ko-KR" altLang="en-US" sz="1400" dirty="0"/>
              <a:t>한 두 결과는 반드시</a:t>
            </a:r>
            <a:r>
              <a:rPr lang="en-US" altLang="ko-KR" sz="1400" dirty="0"/>
              <a:t> </a:t>
            </a:r>
            <a:r>
              <a:rPr lang="ko-KR" altLang="en-US" sz="1400" dirty="0"/>
              <a:t>같아야 한다는 것을 알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보라색과 검은색은 </a:t>
            </a:r>
            <a:r>
              <a:rPr lang="en-US" altLang="ko-KR" sz="1400" dirty="0"/>
              <a:t>4</a:t>
            </a:r>
            <a:r>
              <a:rPr lang="ko-KR" altLang="en-US" sz="1400" dirty="0"/>
              <a:t>조건을 시각화 한 것으로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flat</a:t>
            </a:r>
            <a:r>
              <a:rPr lang="ko-KR" altLang="en-US" sz="1400" dirty="0"/>
              <a:t>과 </a:t>
            </a:r>
            <a:r>
              <a:rPr lang="en-US" altLang="ko-KR" sz="1400" dirty="0"/>
              <a:t>lift(flat)</a:t>
            </a:r>
            <a:r>
              <a:rPr lang="ko-KR" altLang="en-US" sz="1400" dirty="0"/>
              <a:t>을 한 결과가 서로 다를 수 있지만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flat</a:t>
            </a:r>
            <a:r>
              <a:rPr lang="ko-KR" altLang="en-US" sz="1400" dirty="0"/>
              <a:t>한 두 결과는 반드시</a:t>
            </a:r>
            <a:r>
              <a:rPr lang="en-US" altLang="ko-KR" sz="1400" dirty="0"/>
              <a:t> </a:t>
            </a:r>
            <a:r>
              <a:rPr lang="ko-KR" altLang="en-US" sz="1400" dirty="0"/>
              <a:t>같아야 한다는 것을 알 수 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DD66B3-0194-7F91-7CE2-489AD316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15" y="2468733"/>
            <a:ext cx="5096908" cy="37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6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308C-87BE-D4A4-EA81-D9397CFB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Monad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92FEA-47D8-A597-65CA-CF226FC9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2312"/>
            <a:ext cx="10058400" cy="4458488"/>
          </a:xfrm>
        </p:spPr>
        <p:txBody>
          <a:bodyPr/>
          <a:lstStyle/>
          <a:p>
            <a:r>
              <a:rPr lang="ko-KR" altLang="en-US" sz="1400" dirty="0"/>
              <a:t>위의 내용을 토대로 결국 어떤 </a:t>
            </a:r>
            <a:r>
              <a:rPr lang="ko-KR" altLang="en-US" sz="1400" dirty="0" err="1"/>
              <a:t>펑터가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모나드가</a:t>
            </a:r>
            <a:r>
              <a:rPr lang="ko-KR" altLang="en-US" sz="1400" dirty="0"/>
              <a:t> 되기 위한 조건을 직관적으로 표현해본다면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1). M&lt;A&gt;</a:t>
            </a:r>
            <a:r>
              <a:rPr lang="ko-KR" altLang="en-US" sz="1400" dirty="0"/>
              <a:t>는 </a:t>
            </a:r>
            <a:r>
              <a:rPr lang="en-US" altLang="ko-KR" sz="1400" dirty="0"/>
              <a:t>A</a:t>
            </a:r>
            <a:r>
              <a:rPr lang="ko-KR" altLang="en-US" sz="1400" dirty="0"/>
              <a:t>의 범위를 모두 가지면서 확장된 타입이고</a:t>
            </a:r>
            <a:r>
              <a:rPr lang="en-US" altLang="ko-KR" sz="1400" dirty="0"/>
              <a:t>, (</a:t>
            </a:r>
            <a:r>
              <a:rPr lang="ko-KR" altLang="en-US" sz="1400" dirty="0"/>
              <a:t>즉</a:t>
            </a:r>
            <a:r>
              <a:rPr lang="en-US" altLang="ko-KR" sz="1400" dirty="0"/>
              <a:t>, A</a:t>
            </a:r>
            <a:r>
              <a:rPr lang="ko-KR" altLang="en-US" sz="1400" dirty="0"/>
              <a:t> ⊂ </a:t>
            </a:r>
            <a:r>
              <a:rPr lang="en-US" altLang="ko-KR" sz="1400" dirty="0"/>
              <a:t>M&lt;A&gt; </a:t>
            </a:r>
            <a:r>
              <a:rPr lang="ko-KR" altLang="en-US" sz="1400" dirty="0"/>
              <a:t>일 것입니다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ko-KR" altLang="en-US" sz="1400" dirty="0"/>
              <a:t>그렇다면</a:t>
            </a:r>
            <a:r>
              <a:rPr lang="en-US" altLang="ko-KR" sz="1400" dirty="0"/>
              <a:t>, unit</a:t>
            </a:r>
            <a:r>
              <a:rPr lang="ko-KR" altLang="en-US" sz="1400" dirty="0"/>
              <a:t>은 모든 데이터를 보존하면서 타입만 변환</a:t>
            </a:r>
            <a:r>
              <a:rPr lang="en-US" altLang="ko-KR" sz="1400" dirty="0"/>
              <a:t>(Up</a:t>
            </a:r>
            <a:r>
              <a:rPr lang="ko-KR" altLang="en-US" sz="1400" dirty="0"/>
              <a:t> </a:t>
            </a:r>
            <a:r>
              <a:rPr lang="en-US" altLang="ko-KR" sz="1400" dirty="0"/>
              <a:t>casting)</a:t>
            </a:r>
            <a:r>
              <a:rPr lang="ko-KR" altLang="en-US" sz="1400" dirty="0"/>
              <a:t>하는 함수에 가깝다고 보는 것입니다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2). M&lt;M&lt;A&gt;&gt; </a:t>
            </a:r>
            <a:r>
              <a:rPr lang="ko-KR" altLang="en-US" sz="1400" dirty="0"/>
              <a:t>값은 </a:t>
            </a:r>
            <a:r>
              <a:rPr lang="en-US" altLang="ko-KR" sz="1400" dirty="0"/>
              <a:t>M&lt;A&gt;</a:t>
            </a:r>
            <a:r>
              <a:rPr lang="ko-KR" altLang="en-US" sz="1400" dirty="0"/>
              <a:t>로 변환 될 때</a:t>
            </a:r>
            <a:r>
              <a:rPr lang="en-US" altLang="ko-KR" sz="1400" dirty="0"/>
              <a:t>, </a:t>
            </a:r>
            <a:r>
              <a:rPr lang="ko-KR" altLang="en-US" sz="1400" dirty="0"/>
              <a:t>보통은 값이 일부분 </a:t>
            </a:r>
            <a:r>
              <a:rPr lang="ko-KR" altLang="en-US" sz="1400" dirty="0" err="1"/>
              <a:t>뭉개져서</a:t>
            </a:r>
            <a:r>
              <a:rPr lang="ko-KR" altLang="en-US" sz="1400" dirty="0"/>
              <a:t> 변환 되겠지만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뭉개지는 정보가 없이 완전하게 변환 가능하도록 </a:t>
            </a:r>
            <a:r>
              <a:rPr lang="en-US" altLang="ko-KR" sz="1400" dirty="0"/>
              <a:t>M&lt;M&lt;A&gt;&gt; </a:t>
            </a:r>
            <a:r>
              <a:rPr lang="ko-KR" altLang="en-US" sz="1400" dirty="0"/>
              <a:t>와 </a:t>
            </a:r>
            <a:r>
              <a:rPr lang="en-US" altLang="ko-KR" sz="1400" dirty="0"/>
              <a:t>M&lt;A&gt;</a:t>
            </a:r>
            <a:r>
              <a:rPr lang="ko-KR" altLang="en-US" sz="1400" dirty="0"/>
              <a:t>를 정의 가능하다면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flat</a:t>
            </a:r>
            <a:r>
              <a:rPr lang="ko-KR" altLang="en-US" sz="1400" dirty="0"/>
              <a:t>은 </a:t>
            </a:r>
            <a:r>
              <a:rPr lang="en-US" altLang="ko-KR" sz="1400" dirty="0"/>
              <a:t>M&lt;M&lt;A&gt;&gt;</a:t>
            </a:r>
            <a:r>
              <a:rPr lang="ko-KR" altLang="en-US" sz="1400" dirty="0"/>
              <a:t>의 모든 데이터를 보존하면서 타입만 변환</a:t>
            </a:r>
            <a:r>
              <a:rPr lang="en-US" altLang="ko-KR" sz="1400" dirty="0"/>
              <a:t>(Down casting)</a:t>
            </a:r>
            <a:r>
              <a:rPr lang="ko-KR" altLang="en-US" sz="1400" dirty="0"/>
              <a:t>하는 함수에</a:t>
            </a:r>
            <a:r>
              <a:rPr lang="en-US" altLang="ko-KR" sz="1400" dirty="0"/>
              <a:t> </a:t>
            </a:r>
            <a:r>
              <a:rPr lang="ko-KR" altLang="en-US" sz="1400" dirty="0"/>
              <a:t>가깝다고 보는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M&lt;M&lt;A&gt;&gt;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정의역</a:t>
            </a:r>
            <a:r>
              <a:rPr lang="en-US" altLang="ko-KR" sz="1400" dirty="0"/>
              <a:t> == M&lt;A&gt;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정의역</a:t>
            </a:r>
            <a:r>
              <a:rPr lang="ko-KR" altLang="en-US" sz="1400" dirty="0"/>
              <a:t> 이므로 변환 함수를 생각 해볼 수 있을 것입니다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많은 </a:t>
            </a:r>
            <a:r>
              <a:rPr lang="ko-KR" altLang="en-US" sz="1400" dirty="0" err="1"/>
              <a:t>펑터</a:t>
            </a:r>
            <a:r>
              <a:rPr lang="ko-KR" altLang="en-US" sz="1400" dirty="0"/>
              <a:t> 중에서 </a:t>
            </a:r>
            <a:r>
              <a:rPr lang="ko-KR" altLang="en-US" sz="1400" dirty="0" err="1"/>
              <a:t>모나드가</a:t>
            </a:r>
            <a:r>
              <a:rPr lang="ko-KR" altLang="en-US" sz="1400" dirty="0"/>
              <a:t> 되는 대표적인 예시는 </a:t>
            </a:r>
            <a:r>
              <a:rPr lang="en-US" altLang="ko-KR" sz="1400" dirty="0"/>
              <a:t>list</a:t>
            </a:r>
            <a:r>
              <a:rPr lang="ko-KR" altLang="en-US" sz="1400" dirty="0"/>
              <a:t>와 </a:t>
            </a:r>
            <a:r>
              <a:rPr lang="en-US" altLang="ko-KR" sz="1400" dirty="0"/>
              <a:t>optional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둘을 네 가지 규칙으로 증명해보면서 </a:t>
            </a:r>
            <a:r>
              <a:rPr lang="ko-KR" altLang="en-US" sz="1400" dirty="0" err="1"/>
              <a:t>모나드</a:t>
            </a:r>
            <a:r>
              <a:rPr lang="ko-KR" altLang="en-US" sz="1400" dirty="0"/>
              <a:t> 규칙에 맞는지 확인 해보시기 바랍니다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한마디로 </a:t>
            </a:r>
            <a:r>
              <a:rPr lang="ko-KR" altLang="en-US" sz="1400" dirty="0" err="1"/>
              <a:t>모나드는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/>
              <a:t>개념</a:t>
            </a:r>
            <a:r>
              <a:rPr lang="en-US" altLang="ko-KR" sz="1400" dirty="0"/>
              <a:t>(</a:t>
            </a:r>
            <a:r>
              <a:rPr lang="ko-KR" altLang="en-US" sz="1400" dirty="0"/>
              <a:t>타입</a:t>
            </a:r>
            <a:r>
              <a:rPr lang="en-US" altLang="ko-KR" sz="1400" dirty="0"/>
              <a:t>)</a:t>
            </a:r>
            <a:r>
              <a:rPr lang="ko-KR" altLang="en-US" sz="1400" dirty="0"/>
              <a:t>의 논리적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정의역</a:t>
            </a:r>
            <a:r>
              <a:rPr lang="en-US" altLang="ko-KR" sz="1400" dirty="0"/>
              <a:t>)</a:t>
            </a:r>
            <a:r>
              <a:rPr lang="ko-KR" altLang="en-US" sz="1400" dirty="0"/>
              <a:t>확장으로써 확장 횟수와 무관하게</a:t>
            </a:r>
            <a:br>
              <a:rPr lang="en-US" altLang="ko-KR" sz="1400" dirty="0"/>
            </a:br>
            <a:r>
              <a:rPr lang="ko-KR" altLang="en-US" sz="1400" dirty="0"/>
              <a:t>단 한 번만 유의미한 논리적 확장을 하는 모든 카테고리</a:t>
            </a:r>
            <a:r>
              <a:rPr lang="en-US" altLang="ko-KR" sz="1400" dirty="0"/>
              <a:t>(</a:t>
            </a:r>
            <a:r>
              <a:rPr lang="ko-KR" altLang="en-US" sz="1400" dirty="0"/>
              <a:t>관련 된 집합과 </a:t>
            </a:r>
            <a:r>
              <a:rPr lang="ko-KR" altLang="en-US" sz="1400" dirty="0" err="1"/>
              <a:t>함수등</a:t>
            </a:r>
            <a:r>
              <a:rPr lang="en-US" altLang="ko-KR" sz="1400" dirty="0"/>
              <a:t>)</a:t>
            </a:r>
            <a:r>
              <a:rPr lang="ko-KR" altLang="en-US" sz="1400" dirty="0"/>
              <a:t>를 통칭하는 것</a:t>
            </a:r>
            <a:r>
              <a:rPr lang="en-US" altLang="ko-KR" sz="1400" dirty="0"/>
              <a:t>”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굳이 </a:t>
            </a:r>
            <a:r>
              <a:rPr lang="ko-KR" altLang="en-US" sz="1400" dirty="0" err="1"/>
              <a:t>모나드를</a:t>
            </a:r>
            <a:r>
              <a:rPr lang="ko-KR" altLang="en-US" sz="1400" dirty="0"/>
              <a:t> 써야 하는 이유를 꼽는다면</a:t>
            </a:r>
            <a:r>
              <a:rPr lang="en-US" altLang="ko-KR" sz="1400" dirty="0"/>
              <a:t>, </a:t>
            </a:r>
            <a:r>
              <a:rPr lang="ko-KR" altLang="en-US" sz="1400" dirty="0"/>
              <a:t>다음 두 가지가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고차원 </a:t>
            </a:r>
            <a:r>
              <a:rPr lang="en-US" altLang="ko-KR" sz="1400" dirty="0"/>
              <a:t>lift </a:t>
            </a:r>
            <a:r>
              <a:rPr lang="ko-KR" altLang="en-US" sz="1400" dirty="0"/>
              <a:t>함수의 문제인 타입이 타입 중첩 문제를 해결하기 위해 사용됩니다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반환 타입이 제네릭인 함수들을 서로 합성하려는 경우에 사용됩니다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정확히는 주어진 제네릭 타입이 </a:t>
            </a:r>
            <a:r>
              <a:rPr lang="ko-KR" altLang="en-US" sz="1400" dirty="0" err="1"/>
              <a:t>모나드</a:t>
            </a:r>
            <a:r>
              <a:rPr lang="ko-KR" altLang="en-US" sz="1400" dirty="0"/>
              <a:t> 조건에 맞을 때 가능할 것입니다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249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79FD5-2EFC-692B-DF73-B90DEAE9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객체 지향 패러다임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D1185-6B9F-A90D-9E65-99D0EDD5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6421"/>
          </a:xfrm>
        </p:spPr>
        <p:txBody>
          <a:bodyPr/>
          <a:lstStyle/>
          <a:p>
            <a:r>
              <a:rPr lang="ko-KR" altLang="en-US" sz="1600" dirty="0"/>
              <a:t>객체지향 프로그래밍</a:t>
            </a:r>
            <a:r>
              <a:rPr lang="en-US" altLang="ko-KR" sz="1600" dirty="0"/>
              <a:t>(OOP, Object Oriented Programming)</a:t>
            </a:r>
            <a:r>
              <a:rPr lang="ko-KR" altLang="en-US" sz="1600" dirty="0"/>
              <a:t>은 모든 것을 객체 단위로 두어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객체를 판단하고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객체와의 상호작용을 명시하는 방식의 프로그래밍을 지향하는 패러다임입니다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객체</a:t>
            </a:r>
            <a:r>
              <a:rPr lang="en-US" altLang="ko-KR" sz="1600" dirty="0"/>
              <a:t>(Object)</a:t>
            </a:r>
            <a:r>
              <a:rPr lang="ko-KR" altLang="en-US" sz="1600" dirty="0"/>
              <a:t>는 데이터</a:t>
            </a:r>
            <a:r>
              <a:rPr lang="en-US" altLang="ko-KR" sz="1600" dirty="0"/>
              <a:t>(data)</a:t>
            </a:r>
            <a:r>
              <a:rPr lang="ko-KR" altLang="en-US" sz="1600" dirty="0"/>
              <a:t>와 메소드</a:t>
            </a:r>
            <a:r>
              <a:rPr lang="en-US" altLang="ko-KR" sz="1600" dirty="0"/>
              <a:t>(Method)</a:t>
            </a:r>
            <a:r>
              <a:rPr lang="ko-KR" altLang="en-US" sz="1600" dirty="0"/>
              <a:t>로 구별되고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프로그램은 데이터의 변경을 메소드로 변경하고 객체들 간의 특수한 관계를 통해 프로그래밍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객체 지향 언어의 핵심은 데이터 간의 강한 응집력이 객체를 이루도록 해주지만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객체 내부의 데이터는 약한 결합력으로 이루어져 높은 자유도를 제공해 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객체 지향 언어는 추상화</a:t>
            </a:r>
            <a:r>
              <a:rPr lang="en-US" altLang="ko-KR" sz="1600" dirty="0"/>
              <a:t>, </a:t>
            </a:r>
            <a:r>
              <a:rPr lang="ko-KR" altLang="en-US" sz="1600" dirty="0"/>
              <a:t>상속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다형성</a:t>
            </a:r>
            <a:r>
              <a:rPr lang="en-US" altLang="ko-KR" sz="1600" dirty="0"/>
              <a:t>, </a:t>
            </a:r>
            <a:r>
              <a:rPr lang="ko-KR" altLang="en-US" sz="1600" dirty="0"/>
              <a:t>캡슐화 이 네 가지 특징을 지원하여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보다 구조적이며</a:t>
            </a:r>
            <a:r>
              <a:rPr lang="en-US" altLang="ko-KR" sz="1600" dirty="0"/>
              <a:t> </a:t>
            </a:r>
            <a:r>
              <a:rPr lang="ko-KR" altLang="en-US" sz="1600" dirty="0"/>
              <a:t>유동적인 프로그래밍을 도와줍니다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오늘날 객체 지향 패러다임을 사용한 프로그램들이 대부분이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상당히 복잡한 규모의 프로그램들을 사용하다 보니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자주 사용되는 특정 패턴들을 디자인 패턴이라는 이름으로 칭하고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패턴에 맞게 프로그래밍을 하여</a:t>
            </a:r>
            <a:r>
              <a:rPr lang="en-US" altLang="ko-KR" sz="1600" dirty="0"/>
              <a:t> </a:t>
            </a:r>
            <a:r>
              <a:rPr lang="ko-KR" altLang="en-US" sz="1600" dirty="0"/>
              <a:t>가독성을 높이고 보다 편하게 작성하도록 구조화를 진행 할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130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16F2C-CC19-8D56-1BB0-BA459A0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flatLift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034C2-39ED-BC7D-1D74-24347D51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8599"/>
          </a:xfrm>
        </p:spPr>
        <p:txBody>
          <a:bodyPr/>
          <a:lstStyle/>
          <a:p>
            <a:r>
              <a:rPr lang="ko-KR" altLang="en-US" sz="1400" dirty="0"/>
              <a:t>이전에서 반환 타입인 제네릭 함수 두 개를 합성하려는 경우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모나드</a:t>
            </a:r>
            <a:r>
              <a:rPr lang="ko-KR" altLang="en-US" sz="1400" dirty="0"/>
              <a:t> 기법을 사용해서 이를 해결 할 수 있다고 했었습니다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구체적으로 </a:t>
            </a:r>
            <a:r>
              <a:rPr lang="en-US" altLang="ko-KR" sz="1400" dirty="0"/>
              <a:t>f :: A -&gt; M&lt;B&gt;</a:t>
            </a:r>
            <a:r>
              <a:rPr lang="ko-KR" altLang="en-US" sz="1400" dirty="0"/>
              <a:t>와 </a:t>
            </a:r>
            <a:r>
              <a:rPr lang="en-US" altLang="ko-KR" sz="1400" dirty="0"/>
              <a:t>g :: B -&gt; M&lt;C&gt;</a:t>
            </a:r>
            <a:r>
              <a:rPr lang="ko-KR" altLang="en-US" sz="1400" dirty="0"/>
              <a:t>를 합성하려는 경우</a:t>
            </a:r>
            <a:r>
              <a:rPr lang="en-US" altLang="ko-KR" sz="1400" dirty="0"/>
              <a:t>, f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치역과</a:t>
            </a:r>
            <a:r>
              <a:rPr lang="ko-KR" altLang="en-US" sz="1400" dirty="0"/>
              <a:t> </a:t>
            </a:r>
            <a:r>
              <a:rPr lang="en-US" altLang="ko-KR" sz="1400" dirty="0"/>
              <a:t>g</a:t>
            </a:r>
            <a:r>
              <a:rPr lang="ko-KR" altLang="en-US" sz="1400" dirty="0"/>
              <a:t>의 정의역은 맞지 않기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합성할 방법이 떠오르지 않지만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flatlift</a:t>
            </a:r>
            <a:r>
              <a:rPr lang="en-US" altLang="ko-KR" sz="1400" dirty="0"/>
              <a:t> = flat ∘ lift </a:t>
            </a:r>
            <a:r>
              <a:rPr lang="ko-KR" altLang="en-US" sz="1400" dirty="0"/>
              <a:t>함수는 이를 가능하게 해줍니다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flatlift</a:t>
            </a:r>
            <a:r>
              <a:rPr lang="ko-KR" altLang="en-US" sz="1400" dirty="0"/>
              <a:t>의 타입을 보면</a:t>
            </a:r>
            <a:r>
              <a:rPr lang="en-US" altLang="ko-KR" sz="1400" dirty="0"/>
              <a:t>, lift(g)</a:t>
            </a:r>
            <a:r>
              <a:rPr lang="ko-KR" altLang="en-US" sz="1400" dirty="0"/>
              <a:t> </a:t>
            </a:r>
            <a:r>
              <a:rPr lang="en-US" altLang="ko-KR" sz="1400" dirty="0"/>
              <a:t>::</a:t>
            </a:r>
            <a:r>
              <a:rPr lang="ko-KR" altLang="en-US" sz="1400" dirty="0"/>
              <a:t> </a:t>
            </a:r>
            <a:r>
              <a:rPr lang="en-US" altLang="ko-KR" sz="1400" dirty="0"/>
              <a:t>M&lt;B&gt; -&gt; M&lt;M&lt;C&gt;&gt; , flat :: M&lt;M&lt;C&gt;&gt; -&gt; M&lt;C&gt;</a:t>
            </a:r>
            <a:r>
              <a:rPr lang="ko-KR" altLang="en-US" sz="1400" dirty="0"/>
              <a:t>이므로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flatlift</a:t>
            </a:r>
            <a:r>
              <a:rPr lang="en-US" altLang="ko-KR" sz="1400" dirty="0"/>
              <a:t>(g) = flat ∘ lift(g) :: M&lt;B&gt; -&gt; M&lt;C&gt; </a:t>
            </a:r>
            <a:r>
              <a:rPr lang="ko-KR" altLang="en-US" sz="1400" dirty="0"/>
              <a:t>가 되는 것을 알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 함수 타입은 </a:t>
            </a:r>
            <a:r>
              <a:rPr lang="en-US" altLang="ko-KR" sz="1400" dirty="0"/>
              <a:t>f</a:t>
            </a:r>
            <a:r>
              <a:rPr lang="ko-KR" altLang="en-US" sz="1400" dirty="0"/>
              <a:t>를 합성 할 수 있기 때문에</a:t>
            </a:r>
            <a:r>
              <a:rPr lang="en-US" altLang="ko-KR" sz="1400" dirty="0"/>
              <a:t>, flat ∘ lift(g) ∘ f = </a:t>
            </a:r>
            <a:r>
              <a:rPr lang="en-US" altLang="ko-KR" sz="1400" dirty="0" err="1"/>
              <a:t>flatlift</a:t>
            </a:r>
            <a:r>
              <a:rPr lang="en-US" altLang="ko-KR" sz="1400" dirty="0"/>
              <a:t>(g) ∘ f </a:t>
            </a:r>
            <a:r>
              <a:rPr lang="ko-KR" altLang="en-US" sz="1400" dirty="0"/>
              <a:t>가 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flatlift</a:t>
            </a:r>
            <a:r>
              <a:rPr lang="ko-KR" altLang="en-US" sz="1400" dirty="0"/>
              <a:t>의 타입은 </a:t>
            </a:r>
            <a:r>
              <a:rPr lang="en-US" altLang="ko-KR" sz="1400" dirty="0" err="1"/>
              <a:t>flatlift</a:t>
            </a:r>
            <a:r>
              <a:rPr lang="en-US" altLang="ko-KR" sz="1400" dirty="0"/>
              <a:t> :: (A -&gt; M&lt;B&gt;) -&gt; M&lt;A&gt; -&gt; M&lt;B&gt; </a:t>
            </a:r>
            <a:r>
              <a:rPr lang="ko-KR" altLang="en-US" sz="1400" dirty="0"/>
              <a:t>가 될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</a:t>
            </a:r>
            <a:r>
              <a:rPr lang="en-US" altLang="ko-KR" sz="1400" dirty="0" err="1"/>
              <a:t>flatlift</a:t>
            </a:r>
            <a:r>
              <a:rPr lang="ko-KR" altLang="en-US" sz="1400" dirty="0"/>
              <a:t>는 여타 </a:t>
            </a:r>
            <a:r>
              <a:rPr lang="en-US" altLang="ko-KR" sz="1400" dirty="0"/>
              <a:t>lift</a:t>
            </a:r>
            <a:r>
              <a:rPr lang="ko-KR" altLang="en-US" sz="1400" dirty="0"/>
              <a:t>와 동일하게 다 변수 인자를 받고 싶은 경우</a:t>
            </a:r>
            <a:r>
              <a:rPr lang="en-US" altLang="ko-KR" sz="1400" dirty="0"/>
              <a:t>, lift</a:t>
            </a:r>
            <a:r>
              <a:rPr lang="ko-KR" altLang="en-US" sz="1400" dirty="0"/>
              <a:t>에서 정의했던 것 처럼 </a:t>
            </a:r>
            <a:r>
              <a:rPr lang="en-US" altLang="ko-KR" sz="1400" dirty="0"/>
              <a:t>flatlift_2D</a:t>
            </a:r>
            <a:r>
              <a:rPr lang="ko-KR" altLang="en-US" sz="1400" dirty="0"/>
              <a:t>를 정의 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flatlift_2D :: M&lt;A&gt; -&gt; M&lt;B&gt; -&gt; M&lt;C&gt; </a:t>
            </a:r>
            <a:r>
              <a:rPr lang="ko-KR" altLang="en-US" sz="1400" dirty="0"/>
              <a:t>는</a:t>
            </a:r>
            <a:br>
              <a:rPr lang="en-US" altLang="ko-KR" sz="1400" dirty="0"/>
            </a:br>
            <a:r>
              <a:rPr lang="ko-KR" altLang="en-US" sz="1400" dirty="0"/>
              <a:t>이전에서 데이터를 손실하지 않고는 불가능 한 함수 합성 타입을 </a:t>
            </a:r>
            <a:br>
              <a:rPr lang="en-US" altLang="ko-KR" sz="1400" dirty="0"/>
            </a:br>
            <a:r>
              <a:rPr lang="en-US" altLang="ko-KR" sz="1400" dirty="0" err="1"/>
              <a:t>flatlift</a:t>
            </a:r>
            <a:r>
              <a:rPr lang="ko-KR" altLang="en-US" sz="1400" dirty="0"/>
              <a:t>는 가능하다는 것을 보여줍니다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물론 </a:t>
            </a:r>
            <a:r>
              <a:rPr lang="en-US" altLang="ko-KR" sz="1400" dirty="0"/>
              <a:t>M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모나드여서</a:t>
            </a:r>
            <a:r>
              <a:rPr lang="ko-KR" altLang="en-US" sz="1400" dirty="0"/>
              <a:t> 가능 한 것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 err="1"/>
              <a:t>다인수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flatlift</a:t>
            </a:r>
            <a:r>
              <a:rPr lang="ko-KR" altLang="en-US" sz="1400" dirty="0"/>
              <a:t>는 대표적으로 </a:t>
            </a:r>
            <a:r>
              <a:rPr lang="en-US" altLang="ko-KR" sz="1400" dirty="0"/>
              <a:t>Haskell</a:t>
            </a:r>
            <a:r>
              <a:rPr lang="ko-KR" altLang="en-US" sz="1400" dirty="0"/>
              <a:t>의 </a:t>
            </a:r>
            <a:r>
              <a:rPr lang="en-US" altLang="ko-KR" sz="1400" dirty="0"/>
              <a:t>do </a:t>
            </a:r>
            <a:r>
              <a:rPr lang="ko-KR" altLang="en-US" sz="1400" dirty="0"/>
              <a:t>표기법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Scala</a:t>
            </a:r>
            <a:r>
              <a:rPr lang="ko-KR" altLang="en-US" sz="1400" dirty="0"/>
              <a:t>의 </a:t>
            </a:r>
            <a:r>
              <a:rPr lang="en-US" altLang="ko-KR" sz="1400" dirty="0"/>
              <a:t>for</a:t>
            </a:r>
            <a:r>
              <a:rPr lang="ko-KR" altLang="en-US" sz="1400" dirty="0"/>
              <a:t>블록이 모두 </a:t>
            </a:r>
            <a:r>
              <a:rPr lang="ko-KR" altLang="en-US" sz="1400" dirty="0" err="1"/>
              <a:t>다인수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flatlift</a:t>
            </a:r>
            <a:r>
              <a:rPr lang="ko-KR" altLang="en-US" sz="1400" dirty="0"/>
              <a:t>를 기반 한 문법이라 볼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그만큼 </a:t>
            </a:r>
            <a:r>
              <a:rPr lang="ko-KR" altLang="en-US" sz="1400" dirty="0" err="1"/>
              <a:t>다인수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flatlift</a:t>
            </a:r>
            <a:r>
              <a:rPr lang="ko-KR" altLang="en-US" sz="1400" dirty="0"/>
              <a:t>는 중요한</a:t>
            </a:r>
            <a:r>
              <a:rPr lang="en-US" altLang="ko-KR" sz="1400" dirty="0"/>
              <a:t>, </a:t>
            </a:r>
            <a:r>
              <a:rPr lang="ko-KR" altLang="en-US" sz="1400" dirty="0"/>
              <a:t>유용한 개념이라 볼 수 있습니다</a:t>
            </a:r>
            <a:r>
              <a:rPr lang="en-US" altLang="ko-KR" sz="1400" dirty="0"/>
              <a:t>.)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1B6779-8608-1D83-9292-CC79AA0C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95" y="4516814"/>
            <a:ext cx="5022248" cy="18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3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BB8D1-628B-AC02-FAA4-DD7397B8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Applicative Functor, unwrap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BFDAF-B2CB-2DB6-2AD3-8A1F3787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316954" cy="4292599"/>
          </a:xfrm>
        </p:spPr>
        <p:txBody>
          <a:bodyPr/>
          <a:lstStyle/>
          <a:p>
            <a:r>
              <a:rPr lang="en-US" altLang="ko-KR" sz="1400" dirty="0"/>
              <a:t>Applicative</a:t>
            </a:r>
            <a:r>
              <a:rPr lang="ko-KR" altLang="en-US" sz="1400" dirty="0"/>
              <a:t> </a:t>
            </a:r>
            <a:r>
              <a:rPr lang="en-US" altLang="ko-KR" sz="1400" dirty="0"/>
              <a:t>Functor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펑터의</a:t>
            </a:r>
            <a:r>
              <a:rPr lang="ko-KR" altLang="en-US" sz="1400" dirty="0"/>
              <a:t> 일종으로</a:t>
            </a:r>
            <a:r>
              <a:rPr lang="en-US" altLang="ko-KR" sz="1400" dirty="0"/>
              <a:t> pure</a:t>
            </a:r>
            <a:r>
              <a:rPr lang="ko-KR" altLang="en-US" sz="1400" dirty="0"/>
              <a:t> </a:t>
            </a:r>
            <a:r>
              <a:rPr lang="en-US" altLang="ko-KR" sz="1400" dirty="0"/>
              <a:t>::</a:t>
            </a:r>
            <a:r>
              <a:rPr lang="ko-KR" altLang="en-US" sz="1400" dirty="0"/>
              <a:t> </a:t>
            </a:r>
            <a:r>
              <a:rPr lang="en-US" altLang="ko-KR" sz="1400" dirty="0"/>
              <a:t>T -&gt; M&lt;T&gt; </a:t>
            </a:r>
            <a:r>
              <a:rPr lang="ko-KR" altLang="en-US" sz="1400" dirty="0"/>
              <a:t>함수와</a:t>
            </a:r>
            <a:br>
              <a:rPr lang="en-US" altLang="ko-KR" sz="1400" dirty="0"/>
            </a:br>
            <a:r>
              <a:rPr lang="en-US" altLang="ko-KR" sz="1400" dirty="0"/>
              <a:t>apply :: M&lt;A -&gt; B&gt; -&gt; M&lt;A&gt; -&gt; M&lt;B&gt; </a:t>
            </a:r>
            <a:r>
              <a:rPr lang="ko-KR" altLang="en-US" sz="1400" dirty="0"/>
              <a:t>함수를</a:t>
            </a:r>
            <a:r>
              <a:rPr lang="en-US" altLang="ko-KR" sz="1400" dirty="0"/>
              <a:t> </a:t>
            </a:r>
            <a:r>
              <a:rPr lang="ko-KR" altLang="en-US" sz="1400" dirty="0"/>
              <a:t>가지는 </a:t>
            </a:r>
            <a:r>
              <a:rPr lang="ko-KR" altLang="en-US" sz="1400" dirty="0" err="1"/>
              <a:t>펑터를</a:t>
            </a:r>
            <a:r>
              <a:rPr lang="ko-KR" altLang="en-US" sz="1400" dirty="0"/>
              <a:t>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Applicative</a:t>
            </a:r>
            <a:r>
              <a:rPr lang="ko-KR" altLang="en-US" sz="1400" dirty="0"/>
              <a:t> </a:t>
            </a:r>
            <a:r>
              <a:rPr lang="en-US" altLang="ko-KR" sz="1400" dirty="0"/>
              <a:t>Functor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모노이달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펑터</a:t>
            </a:r>
            <a:r>
              <a:rPr lang="en-US" altLang="ko-KR" sz="1400" dirty="0"/>
              <a:t>(Monoidal</a:t>
            </a:r>
            <a:r>
              <a:rPr lang="ko-KR" altLang="en-US" sz="1400" dirty="0"/>
              <a:t> </a:t>
            </a:r>
            <a:r>
              <a:rPr lang="en-US" altLang="ko-KR" sz="1400" dirty="0"/>
              <a:t>Functor)</a:t>
            </a:r>
            <a:r>
              <a:rPr lang="ko-KR" altLang="en-US" sz="1400" dirty="0"/>
              <a:t>와 유사하지만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조금 더 일 변수 함수처리로 변환 된 버전이라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우측의 그림 처럼 </a:t>
            </a:r>
            <a:r>
              <a:rPr lang="ko-KR" altLang="en-US" sz="1400" dirty="0" err="1"/>
              <a:t>펑터에</a:t>
            </a:r>
            <a:r>
              <a:rPr lang="ko-KR" altLang="en-US" sz="1400" dirty="0"/>
              <a:t> 일종이지만</a:t>
            </a:r>
            <a:r>
              <a:rPr lang="en-US" altLang="ko-KR" sz="1400" dirty="0"/>
              <a:t>, Monad</a:t>
            </a:r>
            <a:r>
              <a:rPr lang="ko-KR" altLang="en-US" sz="1400" dirty="0"/>
              <a:t>의 확장된 개념으로</a:t>
            </a:r>
            <a:br>
              <a:rPr lang="en-US" altLang="ko-KR" sz="1400" dirty="0"/>
            </a:br>
            <a:r>
              <a:rPr lang="ko-KR" altLang="en-US" sz="1400" dirty="0"/>
              <a:t>사용되고</a:t>
            </a:r>
            <a:r>
              <a:rPr lang="en-US" altLang="ko-KR" sz="1400" dirty="0"/>
              <a:t>, </a:t>
            </a:r>
            <a:r>
              <a:rPr lang="ko-KR" altLang="en-US" sz="1400" dirty="0"/>
              <a:t>실제 </a:t>
            </a:r>
            <a:r>
              <a:rPr lang="en-US" altLang="ko-KR" sz="1400" dirty="0"/>
              <a:t>Applicative Functor</a:t>
            </a:r>
            <a:r>
              <a:rPr lang="ko-KR" altLang="en-US" sz="1400" dirty="0"/>
              <a:t>는 </a:t>
            </a:r>
            <a:r>
              <a:rPr lang="en-US" altLang="ko-KR" sz="1400" dirty="0"/>
              <a:t>Monad</a:t>
            </a:r>
            <a:r>
              <a:rPr lang="ko-KR" altLang="en-US" sz="1400" dirty="0"/>
              <a:t>를 온전히 구현 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apply</a:t>
            </a:r>
            <a:r>
              <a:rPr lang="ko-KR" altLang="en-US" sz="1400" dirty="0"/>
              <a:t>함수도 많은 함수들 처럼</a:t>
            </a:r>
            <a:r>
              <a:rPr lang="en-US" altLang="ko-KR" sz="1400" dirty="0"/>
              <a:t>, </a:t>
            </a:r>
            <a:r>
              <a:rPr lang="ko-KR" altLang="en-US" sz="1400" dirty="0"/>
              <a:t>두 가지 규칙이 존재합니다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apply(f, x)</a:t>
            </a:r>
            <a:r>
              <a:rPr lang="ko-KR" altLang="en-US" sz="1400" dirty="0"/>
              <a:t>에서 </a:t>
            </a:r>
            <a:r>
              <a:rPr lang="en-US" altLang="ko-KR" sz="1400" dirty="0"/>
              <a:t>f(x) = x </a:t>
            </a:r>
            <a:r>
              <a:rPr lang="ko-KR" altLang="en-US" sz="1400" dirty="0"/>
              <a:t>인 </a:t>
            </a:r>
            <a:r>
              <a:rPr lang="ko-KR" altLang="en-US" sz="1400" dirty="0" err="1"/>
              <a:t>항등</a:t>
            </a:r>
            <a:r>
              <a:rPr lang="ko-KR" altLang="en-US" sz="1400" dirty="0"/>
              <a:t> 함수 </a:t>
            </a:r>
            <a:r>
              <a:rPr lang="en-US" altLang="ko-KR" sz="1400" dirty="0"/>
              <a:t>id 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apply(id, x) = x </a:t>
            </a:r>
            <a:r>
              <a:rPr lang="ko-KR" altLang="en-US" sz="1400" dirty="0"/>
              <a:t>가 되어야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apply(f, apply(g, x)) = f(g(x)) = apply(apply(apply(∘, f), g), x) </a:t>
            </a:r>
            <a:r>
              <a:rPr lang="ko-KR" altLang="en-US" sz="1400" dirty="0"/>
              <a:t>가 성립해야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맨 우측 그림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이외에 다양한 </a:t>
            </a:r>
            <a:r>
              <a:rPr lang="en-US" altLang="ko-KR" sz="1400" dirty="0"/>
              <a:t>Functor</a:t>
            </a:r>
            <a:r>
              <a:rPr lang="ko-KR" altLang="en-US" sz="1400" dirty="0"/>
              <a:t>들이 있고</a:t>
            </a:r>
            <a:r>
              <a:rPr lang="en-US" altLang="ko-KR" sz="1400" dirty="0"/>
              <a:t>, Haskell</a:t>
            </a:r>
            <a:r>
              <a:rPr lang="ko-KR" altLang="en-US" sz="1400" dirty="0"/>
              <a:t>의 </a:t>
            </a:r>
            <a:r>
              <a:rPr lang="en-US" altLang="ko-KR" sz="1400" dirty="0"/>
              <a:t>&lt;$&gt;, &lt;*&gt;, $, (+) </a:t>
            </a:r>
            <a:r>
              <a:rPr lang="ko-KR" altLang="en-US" sz="1400" dirty="0"/>
              <a:t>연산자 등의 다양한 </a:t>
            </a:r>
            <a:r>
              <a:rPr lang="en-US" altLang="ko-KR" sz="1400" dirty="0"/>
              <a:t>Functor</a:t>
            </a:r>
            <a:r>
              <a:rPr lang="ko-KR" altLang="en-US" sz="1400" dirty="0"/>
              <a:t>들을 자주 사용하게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Unwrap</a:t>
            </a:r>
            <a:r>
              <a:rPr lang="ko-KR" altLang="en-US" sz="1400" dirty="0"/>
              <a:t>는 </a:t>
            </a:r>
            <a:r>
              <a:rPr lang="en-US" altLang="ko-KR" sz="1400" dirty="0"/>
              <a:t>Unit(Wrapper)</a:t>
            </a:r>
            <a:r>
              <a:rPr lang="ko-KR" altLang="en-US" sz="1400" dirty="0"/>
              <a:t>의 반대로 </a:t>
            </a:r>
            <a:r>
              <a:rPr lang="en-US" altLang="ko-KR" sz="1400" dirty="0"/>
              <a:t>M&lt;T&gt; -&gt; T</a:t>
            </a:r>
            <a:r>
              <a:rPr lang="ko-KR" altLang="en-US" sz="1400" dirty="0"/>
              <a:t>로 타입을 구체화 하는 것입니다</a:t>
            </a:r>
            <a:r>
              <a:rPr lang="en-US" altLang="ko-KR" sz="1400" dirty="0"/>
              <a:t>. (Wrap</a:t>
            </a:r>
            <a:r>
              <a:rPr lang="ko-KR" altLang="en-US" sz="1400" dirty="0"/>
              <a:t>을 벗겨낸다고도 표현합니다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Unwrap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펑터</a:t>
            </a:r>
            <a:r>
              <a:rPr lang="ko-KR" altLang="en-US" sz="1400" dirty="0"/>
              <a:t> 타입 </a:t>
            </a:r>
            <a:r>
              <a:rPr lang="en-US" altLang="ko-KR" sz="1400" dirty="0"/>
              <a:t>M</a:t>
            </a:r>
            <a:r>
              <a:rPr lang="ko-KR" altLang="en-US" sz="1400" dirty="0"/>
              <a:t>에 따라 정의가 달라지면서도 구체 타입 </a:t>
            </a:r>
            <a:r>
              <a:rPr lang="en-US" altLang="ko-KR" sz="1400" dirty="0"/>
              <a:t>T </a:t>
            </a:r>
            <a:r>
              <a:rPr lang="ko-KR" altLang="en-US" sz="1400" dirty="0"/>
              <a:t>값을 도출하는 과정이기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대부분</a:t>
            </a:r>
            <a:r>
              <a:rPr lang="en-US" altLang="ko-KR" sz="1400" dirty="0"/>
              <a:t>, </a:t>
            </a:r>
            <a:r>
              <a:rPr lang="ko-KR" altLang="en-US" sz="1400" dirty="0"/>
              <a:t>특정 언어와 해당언어의 특정 </a:t>
            </a:r>
            <a:r>
              <a:rPr lang="ko-KR" altLang="en-US" sz="1400" dirty="0" err="1"/>
              <a:t>펑터</a:t>
            </a:r>
            <a:r>
              <a:rPr lang="ko-KR" altLang="en-US" sz="1400" dirty="0"/>
              <a:t> 타입이 갖는 메소드를 사용해서 이를 구현 하는 경우가 많습니다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Promise</a:t>
            </a:r>
            <a:r>
              <a:rPr lang="ko-KR" altLang="en-US" sz="1400" dirty="0"/>
              <a:t> 타입을 구체 타입으로 하기 위해</a:t>
            </a:r>
            <a:r>
              <a:rPr lang="en-US" altLang="ko-KR" sz="1400" dirty="0"/>
              <a:t>, await</a:t>
            </a:r>
            <a:r>
              <a:rPr lang="ko-KR" altLang="en-US" sz="1400" dirty="0"/>
              <a:t>를 정의하는 것들이 여기에 해당 됩니다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 descr="도표, 스케치, 평면도, 라인이(가) 표시된 사진&#10;&#10;자동 생성된 설명">
            <a:extLst>
              <a:ext uri="{FF2B5EF4-FFF2-40B4-BE49-F238E27FC236}">
                <a16:creationId xmlns:a16="http://schemas.microsoft.com/office/drawing/2014/main" id="{2B877FE4-34B0-E372-0B4B-435280498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495" y="1936008"/>
            <a:ext cx="2552290" cy="2813192"/>
          </a:xfrm>
          <a:prstGeom prst="rect">
            <a:avLst/>
          </a:prstGeom>
        </p:spPr>
      </p:pic>
      <p:pic>
        <p:nvPicPr>
          <p:cNvPr id="7" name="그림 6" descr="원, 스크린샷, 텍스트, 도표이(가) 표시된 사진&#10;&#10;자동 생성된 설명">
            <a:extLst>
              <a:ext uri="{FF2B5EF4-FFF2-40B4-BE49-F238E27FC236}">
                <a16:creationId xmlns:a16="http://schemas.microsoft.com/office/drawing/2014/main" id="{F09AD904-3582-2A8A-C2AE-2E2577D0C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2" r="31193"/>
          <a:stretch/>
        </p:blipFill>
        <p:spPr>
          <a:xfrm>
            <a:off x="7441322" y="1936008"/>
            <a:ext cx="1565663" cy="16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66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36823-7EA1-D183-4F08-77F07C4A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Monad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6FA08-73E1-9A02-3AA7-70778DC6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5374"/>
            <a:ext cx="10058400" cy="4395427"/>
          </a:xfrm>
        </p:spPr>
        <p:txBody>
          <a:bodyPr/>
          <a:lstStyle/>
          <a:p>
            <a:r>
              <a:rPr lang="ko-KR" altLang="en-US" sz="1200" dirty="0"/>
              <a:t>그렇다면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모나드는</a:t>
            </a:r>
            <a:r>
              <a:rPr lang="ko-KR" altLang="en-US" sz="1200" dirty="0"/>
              <a:t> 구체적으로 어디에 어떻게 쓰일까요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대표적인 </a:t>
            </a:r>
            <a:r>
              <a:rPr lang="ko-KR" altLang="en-US" sz="1200" dirty="0" err="1"/>
              <a:t>모나드</a:t>
            </a:r>
            <a:r>
              <a:rPr lang="ko-KR" altLang="en-US" sz="1200" dirty="0"/>
              <a:t> 기법으로 </a:t>
            </a:r>
            <a:r>
              <a:rPr lang="en-US" altLang="ko-KR" sz="1200" dirty="0"/>
              <a:t>Maybe(Optional), list, Future, State, IO</a:t>
            </a:r>
            <a:r>
              <a:rPr lang="ko-KR" altLang="en-US" sz="1200" dirty="0"/>
              <a:t>이 다섯 개를 기본적으로 사용하는 편입니다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1). Maybe</a:t>
            </a:r>
            <a:r>
              <a:rPr lang="ko-KR" altLang="en-US" sz="1200" dirty="0"/>
              <a:t> 컨테이너는 타입 </a:t>
            </a:r>
            <a:r>
              <a:rPr lang="en-US" altLang="ko-KR" sz="1200" dirty="0"/>
              <a:t>T</a:t>
            </a:r>
            <a:r>
              <a:rPr lang="ko-KR" altLang="en-US" sz="1200" dirty="0"/>
              <a:t>에 대해 </a:t>
            </a:r>
            <a:r>
              <a:rPr lang="en-US" altLang="ko-KR" sz="1200" dirty="0"/>
              <a:t>T</a:t>
            </a:r>
            <a:r>
              <a:rPr lang="ko-KR" altLang="en-US" sz="1200" dirty="0"/>
              <a:t>를 포함 하면서</a:t>
            </a:r>
            <a:r>
              <a:rPr lang="en-US" altLang="ko-KR" sz="1200" dirty="0"/>
              <a:t>, Null </a:t>
            </a:r>
            <a:r>
              <a:rPr lang="ko-KR" altLang="en-US" sz="1200" dirty="0"/>
              <a:t>과 유사한 의미의 값을 추가로 두는 타입 생성자입니다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 </a:t>
            </a:r>
            <a:r>
              <a:rPr lang="en-US" altLang="ko-KR" sz="1200" dirty="0"/>
              <a:t>Haskell</a:t>
            </a:r>
            <a:r>
              <a:rPr lang="ko-KR" altLang="en-US" sz="1200" dirty="0"/>
              <a:t>의 </a:t>
            </a:r>
            <a:r>
              <a:rPr lang="en-US" altLang="ko-KR" sz="1200" dirty="0"/>
              <a:t>Maybe ,</a:t>
            </a:r>
            <a:r>
              <a:rPr lang="ko-KR" altLang="en-US" sz="1200" dirty="0"/>
              <a:t> </a:t>
            </a:r>
            <a:r>
              <a:rPr lang="en-US" altLang="ko-KR" sz="1200" dirty="0"/>
              <a:t>java</a:t>
            </a:r>
            <a:r>
              <a:rPr lang="ko-KR" altLang="en-US" sz="1200" dirty="0"/>
              <a:t>의 </a:t>
            </a:r>
            <a:r>
              <a:rPr lang="en-US" altLang="ko-KR" sz="1200" dirty="0"/>
              <a:t>Optional , </a:t>
            </a:r>
            <a:r>
              <a:rPr lang="en-US" altLang="ko-KR" sz="1200" dirty="0" err="1"/>
              <a:t>js</a:t>
            </a:r>
            <a:r>
              <a:rPr lang="ko-KR" altLang="en-US" sz="1200" dirty="0"/>
              <a:t>에도 </a:t>
            </a:r>
            <a:r>
              <a:rPr lang="en-US" altLang="ko-KR" sz="1200" dirty="0"/>
              <a:t>Optional</a:t>
            </a:r>
            <a:r>
              <a:rPr lang="ko-KR" altLang="en-US" sz="1200" dirty="0"/>
              <a:t>를 사용합니다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2). list</a:t>
            </a:r>
            <a:r>
              <a:rPr lang="ko-KR" altLang="en-US" sz="1200" dirty="0"/>
              <a:t> 컨테이너는 타입 </a:t>
            </a:r>
            <a:r>
              <a:rPr lang="en-US" altLang="ko-KR" sz="1200" dirty="0"/>
              <a:t>T</a:t>
            </a:r>
            <a:r>
              <a:rPr lang="ko-KR" altLang="en-US" sz="1200" dirty="0"/>
              <a:t>에 대해 </a:t>
            </a:r>
            <a:r>
              <a:rPr lang="en-US" altLang="ko-KR" sz="1200" dirty="0"/>
              <a:t>T </a:t>
            </a:r>
            <a:r>
              <a:rPr lang="ko-KR" altLang="en-US" sz="1200" dirty="0"/>
              <a:t>값을 </a:t>
            </a:r>
            <a:r>
              <a:rPr lang="en-US" altLang="ko-KR" sz="1200" dirty="0"/>
              <a:t>0</a:t>
            </a:r>
            <a:r>
              <a:rPr lang="ko-KR" altLang="en-US" sz="1200" dirty="0"/>
              <a:t>개 이상 들고 있게 해주는 타입 생성자 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Haskell</a:t>
            </a:r>
            <a:r>
              <a:rPr lang="ko-KR" altLang="en-US" sz="1200" dirty="0"/>
              <a:t>의 기본 </a:t>
            </a:r>
            <a:r>
              <a:rPr lang="en-US" altLang="ko-KR" sz="1200" dirty="0"/>
              <a:t>list, java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js</a:t>
            </a:r>
            <a:r>
              <a:rPr lang="ko-KR" altLang="en-US" sz="1200" dirty="0"/>
              <a:t>는 기본 </a:t>
            </a:r>
            <a:r>
              <a:rPr lang="en-US" altLang="ko-KR" sz="1200" dirty="0"/>
              <a:t>list</a:t>
            </a:r>
            <a:r>
              <a:rPr lang="ko-KR" altLang="en-US" sz="1200" dirty="0"/>
              <a:t>가 이미 </a:t>
            </a:r>
            <a:r>
              <a:rPr lang="en-US" altLang="ko-KR" sz="1200" dirty="0"/>
              <a:t>list</a:t>
            </a:r>
            <a:r>
              <a:rPr lang="ko-KR" altLang="en-US" sz="1200" dirty="0"/>
              <a:t>컨테이너로써 동작합니다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특히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ko-KR" altLang="en-US" sz="1200" dirty="0"/>
              <a:t>는 </a:t>
            </a:r>
            <a:r>
              <a:rPr lang="en-US" altLang="ko-KR" sz="1200" dirty="0"/>
              <a:t>map,</a:t>
            </a:r>
            <a:r>
              <a:rPr lang="ko-KR" altLang="en-US" sz="1200" dirty="0"/>
              <a:t> </a:t>
            </a:r>
            <a:r>
              <a:rPr lang="en-US" altLang="ko-KR" sz="1200" dirty="0"/>
              <a:t>filter,</a:t>
            </a:r>
            <a:r>
              <a:rPr lang="ko-KR" altLang="en-US" sz="1200" dirty="0"/>
              <a:t> </a:t>
            </a:r>
            <a:r>
              <a:rPr lang="en-US" altLang="ko-KR" sz="1200" dirty="0"/>
              <a:t>reduce, </a:t>
            </a:r>
            <a:r>
              <a:rPr lang="en-US" altLang="ko-KR" sz="1200" dirty="0" err="1"/>
              <a:t>flatmap</a:t>
            </a:r>
            <a:r>
              <a:rPr lang="ko-KR" altLang="en-US" sz="1200" dirty="0"/>
              <a:t>등 대부분의 기법들이 </a:t>
            </a:r>
            <a:r>
              <a:rPr lang="en-US" altLang="ko-KR" sz="1200" dirty="0"/>
              <a:t>list</a:t>
            </a:r>
            <a:r>
              <a:rPr lang="ko-KR" altLang="en-US" sz="1200" dirty="0"/>
              <a:t>전용구문이라 굉장히 중요하다고 볼 수 있습니다</a:t>
            </a:r>
            <a:r>
              <a:rPr lang="en-US" altLang="ko-KR" sz="1200" dirty="0"/>
              <a:t>.)</a:t>
            </a:r>
          </a:p>
          <a:p>
            <a:r>
              <a:rPr lang="en-US" altLang="ko-KR" sz="1200" dirty="0"/>
              <a:t>3). Future </a:t>
            </a:r>
            <a:r>
              <a:rPr lang="ko-KR" altLang="en-US" sz="1200" dirty="0"/>
              <a:t>컨테이너는 타입 </a:t>
            </a:r>
            <a:r>
              <a:rPr lang="en-US" altLang="ko-KR" sz="1200" dirty="0"/>
              <a:t>T</a:t>
            </a:r>
            <a:r>
              <a:rPr lang="ko-KR" altLang="en-US" sz="1200" dirty="0"/>
              <a:t>에 대해 어떤 실행의 결과가 </a:t>
            </a:r>
            <a:r>
              <a:rPr lang="en-US" altLang="ko-KR" sz="1200" dirty="0"/>
              <a:t>T </a:t>
            </a:r>
            <a:r>
              <a:rPr lang="ko-KR" altLang="en-US" sz="1200" dirty="0"/>
              <a:t>값이 나오기까지</a:t>
            </a:r>
            <a:r>
              <a:rPr lang="en-US" altLang="ko-KR" sz="1200" dirty="0"/>
              <a:t>, </a:t>
            </a:r>
            <a:r>
              <a:rPr lang="ko-KR" altLang="en-US" sz="1200" dirty="0"/>
              <a:t>미래에 결과가 나올 것이라는 확신을 가지고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T</a:t>
            </a:r>
            <a:r>
              <a:rPr lang="ko-KR" altLang="en-US" sz="1200" dirty="0"/>
              <a:t>값이 구체화 된 시점</a:t>
            </a:r>
            <a:r>
              <a:rPr lang="en-US" altLang="ko-KR" sz="1200" dirty="0"/>
              <a:t>(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결과가 나온 시점</a:t>
            </a:r>
            <a:r>
              <a:rPr lang="en-US" altLang="ko-KR" sz="1200" dirty="0"/>
              <a:t>)</a:t>
            </a:r>
            <a:r>
              <a:rPr lang="ko-KR" altLang="en-US" sz="1200" dirty="0"/>
              <a:t>에 해당 값을 정상적으로 사용하도록 해주는 타입 생성자입니다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js</a:t>
            </a:r>
            <a:r>
              <a:rPr lang="ko-KR" altLang="en-US" sz="1200" dirty="0"/>
              <a:t>의 </a:t>
            </a:r>
            <a:r>
              <a:rPr lang="en-US" altLang="ko-KR" sz="1200" dirty="0"/>
              <a:t>Promise</a:t>
            </a:r>
            <a:r>
              <a:rPr lang="ko-KR" altLang="en-US" sz="1200" dirty="0"/>
              <a:t>는 </a:t>
            </a:r>
            <a:r>
              <a:rPr lang="en-US" altLang="ko-KR" sz="1200" dirty="0"/>
              <a:t>Future </a:t>
            </a:r>
            <a:r>
              <a:rPr lang="ko-KR" altLang="en-US" sz="1200" dirty="0"/>
              <a:t>컨테이너로 </a:t>
            </a:r>
            <a:r>
              <a:rPr lang="en-US" altLang="ko-KR" sz="1200" dirty="0"/>
              <a:t>await</a:t>
            </a:r>
            <a:r>
              <a:rPr lang="ko-KR" altLang="en-US" sz="1200" dirty="0"/>
              <a:t>나</a:t>
            </a:r>
            <a:r>
              <a:rPr lang="en-US" altLang="ko-KR" sz="1200" dirty="0"/>
              <a:t>, .then</a:t>
            </a:r>
            <a:r>
              <a:rPr lang="ko-KR" altLang="en-US" sz="1200" dirty="0"/>
              <a:t> 구문들이 미래에 값이 구체화 될 때의 행동을 지정해줍니다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4). State</a:t>
            </a:r>
            <a:r>
              <a:rPr lang="ko-KR" altLang="en-US" sz="1200" dirty="0"/>
              <a:t> 컨테이너는 타입 </a:t>
            </a:r>
            <a:r>
              <a:rPr lang="en-US" altLang="ko-KR" sz="1200" dirty="0"/>
              <a:t>T</a:t>
            </a:r>
            <a:r>
              <a:rPr lang="ko-KR" altLang="en-US" sz="1200" dirty="0"/>
              <a:t>에 대해 반환할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상태</a:t>
            </a:r>
            <a:r>
              <a:rPr lang="en-US" altLang="ko-KR" sz="1200" dirty="0"/>
              <a:t>(State)</a:t>
            </a:r>
            <a:r>
              <a:rPr lang="ko-KR" altLang="en-US" sz="1200" dirty="0"/>
              <a:t>도 같이 반환하여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둘을 같이 사용하여 합성을 하려는 경우에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사용되는 타입 생성자입니다</a:t>
            </a:r>
            <a:r>
              <a:rPr lang="en-US" altLang="ko-KR" sz="1200" dirty="0"/>
              <a:t>. State</a:t>
            </a:r>
            <a:r>
              <a:rPr lang="ko-KR" altLang="en-US" sz="1200" dirty="0"/>
              <a:t>를 사용하는 이유는 함수는 상태 값을 사용하지 않고 항상 같은 결과를 도출 해내지만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State</a:t>
            </a:r>
            <a:r>
              <a:rPr lang="ko-KR" altLang="en-US" sz="1200" dirty="0"/>
              <a:t>를 가지고 처리해야 하는 상황이 생기기 마련인데</a:t>
            </a:r>
            <a:r>
              <a:rPr lang="en-US" altLang="ko-KR" sz="1200" dirty="0"/>
              <a:t>, </a:t>
            </a:r>
            <a:r>
              <a:rPr lang="ko-KR" altLang="en-US" sz="1200" dirty="0"/>
              <a:t>이 때</a:t>
            </a:r>
            <a:r>
              <a:rPr lang="en-US" altLang="ko-KR" sz="1200" dirty="0"/>
              <a:t>, State</a:t>
            </a:r>
            <a:r>
              <a:rPr lang="ko-KR" altLang="en-US" sz="1200" dirty="0" err="1"/>
              <a:t>모나드를</a:t>
            </a:r>
            <a:r>
              <a:rPr lang="ko-KR" altLang="en-US" sz="1200" dirty="0"/>
              <a:t> 사용하여 이를 해결합니다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5). IO</a:t>
            </a:r>
            <a:r>
              <a:rPr lang="ko-KR" altLang="en-US" sz="1200" dirty="0"/>
              <a:t> 타입은 </a:t>
            </a:r>
            <a:r>
              <a:rPr lang="en-US" altLang="ko-KR" sz="1200" dirty="0"/>
              <a:t>void(IO :: ())</a:t>
            </a:r>
            <a:r>
              <a:rPr lang="ko-KR" altLang="en-US" sz="1200" dirty="0"/>
              <a:t>로 반환이 없는 순수 부작용 함수입니다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문제는</a:t>
            </a:r>
            <a:r>
              <a:rPr lang="en-US" altLang="ko-KR" sz="1200" dirty="0"/>
              <a:t>, main</a:t>
            </a:r>
            <a:r>
              <a:rPr lang="ko-KR" altLang="en-US" sz="1200" dirty="0"/>
              <a:t>함수의 경우 반드시 </a:t>
            </a:r>
            <a:r>
              <a:rPr lang="en-US" altLang="ko-KR" sz="1200" dirty="0"/>
              <a:t>IO()</a:t>
            </a:r>
            <a:r>
              <a:rPr lang="ko-KR" altLang="en-US" sz="1200" dirty="0"/>
              <a:t>를 사용해야 하는데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함수형 언어는 부작용 함수를 정의할 수 없다는 규칙으로 인한 역설을 해결하기 위해</a:t>
            </a:r>
            <a:r>
              <a:rPr lang="en-US" altLang="ko-KR" sz="1200" dirty="0"/>
              <a:t>, IO()</a:t>
            </a:r>
            <a:r>
              <a:rPr lang="ko-KR" altLang="en-US" sz="1200" dirty="0"/>
              <a:t> 부작용 함수를 반환 값에 별도로 작성하여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합성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체이닝</a:t>
            </a:r>
            <a:r>
              <a:rPr lang="en-US" altLang="ko-KR" sz="1200" dirty="0"/>
              <a:t>)</a:t>
            </a:r>
            <a:r>
              <a:rPr lang="ko-KR" altLang="en-US" sz="1200" dirty="0"/>
              <a:t>을 위해 </a:t>
            </a:r>
            <a:r>
              <a:rPr lang="en-US" altLang="ko-KR" sz="1200" dirty="0"/>
              <a:t>unit</a:t>
            </a:r>
            <a:r>
              <a:rPr lang="ko-KR" altLang="en-US" sz="1200" dirty="0"/>
              <a:t>타입 값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싱글톤</a:t>
            </a:r>
            <a:r>
              <a:rPr lang="ko-KR" altLang="en-US" sz="1200" dirty="0"/>
              <a:t> </a:t>
            </a:r>
            <a:r>
              <a:rPr lang="en-US" altLang="ko-KR" sz="1200" dirty="0"/>
              <a:t>void)</a:t>
            </a:r>
            <a:r>
              <a:rPr lang="ko-KR" altLang="en-US" sz="1200" dirty="0"/>
              <a:t>을 매번 반환하여 규칙을 깨지 않고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IO()</a:t>
            </a:r>
            <a:r>
              <a:rPr lang="ko-KR" altLang="en-US" sz="1200" dirty="0"/>
              <a:t> 프로시저를 사용하도록 해줍니다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0832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4870-6E3B-2C7D-BE83-2A345B8C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Lambda Calculus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49E3A-25AA-3342-20CD-1FC074E9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6293"/>
          </a:xfrm>
        </p:spPr>
        <p:txBody>
          <a:bodyPr/>
          <a:lstStyle/>
          <a:p>
            <a:r>
              <a:rPr lang="ko-KR" altLang="en-US" sz="1400" dirty="0"/>
              <a:t>람다 대수는 수학에서 논리연산 분야의 한 형식 체계로 수학 </a:t>
            </a:r>
            <a:r>
              <a:rPr lang="ko-KR" altLang="en-US" sz="1400" dirty="0" err="1"/>
              <a:t>기초론에서</a:t>
            </a:r>
            <a:r>
              <a:rPr lang="ko-KR" altLang="en-US" sz="1400" dirty="0"/>
              <a:t> 나온 개념이지만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람다 대수학은 튜링 완전성을 만족하는 학문으로 오늘날 튜링 기반 </a:t>
            </a:r>
            <a:r>
              <a:rPr lang="ko-KR" altLang="en-US" sz="1400" dirty="0" err="1"/>
              <a:t>머신들이</a:t>
            </a:r>
            <a:r>
              <a:rPr lang="ko-KR" altLang="en-US" sz="1400" dirty="0"/>
              <a:t> 기반을 두는 수학 체계가 되었습니다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수학에서 함수는 다양한 방법으로 표현되지만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람다 대수에서는 추상화 기법으로 부르는 람다표현식을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사용하여 나타냅니다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예를 들어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f(a, b) = a + b</a:t>
            </a:r>
            <a:r>
              <a:rPr lang="ko-KR" altLang="en-US" sz="1400" dirty="0"/>
              <a:t>는 </a:t>
            </a:r>
            <a:r>
              <a:rPr lang="en-US" altLang="ko-KR" sz="1400" dirty="0"/>
              <a:t>(a, b) -&gt; a + b </a:t>
            </a:r>
            <a:r>
              <a:rPr lang="ko-KR" altLang="en-US" sz="1400" dirty="0"/>
              <a:t>로도 표현 가능하고</a:t>
            </a:r>
            <a:r>
              <a:rPr lang="en-US" altLang="ko-KR" sz="1400" dirty="0"/>
              <a:t>, </a:t>
            </a:r>
            <a:r>
              <a:rPr lang="el-GR" altLang="ko-KR" sz="1400" dirty="0"/>
              <a:t>λ</a:t>
            </a:r>
            <a:r>
              <a:rPr lang="en-US" altLang="ko-KR" sz="1400" dirty="0"/>
              <a:t>a. </a:t>
            </a:r>
            <a:r>
              <a:rPr lang="el-GR" altLang="ko-KR" sz="1400" dirty="0"/>
              <a:t>λ</a:t>
            </a:r>
            <a:r>
              <a:rPr lang="en-US" altLang="ko-KR" sz="1400" dirty="0"/>
              <a:t>b. a + b </a:t>
            </a:r>
            <a:r>
              <a:rPr lang="ko-KR" altLang="en-US" sz="1400" dirty="0"/>
              <a:t>로도 표현 가능합니다</a:t>
            </a:r>
            <a:r>
              <a:rPr lang="en-US" altLang="ko-KR" sz="1400" dirty="0"/>
              <a:t>.</a:t>
            </a:r>
          </a:p>
          <a:p>
            <a:r>
              <a:rPr lang="el-GR" altLang="ko-KR" sz="1400" dirty="0"/>
              <a:t>λ</a:t>
            </a:r>
            <a:r>
              <a:rPr lang="en-US" altLang="ko-KR" sz="1400" dirty="0"/>
              <a:t>a. N </a:t>
            </a:r>
            <a:r>
              <a:rPr lang="ko-KR" altLang="en-US" sz="1400" dirty="0"/>
              <a:t>이 정의 된 경우</a:t>
            </a:r>
            <a:r>
              <a:rPr lang="en-US" altLang="ko-KR" sz="1400" dirty="0"/>
              <a:t>, N</a:t>
            </a:r>
            <a:r>
              <a:rPr lang="ko-KR" altLang="en-US" sz="1400" dirty="0"/>
              <a:t>은 </a:t>
            </a:r>
            <a:r>
              <a:rPr lang="en-US" altLang="ko-KR" sz="1400" dirty="0"/>
              <a:t>a</a:t>
            </a:r>
            <a:r>
              <a:rPr lang="ko-KR" altLang="en-US" sz="1400" dirty="0"/>
              <a:t>의 </a:t>
            </a:r>
            <a:r>
              <a:rPr lang="en-US" altLang="ko-KR" sz="1400" dirty="0"/>
              <a:t>Scope(a</a:t>
            </a:r>
            <a:r>
              <a:rPr lang="ko-KR" altLang="en-US" sz="1400" dirty="0"/>
              <a:t>가 정의 된 유효 한 범위</a:t>
            </a:r>
            <a:r>
              <a:rPr lang="en-US" altLang="ko-KR" sz="1400" dirty="0"/>
              <a:t>)</a:t>
            </a:r>
            <a:r>
              <a:rPr lang="ko-KR" altLang="en-US" sz="1400" dirty="0"/>
              <a:t>가 될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자유변수</a:t>
            </a:r>
            <a:r>
              <a:rPr lang="en-US" altLang="ko-KR" sz="1400" dirty="0"/>
              <a:t>(free variable)</a:t>
            </a:r>
            <a:r>
              <a:rPr lang="ko-KR" altLang="en-US" sz="1400" dirty="0"/>
              <a:t>는</a:t>
            </a:r>
            <a:r>
              <a:rPr lang="en-US" altLang="ko-KR" sz="1400" dirty="0"/>
              <a:t> N</a:t>
            </a:r>
            <a:r>
              <a:rPr lang="ko-KR" altLang="en-US" sz="1400" dirty="0"/>
              <a:t>식에서 </a:t>
            </a:r>
            <a:r>
              <a:rPr lang="en-US" altLang="ko-KR" sz="1400" dirty="0"/>
              <a:t>a</a:t>
            </a:r>
            <a:r>
              <a:rPr lang="ko-KR" altLang="en-US" sz="1400" dirty="0"/>
              <a:t>를 제외한 모든 변수들을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이는 해당 </a:t>
            </a:r>
            <a:r>
              <a:rPr lang="en-US" altLang="ko-KR" sz="1400" dirty="0"/>
              <a:t>Scope</a:t>
            </a:r>
            <a:r>
              <a:rPr lang="ko-KR" altLang="en-US" sz="1400" dirty="0"/>
              <a:t>로 미리 정의 된 값이 아닌</a:t>
            </a:r>
            <a:r>
              <a:rPr lang="en-US" altLang="ko-KR" sz="1400" dirty="0"/>
              <a:t>(</a:t>
            </a:r>
            <a:r>
              <a:rPr lang="ko-KR" altLang="en-US" sz="1400" dirty="0"/>
              <a:t>묶여 있지 않은</a:t>
            </a:r>
            <a:r>
              <a:rPr lang="en-US" altLang="ko-KR" sz="1400" dirty="0"/>
              <a:t>), </a:t>
            </a:r>
            <a:r>
              <a:rPr lang="ko-KR" altLang="en-US" sz="1400" dirty="0"/>
              <a:t>모든 변수들을 의미합니다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제한변수</a:t>
            </a:r>
            <a:r>
              <a:rPr lang="en-US" altLang="ko-KR" sz="1400" dirty="0"/>
              <a:t>(bound variable)</a:t>
            </a:r>
            <a:r>
              <a:rPr lang="ko-KR" altLang="en-US" sz="1400" dirty="0"/>
              <a:t>는 </a:t>
            </a:r>
            <a:r>
              <a:rPr lang="en-US" altLang="ko-KR" sz="1400" dirty="0"/>
              <a:t>N</a:t>
            </a:r>
            <a:r>
              <a:rPr lang="ko-KR" altLang="en-US" sz="1400" dirty="0"/>
              <a:t>식에서 </a:t>
            </a:r>
            <a:r>
              <a:rPr lang="en-US" altLang="ko-KR" sz="1400" dirty="0"/>
              <a:t>a</a:t>
            </a:r>
            <a:r>
              <a:rPr lang="ko-KR" altLang="en-US" sz="1400" dirty="0"/>
              <a:t>를 말합니다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해당 </a:t>
            </a:r>
            <a:r>
              <a:rPr lang="en-US" altLang="ko-KR" sz="1400" dirty="0"/>
              <a:t>Scope</a:t>
            </a:r>
            <a:r>
              <a:rPr lang="ko-KR" altLang="en-US" sz="1400" dirty="0"/>
              <a:t>로 미리 정의된 모든 변수들을 의미합니다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람다 대수는 함수와 변수를 구별하지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기본적으로 </a:t>
            </a:r>
            <a:r>
              <a:rPr lang="ko-KR" altLang="en-US" sz="1400" dirty="0" err="1"/>
              <a:t>커링이</a:t>
            </a:r>
            <a:r>
              <a:rPr lang="ko-KR" altLang="en-US" sz="1400" dirty="0"/>
              <a:t> 적용되고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적용 될 인자는 묵시적으로 </a:t>
            </a:r>
            <a:r>
              <a:rPr lang="el-GR" altLang="ko-KR" sz="1400" dirty="0"/>
              <a:t>λ</a:t>
            </a:r>
            <a:r>
              <a:rPr lang="en-US" altLang="ko-KR" sz="1400" dirty="0"/>
              <a:t> </a:t>
            </a:r>
            <a:r>
              <a:rPr lang="ko-KR" altLang="en-US" sz="1400" dirty="0"/>
              <a:t>값의 좌측부터 우측까지 순서대로 위치에 대입됩니다</a:t>
            </a:r>
            <a:r>
              <a:rPr lang="en-US" altLang="ko-KR" sz="1400" dirty="0"/>
              <a:t>. (</a:t>
            </a:r>
            <a:r>
              <a:rPr lang="el-GR" altLang="ko-KR" sz="1400" dirty="0"/>
              <a:t>λ</a:t>
            </a:r>
            <a:r>
              <a:rPr lang="en-US" altLang="ko-KR" sz="1400" dirty="0"/>
              <a:t>a. </a:t>
            </a:r>
            <a:r>
              <a:rPr lang="el-GR" altLang="ko-KR" sz="1400" dirty="0"/>
              <a:t>λ</a:t>
            </a:r>
            <a:r>
              <a:rPr lang="en-US" altLang="ko-KR" sz="1400" dirty="0"/>
              <a:t>b. a + b 1 == </a:t>
            </a:r>
            <a:r>
              <a:rPr lang="el-GR" altLang="ko-KR" sz="1400" dirty="0"/>
              <a:t>λ</a:t>
            </a:r>
            <a:r>
              <a:rPr lang="en-US" altLang="ko-KR" sz="1400" dirty="0"/>
              <a:t>b. 1 + b )</a:t>
            </a:r>
            <a:br>
              <a:rPr lang="en-US" altLang="ko-KR" sz="1400" dirty="0"/>
            </a:br>
            <a:r>
              <a:rPr lang="ko-KR" altLang="en-US" sz="1400" dirty="0"/>
              <a:t>이를 방지</a:t>
            </a:r>
            <a:r>
              <a:rPr lang="en-US" altLang="ko-KR" sz="1400" dirty="0"/>
              <a:t>(?) </a:t>
            </a:r>
            <a:r>
              <a:rPr lang="ko-KR" altLang="en-US" sz="1400" dirty="0"/>
              <a:t>하는 방법으로 괄호를 통하여 치환 </a:t>
            </a:r>
            <a:r>
              <a:rPr lang="en-US" altLang="ko-KR" sz="1400" dirty="0"/>
              <a:t>Scope</a:t>
            </a:r>
            <a:r>
              <a:rPr lang="ko-KR" altLang="en-US" sz="1400" dirty="0"/>
              <a:t>를 지정하면</a:t>
            </a:r>
            <a:r>
              <a:rPr lang="en-US" altLang="ko-KR" sz="1400" dirty="0"/>
              <a:t>, </a:t>
            </a:r>
            <a:r>
              <a:rPr lang="ko-KR" altLang="en-US" sz="1400" dirty="0"/>
              <a:t>지정된 </a:t>
            </a:r>
            <a:r>
              <a:rPr lang="el-GR" altLang="ko-KR" sz="1400" dirty="0"/>
              <a:t>λ</a:t>
            </a:r>
            <a:r>
              <a:rPr lang="ko-KR" altLang="en-US" sz="1400" dirty="0"/>
              <a:t>가 치환됩니다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l-GR" altLang="ko-KR" sz="1400" dirty="0"/>
              <a:t>λ</a:t>
            </a:r>
            <a:r>
              <a:rPr lang="en-US" altLang="ko-KR" sz="1400" dirty="0"/>
              <a:t>a. (</a:t>
            </a:r>
            <a:r>
              <a:rPr lang="el-GR" altLang="ko-KR" sz="1400" dirty="0"/>
              <a:t>λ</a:t>
            </a:r>
            <a:r>
              <a:rPr lang="en-US" altLang="ko-KR" sz="1400" dirty="0"/>
              <a:t>b.(a + b) 1) == </a:t>
            </a:r>
            <a:r>
              <a:rPr lang="el-GR" altLang="ko-KR" sz="1400" dirty="0"/>
              <a:t>λ</a:t>
            </a:r>
            <a:r>
              <a:rPr lang="en-US" altLang="ko-KR" sz="1400" dirty="0"/>
              <a:t>a. a + 1 )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9416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EBA4-360A-0191-B8F2-E225073B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ffectLst/>
              </a:rPr>
              <a:t>substitution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98235-7569-901B-EDC4-33905109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9987"/>
          </a:xfrm>
        </p:spPr>
        <p:txBody>
          <a:bodyPr/>
          <a:lstStyle/>
          <a:p>
            <a:r>
              <a:rPr lang="ko-KR" altLang="en-US" sz="1400" dirty="0"/>
              <a:t>람다 대수는 다음 세 가지 치환 규칙이 있습니다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모두 중요한 규칙이니 직접 작성하면서 익히시는 것을 권장합니다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1). </a:t>
            </a:r>
            <a:r>
              <a:rPr lang="el-GR" altLang="ko-KR" sz="1400" dirty="0"/>
              <a:t>α-</a:t>
            </a:r>
            <a:r>
              <a:rPr lang="en-US" altLang="ko-KR" sz="1400" dirty="0"/>
              <a:t>conversion : </a:t>
            </a:r>
            <a:r>
              <a:rPr lang="ko-KR" altLang="en-US" sz="1400" dirty="0"/>
              <a:t>제한 변수를 변경하려는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en-US" altLang="ko-KR" sz="1400" dirty="0"/>
              <a:t>Scope</a:t>
            </a:r>
            <a:r>
              <a:rPr lang="ko-KR" altLang="en-US" sz="1400" dirty="0"/>
              <a:t>의 종속된 변수들 모두 같은 값으로 변경한다면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이는 변경 전과 동치인데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알파 동치</a:t>
            </a:r>
            <a:r>
              <a:rPr lang="en-US" altLang="ko-KR" sz="1400" dirty="0"/>
              <a:t>(Alpha Equivalence)</a:t>
            </a:r>
            <a:r>
              <a:rPr lang="ko-KR" altLang="en-US" sz="1400" dirty="0"/>
              <a:t>라고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알파 동치 관계로 치환 하는 것을 알파 변환</a:t>
            </a:r>
            <a:r>
              <a:rPr lang="en-US" altLang="ko-KR" sz="1400" dirty="0"/>
              <a:t>(</a:t>
            </a:r>
            <a:r>
              <a:rPr lang="el-GR" altLang="ko-KR" sz="1400" dirty="0"/>
              <a:t>α-</a:t>
            </a:r>
            <a:r>
              <a:rPr lang="en-US" altLang="ko-KR" sz="1400" dirty="0"/>
              <a:t>conversion)</a:t>
            </a:r>
            <a:r>
              <a:rPr lang="ko-KR" altLang="en-US" sz="1400" dirty="0"/>
              <a:t>이라고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(renaming</a:t>
            </a:r>
            <a:r>
              <a:rPr lang="ko-KR" altLang="en-US" sz="1400" dirty="0"/>
              <a:t>이라고도 불리는 규칙으로 </a:t>
            </a:r>
            <a:r>
              <a:rPr lang="el-GR" altLang="ko-KR" sz="1400" dirty="0"/>
              <a:t>λ</a:t>
            </a:r>
            <a:r>
              <a:rPr lang="en-US" altLang="ko-KR" sz="1400" dirty="0"/>
              <a:t>a. t </a:t>
            </a:r>
            <a:r>
              <a:rPr lang="en-US" altLang="ko-KR" sz="1400" dirty="0">
                <a:sym typeface="Wingdings" panose="05000000000000000000" pitchFamily="2" charset="2"/>
              </a:rPr>
              <a:t></a:t>
            </a:r>
            <a:r>
              <a:rPr lang="en-US" altLang="ko-KR" sz="1400" dirty="0"/>
              <a:t> </a:t>
            </a:r>
            <a:r>
              <a:rPr lang="el-GR" altLang="ko-KR" sz="1400" dirty="0"/>
              <a:t>λ</a:t>
            </a:r>
            <a:r>
              <a:rPr lang="en-US" altLang="ko-KR" sz="1400" dirty="0"/>
              <a:t>a. a 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a </a:t>
            </a:r>
            <a:r>
              <a:rPr lang="ko-KR" altLang="en-US" sz="1400" dirty="0"/>
              <a:t>를 </a:t>
            </a:r>
            <a:r>
              <a:rPr lang="en-US" altLang="ko-KR" sz="1400" dirty="0"/>
              <a:t>b</a:t>
            </a:r>
            <a:r>
              <a:rPr lang="ko-KR" altLang="en-US" sz="1400" dirty="0"/>
              <a:t>로 치환 한다면</a:t>
            </a:r>
            <a:r>
              <a:rPr lang="en-US" altLang="ko-KR" sz="1400" dirty="0"/>
              <a:t>, </a:t>
            </a:r>
            <a:r>
              <a:rPr lang="el-GR" altLang="ko-KR" sz="1400" dirty="0"/>
              <a:t>λ</a:t>
            </a:r>
            <a:r>
              <a:rPr lang="en-US" altLang="ko-KR" sz="1400" dirty="0"/>
              <a:t>b. t[b/a] </a:t>
            </a:r>
            <a:r>
              <a:rPr lang="en-US" altLang="ko-KR" sz="1400" dirty="0">
                <a:sym typeface="Wingdings" panose="05000000000000000000" pitchFamily="2" charset="2"/>
              </a:rPr>
              <a:t></a:t>
            </a:r>
            <a:r>
              <a:rPr lang="en-US" altLang="ko-KR" sz="1400" dirty="0"/>
              <a:t> </a:t>
            </a:r>
            <a:r>
              <a:rPr lang="el-GR" altLang="ko-KR" sz="1400" dirty="0"/>
              <a:t>λ</a:t>
            </a:r>
            <a:r>
              <a:rPr lang="en-US" altLang="ko-KR" sz="1400" dirty="0"/>
              <a:t>b. b </a:t>
            </a:r>
            <a:r>
              <a:rPr lang="ko-KR" altLang="en-US" sz="1400" dirty="0"/>
              <a:t>가 될 것입니다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2). </a:t>
            </a:r>
            <a:r>
              <a:rPr lang="el-GR" altLang="ko-KR" sz="1400" dirty="0"/>
              <a:t>β-</a:t>
            </a:r>
            <a:r>
              <a:rPr lang="en-US" altLang="ko-KR" sz="1400" dirty="0"/>
              <a:t>reduction : </a:t>
            </a:r>
            <a:r>
              <a:rPr lang="ko-KR" altLang="en-US" sz="1400" dirty="0"/>
              <a:t>추상화 된 변수에 구체적인 실례</a:t>
            </a:r>
            <a:r>
              <a:rPr lang="en-US" altLang="ko-KR" sz="1400" dirty="0"/>
              <a:t>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  <a:r>
              <a:rPr lang="ko-KR" altLang="en-US" sz="1400" dirty="0"/>
              <a:t>으로 치환 하는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치환 하려는 제한 변수에 종속된 모든 변수는</a:t>
            </a:r>
            <a:r>
              <a:rPr lang="en-US" altLang="ko-KR" sz="1400" dirty="0"/>
              <a:t> </a:t>
            </a:r>
            <a:r>
              <a:rPr lang="ko-KR" altLang="en-US" sz="1400" dirty="0"/>
              <a:t>치환 하려는 값으로 바꾼 결과 식은 변경 전과 동치인데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베타 동치</a:t>
            </a:r>
            <a:r>
              <a:rPr lang="en-US" altLang="ko-KR" sz="1400" dirty="0"/>
              <a:t>(Beta</a:t>
            </a:r>
            <a:r>
              <a:rPr lang="ko-KR" altLang="en-US" sz="1400" dirty="0"/>
              <a:t> </a:t>
            </a:r>
            <a:r>
              <a:rPr lang="en-US" altLang="ko-KR" sz="1400" dirty="0"/>
              <a:t>Equivalence)</a:t>
            </a:r>
            <a:r>
              <a:rPr lang="ko-KR" altLang="en-US" sz="1400" dirty="0"/>
              <a:t>라고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베타 동치 관계로 치환 하는 것을 베타 축약</a:t>
            </a:r>
            <a:r>
              <a:rPr lang="en-US" altLang="ko-KR" sz="1400" dirty="0"/>
              <a:t>(</a:t>
            </a:r>
            <a:r>
              <a:rPr lang="el-GR" altLang="ko-KR" sz="1400" dirty="0"/>
              <a:t>β-</a:t>
            </a:r>
            <a:r>
              <a:rPr lang="en-US" altLang="ko-KR" sz="1400" dirty="0"/>
              <a:t>reduction)</a:t>
            </a:r>
            <a:r>
              <a:rPr lang="ko-KR" altLang="en-US" sz="1400" dirty="0"/>
              <a:t>이라고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이는 값을 대입하는 규칙으로 </a:t>
            </a:r>
            <a:r>
              <a:rPr lang="el-GR" altLang="ko-KR" sz="1400" dirty="0"/>
              <a:t>λ</a:t>
            </a:r>
            <a:r>
              <a:rPr lang="en-US" altLang="ko-KR" sz="1400" dirty="0"/>
              <a:t>a. t </a:t>
            </a:r>
            <a:r>
              <a:rPr lang="en-US" altLang="ko-KR" sz="1400" dirty="0">
                <a:sym typeface="Wingdings" panose="05000000000000000000" pitchFamily="2" charset="2"/>
              </a:rPr>
              <a:t></a:t>
            </a:r>
            <a:r>
              <a:rPr lang="en-US" altLang="ko-KR" sz="1400" dirty="0"/>
              <a:t> </a:t>
            </a:r>
            <a:r>
              <a:rPr lang="el-GR" altLang="ko-KR" sz="1400" dirty="0"/>
              <a:t>λ</a:t>
            </a:r>
            <a:r>
              <a:rPr lang="en-US" altLang="ko-KR" sz="1400" dirty="0"/>
              <a:t>a. a 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a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치환 한다면</a:t>
            </a:r>
            <a:r>
              <a:rPr lang="en-US" altLang="ko-KR" sz="1400" dirty="0"/>
              <a:t>, </a:t>
            </a:r>
            <a:r>
              <a:rPr lang="el-GR" altLang="ko-KR" sz="1400" dirty="0"/>
              <a:t>λ</a:t>
            </a:r>
            <a:r>
              <a:rPr lang="en-US" altLang="ko-KR" sz="1400" dirty="0"/>
              <a:t>a. t[a:=1] </a:t>
            </a:r>
            <a:r>
              <a:rPr lang="en-US" altLang="ko-KR" sz="1400" dirty="0">
                <a:sym typeface="Wingdings" panose="05000000000000000000" pitchFamily="2" charset="2"/>
              </a:rPr>
              <a:t></a:t>
            </a:r>
            <a:r>
              <a:rPr lang="en-US" altLang="ko-KR" sz="1400" dirty="0"/>
              <a:t> (</a:t>
            </a:r>
            <a:r>
              <a:rPr lang="el-GR" altLang="ko-KR" sz="1400" dirty="0"/>
              <a:t>λ</a:t>
            </a:r>
            <a:r>
              <a:rPr lang="en-US" altLang="ko-KR" sz="1400" dirty="0"/>
              <a:t>a. a 1) </a:t>
            </a:r>
            <a:r>
              <a:rPr lang="ko-KR" altLang="en-US" sz="1400" dirty="0"/>
              <a:t>가 될 것입니다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3). </a:t>
            </a:r>
            <a:r>
              <a:rPr lang="el-GR" altLang="ko-KR" sz="1400" dirty="0"/>
              <a:t>η-</a:t>
            </a:r>
            <a:r>
              <a:rPr lang="en-US" altLang="ko-KR" sz="1400" dirty="0"/>
              <a:t>reduction : </a:t>
            </a:r>
            <a:r>
              <a:rPr lang="ko-KR" altLang="en-US" sz="1400" dirty="0"/>
              <a:t>제한 변수가 식에 언급 되지 않은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제한 변수의 정의를 없앤</a:t>
            </a:r>
            <a:r>
              <a:rPr lang="en-US" altLang="ko-KR" sz="1400" dirty="0"/>
              <a:t>(</a:t>
            </a:r>
            <a:r>
              <a:rPr lang="ko-KR" altLang="en-US" sz="1400" dirty="0"/>
              <a:t>치환</a:t>
            </a:r>
            <a:r>
              <a:rPr lang="en-US" altLang="ko-KR" sz="1400" dirty="0"/>
              <a:t>) </a:t>
            </a:r>
            <a:r>
              <a:rPr lang="ko-KR" altLang="en-US" sz="1400" dirty="0"/>
              <a:t>식은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변경 전과 논리적으로 동치인데</a:t>
            </a:r>
            <a:r>
              <a:rPr lang="en-US" altLang="ko-KR" sz="1400" dirty="0"/>
              <a:t>, </a:t>
            </a:r>
            <a:r>
              <a:rPr lang="ko-KR" altLang="en-US" sz="1400" dirty="0"/>
              <a:t>이와 같은 방식으로 치환하는 것을 이타 축약</a:t>
            </a:r>
            <a:r>
              <a:rPr lang="en-US" altLang="ko-KR" sz="1400" dirty="0"/>
              <a:t>(</a:t>
            </a:r>
            <a:r>
              <a:rPr lang="el-GR" altLang="ko-KR" sz="1400" dirty="0"/>
              <a:t>η-</a:t>
            </a:r>
            <a:r>
              <a:rPr lang="en-US" altLang="ko-KR" sz="1400" dirty="0"/>
              <a:t>reduction)</a:t>
            </a:r>
            <a:r>
              <a:rPr lang="ko-KR" altLang="en-US" sz="1400" dirty="0"/>
              <a:t>이라고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이는 상수 함수 형태의 인자를 받는 함수와 받지 않는 함수를 동등하게 취급하므로</a:t>
            </a:r>
            <a:r>
              <a:rPr lang="en-US" altLang="ko-KR" sz="1400" dirty="0"/>
              <a:t>, </a:t>
            </a:r>
            <a:r>
              <a:rPr lang="el-GR" altLang="ko-KR" sz="1400" dirty="0"/>
              <a:t>λ</a:t>
            </a:r>
            <a:r>
              <a:rPr lang="en-US" altLang="ko-KR" sz="1400" dirty="0"/>
              <a:t>b. </a:t>
            </a:r>
            <a:r>
              <a:rPr lang="el-GR" altLang="ko-KR" sz="1400" dirty="0"/>
              <a:t>λ</a:t>
            </a:r>
            <a:r>
              <a:rPr lang="en-US" altLang="ko-KR" sz="1400" dirty="0"/>
              <a:t>a. b </a:t>
            </a:r>
            <a:r>
              <a:rPr lang="en-US" altLang="ko-KR" sz="1400" dirty="0">
                <a:sym typeface="Wingdings" panose="05000000000000000000" pitchFamily="2" charset="2"/>
              </a:rPr>
              <a:t></a:t>
            </a:r>
            <a:r>
              <a:rPr lang="en-US" altLang="ko-KR" sz="1400" dirty="0"/>
              <a:t> </a:t>
            </a:r>
            <a:r>
              <a:rPr lang="el-GR" altLang="ko-KR" sz="1400" dirty="0"/>
              <a:t>λ</a:t>
            </a:r>
            <a:r>
              <a:rPr lang="en-US" altLang="ko-KR" sz="1400" dirty="0"/>
              <a:t>b. b </a:t>
            </a:r>
            <a:r>
              <a:rPr lang="ko-KR" altLang="en-US" sz="1400" dirty="0"/>
              <a:t>가 될 것입니다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람다 대수로 수학의 논리 증명을 나타낸 것을 커리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하워드</a:t>
            </a:r>
            <a:r>
              <a:rPr lang="ko-KR" altLang="en-US" sz="1400" dirty="0"/>
              <a:t> 대응</a:t>
            </a:r>
            <a:r>
              <a:rPr lang="en-US" altLang="ko-KR" sz="1400" dirty="0"/>
              <a:t>(curry-</a:t>
            </a:r>
            <a:r>
              <a:rPr lang="en-US" altLang="ko-KR" sz="1400" dirty="0" err="1"/>
              <a:t>howard</a:t>
            </a:r>
            <a:r>
              <a:rPr lang="en-US" altLang="ko-KR" sz="1400" dirty="0"/>
              <a:t> correspondence)</a:t>
            </a:r>
            <a:r>
              <a:rPr lang="ko-KR" altLang="en-US" sz="1400" dirty="0"/>
              <a:t>이라고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커리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하워드</a:t>
            </a:r>
            <a:r>
              <a:rPr lang="ko-KR" altLang="en-US" sz="1400" dirty="0"/>
              <a:t> 대응은 오늘날 타입 추론 기법을 탄생하는데 사용되는 핵심적인 동형 사상 관계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643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2625C-0045-C1A3-7577-9BBF01BD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Encapsulation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A464D-5521-FE99-846D-7C530110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9119"/>
            <a:ext cx="10058400" cy="4471361"/>
          </a:xfrm>
        </p:spPr>
        <p:txBody>
          <a:bodyPr/>
          <a:lstStyle/>
          <a:p>
            <a:r>
              <a:rPr lang="ko-KR" altLang="en-US" sz="1400" dirty="0"/>
              <a:t>캡슐화는 클래스라는 캡슐에 서로 연관 된 여러 객체의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인스턴스</a:t>
            </a:r>
            <a:r>
              <a:rPr lang="en-US" altLang="ko-KR" sz="1400" dirty="0"/>
              <a:t>), </a:t>
            </a:r>
            <a:r>
              <a:rPr lang="ko-KR" altLang="en-US" sz="1400" dirty="0"/>
              <a:t>메소드 들을 한 번에 넣고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이들끼리 는 자유롭게 사용되지만</a:t>
            </a:r>
            <a:r>
              <a:rPr lang="en-US" altLang="ko-KR" sz="1400" dirty="0"/>
              <a:t>,</a:t>
            </a:r>
            <a:r>
              <a:rPr lang="ko-KR" altLang="en-US" sz="1400" dirty="0"/>
              <a:t> 외부에서는 이들을 알 수 없게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내부의 이들이 외부로 나가는 것을 엄격히 관리 하는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외부에서 동작 구조를 알 수 없게 보호하는 것을 데이터 보호</a:t>
            </a:r>
            <a:r>
              <a:rPr lang="en-US" altLang="ko-KR" sz="1400" dirty="0"/>
              <a:t>(data protection)</a:t>
            </a:r>
            <a:r>
              <a:rPr lang="ko-KR" altLang="en-US" sz="1400" dirty="0"/>
              <a:t>라고 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외부에서 내부의 값을 임의로 가져오려는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최소한의 필요 부분만 노출 시키려는 것을 데이터 은닉</a:t>
            </a:r>
            <a:r>
              <a:rPr lang="en-US" altLang="ko-KR" sz="1400" dirty="0"/>
              <a:t>(data hiding)</a:t>
            </a:r>
            <a:r>
              <a:rPr lang="ko-KR" altLang="en-US" sz="1400" dirty="0"/>
              <a:t>이라고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객제</a:t>
            </a:r>
            <a:r>
              <a:rPr lang="ko-KR" altLang="en-US" sz="1400" dirty="0"/>
              <a:t> 지향 언어는 캡슐화를 이루기 위해 두 가지 방법을 사용하는 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이는 접근 제어자와</a:t>
            </a:r>
            <a:r>
              <a:rPr lang="en-US" altLang="ko-KR" sz="1400" dirty="0"/>
              <a:t> [getter, setter]</a:t>
            </a:r>
            <a:r>
              <a:rPr lang="ko-KR" altLang="en-US" sz="1400" dirty="0"/>
              <a:t>를 사용하는 것입니다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이를 </a:t>
            </a:r>
            <a:r>
              <a:rPr lang="en-US" altLang="ko-KR" sz="1400" dirty="0" err="1"/>
              <a:t>DataDrivenDesign</a:t>
            </a:r>
            <a:r>
              <a:rPr lang="ko-KR" altLang="en-US" sz="1400" dirty="0"/>
              <a:t>의 일종으로도 표현합니다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접근제어자</a:t>
            </a:r>
            <a:r>
              <a:rPr lang="en-US" altLang="ko-KR" sz="1400" dirty="0"/>
              <a:t>(access modifiers) : </a:t>
            </a:r>
            <a:r>
              <a:rPr lang="ko-KR" altLang="en-US" sz="1400" dirty="0"/>
              <a:t>클래스의 인스턴스나 메소드들을</a:t>
            </a:r>
            <a:br>
              <a:rPr lang="en-US" altLang="ko-KR" sz="1400" dirty="0"/>
            </a:br>
            <a:r>
              <a:rPr lang="ko-KR" altLang="en-US" sz="1400" dirty="0"/>
              <a:t>외부에서</a:t>
            </a:r>
            <a:r>
              <a:rPr lang="en-US" altLang="ko-KR" sz="1400" dirty="0"/>
              <a:t> </a:t>
            </a:r>
            <a:r>
              <a:rPr lang="ko-KR" altLang="en-US" sz="1400" dirty="0"/>
              <a:t>어느 정도 권한으로 허용할지를 지정 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이는 데이터 보호와 데이터 은닉을 위한 기법으로 볼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2). getter/setter : </a:t>
            </a:r>
            <a:r>
              <a:rPr lang="ko-KR" altLang="en-US" sz="1400" dirty="0"/>
              <a:t>하나의 인스턴스를 직접 접근하지 못하게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값을 변경하는 것 역시</a:t>
            </a:r>
            <a:r>
              <a:rPr lang="en-US" altLang="ko-KR" sz="1400" dirty="0"/>
              <a:t>, </a:t>
            </a:r>
            <a:r>
              <a:rPr lang="ko-KR" altLang="en-US" sz="1400" dirty="0"/>
              <a:t>직접적으로 변경하는 것을 막고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getter</a:t>
            </a:r>
            <a:r>
              <a:rPr lang="ko-KR" altLang="en-US" sz="1400" dirty="0"/>
              <a:t>와 </a:t>
            </a:r>
            <a:r>
              <a:rPr lang="en-US" altLang="ko-KR" sz="1400" dirty="0"/>
              <a:t>setter</a:t>
            </a:r>
            <a:r>
              <a:rPr lang="ko-KR" altLang="en-US" sz="1400" dirty="0"/>
              <a:t>메소드로 값을 가져오고 변경하도록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이는 데이터 은닉을 위한 기법으로 볼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92BB5-3D77-5AEB-EE62-403DA9C5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72" y="4594040"/>
            <a:ext cx="5466080" cy="17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9F433-BC28-D666-C571-19B8757B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Encapsulation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1665AA8-3DFE-A555-6A7C-07C93B6FC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8874"/>
            <a:ext cx="2967894" cy="1033761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F8CEFF-ED29-16F8-7889-DF222C79D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91967"/>
            <a:ext cx="2967894" cy="2708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338EC-858D-4FCC-D14E-9456119EC90E}"/>
              </a:ext>
            </a:extLst>
          </p:cNvPr>
          <p:cNvSpPr txBox="1"/>
          <p:nvPr/>
        </p:nvSpPr>
        <p:spPr>
          <a:xfrm>
            <a:off x="1097280" y="1912562"/>
            <a:ext cx="107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fruit.java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51EB0-881A-A40D-F71A-65FF7FC0B117}"/>
              </a:ext>
            </a:extLst>
          </p:cNvPr>
          <p:cNvSpPr txBox="1"/>
          <p:nvPr/>
        </p:nvSpPr>
        <p:spPr>
          <a:xfrm>
            <a:off x="1097279" y="3322635"/>
            <a:ext cx="202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encapsulation.java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C735F1-8244-B167-DAD8-7CE13CFF8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676" y="2281894"/>
            <a:ext cx="2896004" cy="22385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7E9E8F-E68F-AEA9-6B55-9816954D5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676" y="5166758"/>
            <a:ext cx="2896004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41A0A5-9B73-C00F-7AE1-A7AF2566E887}"/>
              </a:ext>
            </a:extLst>
          </p:cNvPr>
          <p:cNvSpPr txBox="1"/>
          <p:nvPr/>
        </p:nvSpPr>
        <p:spPr>
          <a:xfrm>
            <a:off x="8259676" y="1912562"/>
            <a:ext cx="107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fruit.java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54B09-752B-9574-DD4D-650C1856AA03}"/>
              </a:ext>
            </a:extLst>
          </p:cNvPr>
          <p:cNvSpPr txBox="1"/>
          <p:nvPr/>
        </p:nvSpPr>
        <p:spPr>
          <a:xfrm>
            <a:off x="8259676" y="4520427"/>
            <a:ext cx="219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encapsulation.java</a:t>
            </a:r>
            <a:br>
              <a:rPr lang="en-US" altLang="ko-KR" dirty="0"/>
            </a:br>
            <a:r>
              <a:rPr lang="ko-KR" altLang="en-US" dirty="0"/>
              <a:t>중 </a:t>
            </a:r>
            <a:r>
              <a:rPr lang="en-US" altLang="ko-KR" dirty="0"/>
              <a:t>14</a:t>
            </a:r>
            <a:r>
              <a:rPr lang="ko-KR" altLang="en-US" dirty="0"/>
              <a:t>번째 줄 부터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EA4674-7E81-8E07-3B4B-9B28C263BCB8}"/>
              </a:ext>
            </a:extLst>
          </p:cNvPr>
          <p:cNvSpPr txBox="1"/>
          <p:nvPr/>
        </p:nvSpPr>
        <p:spPr>
          <a:xfrm>
            <a:off x="4065174" y="2125362"/>
            <a:ext cx="41945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좌측의 예제는 접근 지정자를 통하여</a:t>
            </a:r>
            <a:br>
              <a:rPr lang="en-US" altLang="ko-KR" sz="1600" dirty="0"/>
            </a:br>
            <a:r>
              <a:rPr lang="ko-KR" altLang="en-US" sz="1600" dirty="0"/>
              <a:t>각 인스턴스의 접근 권한을 명시하고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이들을 클래스로 불러온 뒤에</a:t>
            </a:r>
            <a:br>
              <a:rPr lang="en-US" altLang="ko-KR" sz="1600" dirty="0"/>
            </a:br>
            <a:r>
              <a:rPr lang="ko-KR" altLang="en-US" sz="1600" dirty="0"/>
              <a:t>순서대로 호출한 모습입니다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 둘은 하나의 패키지에 정의 되어 있지만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같은 클래스에서 정의 된 것은 아니기 때문에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private</a:t>
            </a:r>
            <a:r>
              <a:rPr lang="ko-KR" altLang="en-US" sz="1600" dirty="0"/>
              <a:t>만 막히는 것을 알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우측의 예제는 </a:t>
            </a:r>
            <a:r>
              <a:rPr lang="en-US" altLang="ko-KR" sz="1600" dirty="0"/>
              <a:t>getter</a:t>
            </a:r>
            <a:r>
              <a:rPr lang="ko-KR" altLang="en-US" sz="1600" dirty="0"/>
              <a:t>와 </a:t>
            </a:r>
            <a:r>
              <a:rPr lang="en-US" altLang="ko-KR" sz="1600" dirty="0"/>
              <a:t>setter</a:t>
            </a:r>
            <a:r>
              <a:rPr lang="ko-KR" altLang="en-US" sz="1600" dirty="0"/>
              <a:t>를 통하여</a:t>
            </a:r>
            <a:br>
              <a:rPr lang="en-US" altLang="ko-KR" sz="1600" dirty="0"/>
            </a:br>
            <a:r>
              <a:rPr lang="ko-KR" altLang="en-US" sz="1600" dirty="0"/>
              <a:t>인스턴스를 직접적으로</a:t>
            </a:r>
            <a:br>
              <a:rPr lang="en-US" altLang="ko-KR" sz="1600" dirty="0"/>
            </a:br>
            <a:r>
              <a:rPr lang="ko-KR" altLang="en-US" sz="1600" dirty="0"/>
              <a:t>접근하지 못하도록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보호하며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r>
              <a:rPr lang="ko-KR" altLang="en-US" sz="1600" dirty="0"/>
              <a:t>접근 권한이 없는 일부 인스턴스를</a:t>
            </a:r>
            <a:br>
              <a:rPr lang="en-US" altLang="ko-KR" sz="1600" dirty="0"/>
            </a:br>
            <a:r>
              <a:rPr lang="ko-KR" altLang="en-US" sz="1600" dirty="0"/>
              <a:t>접근 할 수 있도록 열어주는 역할도</a:t>
            </a:r>
            <a:endParaRPr lang="en-US" altLang="ko-KR" sz="1600" dirty="0"/>
          </a:p>
          <a:p>
            <a:r>
              <a:rPr lang="ko-KR" altLang="en-US" sz="1600" dirty="0"/>
              <a:t>수행할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096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DF044-AC51-DB6C-B537-A61D907A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Inheritance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41497-1100-5987-73B5-F531C6BC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5619"/>
          </a:xfrm>
        </p:spPr>
        <p:txBody>
          <a:bodyPr/>
          <a:lstStyle/>
          <a:p>
            <a:r>
              <a:rPr lang="ko-KR" altLang="en-US" sz="1600" dirty="0"/>
              <a:t>상속은 기존의 클래스를 재활용하되</a:t>
            </a:r>
            <a:r>
              <a:rPr lang="en-US" altLang="ko-KR" sz="1600" dirty="0"/>
              <a:t>, </a:t>
            </a:r>
            <a:r>
              <a:rPr lang="ko-KR" altLang="en-US" sz="1600" dirty="0"/>
              <a:t>두 클래스의 관계가 상하 관계인 상태로 사용하는 것을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클래스는 상하 관계를 정의 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상위 클래스와 하위클래스는 </a:t>
            </a:r>
            <a:r>
              <a:rPr lang="en-US" altLang="ko-KR" sz="1600" dirty="0"/>
              <a:t>1:N </a:t>
            </a:r>
            <a:r>
              <a:rPr lang="ko-KR" altLang="en-US" sz="1600" dirty="0"/>
              <a:t>관계입니다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상위 클래스는 여러 개의 하위 클래스를 가질 수 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하나의 하위 클래스는 반드시 하나의 상위 클래스만 가져야 합니다</a:t>
            </a:r>
            <a:r>
              <a:rPr lang="en-US" altLang="ko-KR" sz="1600" dirty="0"/>
              <a:t>. (Diamond Problem)</a:t>
            </a:r>
          </a:p>
          <a:p>
            <a:r>
              <a:rPr lang="ko-KR" altLang="en-US" sz="1600" dirty="0"/>
              <a:t>물론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언어가 일대다 상속 관계를 가지는 것은 아닙니다만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안정성을 위해 오늘날 언어들은 다중상속을 지원하지 않는 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상위 클래스 집합은 모든 하위 클래스를 포함 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하위 클래스를 변경할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a</a:t>
            </a:r>
            <a:r>
              <a:rPr lang="ko-KR" altLang="en-US" sz="1600" dirty="0"/>
              <a:t>클래스가 상위 클래스이고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b~z</a:t>
            </a:r>
            <a:r>
              <a:rPr lang="ko-KR" altLang="en-US" sz="1600" dirty="0"/>
              <a:t>까지가 하위 클래스 라면</a:t>
            </a:r>
            <a:r>
              <a:rPr lang="en-US" altLang="ko-KR" sz="1600" dirty="0"/>
              <a:t>, a list = {b, c, … , z}; </a:t>
            </a:r>
            <a:r>
              <a:rPr lang="ko-KR" altLang="en-US" sz="1600" dirty="0"/>
              <a:t>가 될 수 있습니다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모든 하위 클래스는 상위 클래스를 받거나</a:t>
            </a:r>
            <a:r>
              <a:rPr lang="en-US" altLang="ko-KR" sz="1600" dirty="0"/>
              <a:t>, </a:t>
            </a:r>
            <a:r>
              <a:rPr lang="ko-KR" altLang="en-US" sz="1600" dirty="0"/>
              <a:t>상위 클래스를 직접 변경하는 것은 불가능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다만</a:t>
            </a:r>
            <a:r>
              <a:rPr lang="en-US" altLang="ko-KR" sz="1600" dirty="0"/>
              <a:t>,</a:t>
            </a:r>
            <a:r>
              <a:rPr lang="ko-KR" altLang="en-US" sz="1600" dirty="0"/>
              <a:t> 상위 클래스의 메소드를 하위클래스에서 메소드 </a:t>
            </a:r>
            <a:r>
              <a:rPr lang="ko-KR" altLang="en-US" sz="1600" dirty="0" err="1"/>
              <a:t>오버라이딩하여</a:t>
            </a:r>
            <a:r>
              <a:rPr lang="ko-KR" altLang="en-US" sz="1600" dirty="0"/>
              <a:t> 사용할 수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하위클래스 내에서만 상위 메소드를 </a:t>
            </a:r>
            <a:r>
              <a:rPr lang="ko-KR" altLang="en-US" sz="1600" dirty="0" err="1"/>
              <a:t>커스터마이징해서</a:t>
            </a:r>
            <a:r>
              <a:rPr lang="ko-KR" altLang="en-US" sz="1600" dirty="0"/>
              <a:t> 사용할 수 있게 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82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FDF3E-62A3-C978-3315-9ED48A82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Inheritance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4BF39A-B56F-0064-B8B2-DEF5032FB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267" y="1965458"/>
            <a:ext cx="3166829" cy="409708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AD8658-52BD-DB50-CF2B-0EFCD006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18" y="1965457"/>
            <a:ext cx="2736656" cy="1450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A2EF36-A036-ED31-D5F0-0EB90197B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551" y="1965457"/>
            <a:ext cx="2216039" cy="31855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5F2C93-08E7-97DF-A102-82A00C578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773" y="1965459"/>
            <a:ext cx="3166829" cy="3132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C98D0B-EF3B-25E8-7E62-ED267B20B841}"/>
              </a:ext>
            </a:extLst>
          </p:cNvPr>
          <p:cNvSpPr txBox="1"/>
          <p:nvPr/>
        </p:nvSpPr>
        <p:spPr>
          <a:xfrm>
            <a:off x="586333" y="3981463"/>
            <a:ext cx="2807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변수와</a:t>
            </a:r>
            <a:br>
              <a:rPr lang="en-US" altLang="ko-KR" sz="1400" dirty="0"/>
            </a:br>
            <a:r>
              <a:rPr lang="ko-KR" altLang="en-US" sz="1400" dirty="0"/>
              <a:t>인스턴스 변수에 대한 설명은</a:t>
            </a:r>
            <a:br>
              <a:rPr lang="en-US" altLang="ko-KR" sz="1400" dirty="0"/>
            </a:br>
            <a:r>
              <a:rPr lang="ko-KR" altLang="en-US" sz="1400" dirty="0"/>
              <a:t>추상화에서 배울 예정이므로</a:t>
            </a:r>
            <a:r>
              <a:rPr lang="en-US" altLang="ko-KR" sz="1400" dirty="0"/>
              <a:t>,</a:t>
            </a:r>
          </a:p>
          <a:p>
            <a:br>
              <a:rPr lang="en-US" altLang="ko-KR" sz="1400" dirty="0"/>
            </a:br>
            <a:r>
              <a:rPr lang="ko-KR" altLang="en-US" sz="1400" dirty="0"/>
              <a:t>추상화 내용을 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다시 한 번 보는 것을 권장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609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66B2E-F446-5125-34B1-2BA54937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Polymorphism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6F229-56E3-75CD-94AF-8B3C6708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47369" cy="4292599"/>
          </a:xfrm>
        </p:spPr>
        <p:txBody>
          <a:bodyPr/>
          <a:lstStyle/>
          <a:p>
            <a:r>
              <a:rPr lang="ko-KR" altLang="en-US" sz="1400" dirty="0"/>
              <a:t>다형성은 하나의 변수</a:t>
            </a:r>
            <a:r>
              <a:rPr lang="en-US" altLang="ko-KR" sz="1400" dirty="0"/>
              <a:t>, </a:t>
            </a:r>
            <a:r>
              <a:rPr lang="ko-KR" altLang="en-US" sz="1400" dirty="0"/>
              <a:t>함수가 다양한 형태로 사용될 수 있도록</a:t>
            </a:r>
            <a:r>
              <a:rPr lang="en-US" altLang="ko-KR" sz="1400" dirty="0"/>
              <a:t>, </a:t>
            </a:r>
            <a:r>
              <a:rPr lang="ko-KR" altLang="en-US" sz="1400" dirty="0"/>
              <a:t>지정하는 것을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쉽게</a:t>
            </a:r>
            <a:r>
              <a:rPr lang="en-US" altLang="ko-KR" sz="1400" dirty="0"/>
              <a:t>, </a:t>
            </a:r>
            <a:r>
              <a:rPr lang="ko-KR" altLang="en-US" sz="1400" dirty="0"/>
              <a:t>하나의 변수</a:t>
            </a:r>
            <a:r>
              <a:rPr lang="en-US" altLang="ko-KR" sz="1400" dirty="0"/>
              <a:t>, </a:t>
            </a:r>
            <a:r>
              <a:rPr lang="ko-KR" altLang="en-US" sz="1400" dirty="0"/>
              <a:t>함수가 같은 이름의 다른 함수가 여러 개 정의되는 개념입니다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다형성은 크게 네 가지로</a:t>
            </a:r>
            <a:r>
              <a:rPr lang="en-US" altLang="ko-KR" sz="1400" dirty="0"/>
              <a:t>, </a:t>
            </a:r>
            <a:r>
              <a:rPr lang="ko-KR" altLang="en-US" sz="1400" dirty="0"/>
              <a:t>하위타입 </a:t>
            </a:r>
            <a:r>
              <a:rPr lang="ko-KR" altLang="en-US" sz="1400" dirty="0" err="1"/>
              <a:t>다형성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 </a:t>
            </a:r>
            <a:r>
              <a:rPr lang="ko-KR" altLang="en-US" sz="1400" dirty="0" err="1"/>
              <a:t>다형성</a:t>
            </a:r>
            <a:r>
              <a:rPr lang="en-US" altLang="ko-KR" sz="1400" dirty="0"/>
              <a:t>, </a:t>
            </a:r>
            <a:r>
              <a:rPr lang="ko-KR" altLang="en-US" sz="1400" dirty="0"/>
              <a:t>임시 </a:t>
            </a:r>
            <a:r>
              <a:rPr lang="ko-KR" altLang="en-US" sz="1400" dirty="0" err="1"/>
              <a:t>다형성</a:t>
            </a:r>
            <a:r>
              <a:rPr lang="en-US" altLang="ko-KR" sz="1400" dirty="0"/>
              <a:t>, </a:t>
            </a:r>
            <a:r>
              <a:rPr lang="ko-KR" altLang="en-US" sz="1400" dirty="0"/>
              <a:t>강제 다형성으로 구성됩니다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하위타입 </a:t>
            </a:r>
            <a:r>
              <a:rPr lang="ko-KR" altLang="en-US" sz="1400" dirty="0" err="1"/>
              <a:t>다형성</a:t>
            </a:r>
            <a:r>
              <a:rPr lang="en-US" altLang="ko-KR" sz="1400" dirty="0"/>
              <a:t> : </a:t>
            </a:r>
            <a:r>
              <a:rPr lang="ko-KR" altLang="en-US" sz="1400" dirty="0"/>
              <a:t>상위타입의 메소드를 메소드 </a:t>
            </a:r>
            <a:r>
              <a:rPr lang="ko-KR" altLang="en-US" sz="1400" dirty="0" err="1"/>
              <a:t>오버라이딩</a:t>
            </a:r>
            <a:r>
              <a:rPr lang="ko-KR" altLang="en-US" sz="1400" dirty="0"/>
              <a:t> 하여 하위타입은 다형성을 갖는다는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매개변수 </a:t>
            </a:r>
            <a:r>
              <a:rPr lang="ko-KR" altLang="en-US" sz="1400" dirty="0" err="1"/>
              <a:t>다형성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타입을 매개변수로 받아 새로운 타입을 돌려주는</a:t>
            </a:r>
            <a:r>
              <a:rPr lang="en-US" altLang="ko-KR" sz="1400" dirty="0"/>
              <a:t> </a:t>
            </a:r>
            <a:r>
              <a:rPr lang="ko-KR" altLang="en-US" sz="1400" dirty="0"/>
              <a:t>타입 </a:t>
            </a:r>
            <a:r>
              <a:rPr lang="ko-KR" altLang="en-US" sz="1400" dirty="0" err="1"/>
              <a:t>컨스트럭터</a:t>
            </a:r>
            <a:r>
              <a:rPr lang="en-US" altLang="ko-KR" sz="1400" dirty="0"/>
              <a:t>(</a:t>
            </a:r>
            <a:r>
              <a:rPr lang="ko-KR" altLang="en-US" sz="1400" dirty="0"/>
              <a:t>타입 생성자</a:t>
            </a:r>
            <a:r>
              <a:rPr lang="en-US" altLang="ko-KR" sz="1400" dirty="0"/>
              <a:t>) </a:t>
            </a:r>
            <a:r>
              <a:rPr lang="ko-KR" altLang="en-US" sz="1400" dirty="0"/>
              <a:t>기능을 수행하여</a:t>
            </a:r>
            <a:br>
              <a:rPr lang="en-US" altLang="ko-KR" sz="1400" dirty="0"/>
            </a:br>
            <a:r>
              <a:rPr lang="ko-KR" altLang="en-US" sz="1400" dirty="0"/>
              <a:t>다형성을 갖는다는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대표적으로 </a:t>
            </a:r>
            <a:r>
              <a:rPr lang="en-US" altLang="ko-KR" sz="1400" dirty="0"/>
              <a:t>C++</a:t>
            </a:r>
            <a:r>
              <a:rPr lang="ko-KR" altLang="en-US" sz="1400" dirty="0"/>
              <a:t>의 템플릿이나</a:t>
            </a:r>
            <a:r>
              <a:rPr lang="en-US" altLang="ko-KR" sz="1400" dirty="0"/>
              <a:t>, Java</a:t>
            </a:r>
            <a:r>
              <a:rPr lang="ko-KR" altLang="en-US" sz="1400" dirty="0"/>
              <a:t>의 제네릭은 순간 입력 받은 타입에 따라 다른 기능을 수행하도록 해줍니다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임시 </a:t>
            </a:r>
            <a:r>
              <a:rPr lang="ko-KR" altLang="en-US" sz="1400" dirty="0" err="1"/>
              <a:t>다형성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메소드</a:t>
            </a:r>
            <a:r>
              <a:rPr lang="en-US" altLang="ko-KR" sz="1400" dirty="0"/>
              <a:t>(</a:t>
            </a:r>
            <a:r>
              <a:rPr lang="ko-KR" altLang="en-US" sz="1400" dirty="0"/>
              <a:t>함수</a:t>
            </a:r>
            <a:r>
              <a:rPr lang="en-US" altLang="ko-KR" sz="1400" dirty="0"/>
              <a:t>)</a:t>
            </a:r>
            <a:r>
              <a:rPr lang="ko-KR" altLang="en-US" sz="1400" dirty="0"/>
              <a:t>를 같은 이름의 각기 다른 입력과 출력으로 복수 정의를 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사용할 때 매번 다른 입력의 같은 함수를 조건에 맞게 변형해주는 것을 메소드 오버로딩이라고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대표적으로 함수 오버로딩이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연산자는 이항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단항</a:t>
            </a:r>
            <a:r>
              <a:rPr lang="en-US" altLang="ko-KR" sz="1400" dirty="0"/>
              <a:t>, </a:t>
            </a:r>
            <a:r>
              <a:rPr lang="ko-KR" altLang="en-US" sz="1400" dirty="0"/>
              <a:t>다항</a:t>
            </a:r>
            <a:r>
              <a:rPr lang="en-US" altLang="ko-KR" sz="1400" dirty="0"/>
              <a:t>)</a:t>
            </a:r>
            <a:r>
              <a:rPr lang="ko-KR" altLang="en-US" sz="1400" dirty="0"/>
              <a:t>인자 함수 이므로 연산자 오버로딩이 있습니다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4). </a:t>
            </a:r>
            <a:r>
              <a:rPr lang="ko-KR" altLang="en-US" sz="1400" dirty="0"/>
              <a:t>강제 </a:t>
            </a:r>
            <a:r>
              <a:rPr lang="ko-KR" altLang="en-US" sz="1400" dirty="0" err="1"/>
              <a:t>다형성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변수 타입은 모두 값의 의미와 </a:t>
            </a:r>
            <a:r>
              <a:rPr lang="ko-KR" altLang="en-US" sz="1400" dirty="0" err="1"/>
              <a:t>정의역</a:t>
            </a:r>
            <a:r>
              <a:rPr lang="en-US" altLang="ko-KR" sz="1400" dirty="0"/>
              <a:t>(</a:t>
            </a:r>
            <a:r>
              <a:rPr lang="ko-KR" altLang="en-US" sz="1400" dirty="0"/>
              <a:t>값의 범위</a:t>
            </a:r>
            <a:r>
              <a:rPr lang="en-US" altLang="ko-KR" sz="1400" dirty="0"/>
              <a:t>)</a:t>
            </a:r>
            <a:r>
              <a:rPr lang="ko-KR" altLang="en-US" sz="1400" dirty="0"/>
              <a:t>이 다르기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이들을 혼용해서 계산하려는 경우</a:t>
            </a:r>
            <a:r>
              <a:rPr lang="en-US" altLang="ko-KR" sz="1400" dirty="0"/>
              <a:t> </a:t>
            </a:r>
            <a:r>
              <a:rPr lang="ko-KR" altLang="en-US" sz="1400" dirty="0"/>
              <a:t>문제가 생기지만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강제로 상위 범위의 타입으로 강제 변환 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 명시적인 변환을 해서 계산과정의 일관성을 유지하도록 해줍니다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대표적으로 묵시적 타입 변환과</a:t>
            </a:r>
            <a:r>
              <a:rPr lang="en-US" altLang="ko-KR" sz="1400" dirty="0"/>
              <a:t>, </a:t>
            </a:r>
            <a:r>
              <a:rPr lang="ko-KR" altLang="en-US" sz="1400" dirty="0"/>
              <a:t>명시적 타입 변환이 있습니다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여담으로</a:t>
            </a:r>
            <a:r>
              <a:rPr lang="en-US" altLang="ko-KR" sz="1400" dirty="0"/>
              <a:t>, </a:t>
            </a:r>
            <a:r>
              <a:rPr lang="ko-KR" altLang="en-US" sz="1400" dirty="0"/>
              <a:t>메소드 오버로딩은 내부에서 가상단어를 사용하여 이들을 실제로 구별하는 방식으로 구현됩니다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69851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8075</Words>
  <Application>Microsoft Office PowerPoint</Application>
  <PresentationFormat>와이드스크린</PresentationFormat>
  <Paragraphs>225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Malgun Gothic Semilight</vt:lpstr>
      <vt:lpstr>Malgun Gothic</vt:lpstr>
      <vt:lpstr>Calibri</vt:lpstr>
      <vt:lpstr>RetrospectVTI</vt:lpstr>
      <vt:lpstr>동계방학 – 기초 8</vt:lpstr>
      <vt:lpstr>목차</vt:lpstr>
      <vt:lpstr>절차 지향 패러다임</vt:lpstr>
      <vt:lpstr>객체 지향 패러다임</vt:lpstr>
      <vt:lpstr>Encapsulation</vt:lpstr>
      <vt:lpstr>Encapsulation</vt:lpstr>
      <vt:lpstr>Inheritance</vt:lpstr>
      <vt:lpstr>Inheritance</vt:lpstr>
      <vt:lpstr>Polymorphism</vt:lpstr>
      <vt:lpstr>Polymorphism</vt:lpstr>
      <vt:lpstr>abstraction</vt:lpstr>
      <vt:lpstr>abstraction</vt:lpstr>
      <vt:lpstr>디자인 패턴</vt:lpstr>
      <vt:lpstr>Iterator Pattern</vt:lpstr>
      <vt:lpstr>Singleton Pattern</vt:lpstr>
      <vt:lpstr>Observer Pattern</vt:lpstr>
      <vt:lpstr>Strategy Pattern</vt:lpstr>
      <vt:lpstr>Decorator Pattern</vt:lpstr>
      <vt:lpstr>Builder Pattern(Using Setter)</vt:lpstr>
      <vt:lpstr>Builder Pattern (Using StringBuilder)</vt:lpstr>
      <vt:lpstr>Visitor Pattern</vt:lpstr>
      <vt:lpstr> SOLID 개발 원칙</vt:lpstr>
      <vt:lpstr>Covariance</vt:lpstr>
      <vt:lpstr>Covariance</vt:lpstr>
      <vt:lpstr>함수형 패러다임</vt:lpstr>
      <vt:lpstr>Side Effect</vt:lpstr>
      <vt:lpstr>함수 타입과 Currying</vt:lpstr>
      <vt:lpstr>Algebraic Datatype, Structural Typing</vt:lpstr>
      <vt:lpstr>Algebraic Datatype, Structural Typing</vt:lpstr>
      <vt:lpstr>Pattern Matching</vt:lpstr>
      <vt:lpstr>Closure </vt:lpstr>
      <vt:lpstr>map, filter, reduce(fold)</vt:lpstr>
      <vt:lpstr>Monad Technique</vt:lpstr>
      <vt:lpstr>Functor(Lift)</vt:lpstr>
      <vt:lpstr>High-Demensional Lift</vt:lpstr>
      <vt:lpstr>Monad(unit, flat)</vt:lpstr>
      <vt:lpstr>unit, flat</vt:lpstr>
      <vt:lpstr>unit, flat</vt:lpstr>
      <vt:lpstr>Monad</vt:lpstr>
      <vt:lpstr>flatLift</vt:lpstr>
      <vt:lpstr>Applicative Functor, unwrap</vt:lpstr>
      <vt:lpstr>Monad 예시</vt:lpstr>
      <vt:lpstr>Lambda Calculus</vt:lpstr>
      <vt:lpstr>substitution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1462</cp:revision>
  <dcterms:created xsi:type="dcterms:W3CDTF">2023-06-22T07:39:13Z</dcterms:created>
  <dcterms:modified xsi:type="dcterms:W3CDTF">2024-01-02T08:35:22Z</dcterms:modified>
</cp:coreProperties>
</file>