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74" r:id="rId5"/>
    <p:sldId id="266" r:id="rId6"/>
    <p:sldId id="283" r:id="rId7"/>
    <p:sldId id="263" r:id="rId8"/>
    <p:sldId id="259" r:id="rId9"/>
    <p:sldId id="264" r:id="rId10"/>
    <p:sldId id="265" r:id="rId11"/>
    <p:sldId id="271" r:id="rId12"/>
    <p:sldId id="277" r:id="rId13"/>
    <p:sldId id="269" r:id="rId14"/>
    <p:sldId id="267" r:id="rId15"/>
    <p:sldId id="260" r:id="rId16"/>
    <p:sldId id="282" r:id="rId17"/>
    <p:sldId id="285" r:id="rId18"/>
    <p:sldId id="261" r:id="rId19"/>
    <p:sldId id="284" r:id="rId20"/>
    <p:sldId id="268" r:id="rId21"/>
    <p:sldId id="270" r:id="rId22"/>
    <p:sldId id="272" r:id="rId23"/>
    <p:sldId id="273" r:id="rId24"/>
    <p:sldId id="276" r:id="rId25"/>
    <p:sldId id="287" r:id="rId26"/>
    <p:sldId id="278" r:id="rId27"/>
    <p:sldId id="280" r:id="rId28"/>
    <p:sldId id="281" r:id="rId29"/>
    <p:sldId id="286" r:id="rId30"/>
    <p:sldId id="27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MinU" userId="4050a7b372847a87" providerId="LiveId" clId="{3828DF30-26AF-4F8B-9186-A148BA185B90}"/>
    <pc:docChg chg="undo custSel modSld">
      <pc:chgData name="Ha MinU" userId="4050a7b372847a87" providerId="LiveId" clId="{3828DF30-26AF-4F8B-9186-A148BA185B90}" dt="2023-07-20T13:07:36.204" v="6331" actId="20577"/>
      <pc:docMkLst>
        <pc:docMk/>
      </pc:docMkLst>
      <pc:sldChg chg="modSp mod">
        <pc:chgData name="Ha MinU" userId="4050a7b372847a87" providerId="LiveId" clId="{3828DF30-26AF-4F8B-9186-A148BA185B90}" dt="2023-07-20T09:07:00.641" v="586" actId="255"/>
        <pc:sldMkLst>
          <pc:docMk/>
          <pc:sldMk cId="3665307304" sldId="259"/>
        </pc:sldMkLst>
        <pc:spChg chg="mod">
          <ac:chgData name="Ha MinU" userId="4050a7b372847a87" providerId="LiveId" clId="{3828DF30-26AF-4F8B-9186-A148BA185B90}" dt="2023-07-20T09:07:00.641" v="586" actId="255"/>
          <ac:spMkLst>
            <pc:docMk/>
            <pc:sldMk cId="3665307304" sldId="259"/>
            <ac:spMk id="3" creationId="{FA157CD6-8C18-01CC-4DDF-72AC141CF6F7}"/>
          </ac:spMkLst>
        </pc:spChg>
      </pc:sldChg>
      <pc:sldChg chg="modSp mod">
        <pc:chgData name="Ha MinU" userId="4050a7b372847a87" providerId="LiveId" clId="{3828DF30-26AF-4F8B-9186-A148BA185B90}" dt="2023-07-20T03:55:28.982" v="312" actId="20577"/>
        <pc:sldMkLst>
          <pc:docMk/>
          <pc:sldMk cId="814306209" sldId="264"/>
        </pc:sldMkLst>
        <pc:spChg chg="mod">
          <ac:chgData name="Ha MinU" userId="4050a7b372847a87" providerId="LiveId" clId="{3828DF30-26AF-4F8B-9186-A148BA185B90}" dt="2023-07-20T03:55:28.982" v="312" actId="20577"/>
          <ac:spMkLst>
            <pc:docMk/>
            <pc:sldMk cId="814306209" sldId="264"/>
            <ac:spMk id="3" creationId="{D3A1C5E6-524E-90A1-D78C-0D437B4608E0}"/>
          </ac:spMkLst>
        </pc:spChg>
      </pc:sldChg>
      <pc:sldChg chg="modSp mod">
        <pc:chgData name="Ha MinU" userId="4050a7b372847a87" providerId="LiveId" clId="{3828DF30-26AF-4F8B-9186-A148BA185B90}" dt="2023-07-20T09:08:37.613" v="854" actId="20577"/>
        <pc:sldMkLst>
          <pc:docMk/>
          <pc:sldMk cId="1119183709" sldId="265"/>
        </pc:sldMkLst>
        <pc:spChg chg="mod">
          <ac:chgData name="Ha MinU" userId="4050a7b372847a87" providerId="LiveId" clId="{3828DF30-26AF-4F8B-9186-A148BA185B90}" dt="2023-07-20T09:08:37.613" v="854" actId="20577"/>
          <ac:spMkLst>
            <pc:docMk/>
            <pc:sldMk cId="1119183709" sldId="265"/>
            <ac:spMk id="3" creationId="{DB32A482-2CCC-B820-CCF4-40CBE05ECEFA}"/>
          </ac:spMkLst>
        </pc:spChg>
      </pc:sldChg>
      <pc:sldChg chg="modSp mod">
        <pc:chgData name="Ha MinU" userId="4050a7b372847a87" providerId="LiveId" clId="{3828DF30-26AF-4F8B-9186-A148BA185B90}" dt="2023-07-20T13:07:36.204" v="6331" actId="20577"/>
        <pc:sldMkLst>
          <pc:docMk/>
          <pc:sldMk cId="2748471502" sldId="267"/>
        </pc:sldMkLst>
        <pc:spChg chg="mod">
          <ac:chgData name="Ha MinU" userId="4050a7b372847a87" providerId="LiveId" clId="{3828DF30-26AF-4F8B-9186-A148BA185B90}" dt="2023-07-20T13:07:36.204" v="6331" actId="20577"/>
          <ac:spMkLst>
            <pc:docMk/>
            <pc:sldMk cId="2748471502" sldId="267"/>
            <ac:spMk id="3" creationId="{1EE5CB65-903E-5FDD-6E7B-B85A330E14C1}"/>
          </ac:spMkLst>
        </pc:spChg>
      </pc:sldChg>
      <pc:sldChg chg="modSp mod">
        <pc:chgData name="Ha MinU" userId="4050a7b372847a87" providerId="LiveId" clId="{3828DF30-26AF-4F8B-9186-A148BA185B90}" dt="2023-07-20T12:47:51.403" v="5792" actId="20577"/>
        <pc:sldMkLst>
          <pc:docMk/>
          <pc:sldMk cId="4113388654" sldId="271"/>
        </pc:sldMkLst>
        <pc:spChg chg="mod">
          <ac:chgData name="Ha MinU" userId="4050a7b372847a87" providerId="LiveId" clId="{3828DF30-26AF-4F8B-9186-A148BA185B90}" dt="2023-07-20T12:47:51.403" v="5792" actId="20577"/>
          <ac:spMkLst>
            <pc:docMk/>
            <pc:sldMk cId="4113388654" sldId="271"/>
            <ac:spMk id="3" creationId="{5ECEFA63-903D-DBA6-B845-CBE1CD64679F}"/>
          </ac:spMkLst>
        </pc:spChg>
      </pc:sldChg>
      <pc:sldChg chg="modSp mod">
        <pc:chgData name="Ha MinU" userId="4050a7b372847a87" providerId="LiveId" clId="{3828DF30-26AF-4F8B-9186-A148BA185B90}" dt="2023-07-20T13:04:15.760" v="6193" actId="20577"/>
        <pc:sldMkLst>
          <pc:docMk/>
          <pc:sldMk cId="591385874" sldId="277"/>
        </pc:sldMkLst>
        <pc:spChg chg="mod">
          <ac:chgData name="Ha MinU" userId="4050a7b372847a87" providerId="LiveId" clId="{3828DF30-26AF-4F8B-9186-A148BA185B90}" dt="2023-07-20T13:04:15.760" v="6193" actId="20577"/>
          <ac:spMkLst>
            <pc:docMk/>
            <pc:sldMk cId="591385874" sldId="277"/>
            <ac:spMk id="3" creationId="{C17BAF26-3D28-84BE-BB89-1A4274CA7F97}"/>
          </ac:spMkLst>
        </pc:spChg>
      </pc:sldChg>
    </pc:docChg>
  </pc:docChgLst>
  <pc:docChgLst>
    <pc:chgData name="Ha MinU" userId="4050a7b372847a87" providerId="LiveId" clId="{9B3CECC3-BCB7-4A36-AFA0-ECAED0D662B3}"/>
    <pc:docChg chg="undo custSel addSld delSld modSld sldOrd">
      <pc:chgData name="Ha MinU" userId="4050a7b372847a87" providerId="LiveId" clId="{9B3CECC3-BCB7-4A36-AFA0-ECAED0D662B3}" dt="2023-07-19T13:24:30.186" v="11988" actId="14100"/>
      <pc:docMkLst>
        <pc:docMk/>
      </pc:docMkLst>
      <pc:sldChg chg="modSp mod">
        <pc:chgData name="Ha MinU" userId="4050a7b372847a87" providerId="LiveId" clId="{9B3CECC3-BCB7-4A36-AFA0-ECAED0D662B3}" dt="2023-07-17T11:53:36.668" v="2268" actId="20577"/>
        <pc:sldMkLst>
          <pc:docMk/>
          <pc:sldMk cId="1015635136" sldId="258"/>
        </pc:sldMkLst>
        <pc:spChg chg="mod">
          <ac:chgData name="Ha MinU" userId="4050a7b372847a87" providerId="LiveId" clId="{9B3CECC3-BCB7-4A36-AFA0-ECAED0D662B3}" dt="2023-07-17T11:53:36.668" v="2268" actId="20577"/>
          <ac:spMkLst>
            <pc:docMk/>
            <pc:sldMk cId="1015635136" sldId="258"/>
            <ac:spMk id="3" creationId="{17D71829-3C4A-6AC9-FE37-A822B5454889}"/>
          </ac:spMkLst>
        </pc:spChg>
      </pc:sldChg>
      <pc:sldChg chg="modSp mod">
        <pc:chgData name="Ha MinU" userId="4050a7b372847a87" providerId="LiveId" clId="{9B3CECC3-BCB7-4A36-AFA0-ECAED0D662B3}" dt="2023-07-19T13:01:00.231" v="10313" actId="20577"/>
        <pc:sldMkLst>
          <pc:docMk/>
          <pc:sldMk cId="3665307304" sldId="259"/>
        </pc:sldMkLst>
        <pc:spChg chg="mod">
          <ac:chgData name="Ha MinU" userId="4050a7b372847a87" providerId="LiveId" clId="{9B3CECC3-BCB7-4A36-AFA0-ECAED0D662B3}" dt="2023-07-19T13:01:00.231" v="10313" actId="20577"/>
          <ac:spMkLst>
            <pc:docMk/>
            <pc:sldMk cId="3665307304" sldId="259"/>
            <ac:spMk id="3" creationId="{FA157CD6-8C18-01CC-4DDF-72AC141CF6F7}"/>
          </ac:spMkLst>
        </pc:spChg>
      </pc:sldChg>
      <pc:sldChg chg="del">
        <pc:chgData name="Ha MinU" userId="4050a7b372847a87" providerId="LiveId" clId="{9B3CECC3-BCB7-4A36-AFA0-ECAED0D662B3}" dt="2023-07-19T09:29:14.282" v="3987" actId="2696"/>
        <pc:sldMkLst>
          <pc:docMk/>
          <pc:sldMk cId="1885341289" sldId="262"/>
        </pc:sldMkLst>
      </pc:sldChg>
      <pc:sldChg chg="modSp mod">
        <pc:chgData name="Ha MinU" userId="4050a7b372847a87" providerId="LiveId" clId="{9B3CECC3-BCB7-4A36-AFA0-ECAED0D662B3}" dt="2023-07-19T12:11:31.874" v="7046" actId="20577"/>
        <pc:sldMkLst>
          <pc:docMk/>
          <pc:sldMk cId="3144722432" sldId="263"/>
        </pc:sldMkLst>
        <pc:spChg chg="mod">
          <ac:chgData name="Ha MinU" userId="4050a7b372847a87" providerId="LiveId" clId="{9B3CECC3-BCB7-4A36-AFA0-ECAED0D662B3}" dt="2023-07-19T11:58:55.431" v="6362" actId="20577"/>
          <ac:spMkLst>
            <pc:docMk/>
            <pc:sldMk cId="3144722432" sldId="263"/>
            <ac:spMk id="2" creationId="{4115E297-C1B3-FCD8-E381-D49F40DAA988}"/>
          </ac:spMkLst>
        </pc:spChg>
        <pc:spChg chg="mod">
          <ac:chgData name="Ha MinU" userId="4050a7b372847a87" providerId="LiveId" clId="{9B3CECC3-BCB7-4A36-AFA0-ECAED0D662B3}" dt="2023-07-19T12:11:31.874" v="7046" actId="20577"/>
          <ac:spMkLst>
            <pc:docMk/>
            <pc:sldMk cId="3144722432" sldId="263"/>
            <ac:spMk id="3" creationId="{0D171C84-7C0D-7D1A-9682-ACE3F7228738}"/>
          </ac:spMkLst>
        </pc:spChg>
      </pc:sldChg>
      <pc:sldChg chg="modSp mod">
        <pc:chgData name="Ha MinU" userId="4050a7b372847a87" providerId="LiveId" clId="{9B3CECC3-BCB7-4A36-AFA0-ECAED0D662B3}" dt="2023-07-19T13:24:30.186" v="11988" actId="14100"/>
        <pc:sldMkLst>
          <pc:docMk/>
          <pc:sldMk cId="814306209" sldId="264"/>
        </pc:sldMkLst>
        <pc:spChg chg="mod">
          <ac:chgData name="Ha MinU" userId="4050a7b372847a87" providerId="LiveId" clId="{9B3CECC3-BCB7-4A36-AFA0-ECAED0D662B3}" dt="2023-07-19T13:24:30.186" v="11988" actId="14100"/>
          <ac:spMkLst>
            <pc:docMk/>
            <pc:sldMk cId="814306209" sldId="264"/>
            <ac:spMk id="3" creationId="{D3A1C5E6-524E-90A1-D78C-0D437B4608E0}"/>
          </ac:spMkLst>
        </pc:spChg>
      </pc:sldChg>
      <pc:sldChg chg="modSp mod">
        <pc:chgData name="Ha MinU" userId="4050a7b372847a87" providerId="LiveId" clId="{9B3CECC3-BCB7-4A36-AFA0-ECAED0D662B3}" dt="2023-07-19T11:37:47.279" v="6208" actId="20577"/>
        <pc:sldMkLst>
          <pc:docMk/>
          <pc:sldMk cId="2927374975" sldId="266"/>
        </pc:sldMkLst>
        <pc:spChg chg="mod">
          <ac:chgData name="Ha MinU" userId="4050a7b372847a87" providerId="LiveId" clId="{9B3CECC3-BCB7-4A36-AFA0-ECAED0D662B3}" dt="2023-07-17T13:35:19.538" v="3816" actId="20577"/>
          <ac:spMkLst>
            <pc:docMk/>
            <pc:sldMk cId="2927374975" sldId="266"/>
            <ac:spMk id="2" creationId="{6169DD3F-9907-3BA4-88BB-FF8B7513A791}"/>
          </ac:spMkLst>
        </pc:spChg>
        <pc:spChg chg="mod">
          <ac:chgData name="Ha MinU" userId="4050a7b372847a87" providerId="LiveId" clId="{9B3CECC3-BCB7-4A36-AFA0-ECAED0D662B3}" dt="2023-07-19T11:37:47.279" v="6208" actId="20577"/>
          <ac:spMkLst>
            <pc:docMk/>
            <pc:sldMk cId="2927374975" sldId="266"/>
            <ac:spMk id="3" creationId="{C38785CB-8426-C785-A0D0-472C140CC315}"/>
          </ac:spMkLst>
        </pc:spChg>
      </pc:sldChg>
      <pc:sldChg chg="modSp mod">
        <pc:chgData name="Ha MinU" userId="4050a7b372847a87" providerId="LiveId" clId="{9B3CECC3-BCB7-4A36-AFA0-ECAED0D662B3}" dt="2023-07-17T13:23:53.807" v="3302" actId="20577"/>
        <pc:sldMkLst>
          <pc:docMk/>
          <pc:sldMk cId="1225156275" sldId="274"/>
        </pc:sldMkLst>
        <pc:spChg chg="mod">
          <ac:chgData name="Ha MinU" userId="4050a7b372847a87" providerId="LiveId" clId="{9B3CECC3-BCB7-4A36-AFA0-ECAED0D662B3}" dt="2023-07-17T13:23:53.807" v="3302" actId="20577"/>
          <ac:spMkLst>
            <pc:docMk/>
            <pc:sldMk cId="1225156275" sldId="274"/>
            <ac:spMk id="3" creationId="{A7E6DD44-9C29-39F9-2AF7-A5852145DBFB}"/>
          </ac:spMkLst>
        </pc:spChg>
      </pc:sldChg>
      <pc:sldChg chg="modSp add mod ord">
        <pc:chgData name="Ha MinU" userId="4050a7b372847a87" providerId="LiveId" clId="{9B3CECC3-BCB7-4A36-AFA0-ECAED0D662B3}" dt="2023-07-19T12:11:41.905" v="7049" actId="14100"/>
        <pc:sldMkLst>
          <pc:docMk/>
          <pc:sldMk cId="362624696" sldId="283"/>
        </pc:sldMkLst>
        <pc:spChg chg="mod">
          <ac:chgData name="Ha MinU" userId="4050a7b372847a87" providerId="LiveId" clId="{9B3CECC3-BCB7-4A36-AFA0-ECAED0D662B3}" dt="2023-07-19T11:59:51.552" v="6433" actId="20577"/>
          <ac:spMkLst>
            <pc:docMk/>
            <pc:sldMk cId="362624696" sldId="283"/>
            <ac:spMk id="2" creationId="{4115E297-C1B3-FCD8-E381-D49F40DAA988}"/>
          </ac:spMkLst>
        </pc:spChg>
        <pc:spChg chg="mod">
          <ac:chgData name="Ha MinU" userId="4050a7b372847a87" providerId="LiveId" clId="{9B3CECC3-BCB7-4A36-AFA0-ECAED0D662B3}" dt="2023-07-19T12:11:41.905" v="7049" actId="14100"/>
          <ac:spMkLst>
            <pc:docMk/>
            <pc:sldMk cId="362624696" sldId="283"/>
            <ac:spMk id="3" creationId="{0D171C84-7C0D-7D1A-9682-ACE3F7228738}"/>
          </ac:spMkLst>
        </pc:spChg>
      </pc:sldChg>
      <pc:sldChg chg="modSp new del mod">
        <pc:chgData name="Ha MinU" userId="4050a7b372847a87" providerId="LiveId" clId="{9B3CECC3-BCB7-4A36-AFA0-ECAED0D662B3}" dt="2023-07-19T12:36:57.741" v="8022" actId="2696"/>
        <pc:sldMkLst>
          <pc:docMk/>
          <pc:sldMk cId="225139206" sldId="284"/>
        </pc:sldMkLst>
        <pc:spChg chg="mod">
          <ac:chgData name="Ha MinU" userId="4050a7b372847a87" providerId="LiveId" clId="{9B3CECC3-BCB7-4A36-AFA0-ECAED0D662B3}" dt="2023-07-19T12:36:43.814" v="8021" actId="20577"/>
          <ac:spMkLst>
            <pc:docMk/>
            <pc:sldMk cId="225139206" sldId="284"/>
            <ac:spMk id="2" creationId="{A70562FB-2FA2-79D6-CCA5-69C38E7EAE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ckaro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s://www.mysq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동계방학 </a:t>
            </a:r>
            <a:r>
              <a:rPr lang="en-US" altLang="ko-KR" sz="5400" dirty="0">
                <a:solidFill>
                  <a:schemeClr val="tx1"/>
                </a:solidFill>
              </a:rPr>
              <a:t>– </a:t>
            </a:r>
            <a:r>
              <a:rPr lang="ko-KR" altLang="en-US" sz="5400" dirty="0">
                <a:solidFill>
                  <a:schemeClr val="tx1"/>
                </a:solidFill>
              </a:rPr>
              <a:t>기초 </a:t>
            </a:r>
            <a:r>
              <a:rPr lang="en-US" altLang="ko-KR" sz="5400" dirty="0">
                <a:solidFill>
                  <a:schemeClr val="tx1"/>
                </a:solidFill>
              </a:rPr>
              <a:t>5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FC410-F53E-C5A1-BAA9-4DB34B25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SQL(CRUD)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2A482-2CCC-B820-CCF4-40CBE05E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9846"/>
          </a:xfrm>
        </p:spPr>
        <p:txBody>
          <a:bodyPr/>
          <a:lstStyle/>
          <a:p>
            <a:r>
              <a:rPr lang="ko-KR" altLang="en-US" sz="1600" dirty="0"/>
              <a:t>행 생성은 다음 규칙을 사용합니다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INSERT INTO [table</a:t>
            </a:r>
            <a:r>
              <a:rPr lang="ko-KR" altLang="en-US" sz="1600" dirty="0"/>
              <a:t>이름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/>
              <a:t>([</a:t>
            </a:r>
            <a:r>
              <a:rPr lang="ko-KR" altLang="en-US" sz="1600" dirty="0"/>
              <a:t>필수 입력 속성들</a:t>
            </a:r>
            <a:r>
              <a:rPr lang="en-US" altLang="ko-KR" sz="1600" dirty="0"/>
              <a:t>]) VALUES ([</a:t>
            </a:r>
            <a:r>
              <a:rPr lang="ko-KR" altLang="en-US" sz="1600" dirty="0"/>
              <a:t>각 속성에 맞는 값</a:t>
            </a:r>
            <a:r>
              <a:rPr lang="en-US" altLang="ko-KR" sz="1600" dirty="0"/>
              <a:t>]), ( … )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INSERT INTO table1</a:t>
            </a:r>
            <a:r>
              <a:rPr lang="ko-KR" altLang="en-US" sz="1600" dirty="0"/>
              <a:t> </a:t>
            </a:r>
            <a:r>
              <a:rPr lang="en-US" altLang="ko-KR" sz="1600" dirty="0"/>
              <a:t>(name, msg) VALUES (‘</a:t>
            </a:r>
            <a:r>
              <a:rPr lang="en-US" altLang="ko-KR" sz="1600" dirty="0" err="1"/>
              <a:t>minu</a:t>
            </a:r>
            <a:r>
              <a:rPr lang="en-US" altLang="ko-KR" sz="1600" dirty="0"/>
              <a:t>’, ‘</a:t>
            </a:r>
            <a:r>
              <a:rPr lang="en-US" altLang="ko-KR" sz="1600" dirty="0" err="1"/>
              <a:t>hellworld</a:t>
            </a:r>
            <a:r>
              <a:rPr lang="en-US" altLang="ko-KR" sz="1600" dirty="0"/>
              <a:t>’); )</a:t>
            </a:r>
          </a:p>
          <a:p>
            <a:r>
              <a:rPr lang="ko-KR" altLang="en-US" sz="1600" dirty="0"/>
              <a:t>행 출력은 다음 규칙을 사용합니다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SELECT * FROM [table</a:t>
            </a:r>
            <a:r>
              <a:rPr lang="ko-KR" altLang="en-US" sz="1600" dirty="0"/>
              <a:t>이름</a:t>
            </a:r>
            <a:r>
              <a:rPr lang="en-US" altLang="ko-KR" sz="1600" dirty="0"/>
              <a:t>] 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SELECT * FROM table1)</a:t>
            </a:r>
          </a:p>
          <a:p>
            <a:r>
              <a:rPr lang="ko-KR" altLang="en-US" sz="1600" dirty="0"/>
              <a:t>행 수정은 다음 규칙을 사용합니다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UPDATE [table</a:t>
            </a:r>
            <a:r>
              <a:rPr lang="ko-KR" altLang="en-US" sz="1600" dirty="0"/>
              <a:t>이름</a:t>
            </a:r>
            <a:r>
              <a:rPr lang="en-US" altLang="ko-KR" sz="1600" dirty="0"/>
              <a:t>] SET </a:t>
            </a:r>
            <a:r>
              <a:rPr lang="ko-KR" altLang="en-US" sz="1600" dirty="0"/>
              <a:t>속성</a:t>
            </a:r>
            <a:r>
              <a:rPr lang="en-US" altLang="ko-KR" sz="1600" dirty="0"/>
              <a:t>1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변경 값</a:t>
            </a:r>
            <a:r>
              <a:rPr lang="en-US" altLang="ko-KR" sz="1600" dirty="0"/>
              <a:t>, … WHERE </a:t>
            </a:r>
            <a:r>
              <a:rPr lang="ko-KR" altLang="en-US" sz="1600" dirty="0"/>
              <a:t>속성 </a:t>
            </a:r>
            <a:r>
              <a:rPr lang="en-US" altLang="ko-KR" sz="1600" dirty="0"/>
              <a:t>= </a:t>
            </a:r>
            <a:r>
              <a:rPr lang="ko-KR" altLang="en-US" sz="1600" dirty="0"/>
              <a:t>조건 값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UPDATE</a:t>
            </a:r>
            <a:r>
              <a:rPr lang="ko-KR" altLang="en-US" sz="1600" dirty="0"/>
              <a:t> </a:t>
            </a:r>
            <a:r>
              <a:rPr lang="en-US" altLang="ko-KR" sz="1600" dirty="0"/>
              <a:t>table1</a:t>
            </a:r>
            <a:r>
              <a:rPr lang="ko-KR" altLang="en-US" sz="1600" dirty="0"/>
              <a:t> </a:t>
            </a:r>
            <a:r>
              <a:rPr lang="en-US" altLang="ko-KR" sz="1600" dirty="0"/>
              <a:t>SET gender = Male WHERE country= Korea)  </a:t>
            </a:r>
          </a:p>
          <a:p>
            <a:r>
              <a:rPr lang="ko-KR" altLang="en-US" sz="1600" dirty="0"/>
              <a:t>행 삭제는 다음 규칙을 사용합니다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DELETE FROM [table </a:t>
            </a:r>
            <a:r>
              <a:rPr lang="ko-KR" altLang="en-US" sz="1600" dirty="0"/>
              <a:t>이름</a:t>
            </a:r>
            <a:r>
              <a:rPr lang="en-US" altLang="ko-KR" sz="1600" dirty="0"/>
              <a:t>] WHERE </a:t>
            </a:r>
            <a:r>
              <a:rPr lang="ko-KR" altLang="en-US" sz="1600" dirty="0"/>
              <a:t>속성 </a:t>
            </a:r>
            <a:r>
              <a:rPr lang="en-US" altLang="ko-KR" sz="1600" dirty="0"/>
              <a:t>= </a:t>
            </a:r>
            <a:r>
              <a:rPr lang="ko-KR" altLang="en-US" sz="1600" dirty="0"/>
              <a:t>조건 값</a:t>
            </a:r>
            <a:r>
              <a:rPr lang="en-US" altLang="ko-KR" sz="1600" dirty="0"/>
              <a:t> 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DELETE</a:t>
            </a:r>
            <a:r>
              <a:rPr lang="ko-KR" altLang="en-US" sz="1600" dirty="0"/>
              <a:t> </a:t>
            </a:r>
            <a:r>
              <a:rPr lang="en-US" altLang="ko-KR" sz="1600" dirty="0"/>
              <a:t>FROM</a:t>
            </a:r>
            <a:r>
              <a:rPr lang="ko-KR" altLang="en-US" sz="1600" dirty="0"/>
              <a:t> </a:t>
            </a:r>
            <a:r>
              <a:rPr lang="en-US" altLang="ko-KR" sz="1600" dirty="0"/>
              <a:t>table1</a:t>
            </a:r>
            <a:r>
              <a:rPr lang="ko-KR" altLang="en-US" sz="1600" dirty="0"/>
              <a:t> </a:t>
            </a:r>
            <a:r>
              <a:rPr lang="en-US" altLang="ko-KR" sz="1600" dirty="0"/>
              <a:t>WHERE</a:t>
            </a:r>
            <a:r>
              <a:rPr lang="ko-KR" altLang="en-US" sz="1600" dirty="0"/>
              <a:t> </a:t>
            </a:r>
            <a:r>
              <a:rPr lang="en-US" altLang="ko-KR" sz="1600" dirty="0"/>
              <a:t>gender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Male)</a:t>
            </a:r>
          </a:p>
          <a:p>
            <a:r>
              <a:rPr lang="en-US" altLang="ko-KR" sz="1600" dirty="0"/>
              <a:t>CUD</a:t>
            </a:r>
            <a:r>
              <a:rPr lang="ko-KR" altLang="en-US" sz="1600" dirty="0"/>
              <a:t>는 보통 위의 식을 제외하고는 잘 쓰이지는 않습니다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실무에서 보통 하나씩 처리하기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위의 방식만 가지고도 운영하는 데는 문제없습니다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18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C336-40D0-1AF5-9DAD-C5656BA1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 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EFA63-903D-DBA6-B845-CBE1CD64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61003" cy="4265705"/>
          </a:xfrm>
        </p:spPr>
        <p:txBody>
          <a:bodyPr/>
          <a:lstStyle/>
          <a:p>
            <a:r>
              <a:rPr lang="ko-KR" altLang="en-US" sz="1400" dirty="0"/>
              <a:t>하지만</a:t>
            </a:r>
            <a:r>
              <a:rPr lang="en-US" altLang="ko-KR" sz="1400" dirty="0"/>
              <a:t>, R</a:t>
            </a:r>
            <a:r>
              <a:rPr lang="ko-KR" altLang="en-US" sz="1400" dirty="0"/>
              <a:t>은 다양한 방법으로 받아 올 수 있습니다</a:t>
            </a:r>
            <a:r>
              <a:rPr lang="en-US" altLang="ko-KR" sz="1400" dirty="0"/>
              <a:t>. R</a:t>
            </a:r>
            <a:r>
              <a:rPr lang="ko-KR" altLang="en-US" sz="1400" dirty="0"/>
              <a:t>의 응용버전 </a:t>
            </a:r>
            <a:r>
              <a:rPr lang="en-US" altLang="ko-KR" sz="1400" dirty="0"/>
              <a:t>(</a:t>
            </a:r>
            <a:r>
              <a:rPr lang="ko-KR" altLang="en-US" sz="1400" dirty="0"/>
              <a:t>또는 </a:t>
            </a:r>
            <a:r>
              <a:rPr lang="en-US" altLang="ko-KR" sz="1400" dirty="0"/>
              <a:t>CUD</a:t>
            </a:r>
            <a:r>
              <a:rPr lang="ko-KR" altLang="en-US" sz="1400" dirty="0"/>
              <a:t>에 일부 적용 가능 한</a:t>
            </a:r>
            <a:r>
              <a:rPr lang="en-US" altLang="ko-KR" sz="1400" dirty="0"/>
              <a:t>)</a:t>
            </a:r>
            <a:r>
              <a:rPr lang="ko-KR" altLang="en-US" sz="1400" dirty="0"/>
              <a:t>내용을 설명합니다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SELECT</a:t>
            </a:r>
            <a:r>
              <a:rPr lang="ko-KR" altLang="en-US" sz="1400" dirty="0"/>
              <a:t> </a:t>
            </a:r>
            <a:r>
              <a:rPr lang="en-US" altLang="ko-KR" sz="1400" dirty="0"/>
              <a:t>col1,</a:t>
            </a:r>
            <a:r>
              <a:rPr lang="ko-KR" altLang="en-US" sz="1400" dirty="0"/>
              <a:t> </a:t>
            </a:r>
            <a:r>
              <a:rPr lang="en-US" altLang="ko-KR" sz="1400" dirty="0"/>
              <a:t>col2, … </a:t>
            </a:r>
            <a:r>
              <a:rPr lang="ko-KR" altLang="en-US" sz="1400" dirty="0"/>
              <a:t>는 출력할 컬럼라인을 정하는 명령입니다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예제는 각 값들의 </a:t>
            </a:r>
            <a:r>
              <a:rPr lang="en-US" altLang="ko-KR" sz="1400" dirty="0"/>
              <a:t>col1, col2, … </a:t>
            </a:r>
            <a:r>
              <a:rPr lang="ko-KR" altLang="en-US" sz="1400" dirty="0"/>
              <a:t>정보를 정한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SELECT DISTINCT col1 </a:t>
            </a:r>
            <a:r>
              <a:rPr lang="ko-KR" altLang="en-US" sz="1400" dirty="0"/>
              <a:t>은 출력할 컬럼 조합 중에서 중복을 제거하는 명령입니다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중복된 값들을 하나로 줄입니다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3). SELECT</a:t>
            </a:r>
            <a:r>
              <a:rPr lang="ko-KR" altLang="en-US" sz="1400" dirty="0"/>
              <a:t> </a:t>
            </a:r>
            <a:r>
              <a:rPr lang="en-US" altLang="ko-KR" sz="1400" dirty="0"/>
              <a:t>COUNT(col1) </a:t>
            </a:r>
            <a:r>
              <a:rPr lang="ko-KR" altLang="en-US" sz="1400" dirty="0"/>
              <a:t>은 한 컬럼의 개수를 출력하는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SELECT MIN(col1) </a:t>
            </a:r>
            <a:r>
              <a:rPr lang="ko-KR" altLang="en-US" sz="1400" dirty="0"/>
              <a:t>또는 </a:t>
            </a:r>
            <a:r>
              <a:rPr lang="en-US" altLang="ko-KR" sz="1400" dirty="0"/>
              <a:t>MAX(col1) </a:t>
            </a:r>
            <a:r>
              <a:rPr lang="ko-KR" altLang="en-US" sz="1400" dirty="0"/>
              <a:t>은 한 컬럼의 최소 값 또는 최대 값을 출력하는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5). SELECT AVG(col1) </a:t>
            </a:r>
            <a:r>
              <a:rPr lang="ko-KR" altLang="en-US" sz="1400" dirty="0"/>
              <a:t>또는 </a:t>
            </a:r>
            <a:r>
              <a:rPr lang="en-US" altLang="ko-KR" sz="1400" dirty="0"/>
              <a:t>SUM(col1) </a:t>
            </a:r>
            <a:r>
              <a:rPr lang="ko-KR" altLang="en-US" sz="1400" dirty="0"/>
              <a:t>은 한 컬럼의 평균 값 또는 값의 합을 출력하는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6). FROM (</a:t>
            </a:r>
            <a:r>
              <a:rPr lang="ko-KR" altLang="en-US" sz="1400" dirty="0"/>
              <a:t>출력 쿼리</a:t>
            </a:r>
            <a:r>
              <a:rPr lang="en-US" altLang="ko-KR" sz="1400" dirty="0"/>
              <a:t>&amp;</a:t>
            </a:r>
            <a:r>
              <a:rPr lang="ko-KR" altLang="en-US" sz="1400" dirty="0"/>
              <a:t>테이블</a:t>
            </a:r>
            <a:r>
              <a:rPr lang="en-US" altLang="ko-KR" sz="1400" dirty="0"/>
              <a:t>) </a:t>
            </a:r>
            <a:r>
              <a:rPr lang="ko-KR" altLang="en-US" sz="1400" dirty="0"/>
              <a:t>은 </a:t>
            </a:r>
            <a:r>
              <a:rPr lang="en-US" altLang="ko-KR" sz="1400" dirty="0"/>
              <a:t>SELECT </a:t>
            </a:r>
            <a:r>
              <a:rPr lang="ko-KR" altLang="en-US" sz="1400" dirty="0"/>
              <a:t>할 도메인을 지정하는 명령입니다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정한 대상에서 </a:t>
            </a:r>
            <a:r>
              <a:rPr lang="en-US" altLang="ko-KR" sz="1400" dirty="0"/>
              <a:t>SELECT</a:t>
            </a:r>
            <a:r>
              <a:rPr lang="ko-KR" altLang="en-US" sz="1400" dirty="0"/>
              <a:t>를 진행합니다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7). WHERE col1</a:t>
            </a:r>
            <a:r>
              <a:rPr lang="ko-KR" altLang="en-US" sz="1400" dirty="0"/>
              <a:t> </a:t>
            </a:r>
            <a:r>
              <a:rPr lang="en-US" altLang="ko-KR" sz="1400" dirty="0"/>
              <a:t>IS NULL, col1</a:t>
            </a:r>
            <a:r>
              <a:rPr lang="ko-KR" altLang="en-US" sz="1400" dirty="0"/>
              <a:t> </a:t>
            </a:r>
            <a:r>
              <a:rPr lang="en-US" altLang="ko-KR" sz="1400" dirty="0"/>
              <a:t>IS NOT NULL </a:t>
            </a:r>
            <a:r>
              <a:rPr lang="ko-KR" altLang="en-US" sz="1400" dirty="0"/>
              <a:t>은 행의 해당 컬럼 값이 </a:t>
            </a:r>
            <a:r>
              <a:rPr lang="en-US" altLang="ko-KR" sz="1400" dirty="0"/>
              <a:t>NULL</a:t>
            </a:r>
            <a:r>
              <a:rPr lang="ko-KR" altLang="en-US" sz="1400" dirty="0"/>
              <a:t>인지</a:t>
            </a:r>
            <a:r>
              <a:rPr lang="en-US" altLang="ko-KR" sz="1400" dirty="0"/>
              <a:t>, </a:t>
            </a:r>
            <a:r>
              <a:rPr lang="ko-KR" altLang="en-US" sz="1400" dirty="0"/>
              <a:t>아닌지 구별하는 조건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8). WHERE col1</a:t>
            </a:r>
            <a:r>
              <a:rPr lang="ko-KR" altLang="en-US" sz="1400" dirty="0"/>
              <a:t> 비교연산자 값</a:t>
            </a:r>
            <a:r>
              <a:rPr lang="en-US" altLang="ko-KR" sz="1400" dirty="0"/>
              <a:t>1 </a:t>
            </a:r>
            <a:r>
              <a:rPr lang="ko-KR" altLang="en-US" sz="1400" dirty="0"/>
              <a:t>은 행의 해당 컬럼 값이 조건 값과 해당 비교연산자가 참이 되는지 구별하는 조건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9). WHERE col1 BETWEEN </a:t>
            </a:r>
            <a:r>
              <a:rPr lang="ko-KR" altLang="en-US" sz="1400" dirty="0"/>
              <a:t>값</a:t>
            </a:r>
            <a:r>
              <a:rPr lang="en-US" altLang="ko-KR" sz="1400" dirty="0"/>
              <a:t>1 AND </a:t>
            </a:r>
            <a:r>
              <a:rPr lang="ko-KR" altLang="en-US" sz="1400" dirty="0"/>
              <a:t>값</a:t>
            </a:r>
            <a:r>
              <a:rPr lang="en-US" altLang="ko-KR" sz="1400" dirty="0"/>
              <a:t>2 </a:t>
            </a:r>
            <a:r>
              <a:rPr lang="ko-KR" altLang="en-US" sz="1400" dirty="0"/>
              <a:t>은 행의 해당 컬럼 값이 두 조건 값 사이인지 아닌지 구별하는 조건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10). WHERE col1 IN (</a:t>
            </a:r>
            <a:r>
              <a:rPr lang="ko-KR" altLang="en-US" sz="1400" dirty="0"/>
              <a:t>값들</a:t>
            </a:r>
            <a:r>
              <a:rPr lang="en-US" altLang="ko-KR" sz="1400" dirty="0"/>
              <a:t>&amp;</a:t>
            </a:r>
            <a:r>
              <a:rPr lang="ko-KR" altLang="en-US" sz="1400" dirty="0"/>
              <a:t>컬럼</a:t>
            </a:r>
            <a:r>
              <a:rPr lang="en-US" altLang="ko-KR" sz="1400" dirty="0"/>
              <a:t>) </a:t>
            </a:r>
            <a:r>
              <a:rPr lang="ko-KR" altLang="en-US" sz="1400" dirty="0"/>
              <a:t>은 행의 해당 컬럼 값이 조건 값들</a:t>
            </a:r>
            <a:r>
              <a:rPr lang="en-US" altLang="ko-KR" sz="1400" dirty="0"/>
              <a:t>(&amp;</a:t>
            </a:r>
            <a:r>
              <a:rPr lang="ko-KR" altLang="en-US" sz="1400" dirty="0"/>
              <a:t>컬럼</a:t>
            </a:r>
            <a:r>
              <a:rPr lang="en-US" altLang="ko-KR" sz="1400" dirty="0"/>
              <a:t>)</a:t>
            </a:r>
            <a:r>
              <a:rPr lang="ko-KR" altLang="en-US" sz="1400" dirty="0"/>
              <a:t>이 포함되어 있는지 구별하는 조건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11). WHERE col1 LIKE ‘_a%’ </a:t>
            </a:r>
            <a:r>
              <a:rPr lang="ko-KR" altLang="en-US" sz="1400" dirty="0"/>
              <a:t>은 행의 해당 컬럼 값이 정규식에 매칭되는 부분이 있는지 없는지 구별하는 조건 명령입니다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12). WHERE </a:t>
            </a:r>
            <a:r>
              <a:rPr lang="ko-KR" altLang="en-US" sz="1400" dirty="0"/>
              <a:t>조건</a:t>
            </a:r>
            <a:r>
              <a:rPr lang="en-US" altLang="ko-KR" sz="1400" dirty="0"/>
              <a:t>1 AND </a:t>
            </a:r>
            <a:r>
              <a:rPr lang="ko-KR" altLang="en-US" sz="1400" dirty="0"/>
              <a:t>조건</a:t>
            </a:r>
            <a:r>
              <a:rPr lang="en-US" altLang="ko-KR" sz="1400" dirty="0"/>
              <a:t>2 </a:t>
            </a:r>
            <a:r>
              <a:rPr lang="ko-KR" altLang="en-US" sz="1400" dirty="0"/>
              <a:t>은 두 조건이 모두 성립하는지 아닌지 구별하는 조건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13). WHERE </a:t>
            </a:r>
            <a:r>
              <a:rPr lang="ko-KR" altLang="en-US" sz="1400" dirty="0"/>
              <a:t>조건</a:t>
            </a:r>
            <a:r>
              <a:rPr lang="en-US" altLang="ko-KR" sz="1400" dirty="0"/>
              <a:t>1 OR</a:t>
            </a:r>
            <a:r>
              <a:rPr lang="ko-KR" altLang="en-US" sz="1400" dirty="0"/>
              <a:t> 조건</a:t>
            </a:r>
            <a:r>
              <a:rPr lang="en-US" altLang="ko-KR" sz="1400" dirty="0"/>
              <a:t>2 </a:t>
            </a:r>
            <a:r>
              <a:rPr lang="ko-KR" altLang="en-US" sz="1400" dirty="0"/>
              <a:t>은 두 조건 중 하나라도 성립하는지 아닌지 구별하는 조건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14). WHERE</a:t>
            </a:r>
            <a:r>
              <a:rPr lang="ko-KR" altLang="en-US" sz="1400" dirty="0"/>
              <a:t> </a:t>
            </a:r>
            <a:r>
              <a:rPr lang="en-US" altLang="ko-KR" sz="1400" dirty="0"/>
              <a:t>NOT </a:t>
            </a:r>
            <a:r>
              <a:rPr lang="ko-KR" altLang="en-US" sz="1400" dirty="0"/>
              <a:t>조건</a:t>
            </a:r>
            <a:r>
              <a:rPr lang="en-US" altLang="ko-KR" sz="1400" dirty="0"/>
              <a:t>1 </a:t>
            </a:r>
            <a:r>
              <a:rPr lang="ko-KR" altLang="en-US" sz="1400" dirty="0"/>
              <a:t>은 해당 조건이 아닌지 맞는지 구별하는 조건 명령입니다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38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446C2-4ADF-D733-3106-9F706DD6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응용 쿼리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BAF26-3D28-84BE-BB89-1A4274CA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32721" cy="3760891"/>
          </a:xfrm>
        </p:spPr>
        <p:txBody>
          <a:bodyPr/>
          <a:lstStyle/>
          <a:p>
            <a:r>
              <a:rPr lang="en-US" altLang="ko-KR" sz="1400" dirty="0"/>
              <a:t>15). SELECT col1 AS col2 FROM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1 AS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2 </a:t>
            </a:r>
            <a:r>
              <a:rPr lang="ko-KR" altLang="en-US" sz="1400" dirty="0"/>
              <a:t>의 </a:t>
            </a:r>
            <a:r>
              <a:rPr lang="en-US" altLang="ko-KR" sz="1400" dirty="0"/>
              <a:t>AS</a:t>
            </a:r>
            <a:r>
              <a:rPr lang="ko-KR" altLang="en-US" sz="1400" dirty="0"/>
              <a:t>는 좌측 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col&amp;table</a:t>
            </a:r>
            <a:r>
              <a:rPr lang="en-US" altLang="ko-KR" sz="1400" dirty="0"/>
              <a:t>)</a:t>
            </a:r>
            <a:r>
              <a:rPr lang="ko-KR" altLang="en-US" sz="1400" dirty="0"/>
              <a:t>대신에 우측 이름으로 출력하게 하는 명령</a:t>
            </a:r>
            <a:endParaRPr lang="en-US" altLang="ko-KR" sz="1400" dirty="0"/>
          </a:p>
          <a:p>
            <a:r>
              <a:rPr lang="en-US" altLang="ko-KR" sz="1400" dirty="0"/>
              <a:t>16). ORDER BY col1, col2 … </a:t>
            </a:r>
            <a:r>
              <a:rPr lang="ko-KR" altLang="en-US" sz="1400" dirty="0" err="1"/>
              <a:t>무표기</a:t>
            </a:r>
            <a:r>
              <a:rPr lang="en-US" altLang="ko-KR" sz="1400" dirty="0"/>
              <a:t>&amp;ASC&amp;DESC </a:t>
            </a:r>
            <a:r>
              <a:rPr lang="ko-KR" altLang="en-US" sz="1400" dirty="0"/>
              <a:t>는 정렬을 컬럼을 통해서 진행하되</a:t>
            </a:r>
            <a:r>
              <a:rPr lang="en-US" altLang="ko-KR" sz="1400" dirty="0"/>
              <a:t>, </a:t>
            </a:r>
            <a:r>
              <a:rPr lang="ko-KR" altLang="en-US" sz="1400" dirty="0"/>
              <a:t>값이 같으면</a:t>
            </a:r>
            <a:r>
              <a:rPr lang="en-US" altLang="ko-KR" sz="1400" dirty="0"/>
              <a:t> </a:t>
            </a:r>
            <a:r>
              <a:rPr lang="ko-KR" altLang="en-US" sz="1400" dirty="0"/>
              <a:t>우측의 컬럼을 보는 방식이고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우측에 </a:t>
            </a:r>
            <a:r>
              <a:rPr lang="en-US" altLang="ko-KR" sz="1400" dirty="0"/>
              <a:t>ASC </a:t>
            </a:r>
            <a:r>
              <a:rPr lang="ko-KR" altLang="en-US" sz="1400" dirty="0"/>
              <a:t>또는 </a:t>
            </a:r>
            <a:r>
              <a:rPr lang="en-US" altLang="ko-KR" sz="1400" dirty="0"/>
              <a:t>DESC</a:t>
            </a:r>
            <a:r>
              <a:rPr lang="ko-KR" altLang="en-US" sz="1400" dirty="0"/>
              <a:t>를 추가하여 오름차순 정렬인지 내림차순 정렬인지 명시 할 수 있습니다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기본값은 오름차순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17). (</a:t>
            </a:r>
            <a:r>
              <a:rPr lang="ko-KR" altLang="en-US" sz="1400" dirty="0"/>
              <a:t>집계 함수</a:t>
            </a:r>
            <a:r>
              <a:rPr lang="en-US" altLang="ko-KR" sz="1400" dirty="0"/>
              <a:t>[3), 4), 5)]</a:t>
            </a:r>
            <a:r>
              <a:rPr lang="ko-KR" altLang="en-US" sz="1400" dirty="0"/>
              <a:t>가 존재 할 때</a:t>
            </a:r>
            <a:r>
              <a:rPr lang="en-US" altLang="ko-KR" sz="1400" dirty="0"/>
              <a:t>) GROUP BY col1 </a:t>
            </a:r>
            <a:r>
              <a:rPr lang="ko-KR" altLang="en-US" sz="1400" dirty="0"/>
              <a:t>은 나온 결과를 해당 컬럼을 단위로 같은 것끼리 묶어서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집계 함수를 적용하는 명령입니다</a:t>
            </a:r>
            <a:r>
              <a:rPr lang="en-US" altLang="ko-KR" sz="1400" dirty="0"/>
              <a:t>. (DISTINCT</a:t>
            </a:r>
            <a:r>
              <a:rPr lang="ko-KR" altLang="en-US" sz="1400" dirty="0"/>
              <a:t>처럼 결과 출력 개수는 줄고</a:t>
            </a:r>
            <a:r>
              <a:rPr lang="en-US" altLang="ko-KR" sz="1400" dirty="0"/>
              <a:t>, </a:t>
            </a:r>
            <a:r>
              <a:rPr lang="ko-KR" altLang="en-US" sz="1400" dirty="0"/>
              <a:t>집계함수 결과처럼 특정 값이 나옵니다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18). (GROUP</a:t>
            </a:r>
            <a:r>
              <a:rPr lang="ko-KR" altLang="en-US" sz="1400" dirty="0"/>
              <a:t> </a:t>
            </a:r>
            <a:r>
              <a:rPr lang="en-US" altLang="ko-KR" sz="1400" dirty="0"/>
              <a:t>BY</a:t>
            </a:r>
            <a:r>
              <a:rPr lang="ko-KR" altLang="en-US" sz="1400" dirty="0"/>
              <a:t>가 존재 할 때</a:t>
            </a:r>
            <a:r>
              <a:rPr lang="en-US" altLang="ko-KR" sz="1400" dirty="0"/>
              <a:t>) HAVING </a:t>
            </a:r>
            <a:r>
              <a:rPr lang="ko-KR" altLang="en-US" sz="1400" dirty="0"/>
              <a:t>조건식 은 </a:t>
            </a:r>
            <a:r>
              <a:rPr lang="en-US" altLang="ko-KR" sz="1400" dirty="0"/>
              <a:t>GROUP BY</a:t>
            </a:r>
            <a:r>
              <a:rPr lang="ko-KR" altLang="en-US" sz="1400" dirty="0"/>
              <a:t>를 사용 중일 때는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해당 조건식에 맞는 것을 출력하는 명령을 사용하기 위해 </a:t>
            </a:r>
            <a:r>
              <a:rPr lang="en-US" altLang="ko-KR" sz="1400" dirty="0"/>
              <a:t>WHERE</a:t>
            </a:r>
            <a:r>
              <a:rPr lang="ko-KR" altLang="en-US" sz="1400" dirty="0"/>
              <a:t>이 아닌</a:t>
            </a:r>
            <a:r>
              <a:rPr lang="en-US" altLang="ko-KR" sz="1400" dirty="0"/>
              <a:t>,</a:t>
            </a:r>
            <a:r>
              <a:rPr lang="ko-KR" altLang="en-US" sz="1400" dirty="0"/>
              <a:t> 특수하게 해당 명령을 사용합니다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19). (MySQL Only) LIMIT num </a:t>
            </a:r>
            <a:r>
              <a:rPr lang="ko-KR" altLang="en-US" sz="1400" dirty="0"/>
              <a:t>은 나온 결과를 맨 위에서 부터 해당 숫자 개수 만큼 자르는 명령입니다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상위 </a:t>
            </a:r>
            <a:r>
              <a:rPr lang="en-US" altLang="ko-KR" sz="1400" dirty="0"/>
              <a:t>num 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20). (MySQL Only) LIMIT num1, num2 </a:t>
            </a:r>
            <a:r>
              <a:rPr lang="ko-KR" altLang="en-US" sz="1400" dirty="0"/>
              <a:t>은 나온 결과를 위에서 부터 </a:t>
            </a:r>
            <a:r>
              <a:rPr lang="en-US" altLang="ko-KR" sz="1400" dirty="0"/>
              <a:t>(</a:t>
            </a:r>
            <a:r>
              <a:rPr lang="ko-KR" altLang="en-US" sz="1400" dirty="0"/>
              <a:t>좌측</a:t>
            </a:r>
            <a:r>
              <a:rPr lang="en-US" altLang="ko-KR" sz="1400" dirty="0"/>
              <a:t>)</a:t>
            </a:r>
            <a:r>
              <a:rPr lang="ko-KR" altLang="en-US" sz="1400" dirty="0"/>
              <a:t>숫자 번째 부터 </a:t>
            </a:r>
            <a:r>
              <a:rPr lang="en-US" altLang="ko-KR" sz="1400" dirty="0"/>
              <a:t>(</a:t>
            </a:r>
            <a:r>
              <a:rPr lang="ko-KR" altLang="en-US" sz="1400" dirty="0"/>
              <a:t>우측</a:t>
            </a:r>
            <a:r>
              <a:rPr lang="en-US" altLang="ko-KR" sz="1400" dirty="0"/>
              <a:t>)</a:t>
            </a:r>
            <a:r>
              <a:rPr lang="ko-KR" altLang="en-US" sz="1400" dirty="0"/>
              <a:t>숫자 개수 만큼 자르는 명령</a:t>
            </a:r>
            <a:endParaRPr lang="en-US" altLang="ko-KR" sz="1400" dirty="0"/>
          </a:p>
          <a:p>
            <a:r>
              <a:rPr lang="en-US" altLang="ko-KR" sz="1400" dirty="0"/>
              <a:t>21).</a:t>
            </a:r>
            <a:r>
              <a:rPr lang="ko-KR" altLang="en-US" sz="1400" dirty="0"/>
              <a:t> </a:t>
            </a:r>
            <a:r>
              <a:rPr lang="en-US" altLang="ko-KR" sz="1400" dirty="0"/>
              <a:t>CASE </a:t>
            </a:r>
            <a:br>
              <a:rPr lang="en-US" altLang="ko-KR" sz="1400" dirty="0"/>
            </a:br>
            <a:r>
              <a:rPr lang="en-US" altLang="ko-KR" sz="1400" dirty="0"/>
              <a:t>	WHEN </a:t>
            </a:r>
            <a:r>
              <a:rPr lang="ko-KR" altLang="en-US" sz="1400" dirty="0"/>
              <a:t>조건</a:t>
            </a:r>
            <a:r>
              <a:rPr lang="en-US" altLang="ko-KR" sz="1400" dirty="0"/>
              <a:t>1 THEN</a:t>
            </a:r>
            <a:r>
              <a:rPr lang="ko-KR" altLang="en-US" sz="1400" dirty="0"/>
              <a:t> 분기 값</a:t>
            </a:r>
            <a:r>
              <a:rPr lang="en-US" altLang="ko-KR" sz="1400" dirty="0"/>
              <a:t>1</a:t>
            </a:r>
            <a:br>
              <a:rPr lang="en-US" altLang="ko-KR" sz="1400" dirty="0"/>
            </a:br>
            <a:r>
              <a:rPr lang="en-US" altLang="ko-KR" sz="1400" dirty="0"/>
              <a:t>	ELSE </a:t>
            </a:r>
            <a:r>
              <a:rPr lang="ko-KR" altLang="en-US" sz="1400" dirty="0"/>
              <a:t>분기 값</a:t>
            </a:r>
            <a:r>
              <a:rPr lang="en-US" altLang="ko-KR" sz="1400" dirty="0"/>
              <a:t>2</a:t>
            </a:r>
            <a:br>
              <a:rPr lang="en-US" altLang="ko-KR" sz="1400" dirty="0"/>
            </a:br>
            <a:r>
              <a:rPr lang="en-US" altLang="ko-KR" sz="1400" dirty="0"/>
              <a:t>END </a:t>
            </a:r>
            <a:r>
              <a:rPr lang="ko-KR" altLang="en-US" sz="1400" dirty="0"/>
              <a:t>는 조건에 따라 어떠한 분기 값으로 변환되는 분기 명령입니다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이외에도 인덱스</a:t>
            </a:r>
            <a:r>
              <a:rPr lang="en-US" altLang="ko-KR" sz="1400" dirty="0"/>
              <a:t>, </a:t>
            </a:r>
            <a:r>
              <a:rPr lang="ko-KR" altLang="en-US" sz="1400" dirty="0"/>
              <a:t>트리거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스토어드</a:t>
            </a:r>
            <a:r>
              <a:rPr lang="ko-KR" altLang="en-US" sz="1400" dirty="0"/>
              <a:t> 프로시저 등의 고급 기법도 알아 두시면</a:t>
            </a:r>
            <a:r>
              <a:rPr lang="en-US" altLang="ko-KR" sz="1400" dirty="0"/>
              <a:t>,</a:t>
            </a:r>
            <a:r>
              <a:rPr lang="ko-KR" altLang="en-US" sz="1400" dirty="0"/>
              <a:t> 도움 될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38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A9A3-C1C1-75DD-8B34-D9282D7A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간단한 예제 </a:t>
            </a:r>
            <a:r>
              <a:rPr lang="en-US" altLang="ko-KR" dirty="0"/>
              <a:t>(CRUD)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73B83-5FAF-A286-9B78-35E6F783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9976"/>
          </a:xfrm>
        </p:spPr>
        <p:txBody>
          <a:bodyPr/>
          <a:lstStyle/>
          <a:p>
            <a:r>
              <a:rPr lang="ko-KR" altLang="en-US" sz="1600" dirty="0"/>
              <a:t>먼저 테이블 이름은 </a:t>
            </a:r>
            <a:r>
              <a:rPr lang="en-US" altLang="ko-KR" sz="1600" dirty="0" err="1"/>
              <a:t>user_info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속성은 </a:t>
            </a:r>
            <a:r>
              <a:rPr lang="en-US" altLang="ko-KR" sz="1600" dirty="0"/>
              <a:t>id, name, email, gender, age</a:t>
            </a:r>
            <a:r>
              <a:rPr lang="ko-KR" altLang="en-US" sz="1600" dirty="0"/>
              <a:t>가 있습니다</a:t>
            </a:r>
            <a:r>
              <a:rPr lang="en-US" altLang="ko-KR" sz="1600" dirty="0"/>
              <a:t>. (</a:t>
            </a:r>
            <a:r>
              <a:rPr lang="en-US" altLang="ko-KR" sz="1600" dirty="0" err="1"/>
              <a:t>user_info.sql</a:t>
            </a:r>
            <a:r>
              <a:rPr lang="en-US" altLang="ko-KR" sz="1600" dirty="0"/>
              <a:t> </a:t>
            </a:r>
            <a:r>
              <a:rPr lang="ko-KR" altLang="en-US" sz="1600" dirty="0"/>
              <a:t>참고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모든 행을 출력 하세요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2). </a:t>
            </a:r>
            <a:r>
              <a:rPr lang="ko-KR" altLang="en-US" sz="1600" dirty="0"/>
              <a:t>여자만 출력 하세요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3).</a:t>
            </a:r>
            <a:r>
              <a:rPr lang="ko-KR" altLang="en-US" sz="1600" dirty="0"/>
              <a:t> 군대는 </a:t>
            </a:r>
            <a:r>
              <a:rPr lang="en-US" altLang="ko-KR" sz="1600" dirty="0"/>
              <a:t>26</a:t>
            </a:r>
            <a:r>
              <a:rPr lang="ko-KR" altLang="en-US" sz="1600" dirty="0"/>
              <a:t>살까지 갈 수 있다고 가정할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병사 입대 가능한 인원들을 출력하세요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4). </a:t>
            </a:r>
            <a:r>
              <a:rPr lang="ko-KR" altLang="en-US" sz="1600" dirty="0"/>
              <a:t>이메일 </a:t>
            </a:r>
            <a:r>
              <a:rPr lang="en-US" altLang="ko-KR" sz="1600" dirty="0"/>
              <a:t>TLD</a:t>
            </a:r>
            <a:r>
              <a:rPr lang="ko-KR" altLang="en-US" sz="1600" dirty="0"/>
              <a:t>가 </a:t>
            </a:r>
            <a:r>
              <a:rPr lang="en-US" altLang="ko-KR" sz="1600" dirty="0"/>
              <a:t>*.com</a:t>
            </a:r>
            <a:r>
              <a:rPr lang="ko-KR" altLang="en-US" sz="1600" dirty="0"/>
              <a:t> 인 인원들을 이름 내림차순 정렬해서 출력하세요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5). id</a:t>
            </a:r>
            <a:r>
              <a:rPr lang="ko-KR" altLang="en-US" sz="1600" dirty="0"/>
              <a:t>가 </a:t>
            </a:r>
            <a:r>
              <a:rPr lang="en-US" altLang="ko-KR" sz="1600" dirty="0"/>
              <a:t>100</a:t>
            </a:r>
            <a:r>
              <a:rPr lang="ko-KR" altLang="en-US" sz="1600" dirty="0"/>
              <a:t>이 넘으면서</a:t>
            </a:r>
            <a:r>
              <a:rPr lang="en-US" altLang="ko-KR" sz="1600" dirty="0"/>
              <a:t>, </a:t>
            </a:r>
            <a:r>
              <a:rPr lang="ko-KR" altLang="en-US" sz="1600" dirty="0"/>
              <a:t>이름에 </a:t>
            </a:r>
            <a:r>
              <a:rPr lang="en-US" altLang="ko-KR" sz="1600" dirty="0"/>
              <a:t>e</a:t>
            </a:r>
            <a:r>
              <a:rPr lang="ko-KR" altLang="en-US" sz="1600" dirty="0"/>
              <a:t>가 포함되고</a:t>
            </a:r>
            <a:r>
              <a:rPr lang="en-US" altLang="ko-KR" sz="1600" dirty="0"/>
              <a:t>, </a:t>
            </a:r>
            <a:r>
              <a:rPr lang="ko-KR" altLang="en-US" sz="1600" dirty="0"/>
              <a:t>나이가 </a:t>
            </a:r>
            <a:r>
              <a:rPr lang="en-US" altLang="ko-KR" sz="1600" dirty="0"/>
              <a:t>40</a:t>
            </a:r>
            <a:r>
              <a:rPr lang="ko-KR" altLang="en-US" sz="1600" dirty="0"/>
              <a:t>이 넘는 인원들을 출력하세요</a:t>
            </a:r>
            <a:endParaRPr lang="en-US" altLang="ko-KR" sz="1600" dirty="0"/>
          </a:p>
          <a:p>
            <a:r>
              <a:rPr lang="en-US" altLang="ko-KR" sz="1600" dirty="0"/>
              <a:t>6). </a:t>
            </a:r>
            <a:r>
              <a:rPr lang="ko-KR" altLang="en-US" sz="1600" dirty="0"/>
              <a:t>이름을 본인이름을 사용해서 값을 추가 하세요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7). id</a:t>
            </a:r>
            <a:r>
              <a:rPr lang="ko-KR" altLang="en-US" sz="1600" dirty="0"/>
              <a:t>를 사용하여 이름이나 개인정보들을 변경 하세요</a:t>
            </a:r>
            <a:r>
              <a:rPr lang="en-US" altLang="ko-KR" sz="1600" dirty="0"/>
              <a:t>. </a:t>
            </a:r>
            <a:r>
              <a:rPr lang="en-US" altLang="ko-KR" sz="1200" dirty="0"/>
              <a:t>(</a:t>
            </a:r>
            <a:r>
              <a:rPr lang="ko-KR" altLang="en-US" sz="1200" dirty="0"/>
              <a:t>안되는 인원은 </a:t>
            </a:r>
            <a:r>
              <a:rPr lang="en-US" altLang="ko-KR" sz="1200" dirty="0"/>
              <a:t>Edit&gt;Preferences&gt;SQL </a:t>
            </a:r>
            <a:r>
              <a:rPr lang="en-US" altLang="ko-KR" sz="1200" dirty="0" err="1"/>
              <a:t>Editer</a:t>
            </a:r>
            <a:r>
              <a:rPr lang="en-US" altLang="ko-KR" sz="1200" dirty="0"/>
              <a:t>&gt;safe updates </a:t>
            </a:r>
            <a:r>
              <a:rPr lang="ko-KR" altLang="en-US" sz="1200" dirty="0"/>
              <a:t>체크 해제</a:t>
            </a:r>
            <a:r>
              <a:rPr lang="en-US" altLang="ko-KR" sz="1200" dirty="0"/>
              <a:t>)</a:t>
            </a:r>
          </a:p>
          <a:p>
            <a:r>
              <a:rPr lang="en-US" altLang="ko-KR" sz="1600" dirty="0"/>
              <a:t>8). Male</a:t>
            </a:r>
            <a:r>
              <a:rPr lang="ko-KR" altLang="en-US" sz="1600" dirty="0"/>
              <a:t>이나 </a:t>
            </a:r>
            <a:r>
              <a:rPr lang="en-US" altLang="ko-KR" sz="1600" dirty="0"/>
              <a:t>Female</a:t>
            </a:r>
            <a:r>
              <a:rPr lang="ko-KR" altLang="en-US" sz="1600" dirty="0"/>
              <a:t>이 아닌 인원을 삭제 하세요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03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39A59-0DB4-2C80-8B29-D496885F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5CB65-903E-5FDD-6E7B-B85A330E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47369" cy="4199923"/>
          </a:xfrm>
        </p:spPr>
        <p:txBody>
          <a:bodyPr/>
          <a:lstStyle/>
          <a:p>
            <a:r>
              <a:rPr lang="ko-KR" altLang="en-US" sz="1400" dirty="0"/>
              <a:t>데이터 베이스는 테이블과 관계를 스키마 단위로 표현하는 그룹 용어를 말합니다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데이터 베이스 모델링은 이런 테이블과 관계를 명시하고 구체적인 견적을 작성하는 과정이라 볼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모델링 과정을 데이터 베이스 생명주기에 따라 작성하게 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이는 다음과 같습니다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</a:t>
            </a:r>
            <a:r>
              <a:rPr lang="ko-KR" altLang="en-US" sz="1400" dirty="0"/>
              <a:t>요구 사항 수집 및 분석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사용자들의 요구사항을 식별하고 명세하는 단계입니다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설계 </a:t>
            </a:r>
            <a:r>
              <a:rPr lang="en-US" altLang="ko-KR" sz="1400" dirty="0"/>
              <a:t>: </a:t>
            </a:r>
            <a:r>
              <a:rPr lang="ko-KR" altLang="en-US" sz="1400" dirty="0"/>
              <a:t>요구 사항에 필요한 개체들 중 핵심 개체를 찾고 이를 토대로 </a:t>
            </a:r>
            <a:r>
              <a:rPr lang="en-US" altLang="ko-KR" sz="1400" dirty="0"/>
              <a:t>ERD </a:t>
            </a:r>
            <a:r>
              <a:rPr lang="ko-KR" altLang="en-US" sz="1400" dirty="0"/>
              <a:t>다이어그램을 작성합니다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구현 </a:t>
            </a:r>
            <a:r>
              <a:rPr lang="en-US" altLang="ko-KR" sz="1400" dirty="0"/>
              <a:t>: </a:t>
            </a:r>
            <a:r>
              <a:rPr lang="ko-KR" altLang="en-US" sz="1400" dirty="0"/>
              <a:t>다이어그램을 토대로 쿼리를 작성하여 </a:t>
            </a:r>
            <a:r>
              <a:rPr lang="en-US" altLang="ko-KR" sz="1400" dirty="0"/>
              <a:t>DB</a:t>
            </a:r>
            <a:r>
              <a:rPr lang="ko-KR" altLang="en-US" sz="1400" dirty="0"/>
              <a:t>를 제작합니다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</a:t>
            </a:r>
            <a:r>
              <a:rPr lang="ko-KR" altLang="en-US" sz="1400" dirty="0"/>
              <a:t>운영 </a:t>
            </a:r>
            <a:r>
              <a:rPr lang="en-US" altLang="ko-KR" sz="1400" dirty="0"/>
              <a:t>: </a:t>
            </a:r>
            <a:r>
              <a:rPr lang="ko-KR" altLang="en-US" sz="1400" dirty="0"/>
              <a:t>제작한 </a:t>
            </a:r>
            <a:r>
              <a:rPr lang="en-US" altLang="ko-KR" sz="1400" dirty="0"/>
              <a:t>DB</a:t>
            </a:r>
            <a:r>
              <a:rPr lang="ko-KR" altLang="en-US" sz="1400" dirty="0"/>
              <a:t>를 동작 및 운영 하면서 생기는 문제점이나 정보들을 수집 및 개선합니다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5). </a:t>
            </a:r>
            <a:r>
              <a:rPr lang="ko-KR" altLang="en-US" sz="1400" dirty="0"/>
              <a:t>감시 및 개선 </a:t>
            </a:r>
            <a:r>
              <a:rPr lang="en-US" altLang="ko-KR" sz="1400" dirty="0"/>
              <a:t>: DB</a:t>
            </a:r>
            <a:r>
              <a:rPr lang="ko-KR" altLang="en-US" sz="1400" dirty="0"/>
              <a:t>를 통해 공격을 막거나 보이는 개선 여지 부분을 개선합니다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그리고</a:t>
            </a:r>
            <a:r>
              <a:rPr lang="en-US" altLang="ko-KR" sz="1400" dirty="0"/>
              <a:t>, </a:t>
            </a:r>
            <a:r>
              <a:rPr lang="ko-KR" altLang="en-US" sz="1400" dirty="0"/>
              <a:t>다음 세 단계 모델링을 거쳐 </a:t>
            </a:r>
            <a:r>
              <a:rPr lang="en-US" altLang="ko-KR" sz="1400" dirty="0"/>
              <a:t>RDBMS</a:t>
            </a:r>
            <a:r>
              <a:rPr lang="ko-KR" altLang="en-US" sz="1400" dirty="0"/>
              <a:t>에 적용됩니다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</a:t>
            </a:r>
            <a:r>
              <a:rPr lang="ko-KR" altLang="en-US" sz="1400" dirty="0"/>
              <a:t>개념적 모델링 </a:t>
            </a:r>
            <a:r>
              <a:rPr lang="en-US" altLang="ko-KR" sz="1400" dirty="0"/>
              <a:t>: </a:t>
            </a:r>
            <a:r>
              <a:rPr lang="ko-KR" altLang="en-US" sz="1400" dirty="0"/>
              <a:t>개체와 개체들 간의 관계에서 </a:t>
            </a:r>
            <a:r>
              <a:rPr lang="en-US" altLang="ko-KR" sz="1400" dirty="0"/>
              <a:t>ER</a:t>
            </a:r>
            <a:r>
              <a:rPr lang="ko-KR" altLang="en-US" sz="1400" dirty="0"/>
              <a:t>다이어그램을 만드는 과정입니다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명세서 </a:t>
            </a:r>
            <a:r>
              <a:rPr lang="en-US" altLang="ko-KR" sz="1400" dirty="0"/>
              <a:t>-&gt; </a:t>
            </a:r>
            <a:r>
              <a:rPr lang="ko-KR" altLang="en-US" sz="1400" dirty="0"/>
              <a:t>다이어그램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논리적 모델링 </a:t>
            </a:r>
            <a:r>
              <a:rPr lang="en-US" altLang="ko-KR" sz="1400" dirty="0"/>
              <a:t>: ER</a:t>
            </a:r>
            <a:r>
              <a:rPr lang="ko-KR" altLang="en-US" sz="1400" dirty="0"/>
              <a:t>다이어그램을 사용하여 관계 스키마 모델을 만드는 과정입니다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다이어그램 </a:t>
            </a:r>
            <a:r>
              <a:rPr lang="en-US" altLang="ko-KR" sz="1400" dirty="0"/>
              <a:t>-&gt; </a:t>
            </a:r>
            <a:r>
              <a:rPr lang="ko-KR" altLang="en-US" sz="1400" dirty="0"/>
              <a:t>스키마 모델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물리적 모델링 </a:t>
            </a:r>
            <a:r>
              <a:rPr lang="en-US" altLang="ko-KR" sz="1400" dirty="0"/>
              <a:t>: </a:t>
            </a:r>
            <a:r>
              <a:rPr lang="ko-KR" altLang="en-US" sz="1400" dirty="0"/>
              <a:t>관계 스키마 모델의 물리적 구조를 정의하고 구현하는 과정입니다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스키마 모델 </a:t>
            </a:r>
            <a:r>
              <a:rPr lang="en-US" altLang="ko-KR" sz="1400" dirty="0"/>
              <a:t>-&gt; SQL)</a:t>
            </a:r>
          </a:p>
          <a:p>
            <a:r>
              <a:rPr lang="ko-KR" altLang="en-US" sz="1400" dirty="0"/>
              <a:t>쉽게 </a:t>
            </a:r>
            <a:r>
              <a:rPr lang="en-US" altLang="ko-KR" sz="1400" dirty="0"/>
              <a:t>DB</a:t>
            </a:r>
            <a:r>
              <a:rPr lang="ko-KR" altLang="en-US" sz="1400" dirty="0"/>
              <a:t>모델링은 명세 내용을 </a:t>
            </a:r>
            <a:r>
              <a:rPr lang="en-US" altLang="ko-KR" sz="1400" dirty="0"/>
              <a:t>SQL</a:t>
            </a:r>
            <a:r>
              <a:rPr lang="ko-KR" altLang="en-US" sz="1400" dirty="0"/>
              <a:t>로 변환하는 과정을 말합니다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47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C4E59-39CE-CA6D-F380-DD35967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7EEBD-CAA6-F922-A011-258ED459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9923"/>
          </a:xfrm>
        </p:spPr>
        <p:txBody>
          <a:bodyPr/>
          <a:lstStyle/>
          <a:p>
            <a:r>
              <a:rPr lang="en-US" altLang="ko-KR" sz="1400" dirty="0"/>
              <a:t>DB</a:t>
            </a:r>
            <a:r>
              <a:rPr lang="ko-KR" altLang="en-US" sz="1400" dirty="0"/>
              <a:t>에서 관계는 테이블과 테이블 간의 관계를 일반적으로 지칭합니다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이는 관계형 데이터 베이스의 기저입니다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관계는 크게 네 가지로 구별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</a:t>
            </a:r>
            <a:r>
              <a:rPr lang="ko-KR" altLang="en-US" sz="1400" dirty="0"/>
              <a:t>일대일 관계 </a:t>
            </a:r>
            <a:r>
              <a:rPr lang="en-US" altLang="ko-KR" sz="1400" dirty="0">
                <a:sym typeface="Wingdings" panose="05000000000000000000" pitchFamily="2" charset="2"/>
              </a:rPr>
              <a:t> 1 : 1 </a:t>
            </a:r>
            <a:r>
              <a:rPr lang="ko-KR" altLang="en-US" sz="1400" dirty="0">
                <a:sym typeface="Wingdings" panose="05000000000000000000" pitchFamily="2" charset="2"/>
              </a:rPr>
              <a:t>관계 는 두 테이블이 서로 같은 개수 만큼 일대일 대응 관계를 가지는 것을 의미합니다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>
                <a:sym typeface="Wingdings" panose="05000000000000000000" pitchFamily="2" charset="2"/>
              </a:rPr>
              <a:t>보통은 이들을 합쳐서 보관하기 때문에 일대일 관계는 생각보다 자주 쓰이지는 않지만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>
                <a:sym typeface="Wingdings" panose="05000000000000000000" pitchFamily="2" charset="2"/>
              </a:rPr>
              <a:t>두 테이블의 컨셉이 다른 경우에는 구별하여 일대일 관계를 사용하는 편입니다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2). </a:t>
            </a:r>
            <a:r>
              <a:rPr lang="ko-KR" altLang="en-US" sz="1400" dirty="0">
                <a:sym typeface="Wingdings" panose="05000000000000000000" pitchFamily="2" charset="2"/>
              </a:rPr>
              <a:t>일대다 관계 </a:t>
            </a:r>
            <a:r>
              <a:rPr lang="en-US" altLang="ko-KR" sz="1400" dirty="0">
                <a:sym typeface="Wingdings" panose="05000000000000000000" pitchFamily="2" charset="2"/>
              </a:rPr>
              <a:t> 1 : N</a:t>
            </a:r>
            <a:r>
              <a:rPr lang="ko-KR" altLang="en-US" sz="1400" dirty="0">
                <a:sym typeface="Wingdings" panose="05000000000000000000" pitchFamily="2" charset="2"/>
              </a:rPr>
              <a:t> 관계 는 두 테이블 중 하나가 다른 테이블의 여러 원소에 영향을 주는 것을 의미합니다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>
                <a:sym typeface="Wingdings" panose="05000000000000000000" pitchFamily="2" charset="2"/>
              </a:rPr>
              <a:t>일반적으로 자주 쓰이는 관계이고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 관계형 데이터 베이스는 이 경우에 키를 두고 이들을 조인해서 사용합니다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3). </a:t>
            </a:r>
            <a:r>
              <a:rPr lang="ko-KR" altLang="en-US" sz="1400" dirty="0">
                <a:sym typeface="Wingdings" panose="05000000000000000000" pitchFamily="2" charset="2"/>
              </a:rPr>
              <a:t>다대다 관계 </a:t>
            </a:r>
            <a:r>
              <a:rPr lang="en-US" altLang="ko-KR" sz="1400" dirty="0">
                <a:sym typeface="Wingdings" panose="05000000000000000000" pitchFamily="2" charset="2"/>
              </a:rPr>
              <a:t> N : M </a:t>
            </a:r>
            <a:r>
              <a:rPr lang="ko-KR" altLang="en-US" sz="1400" dirty="0">
                <a:sym typeface="Wingdings" panose="05000000000000000000" pitchFamily="2" charset="2"/>
              </a:rPr>
              <a:t>관계 는 두 테이블이 서로 다른 테이블의 여러 원소에 영향을 서로 주고 받는 것을 의미합니다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>
                <a:sym typeface="Wingdings" panose="05000000000000000000" pitchFamily="2" charset="2"/>
              </a:rPr>
              <a:t>자주 나오는 관계는 아니지만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가끔씩 볼 수 있는 정도로 나올 수 있고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>
                <a:sym typeface="Wingdings" panose="05000000000000000000" pitchFamily="2" charset="2"/>
              </a:rPr>
              <a:t>이 경우에는 관계형 데이터 베이스는 해당 관계를 직접적으로 정의 할 수 없고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>
                <a:sym typeface="Wingdings" panose="05000000000000000000" pitchFamily="2" charset="2"/>
              </a:rPr>
              <a:t>중간 테이블을 둬서 </a:t>
            </a:r>
            <a:r>
              <a:rPr lang="en-US" altLang="ko-KR" sz="1400" dirty="0">
                <a:sym typeface="Wingdings" panose="05000000000000000000" pitchFamily="2" charset="2"/>
              </a:rPr>
              <a:t>1:N * M:1 </a:t>
            </a:r>
            <a:r>
              <a:rPr lang="ko-KR" altLang="en-US" sz="1400" dirty="0">
                <a:sym typeface="Wingdings" panose="05000000000000000000" pitchFamily="2" charset="2"/>
              </a:rPr>
              <a:t>의 형태로 정의하여 조인을 두 번 하여 이들을 사용합니다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4). </a:t>
            </a:r>
            <a:r>
              <a:rPr lang="ko-KR" altLang="en-US" sz="1400" dirty="0">
                <a:sym typeface="Wingdings" panose="05000000000000000000" pitchFamily="2" charset="2"/>
              </a:rPr>
              <a:t>자기 참조 관계 는 하나의 테이블이 자기 자신을 참조 하는 것을 의미합니다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>
                <a:sym typeface="Wingdings" panose="05000000000000000000" pitchFamily="2" charset="2"/>
              </a:rPr>
              <a:t>일대일 관계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일대다 </a:t>
            </a:r>
            <a:r>
              <a:rPr lang="ko-KR" altLang="en-US" sz="1400" dirty="0" err="1">
                <a:sym typeface="Wingdings" panose="05000000000000000000" pitchFamily="2" charset="2"/>
              </a:rPr>
              <a:t>관계등</a:t>
            </a:r>
            <a:r>
              <a:rPr lang="ko-KR" altLang="en-US" sz="1400" dirty="0">
                <a:sym typeface="Wingdings" panose="05000000000000000000" pitchFamily="2" charset="2"/>
              </a:rPr>
              <a:t> 다양하게 정의 될 수 있습니다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45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2F41B-7149-D160-25EC-C7AFB398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데이터형 크기와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A63FA-EB84-1F56-146D-E05845CE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140" y="2108200"/>
            <a:ext cx="4998720" cy="4181389"/>
          </a:xfrm>
        </p:spPr>
        <p:txBody>
          <a:bodyPr/>
          <a:lstStyle/>
          <a:p>
            <a:r>
              <a:rPr lang="ko-KR" altLang="en-US" sz="1400" dirty="0"/>
              <a:t>문자형 데이터 타입은 다음 네 가지로 분류 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CHAR(n) : </a:t>
            </a:r>
            <a:r>
              <a:rPr lang="ko-KR" altLang="en-US" sz="1400" dirty="0"/>
              <a:t>고정 길이 데이터 타입입니다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최대 </a:t>
            </a:r>
            <a:r>
              <a:rPr lang="en-US" altLang="ko-KR" sz="1400" dirty="0"/>
              <a:t>255Byte)</a:t>
            </a:r>
            <a:br>
              <a:rPr lang="en-US" altLang="ko-KR" sz="1400" dirty="0"/>
            </a:br>
            <a:r>
              <a:rPr lang="en-US" altLang="ko-KR" sz="1400" dirty="0"/>
              <a:t>2). VARCHAR(n) : </a:t>
            </a:r>
            <a:r>
              <a:rPr lang="ko-KR" altLang="en-US" sz="1400" dirty="0"/>
              <a:t>가변 길이 데이터 타입입니다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남는 공간을 지워서 관리합니다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최대 </a:t>
            </a:r>
            <a:r>
              <a:rPr lang="en-US" altLang="ko-KR" sz="1400" dirty="0"/>
              <a:t>65535Byte)</a:t>
            </a:r>
            <a:br>
              <a:rPr lang="en-US" altLang="ko-KR" sz="1400" dirty="0"/>
            </a:br>
            <a:r>
              <a:rPr lang="en-US" altLang="ko-KR" sz="1400" dirty="0"/>
              <a:t>3). TEXT(n) : </a:t>
            </a:r>
            <a:r>
              <a:rPr lang="ko-KR" altLang="en-US" sz="1400" dirty="0"/>
              <a:t>문자열 포인터를 사용하여 대량의 문자열을</a:t>
            </a:r>
            <a:br>
              <a:rPr lang="en-US" altLang="ko-KR" sz="1400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받을 수 있도록 해주는 타입입니다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최대 </a:t>
            </a:r>
            <a:r>
              <a:rPr lang="en-US" altLang="ko-KR" sz="1400" dirty="0"/>
              <a:t>4GByte)</a:t>
            </a:r>
            <a:br>
              <a:rPr lang="en-US" altLang="ko-KR" sz="1400" dirty="0"/>
            </a:br>
            <a:r>
              <a:rPr lang="en-US" altLang="ko-KR" sz="1400" dirty="0"/>
              <a:t>4). JSON : JSON </a:t>
            </a:r>
            <a:r>
              <a:rPr lang="ko-KR" altLang="en-US" sz="1400" dirty="0"/>
              <a:t>문자열 타입 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숫자형 데이터 타입은 다음 네 가지로 분류 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INT : </a:t>
            </a:r>
            <a:r>
              <a:rPr lang="ko-KR" altLang="en-US" sz="1400" dirty="0"/>
              <a:t>정수형 데이터 타입입니다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최대 </a:t>
            </a:r>
            <a:r>
              <a:rPr lang="en-US" altLang="ko-KR" sz="1400" dirty="0"/>
              <a:t>4Byte)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en-US" altLang="ko-KR" sz="1200" dirty="0"/>
              <a:t>(INT(n)</a:t>
            </a:r>
            <a:r>
              <a:rPr lang="ko-KR" altLang="en-US" sz="1200" dirty="0"/>
              <a:t>는 크기</a:t>
            </a:r>
            <a:r>
              <a:rPr lang="en-US" altLang="ko-KR" sz="1200" dirty="0"/>
              <a:t>n</a:t>
            </a:r>
            <a:r>
              <a:rPr lang="ko-KR" altLang="en-US" sz="1200" dirty="0"/>
              <a:t>인 정수를 사용한다는 의미입니다</a:t>
            </a:r>
            <a:r>
              <a:rPr lang="en-US" altLang="ko-KR" sz="12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2). FLOAT : </a:t>
            </a:r>
            <a:r>
              <a:rPr lang="ko-KR" altLang="en-US" sz="1400" dirty="0"/>
              <a:t>실수형 데이터 타입입니다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최대 </a:t>
            </a:r>
            <a:r>
              <a:rPr lang="en-US" altLang="ko-KR" sz="1400" dirty="0"/>
              <a:t>4Byte)</a:t>
            </a:r>
            <a:br>
              <a:rPr lang="en-US" altLang="ko-KR" sz="1400" dirty="0"/>
            </a:br>
            <a:r>
              <a:rPr lang="en-US" altLang="ko-KR" sz="1400" dirty="0"/>
              <a:t>  (</a:t>
            </a:r>
            <a:r>
              <a:rPr lang="en-US" altLang="ko-KR" sz="1200" dirty="0"/>
              <a:t>FLOAT(n, d)</a:t>
            </a:r>
            <a:r>
              <a:rPr lang="ko-KR" altLang="en-US" sz="1200" dirty="0"/>
              <a:t>는 크기</a:t>
            </a:r>
            <a:r>
              <a:rPr lang="en-US" altLang="ko-KR" sz="1200" dirty="0"/>
              <a:t>n</a:t>
            </a:r>
            <a:r>
              <a:rPr lang="ko-KR" altLang="en-US" sz="1200" dirty="0"/>
              <a:t>에 소수점 </a:t>
            </a:r>
            <a:r>
              <a:rPr lang="en-US" altLang="ko-KR" sz="1200" dirty="0"/>
              <a:t>d</a:t>
            </a:r>
            <a:r>
              <a:rPr lang="ko-KR" altLang="en-US" sz="1200" dirty="0"/>
              <a:t>개까지 사용한다는 의미입니다</a:t>
            </a:r>
            <a:r>
              <a:rPr lang="en-US" altLang="ko-KR" sz="1200" dirty="0"/>
              <a:t>.)</a:t>
            </a:r>
            <a:br>
              <a:rPr lang="en-US" altLang="ko-KR" sz="1200" dirty="0"/>
            </a:br>
            <a:r>
              <a:rPr lang="en-US" altLang="ko-KR" sz="1400" dirty="0"/>
              <a:t>3). DOUBLE : </a:t>
            </a:r>
            <a:r>
              <a:rPr lang="ko-KR" altLang="en-US" sz="1400" dirty="0"/>
              <a:t>실수형 데이터 타입입니다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최대 </a:t>
            </a:r>
            <a:r>
              <a:rPr lang="en-US" altLang="ko-KR" sz="1400" dirty="0"/>
              <a:t>8Byte)</a:t>
            </a:r>
            <a:br>
              <a:rPr lang="en-US" altLang="ko-KR" sz="1400" dirty="0"/>
            </a:br>
            <a:r>
              <a:rPr lang="en-US" altLang="ko-KR" sz="1400" dirty="0"/>
              <a:t>4). DECIMAL : </a:t>
            </a:r>
            <a:r>
              <a:rPr lang="ko-KR" altLang="en-US" sz="1400" dirty="0"/>
              <a:t>고정 실수형 데이터 타입입니다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en-US" altLang="ko-KR" sz="1200" dirty="0"/>
              <a:t>(DECIMAL</a:t>
            </a:r>
            <a:r>
              <a:rPr lang="ko-KR" altLang="en-US" sz="1200" dirty="0"/>
              <a:t>은 값을 십진단위로 들고 있어 정확성이 뛰어난 편입니다</a:t>
            </a:r>
            <a:r>
              <a:rPr lang="en-US" altLang="ko-KR" sz="1200" dirty="0"/>
              <a:t>.)</a:t>
            </a:r>
            <a:endParaRPr lang="en-US" altLang="ko-KR" sz="1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732B24-F9B9-C5DC-9F82-01F064ABF7CF}"/>
              </a:ext>
            </a:extLst>
          </p:cNvPr>
          <p:cNvSpPr txBox="1">
            <a:spLocks/>
          </p:cNvSpPr>
          <p:nvPr/>
        </p:nvSpPr>
        <p:spPr>
          <a:xfrm>
            <a:off x="6021860" y="2108200"/>
            <a:ext cx="5235971" cy="4181389"/>
          </a:xfrm>
          <a:prstGeom prst="rect">
            <a:avLst/>
          </a:prstGeom>
        </p:spPr>
        <p:txBody>
          <a:bodyPr lIns="109728" tIns="109728" rIns="109728" bIns="91440"/>
          <a:lstStyle>
            <a:lvl1pPr marL="91440" indent="-9144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0" i="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 spc="2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이진 데이터 타입</a:t>
            </a:r>
            <a:br>
              <a:rPr lang="en-US" altLang="ko-KR" sz="1400" dirty="0"/>
            </a:br>
            <a:r>
              <a:rPr lang="en-US" altLang="ko-KR" sz="1400" dirty="0"/>
              <a:t>1). BINARY(n) : CHAR</a:t>
            </a:r>
            <a:r>
              <a:rPr lang="ko-KR" altLang="en-US" sz="1400" dirty="0"/>
              <a:t>형태의 이진 데이터 타입입니다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VARBINAT(n) : VARCHAR</a:t>
            </a:r>
            <a:r>
              <a:rPr lang="ko-KR" altLang="en-US" sz="1400" dirty="0"/>
              <a:t>형태의 이진 데이터 타입입니다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BLOB : TEXT</a:t>
            </a:r>
            <a:r>
              <a:rPr lang="ko-KR" altLang="en-US" sz="1400" dirty="0"/>
              <a:t>처럼 포인터를 사용하여 대량의</a:t>
            </a:r>
            <a:r>
              <a:rPr lang="en-US" altLang="ko-KR" sz="1400" dirty="0"/>
              <a:t> </a:t>
            </a:r>
            <a:r>
              <a:rPr lang="ko-KR" altLang="en-US" sz="1400" dirty="0"/>
              <a:t>이진 데이터를 </a:t>
            </a:r>
            <a:br>
              <a:rPr lang="en-US" altLang="ko-KR" sz="1400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받을 수 있도록 해주는 타입입니다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최대 </a:t>
            </a:r>
            <a:r>
              <a:rPr lang="en-US" altLang="ko-KR" sz="1400" dirty="0"/>
              <a:t>4GByte)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en-US" altLang="ko-KR" sz="1200" dirty="0"/>
              <a:t>(BLOB(n)</a:t>
            </a:r>
            <a:r>
              <a:rPr lang="ko-KR" altLang="en-US" sz="1200" dirty="0"/>
              <a:t>은 크기 </a:t>
            </a:r>
            <a:r>
              <a:rPr lang="en-US" altLang="ko-KR" sz="1200" dirty="0"/>
              <a:t>n</a:t>
            </a:r>
            <a:r>
              <a:rPr lang="ko-KR" altLang="en-US" sz="1200" dirty="0"/>
              <a:t>인 이진 데이터를 사용한다는 의미입니다</a:t>
            </a:r>
            <a:r>
              <a:rPr lang="en-US" altLang="ko-KR" sz="1200" dirty="0"/>
              <a:t>.)</a:t>
            </a:r>
          </a:p>
          <a:p>
            <a:r>
              <a:rPr lang="ko-KR" altLang="en-US" sz="1400" dirty="0"/>
              <a:t>날짜 데이터 타입</a:t>
            </a:r>
            <a:br>
              <a:rPr lang="en-US" altLang="ko-KR" sz="1400" dirty="0"/>
            </a:br>
            <a:r>
              <a:rPr lang="en-US" altLang="ko-KR" sz="1400" dirty="0"/>
              <a:t>1). DATE : </a:t>
            </a:r>
            <a:r>
              <a:rPr lang="ko-KR" altLang="en-US" sz="1400" dirty="0"/>
              <a:t>년</a:t>
            </a:r>
            <a:r>
              <a:rPr lang="en-US" altLang="ko-KR" sz="1400" dirty="0"/>
              <a:t>-</a:t>
            </a:r>
            <a:r>
              <a:rPr lang="ko-KR" altLang="en-US" sz="1400" dirty="0"/>
              <a:t>월</a:t>
            </a:r>
            <a:r>
              <a:rPr lang="en-US" altLang="ko-KR" sz="1400" dirty="0"/>
              <a:t>-</a:t>
            </a:r>
            <a:r>
              <a:rPr lang="ko-KR" altLang="en-US" sz="1400" dirty="0"/>
              <a:t>일 의 형태의 날짜 데이터 타입입니다</a:t>
            </a:r>
            <a:r>
              <a:rPr lang="en-US" altLang="ko-KR" sz="1400" dirty="0"/>
              <a:t>. (3Byte)</a:t>
            </a:r>
            <a:br>
              <a:rPr lang="en-US" altLang="ko-KR" sz="1400" dirty="0"/>
            </a:br>
            <a:r>
              <a:rPr lang="en-US" altLang="ko-KR" sz="1400" dirty="0"/>
              <a:t>2). TIME : </a:t>
            </a:r>
            <a:r>
              <a:rPr lang="ko-KR" altLang="en-US" sz="1400" dirty="0"/>
              <a:t>시</a:t>
            </a:r>
            <a:r>
              <a:rPr lang="en-US" altLang="ko-KR" sz="1400" dirty="0"/>
              <a:t>:</a:t>
            </a:r>
            <a:r>
              <a:rPr lang="ko-KR" altLang="en-US" sz="1400" dirty="0"/>
              <a:t>분</a:t>
            </a:r>
            <a:r>
              <a:rPr lang="en-US" altLang="ko-KR" sz="1400" dirty="0"/>
              <a:t>:</a:t>
            </a:r>
            <a:r>
              <a:rPr lang="ko-KR" altLang="en-US" sz="1400" dirty="0"/>
              <a:t>초 의 형태의 시간 데이터 타입입니다</a:t>
            </a:r>
            <a:r>
              <a:rPr lang="en-US" altLang="ko-KR" sz="1400" dirty="0"/>
              <a:t>. (3Byte)</a:t>
            </a:r>
            <a:br>
              <a:rPr lang="en-US" altLang="ko-KR" sz="1400" dirty="0"/>
            </a:br>
            <a:r>
              <a:rPr lang="en-US" altLang="ko-KR" sz="1400" dirty="0"/>
              <a:t>3). DATETIME : </a:t>
            </a:r>
            <a:r>
              <a:rPr lang="ko-KR" altLang="en-US" sz="1400" dirty="0"/>
              <a:t>년</a:t>
            </a:r>
            <a:r>
              <a:rPr lang="en-US" altLang="ko-KR" sz="1400" dirty="0"/>
              <a:t>-</a:t>
            </a:r>
            <a:r>
              <a:rPr lang="ko-KR" altLang="en-US" sz="1400" dirty="0"/>
              <a:t>월</a:t>
            </a:r>
            <a:r>
              <a:rPr lang="en-US" altLang="ko-KR" sz="1400" dirty="0"/>
              <a:t>-</a:t>
            </a:r>
            <a:r>
              <a:rPr lang="ko-KR" altLang="en-US" sz="1400" dirty="0"/>
              <a:t>일</a:t>
            </a:r>
            <a:r>
              <a:rPr lang="en-US" altLang="ko-KR" sz="1400" dirty="0"/>
              <a:t>T</a:t>
            </a:r>
            <a:r>
              <a:rPr lang="ko-KR" altLang="en-US" sz="1400" dirty="0"/>
              <a:t>시</a:t>
            </a:r>
            <a:r>
              <a:rPr lang="en-US" altLang="ko-KR" sz="1400" dirty="0"/>
              <a:t>:</a:t>
            </a:r>
            <a:r>
              <a:rPr lang="ko-KR" altLang="en-US" sz="1400" dirty="0"/>
              <a:t>분</a:t>
            </a:r>
            <a:r>
              <a:rPr lang="en-US" altLang="ko-KR" sz="1400" dirty="0"/>
              <a:t>:</a:t>
            </a:r>
            <a:r>
              <a:rPr lang="ko-KR" altLang="en-US" sz="1400" dirty="0"/>
              <a:t>초 의 날짜</a:t>
            </a:r>
            <a:r>
              <a:rPr lang="en-US" altLang="ko-KR" sz="1400" dirty="0"/>
              <a:t>-</a:t>
            </a:r>
            <a:r>
              <a:rPr lang="ko-KR" altLang="en-US" sz="1400" dirty="0"/>
              <a:t>시간 데이터 타입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en-US" altLang="ko-KR" sz="1200" dirty="0"/>
              <a:t>(8Byte</a:t>
            </a:r>
            <a:r>
              <a:rPr lang="ko-KR" altLang="en-US" sz="1200" dirty="0"/>
              <a:t>이지만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인자</a:t>
            </a:r>
            <a:r>
              <a:rPr lang="en-US" altLang="ko-KR" sz="1200" dirty="0"/>
              <a:t>(n)</a:t>
            </a:r>
            <a:r>
              <a:rPr lang="ko-KR" altLang="en-US" sz="1200" dirty="0"/>
              <a:t>을 써서 최대 마이크로 초까지 저장 가능</a:t>
            </a:r>
            <a:r>
              <a:rPr lang="en-US" altLang="ko-KR" sz="12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4). TIMESTAMP : </a:t>
            </a:r>
            <a:r>
              <a:rPr lang="ko-KR" altLang="en-US" sz="1400" dirty="0"/>
              <a:t>시스템의 영향을 받는 </a:t>
            </a:r>
            <a:r>
              <a:rPr lang="en-US" altLang="ko-KR" sz="1400" dirty="0"/>
              <a:t>DATETIME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집합 데이터 타입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비트마스킹을</a:t>
            </a:r>
            <a:r>
              <a:rPr lang="ko-KR" altLang="en-US" sz="1400" dirty="0"/>
              <a:t> 적용한 타입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1). ENUM(n) : </a:t>
            </a:r>
            <a:r>
              <a:rPr lang="ko-KR" altLang="en-US" sz="1400" dirty="0"/>
              <a:t>각 값들 중 단 하나만 저장합니다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SET(n) : </a:t>
            </a:r>
            <a:r>
              <a:rPr lang="ko-KR" altLang="en-US" sz="1400" dirty="0"/>
              <a:t>각 값들 중 하나 이상을 저장 할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48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DEBD9-7198-D89C-52E7-1CE9A6B8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속성 제약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50D28-B44F-A88F-37B8-8BC9C3D0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8299"/>
          </a:xfrm>
        </p:spPr>
        <p:txBody>
          <a:bodyPr/>
          <a:lstStyle/>
          <a:p>
            <a:r>
              <a:rPr lang="ko-KR" altLang="en-US" sz="1600" dirty="0"/>
              <a:t>제약 조건은 해당 속성의 값</a:t>
            </a:r>
            <a:r>
              <a:rPr lang="en-US" altLang="ko-KR" sz="1600" dirty="0"/>
              <a:t>(</a:t>
            </a:r>
            <a:r>
              <a:rPr lang="ko-KR" altLang="en-US" sz="1600" dirty="0"/>
              <a:t>도메인</a:t>
            </a:r>
            <a:r>
              <a:rPr lang="en-US" altLang="ko-KR" sz="1600" dirty="0"/>
              <a:t>)</a:t>
            </a:r>
            <a:r>
              <a:rPr lang="ko-KR" altLang="en-US" sz="1600" dirty="0"/>
              <a:t>중에서 특정 조건을 걸어 관리를 용이하게 하는 효과와</a:t>
            </a:r>
            <a:br>
              <a:rPr lang="en-US" altLang="ko-KR" sz="1600" dirty="0"/>
            </a:br>
            <a:r>
              <a:rPr lang="ko-KR" altLang="en-US" sz="1600" dirty="0"/>
              <a:t>테이블을 대표하는 속성 등을 지정하기 위해 사용하는 조건입니다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PK : Primary</a:t>
            </a:r>
            <a:r>
              <a:rPr lang="ko-KR" altLang="en-US" sz="1600" dirty="0"/>
              <a:t> </a:t>
            </a:r>
            <a:r>
              <a:rPr lang="en-US" altLang="ko-KR" sz="1600" dirty="0"/>
              <a:t>Key</a:t>
            </a:r>
            <a:r>
              <a:rPr lang="ko-KR" altLang="en-US" sz="1600" dirty="0"/>
              <a:t>로 각 속성을 대표하는데 사용되는 식별자 제약입니다</a:t>
            </a:r>
            <a:r>
              <a:rPr lang="en-US" altLang="ko-KR" sz="1600" dirty="0"/>
              <a:t>. (</a:t>
            </a:r>
            <a:r>
              <a:rPr lang="ko-KR" altLang="en-US" sz="1600" dirty="0"/>
              <a:t>기본 </a:t>
            </a:r>
            <a:r>
              <a:rPr lang="en-US" altLang="ko-KR" sz="1600" dirty="0"/>
              <a:t>NN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2). NN : </a:t>
            </a:r>
            <a:r>
              <a:rPr lang="en-US" altLang="ko-KR" sz="1600" dirty="0" err="1"/>
              <a:t>NotNull</a:t>
            </a:r>
            <a:r>
              <a:rPr lang="en-US" altLang="ko-KR" sz="1600" dirty="0"/>
              <a:t> </a:t>
            </a:r>
            <a:r>
              <a:rPr lang="ko-KR" altLang="en-US" sz="1600" dirty="0"/>
              <a:t>로 </a:t>
            </a:r>
            <a:r>
              <a:rPr lang="en-US" altLang="ko-KR" sz="1600" dirty="0"/>
              <a:t>null</a:t>
            </a:r>
            <a:r>
              <a:rPr lang="ko-KR" altLang="en-US" sz="1600" dirty="0"/>
              <a:t>을 도메인에서 제외하는 제약입니다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UQ : </a:t>
            </a:r>
            <a:r>
              <a:rPr lang="en-US" altLang="ko-KR" sz="1600" dirty="0" err="1"/>
              <a:t>UniQue</a:t>
            </a:r>
            <a:r>
              <a:rPr lang="en-US" altLang="ko-KR" sz="1600" dirty="0"/>
              <a:t> Key</a:t>
            </a:r>
            <a:r>
              <a:rPr lang="ko-KR" altLang="en-US" sz="1600" dirty="0"/>
              <a:t>로 해당 속성의 값은 중복을 허용하지 않는 제약입니다</a:t>
            </a:r>
            <a:r>
              <a:rPr lang="en-US" altLang="ko-KR" sz="1600" dirty="0"/>
              <a:t>. (</a:t>
            </a:r>
            <a:r>
              <a:rPr lang="ko-KR" altLang="en-US" sz="1600" dirty="0"/>
              <a:t>단일 </a:t>
            </a:r>
            <a:r>
              <a:rPr lang="en-US" altLang="ko-KR" sz="1600" dirty="0"/>
              <a:t>PK</a:t>
            </a:r>
            <a:r>
              <a:rPr lang="ko-KR" altLang="en-US" sz="1600" dirty="0"/>
              <a:t>는 반드시 </a:t>
            </a:r>
            <a:r>
              <a:rPr lang="en-US" altLang="ko-KR" sz="1600" dirty="0"/>
              <a:t>UQ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4). FK : </a:t>
            </a:r>
            <a:r>
              <a:rPr lang="en-US" altLang="ko-KR" sz="1600" dirty="0" err="1"/>
              <a:t>Foregin</a:t>
            </a:r>
            <a:r>
              <a:rPr lang="ko-KR" altLang="en-US" sz="1600" dirty="0"/>
              <a:t> </a:t>
            </a:r>
            <a:r>
              <a:rPr lang="en-US" altLang="ko-KR" sz="1600" dirty="0"/>
              <a:t>Key</a:t>
            </a:r>
            <a:r>
              <a:rPr lang="ko-KR" altLang="en-US" sz="1600" dirty="0"/>
              <a:t>로 해당 속성은 외래키로 즉</a:t>
            </a:r>
            <a:r>
              <a:rPr lang="en-US" altLang="ko-KR" sz="1600" dirty="0"/>
              <a:t>, </a:t>
            </a:r>
            <a:r>
              <a:rPr lang="ko-KR" altLang="en-US" sz="1600" dirty="0"/>
              <a:t>타 테이블에 있는 특정 </a:t>
            </a:r>
            <a:r>
              <a:rPr lang="en-US" altLang="ko-KR" sz="1600" dirty="0"/>
              <a:t>PK</a:t>
            </a:r>
            <a:r>
              <a:rPr lang="ko-KR" altLang="en-US" sz="1600" dirty="0"/>
              <a:t>속성에 종속된다는 제약입니다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추가적인 제약 조건은 다음의 내용들이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5). B : is Binary column </a:t>
            </a:r>
            <a:r>
              <a:rPr lang="ko-KR" altLang="en-US" sz="1600" dirty="0"/>
              <a:t>으로 모든 값을 이진 문자열로 저장하는 제약입니다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6). UN : </a:t>
            </a:r>
            <a:r>
              <a:rPr lang="en-US" altLang="ko-KR" sz="1600" dirty="0" err="1"/>
              <a:t>UNsigned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 </a:t>
            </a:r>
            <a:r>
              <a:rPr lang="en-US" altLang="ko-KR" sz="1600" dirty="0"/>
              <a:t>type </a:t>
            </a:r>
            <a:r>
              <a:rPr lang="ko-KR" altLang="en-US" sz="1600" dirty="0"/>
              <a:t>으로 부호비트를 사용하지 않는다는 제약입니다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7). AI : Auto Increment </a:t>
            </a:r>
            <a:r>
              <a:rPr lang="ko-KR" altLang="en-US" sz="1600" dirty="0"/>
              <a:t>로 값을 넣지 않으면</a:t>
            </a:r>
            <a:r>
              <a:rPr lang="en-US" altLang="ko-KR" sz="1600" dirty="0"/>
              <a:t>, </a:t>
            </a:r>
            <a:r>
              <a:rPr lang="ko-KR" altLang="en-US" sz="1600" dirty="0"/>
              <a:t>값이 증가하면서 </a:t>
            </a:r>
            <a:r>
              <a:rPr lang="en-US" altLang="ko-KR" sz="1600" dirty="0"/>
              <a:t>unique</a:t>
            </a:r>
            <a:r>
              <a:rPr lang="ko-KR" altLang="en-US" sz="1600" dirty="0"/>
              <a:t>하게 자동으로 채워 넣습니다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8). ZF : Zero Filled </a:t>
            </a:r>
            <a:r>
              <a:rPr lang="ko-KR" altLang="en-US" sz="1600" dirty="0"/>
              <a:t>로 정해진 컬럼보다 적은 값이 들어오면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자동 </a:t>
            </a:r>
            <a:r>
              <a:rPr lang="ko-KR" altLang="en-US" sz="1600" dirty="0" err="1"/>
              <a:t>오버라이딩하는</a:t>
            </a:r>
            <a:r>
              <a:rPr lang="ko-KR" altLang="en-US" sz="1600" dirty="0"/>
              <a:t> 제약입니다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9). Default(Exp) </a:t>
            </a:r>
            <a:r>
              <a:rPr lang="ko-KR" altLang="en-US" sz="1600" dirty="0"/>
              <a:t>는 기본값 또는 기본 수식 값을 지정합니다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96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84C52-1941-62CD-B932-F7CBD366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EER</a:t>
            </a:r>
            <a:r>
              <a:rPr lang="ko-KR" altLang="en-US" dirty="0"/>
              <a:t> </a:t>
            </a:r>
            <a:r>
              <a:rPr lang="ko-KR" altLang="en-US" dirty="0" err="1"/>
              <a:t>다이어</a:t>
            </a:r>
            <a:r>
              <a:rPr lang="ko-KR" altLang="en-US" dirty="0"/>
              <a:t> 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08CCD-F14F-EE7E-DB87-23B90E53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6435"/>
          </a:xfrm>
        </p:spPr>
        <p:txBody>
          <a:bodyPr/>
          <a:lstStyle/>
          <a:p>
            <a:r>
              <a:rPr lang="en-US" altLang="ko-KR" sz="1400" dirty="0"/>
              <a:t>ERD</a:t>
            </a:r>
            <a:r>
              <a:rPr lang="ko-KR" altLang="en-US" sz="1400" dirty="0"/>
              <a:t>는 </a:t>
            </a:r>
            <a:r>
              <a:rPr lang="en-US" altLang="ko-KR" sz="1400" dirty="0"/>
              <a:t>Entity Relationship Diagram</a:t>
            </a:r>
            <a:r>
              <a:rPr lang="ko-KR" altLang="en-US" sz="1400" dirty="0"/>
              <a:t>으로 개체를 네모</a:t>
            </a:r>
            <a:r>
              <a:rPr lang="en-US" altLang="ko-KR" sz="1400" dirty="0"/>
              <a:t>, </a:t>
            </a:r>
            <a:r>
              <a:rPr lang="ko-KR" altLang="en-US" sz="1400" dirty="0"/>
              <a:t>속성을 원</a:t>
            </a:r>
            <a:r>
              <a:rPr lang="en-US" altLang="ko-KR" sz="1400" dirty="0"/>
              <a:t>, </a:t>
            </a:r>
            <a:r>
              <a:rPr lang="ko-KR" altLang="en-US" sz="1400" dirty="0"/>
              <a:t>관계를 선과 마름모로 표현합니다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EERD</a:t>
            </a:r>
            <a:r>
              <a:rPr lang="ko-KR" altLang="en-US" sz="1400" dirty="0"/>
              <a:t>는 </a:t>
            </a:r>
            <a:r>
              <a:rPr lang="en-US" altLang="ko-KR" sz="1400" dirty="0"/>
              <a:t>Enhanced ERD</a:t>
            </a:r>
            <a:r>
              <a:rPr lang="ko-KR" altLang="en-US" sz="1400" dirty="0"/>
              <a:t>로 기존 </a:t>
            </a:r>
            <a:r>
              <a:rPr lang="en-US" altLang="ko-KR" sz="1400" dirty="0"/>
              <a:t>ER </a:t>
            </a:r>
            <a:r>
              <a:rPr lang="ko-KR" altLang="en-US" sz="1400" dirty="0"/>
              <a:t>다이어그램에서 관계상속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</a:t>
            </a:r>
            <a:r>
              <a:rPr lang="en-US" altLang="ko-KR" sz="1400" dirty="0"/>
              <a:t>, </a:t>
            </a:r>
            <a:r>
              <a:rPr lang="ko-KR" altLang="en-US" sz="1400" dirty="0"/>
              <a:t>특수화와 일반화 등이 가능한 모델입니다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테이블은 사각형으로 하고</a:t>
            </a:r>
            <a:r>
              <a:rPr lang="en-US" altLang="ko-KR" sz="1400" dirty="0"/>
              <a:t>, </a:t>
            </a:r>
            <a:r>
              <a:rPr lang="ko-KR" altLang="en-US" sz="1400" dirty="0"/>
              <a:t>내부에 속성을 넣는 방식으로 되어 있으며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그리고</a:t>
            </a:r>
            <a:r>
              <a:rPr lang="en-US" altLang="ko-KR" sz="1400" dirty="0"/>
              <a:t> </a:t>
            </a:r>
            <a:r>
              <a:rPr lang="ko-KR" altLang="en-US" sz="1400" dirty="0"/>
              <a:t>반드시 </a:t>
            </a:r>
            <a:r>
              <a:rPr lang="en-US" altLang="ko-KR" sz="1400" dirty="0"/>
              <a:t>PK</a:t>
            </a:r>
            <a:r>
              <a:rPr lang="ko-KR" altLang="en-US" sz="1400" dirty="0"/>
              <a:t>가 적어도 하나 존재해야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관계 표시는 우측의 그림처럼 다양하게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보통 </a:t>
            </a:r>
            <a:r>
              <a:rPr lang="en-US" altLang="ko-KR" sz="1400" dirty="0"/>
              <a:t>IDEF1X, IE</a:t>
            </a:r>
            <a:r>
              <a:rPr lang="ko-KR" altLang="en-US" sz="1400" dirty="0"/>
              <a:t>를 사용합니다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 중 </a:t>
            </a:r>
            <a:r>
              <a:rPr lang="en-US" altLang="ko-KR" sz="1400" dirty="0"/>
              <a:t>IE</a:t>
            </a:r>
            <a:r>
              <a:rPr lang="ko-KR" altLang="en-US" sz="1400" dirty="0"/>
              <a:t> 방식은 대부분의 세부관계를 표시할 수 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대부분 이를 사용합니다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IE</a:t>
            </a:r>
            <a:r>
              <a:rPr lang="ko-KR" altLang="en-US" sz="1400" dirty="0"/>
              <a:t>에서 좌 우측의 직선</a:t>
            </a:r>
            <a:r>
              <a:rPr lang="en-US" altLang="ko-KR" sz="1400" dirty="0"/>
              <a:t>, </a:t>
            </a:r>
            <a:r>
              <a:rPr lang="ko-KR" altLang="en-US" sz="1400" dirty="0"/>
              <a:t>세발</a:t>
            </a:r>
            <a:r>
              <a:rPr lang="en-US" altLang="ko-KR" sz="1400" dirty="0"/>
              <a:t>, </a:t>
            </a:r>
            <a:r>
              <a:rPr lang="ko-KR" altLang="en-US" sz="1400" dirty="0"/>
              <a:t>세로선</a:t>
            </a:r>
            <a:r>
              <a:rPr lang="en-US" altLang="ko-KR" sz="1400" dirty="0"/>
              <a:t>, </a:t>
            </a:r>
            <a:r>
              <a:rPr lang="ko-KR" altLang="en-US" sz="1400" dirty="0"/>
              <a:t>동그라미 는</a:t>
            </a:r>
            <a:br>
              <a:rPr lang="en-US" altLang="ko-KR" sz="1400" dirty="0"/>
            </a:br>
            <a:r>
              <a:rPr lang="ko-KR" altLang="en-US" sz="1400" dirty="0"/>
              <a:t>순서대로</a:t>
            </a:r>
            <a:r>
              <a:rPr lang="en-US" altLang="ko-KR" sz="1400" dirty="0"/>
              <a:t> 1 : *, N : *, </a:t>
            </a:r>
            <a:r>
              <a:rPr lang="ko-KR" altLang="en-US" sz="1400" dirty="0"/>
              <a:t>필수사항</a:t>
            </a:r>
            <a:r>
              <a:rPr lang="en-US" altLang="ko-KR" sz="1400" dirty="0"/>
              <a:t>, </a:t>
            </a:r>
            <a:r>
              <a:rPr lang="ko-KR" altLang="en-US" sz="1400" dirty="0"/>
              <a:t>선택사항 의 의미입니다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/</a:t>
            </a:r>
            <a:r>
              <a:rPr lang="ko-KR" altLang="en-US" sz="1400" dirty="0"/>
              <a:t>선택은 쉽게</a:t>
            </a:r>
            <a:r>
              <a:rPr lang="en-US" altLang="ko-KR" sz="1400" dirty="0"/>
              <a:t>,</a:t>
            </a:r>
            <a:r>
              <a:rPr lang="ko-KR" altLang="en-US" sz="1400" dirty="0"/>
              <a:t> 외래키가 </a:t>
            </a:r>
            <a:r>
              <a:rPr lang="en-US" altLang="ko-KR" sz="1400" dirty="0"/>
              <a:t>NOTNULL</a:t>
            </a:r>
            <a:r>
              <a:rPr lang="ko-KR" altLang="en-US" sz="1400" dirty="0"/>
              <a:t>이면 세로선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NULLable</a:t>
            </a:r>
            <a:r>
              <a:rPr lang="ko-KR" altLang="en-US" sz="1400" dirty="0"/>
              <a:t>이면 동그라미</a:t>
            </a:r>
            <a:r>
              <a:rPr lang="en-US" altLang="ko-KR" sz="1400" dirty="0"/>
              <a:t>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실선과 점선은 순서대로 식별 관계</a:t>
            </a:r>
            <a:r>
              <a:rPr lang="en-US" altLang="ko-KR" sz="1400" dirty="0"/>
              <a:t>, </a:t>
            </a:r>
            <a:r>
              <a:rPr lang="ko-KR" altLang="en-US" sz="1400" dirty="0"/>
              <a:t>비 식별 관계 를 의미합니다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쉽게</a:t>
            </a:r>
            <a:r>
              <a:rPr lang="en-US" altLang="ko-KR" sz="1400" dirty="0"/>
              <a:t>, </a:t>
            </a:r>
            <a:r>
              <a:rPr lang="ko-KR" altLang="en-US" sz="1400" dirty="0"/>
              <a:t>외래키가 </a:t>
            </a:r>
            <a:r>
              <a:rPr lang="en-US" altLang="ko-KR" sz="1400" dirty="0"/>
              <a:t>PK</a:t>
            </a:r>
            <a:r>
              <a:rPr lang="ko-KR" altLang="en-US" sz="1400" dirty="0"/>
              <a:t>이면 실선</a:t>
            </a:r>
            <a:r>
              <a:rPr lang="en-US" altLang="ko-KR" sz="1400" dirty="0"/>
              <a:t>, PK</a:t>
            </a:r>
            <a:r>
              <a:rPr lang="ko-KR" altLang="en-US" sz="1400" dirty="0"/>
              <a:t>가 아니면 점선 입니다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예를 들어 우측의 부서와 직원 관계는 부서는 </a:t>
            </a:r>
            <a:r>
              <a:rPr lang="en-US" altLang="ko-KR" sz="1400" dirty="0"/>
              <a:t>0</a:t>
            </a:r>
            <a:r>
              <a:rPr lang="ko-KR" altLang="en-US" sz="1400" dirty="0"/>
              <a:t>명 이상의 직원을 가지고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직원은 반드시 하나의 부서를 가진다고 해석 할 수 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DD90C8-A1AF-8DD6-0E08-30601DF9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957" y="2723799"/>
            <a:ext cx="3890097" cy="36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2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7FA84-7993-2BF1-BB01-89ECB0CF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워크벤치</a:t>
            </a:r>
            <a:r>
              <a:rPr lang="ko-KR" altLang="en-US" dirty="0"/>
              <a:t> 다이어그램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89FFA-83C3-46A9-80D8-AF82BEB1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err="1"/>
              <a:t>워크벤치에서</a:t>
            </a:r>
            <a:r>
              <a:rPr lang="ko-KR" altLang="en-US" sz="1600" dirty="0"/>
              <a:t> </a:t>
            </a:r>
            <a:r>
              <a:rPr lang="en-US" altLang="ko-KR" sz="1600" dirty="0"/>
              <a:t>home&gt;models </a:t>
            </a:r>
            <a:r>
              <a:rPr lang="ko-KR" altLang="en-US" sz="1600" dirty="0"/>
              <a:t>에서 기존의 </a:t>
            </a:r>
            <a:r>
              <a:rPr lang="en-US" altLang="ko-KR" sz="1600" dirty="0"/>
              <a:t>DB</a:t>
            </a:r>
            <a:r>
              <a:rPr lang="ko-KR" altLang="en-US" sz="1600" dirty="0"/>
              <a:t>를 열거나</a:t>
            </a:r>
            <a:r>
              <a:rPr lang="en-US" altLang="ko-KR" sz="1600" dirty="0"/>
              <a:t>, </a:t>
            </a:r>
            <a:r>
              <a:rPr lang="ko-KR" altLang="en-US" sz="1600" dirty="0"/>
              <a:t>기존 </a:t>
            </a:r>
            <a:r>
              <a:rPr lang="en-US" altLang="ko-KR" sz="1600" dirty="0"/>
              <a:t>connection</a:t>
            </a:r>
            <a:r>
              <a:rPr lang="ko-KR" altLang="en-US" sz="1600" dirty="0"/>
              <a:t>에서 연결 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상단의 </a:t>
            </a:r>
            <a:r>
              <a:rPr lang="en-US" altLang="ko-KR" sz="1600" dirty="0"/>
              <a:t>Database&gt;Reverse Engineer </a:t>
            </a:r>
            <a:r>
              <a:rPr lang="ko-KR" altLang="en-US" sz="1600" dirty="0"/>
              <a:t>를 눌러서 </a:t>
            </a:r>
            <a:r>
              <a:rPr lang="en-US" altLang="ko-KR" sz="1600" dirty="0"/>
              <a:t>DB</a:t>
            </a:r>
            <a:r>
              <a:rPr lang="ko-KR" altLang="en-US" sz="1600" dirty="0"/>
              <a:t>를 </a:t>
            </a:r>
            <a:r>
              <a:rPr lang="en-US" altLang="ko-KR" sz="1600" dirty="0"/>
              <a:t>EER </a:t>
            </a:r>
            <a:r>
              <a:rPr lang="ko-KR" altLang="en-US" sz="1600" dirty="0"/>
              <a:t>다이어그램으로 열어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테이블을 추가하는 것은 기존과 동일하게 진행되고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타입과 제약조건을 설정하고 생성합니다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하나 이상의 테이블에 관계를 </a:t>
            </a:r>
            <a:r>
              <a:rPr lang="en-US" altLang="ko-KR" sz="1600" dirty="0"/>
              <a:t>1:1, 1:n, n:m</a:t>
            </a:r>
            <a:r>
              <a:rPr lang="ko-KR" altLang="en-US" sz="1600" dirty="0"/>
              <a:t>을 통하여 두 테이블을 순서대로 눌러 관계를 등록합니다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관계 역시</a:t>
            </a:r>
            <a:r>
              <a:rPr lang="en-US" altLang="ko-KR" sz="1600" dirty="0"/>
              <a:t>, </a:t>
            </a:r>
            <a:r>
              <a:rPr lang="ko-KR" altLang="en-US" sz="1600" dirty="0"/>
              <a:t>외래키에 </a:t>
            </a:r>
            <a:r>
              <a:rPr lang="en-US" altLang="ko-KR" sz="1600" dirty="0"/>
              <a:t>PK</a:t>
            </a:r>
            <a:r>
              <a:rPr lang="ko-KR" altLang="en-US" sz="1600" dirty="0"/>
              <a:t>와 </a:t>
            </a:r>
            <a:r>
              <a:rPr lang="en-US" altLang="ko-KR" sz="1600" dirty="0"/>
              <a:t>NN</a:t>
            </a:r>
            <a:r>
              <a:rPr lang="ko-KR" altLang="en-US" sz="1600" dirty="0"/>
              <a:t>설정을 하여 </a:t>
            </a:r>
            <a:r>
              <a:rPr lang="en-US" altLang="ko-KR" sz="1600" dirty="0"/>
              <a:t>(</a:t>
            </a:r>
            <a:r>
              <a:rPr lang="ko-KR" altLang="en-US" sz="1600" dirty="0"/>
              <a:t>실</a:t>
            </a:r>
            <a:r>
              <a:rPr lang="en-US" altLang="ko-KR" sz="1600" dirty="0"/>
              <a:t>/</a:t>
            </a:r>
            <a:r>
              <a:rPr lang="ko-KR" altLang="en-US" sz="1600" dirty="0"/>
              <a:t>점</a:t>
            </a:r>
            <a:r>
              <a:rPr lang="en-US" altLang="ko-KR" sz="1600" dirty="0"/>
              <a:t>)</a:t>
            </a:r>
            <a:r>
              <a:rPr lang="ko-KR" altLang="en-US" sz="1600" dirty="0"/>
              <a:t>선</a:t>
            </a:r>
            <a:r>
              <a:rPr lang="en-US" altLang="ko-KR" sz="1600" dirty="0"/>
              <a:t>, (</a:t>
            </a:r>
            <a:r>
              <a:rPr lang="ko-KR" altLang="en-US" sz="1600" dirty="0"/>
              <a:t>선택</a:t>
            </a:r>
            <a:r>
              <a:rPr lang="en-US" altLang="ko-KR" sz="1600" dirty="0"/>
              <a:t>/</a:t>
            </a:r>
            <a:r>
              <a:rPr lang="ko-KR" altLang="en-US" sz="1600" dirty="0"/>
              <a:t>필수</a:t>
            </a:r>
            <a:r>
              <a:rPr lang="en-US" altLang="ko-KR" sz="1600" dirty="0"/>
              <a:t>)</a:t>
            </a:r>
            <a:r>
              <a:rPr lang="ko-KR" altLang="en-US" sz="1600" dirty="0"/>
              <a:t>사항을 수정합니다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하단의 컬럼</a:t>
            </a:r>
            <a:r>
              <a:rPr lang="en-US" altLang="ko-KR" sz="1600" dirty="0"/>
              <a:t>, </a:t>
            </a:r>
            <a:r>
              <a:rPr lang="ko-KR" altLang="en-US" sz="1600" dirty="0"/>
              <a:t>인덱스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외래키</a:t>
            </a:r>
            <a:r>
              <a:rPr lang="en-US" altLang="ko-KR" sz="1600" dirty="0"/>
              <a:t>, </a:t>
            </a:r>
            <a:r>
              <a:rPr lang="ko-KR" altLang="en-US" sz="1600" dirty="0"/>
              <a:t>트리거들을 볼 수 있고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파티셔닝과</a:t>
            </a:r>
            <a:r>
              <a:rPr lang="ko-KR" altLang="en-US" sz="1600" dirty="0"/>
              <a:t> 옵션</a:t>
            </a:r>
            <a:r>
              <a:rPr lang="en-US" altLang="ko-KR" sz="1600" dirty="0"/>
              <a:t>, </a:t>
            </a:r>
            <a:r>
              <a:rPr lang="ko-KR" altLang="en-US" sz="1600" dirty="0"/>
              <a:t>수동 입력들도 가능합니다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만약</a:t>
            </a:r>
            <a:r>
              <a:rPr lang="en-US" altLang="ko-KR" sz="1600" dirty="0"/>
              <a:t>, EER </a:t>
            </a:r>
            <a:r>
              <a:rPr lang="ko-KR" altLang="en-US" sz="1600" dirty="0"/>
              <a:t>다이어그램 표기법을 변경하고 싶으면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상단의 </a:t>
            </a:r>
            <a:r>
              <a:rPr lang="en-US" altLang="ko-KR" sz="1600" dirty="0"/>
              <a:t>Model&gt;[Object </a:t>
            </a:r>
            <a:r>
              <a:rPr lang="ko-KR" altLang="en-US" sz="1600" dirty="0"/>
              <a:t>또는 </a:t>
            </a:r>
            <a:r>
              <a:rPr lang="en-US" altLang="ko-KR" sz="1600" dirty="0"/>
              <a:t>Relation] Notation </a:t>
            </a:r>
            <a:r>
              <a:rPr lang="ko-KR" altLang="en-US" sz="1600" dirty="0"/>
              <a:t>들을 눌러</a:t>
            </a:r>
            <a:r>
              <a:rPr lang="en-US" altLang="ko-KR" sz="1600" dirty="0"/>
              <a:t> </a:t>
            </a:r>
            <a:r>
              <a:rPr lang="ko-KR" altLang="en-US" sz="1600" dirty="0"/>
              <a:t>다양한 표기법으로 변경 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화면의 전체 크기를 확장하고 싶으면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상단의 </a:t>
            </a:r>
            <a:r>
              <a:rPr lang="en-US" altLang="ko-KR" sz="1600" dirty="0"/>
              <a:t>Model&gt; Diagram Properties</a:t>
            </a:r>
            <a:r>
              <a:rPr lang="ko-KR" altLang="en-US" sz="1600" dirty="0"/>
              <a:t> </a:t>
            </a:r>
            <a:r>
              <a:rPr lang="en-US" altLang="ko-KR" sz="1600" dirty="0"/>
              <a:t>and Size</a:t>
            </a:r>
            <a:r>
              <a:rPr lang="ko-KR" altLang="en-US" sz="1600" dirty="0"/>
              <a:t>를 눌러 전체 크기를 늘리거나 줄일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8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목차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데이터베이스">
            <a:extLst>
              <a:ext uri="{FF2B5EF4-FFF2-40B4-BE49-F238E27FC236}">
                <a16:creationId xmlns:a16="http://schemas.microsoft.com/office/drawing/2014/main" id="{B2FDA1C8-E029-8C48-3FD1-770C28D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DataBase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(</a:t>
            </a:r>
            <a:r>
              <a:rPr lang="en-US" altLang="ko-KR" dirty="0" err="1"/>
              <a:t>WorkBench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기본용어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SQL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EER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조인과 정규화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트랜잭션과 분산 </a:t>
            </a:r>
            <a:r>
              <a:rPr lang="en-US" altLang="ko-KR" dirty="0"/>
              <a:t>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B4C99-F5CE-6BFF-187F-86610F10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간단한 예제 </a:t>
            </a:r>
            <a:r>
              <a:rPr lang="en-US" altLang="ko-KR" dirty="0"/>
              <a:t>(EER)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6CC1E-446A-CD6E-CD77-B97B957B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315270" cy="3760891"/>
          </a:xfrm>
        </p:spPr>
        <p:txBody>
          <a:bodyPr/>
          <a:lstStyle/>
          <a:p>
            <a:r>
              <a:rPr lang="ko-KR" altLang="en-US" sz="1600" dirty="0"/>
              <a:t>워크 벤치를 사용하여 구현합니다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커뮤니티 사이트</a:t>
            </a:r>
            <a:br>
              <a:rPr lang="en-US" altLang="ko-KR" sz="1600" dirty="0"/>
            </a:br>
            <a:r>
              <a:rPr lang="en-US" altLang="ko-KR" sz="1600" dirty="0"/>
              <a:t>	( </a:t>
            </a:r>
            <a:r>
              <a:rPr lang="ko-KR" altLang="en-US" sz="1600" dirty="0"/>
              <a:t>사용자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자유게시판</a:t>
            </a:r>
            <a:r>
              <a:rPr lang="en-US" altLang="ko-KR" sz="1600" dirty="0"/>
              <a:t> </a:t>
            </a:r>
            <a:r>
              <a:rPr lang="ko-KR" altLang="en-US" sz="1600" dirty="0"/>
              <a:t>글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댓글과 대 댓글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좋아요 정보</a:t>
            </a:r>
            <a:r>
              <a:rPr lang="en-US" altLang="ko-KR" sz="1600" dirty="0"/>
              <a:t>, </a:t>
            </a:r>
            <a:r>
              <a:rPr lang="ko-KR" altLang="en-US" sz="1600" dirty="0"/>
              <a:t>해시태그나 카테고리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2). </a:t>
            </a:r>
            <a:r>
              <a:rPr lang="ko-KR" altLang="en-US" sz="1600" dirty="0"/>
              <a:t>은행 데이터 베이스</a:t>
            </a:r>
            <a:br>
              <a:rPr lang="en-US" altLang="ko-KR" sz="1600" dirty="0"/>
            </a:br>
            <a:r>
              <a:rPr lang="en-US" altLang="ko-KR" sz="1600" dirty="0"/>
              <a:t>	(</a:t>
            </a:r>
            <a:r>
              <a:rPr lang="ko-KR" altLang="en-US" sz="1600" dirty="0"/>
              <a:t>사용자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계좌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카드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은행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대출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예</a:t>
            </a:r>
            <a:r>
              <a:rPr lang="en-US" altLang="ko-KR" sz="1600" dirty="0"/>
              <a:t>/</a:t>
            </a:r>
            <a:r>
              <a:rPr lang="ko-KR" altLang="en-US" sz="1600" dirty="0"/>
              <a:t>적금 정보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3). </a:t>
            </a:r>
            <a:r>
              <a:rPr lang="ko-KR" altLang="en-US" sz="1600" dirty="0"/>
              <a:t>대학 데이터 베이스</a:t>
            </a:r>
            <a:br>
              <a:rPr lang="en-US" altLang="ko-KR" sz="1600" dirty="0"/>
            </a:br>
            <a:r>
              <a:rPr lang="en-US" altLang="ko-KR" sz="1600" dirty="0"/>
              <a:t>	(</a:t>
            </a:r>
            <a:r>
              <a:rPr lang="ko-KR" altLang="en-US" sz="1600" dirty="0"/>
              <a:t>학생 정보</a:t>
            </a:r>
            <a:r>
              <a:rPr lang="en-US" altLang="ko-KR" sz="1600" dirty="0"/>
              <a:t>, </a:t>
            </a:r>
            <a:r>
              <a:rPr lang="ko-KR" altLang="en-US" sz="1600" dirty="0"/>
              <a:t>학과 정보</a:t>
            </a:r>
            <a:r>
              <a:rPr lang="en-US" altLang="ko-KR" sz="1600" dirty="0"/>
              <a:t>, </a:t>
            </a:r>
            <a:r>
              <a:rPr lang="ko-KR" altLang="en-US" sz="1600" dirty="0"/>
              <a:t>과목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수업 정보</a:t>
            </a:r>
            <a:r>
              <a:rPr lang="en-US" altLang="ko-KR" sz="1600" dirty="0"/>
              <a:t>, </a:t>
            </a:r>
            <a:r>
              <a:rPr lang="ko-KR" altLang="en-US" sz="1600" dirty="0"/>
              <a:t>교수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조교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건물 정보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속성과 관계를 정확하게 표시하는 것이 핵심입니다</a:t>
            </a:r>
            <a:r>
              <a:rPr lang="en-US" altLang="ko-KR" sz="1600" dirty="0"/>
              <a:t>.-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1208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27F96-8F00-CD9E-B689-2E9D42BA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Forward &amp; Reverse Engineer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F1BC6-16D4-55A3-AC65-1B08D2C5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25899"/>
          </a:xfrm>
        </p:spPr>
        <p:txBody>
          <a:bodyPr/>
          <a:lstStyle/>
          <a:p>
            <a:r>
              <a:rPr lang="en-US" altLang="ko-KR" sz="1600" dirty="0" err="1"/>
              <a:t>sql</a:t>
            </a:r>
            <a:r>
              <a:rPr lang="ko-KR" altLang="en-US" sz="1600" dirty="0"/>
              <a:t>을 통해 미리 스키마와 각 테이블</a:t>
            </a:r>
            <a:r>
              <a:rPr lang="en-US" altLang="ko-KR" sz="1600" dirty="0"/>
              <a:t>/</a:t>
            </a:r>
            <a:r>
              <a:rPr lang="ko-KR" altLang="en-US" sz="1600" dirty="0"/>
              <a:t>관계 를 생성하였으면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이들을 </a:t>
            </a:r>
            <a:r>
              <a:rPr lang="en-US" altLang="ko-KR" sz="1600" dirty="0"/>
              <a:t>EER </a:t>
            </a:r>
            <a:r>
              <a:rPr lang="ko-KR" altLang="en-US" sz="1600" dirty="0"/>
              <a:t>다이어그램으로 변환 하기 위해서 </a:t>
            </a:r>
            <a:r>
              <a:rPr lang="en-US" altLang="ko-KR" sz="1600" dirty="0"/>
              <a:t>Reverse Engineer</a:t>
            </a:r>
            <a:r>
              <a:rPr lang="ko-KR" altLang="en-US" sz="1600" dirty="0"/>
              <a:t>를 하여 그림으로 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워크벤치에서</a:t>
            </a:r>
            <a:r>
              <a:rPr lang="ko-KR" altLang="en-US" sz="1600" dirty="0"/>
              <a:t> </a:t>
            </a:r>
            <a:r>
              <a:rPr lang="en-US" altLang="ko-KR" sz="1600" dirty="0"/>
              <a:t>Reverse Engineer</a:t>
            </a:r>
            <a:r>
              <a:rPr lang="ko-KR" altLang="en-US" sz="1600" dirty="0"/>
              <a:t>하는 방법은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상단의 </a:t>
            </a:r>
            <a:r>
              <a:rPr lang="en-US" altLang="ko-KR" sz="1600" dirty="0"/>
              <a:t>Database&gt;Reverse Engineer</a:t>
            </a:r>
            <a:r>
              <a:rPr lang="ko-KR" altLang="en-US" sz="1600" dirty="0"/>
              <a:t>를 눌러 기존 세팅과 가져올 스키마를 선택하여 변환합니다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EER</a:t>
            </a:r>
            <a:r>
              <a:rPr lang="ko-KR" altLang="en-US" sz="1600" dirty="0"/>
              <a:t>다이어그램을 작성하고 난 뒤에 이들을 통째로 </a:t>
            </a:r>
            <a:r>
              <a:rPr lang="en-US" altLang="ko-KR" sz="1600" dirty="0" err="1"/>
              <a:t>sql</a:t>
            </a:r>
            <a:r>
              <a:rPr lang="ko-KR" altLang="en-US" sz="1600" dirty="0"/>
              <a:t>변환 또는 물리 데이터 베이스에 적용하려면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반대로 </a:t>
            </a:r>
            <a:r>
              <a:rPr lang="en-US" altLang="ko-KR" sz="1600" dirty="0"/>
              <a:t>Forward Engineer</a:t>
            </a:r>
            <a:r>
              <a:rPr lang="ko-KR" altLang="en-US" sz="1600" dirty="0"/>
              <a:t>를 하여 변환 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워크벤치에서</a:t>
            </a:r>
            <a:r>
              <a:rPr lang="ko-KR" altLang="en-US" sz="1600" dirty="0"/>
              <a:t> </a:t>
            </a:r>
            <a:r>
              <a:rPr lang="en-US" altLang="ko-KR" sz="1600" dirty="0"/>
              <a:t>Forward Engineer </a:t>
            </a:r>
            <a:r>
              <a:rPr lang="ko-KR" altLang="en-US" sz="1600" dirty="0"/>
              <a:t>하는 방법은 다음과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상단의 </a:t>
            </a:r>
            <a:r>
              <a:rPr lang="en-US" altLang="ko-KR" sz="1600" dirty="0"/>
              <a:t>Database&gt;Forward Engineer</a:t>
            </a:r>
            <a:r>
              <a:rPr lang="ko-KR" altLang="en-US" sz="1600" dirty="0"/>
              <a:t>를 눌러 </a:t>
            </a:r>
            <a:r>
              <a:rPr lang="en-US" altLang="ko-KR" sz="1600" dirty="0"/>
              <a:t>option</a:t>
            </a:r>
            <a:r>
              <a:rPr lang="ko-KR" altLang="en-US" sz="1600" dirty="0"/>
              <a:t>에서 업로드를 일부 조절 할 수 있고</a:t>
            </a:r>
            <a:r>
              <a:rPr lang="en-US" altLang="ko-KR" sz="1600" dirty="0"/>
              <a:t>(</a:t>
            </a:r>
            <a:r>
              <a:rPr lang="ko-KR" altLang="en-US" sz="1600" dirty="0"/>
              <a:t>일반적으로 넘김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sql</a:t>
            </a:r>
            <a:r>
              <a:rPr lang="en-US" altLang="ko-KR" sz="1600" dirty="0"/>
              <a:t> script </a:t>
            </a:r>
            <a:r>
              <a:rPr lang="ko-KR" altLang="en-US" sz="1600" dirty="0"/>
              <a:t>리뷰 창에서 좌측 </a:t>
            </a:r>
            <a:r>
              <a:rPr lang="en-US" altLang="ko-KR" sz="1600" dirty="0"/>
              <a:t>save to File</a:t>
            </a:r>
            <a:r>
              <a:rPr lang="ko-KR" altLang="en-US" sz="1600" dirty="0"/>
              <a:t>을 하면 </a:t>
            </a:r>
            <a:r>
              <a:rPr lang="en-US" altLang="ko-KR" sz="1600" dirty="0"/>
              <a:t>*.</a:t>
            </a:r>
            <a:r>
              <a:rPr lang="en-US" altLang="ko-KR" sz="1600" dirty="0" err="1"/>
              <a:t>sql</a:t>
            </a:r>
            <a:r>
              <a:rPr lang="ko-KR" altLang="en-US" sz="1600" dirty="0"/>
              <a:t>로 저장 할 수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끝 가지 </a:t>
            </a:r>
            <a:r>
              <a:rPr lang="en-US" altLang="ko-KR" sz="1600" dirty="0"/>
              <a:t>Next</a:t>
            </a:r>
            <a:r>
              <a:rPr lang="ko-KR" altLang="en-US" sz="1600" dirty="0"/>
              <a:t>하면 물리 </a:t>
            </a:r>
            <a:r>
              <a:rPr lang="en-US" altLang="ko-KR" sz="1600" dirty="0"/>
              <a:t>DB</a:t>
            </a:r>
            <a:r>
              <a:rPr lang="ko-KR" altLang="en-US" sz="1600" dirty="0"/>
              <a:t>서버에 해당 쿼리가 동작됩니다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테이블들이 생성됩니다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이 둘을 사용함으로써 보다 쉽게 스키마를 구성하고 관리 할 수 있기 때문에 실무에서 자주 쓰입니다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79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1A63D-F368-470A-2881-C12ED442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SQL-Join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E2ABA-228D-4128-10BF-A00C70B6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7567"/>
          </a:xfrm>
        </p:spPr>
        <p:txBody>
          <a:bodyPr/>
          <a:lstStyle/>
          <a:p>
            <a:r>
              <a:rPr lang="ko-KR" altLang="en-US" sz="1400" dirty="0"/>
              <a:t>그렇다면</a:t>
            </a:r>
            <a:r>
              <a:rPr lang="en-US" altLang="ko-KR" sz="1400" dirty="0"/>
              <a:t>, </a:t>
            </a:r>
            <a:r>
              <a:rPr lang="ko-KR" altLang="en-US" sz="1400" dirty="0"/>
              <a:t>관계를 사용해서 설계하는 이유와 이들을 사용하는 방법은 어떻게 될까요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사실 테이블을 분할하는 것은 필수행동이 아닙니다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모든 데이터를 한 테이블에 둘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 경우에는 테이블의 각 원소가 중복이 상당하게 이루어지고</a:t>
            </a:r>
            <a:r>
              <a:rPr lang="en-US" altLang="ko-KR" sz="1400" dirty="0"/>
              <a:t>, </a:t>
            </a:r>
            <a:r>
              <a:rPr lang="ko-KR" altLang="en-US" sz="1400" dirty="0"/>
              <a:t>공간효율성이 나빠지게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그래서 관련성이 있는 속성끼리 하나의 테이블을 이루고 이들의 관계를 사용방식으로 정의한다면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분산 처리가 되면서 공간 효율성이 높아지고</a:t>
            </a:r>
            <a:r>
              <a:rPr lang="en-US" altLang="ko-KR" sz="1400" dirty="0"/>
              <a:t>, </a:t>
            </a:r>
            <a:r>
              <a:rPr lang="ko-KR" altLang="en-US" sz="1400" dirty="0"/>
              <a:t>가독성도 훨씬 좋아지게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여기서 한가지 문제점이 생기게 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테이블을 분할 했기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데이터를 한꺼번에 사용하려면</a:t>
            </a:r>
            <a:r>
              <a:rPr lang="en-US" altLang="ko-KR" sz="1400" dirty="0"/>
              <a:t>,</a:t>
            </a:r>
            <a:r>
              <a:rPr lang="ko-KR" altLang="en-US" sz="1400" dirty="0"/>
              <a:t> 다시 합치는 작업을 수행해야 한다는 것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Join</a:t>
            </a:r>
            <a:r>
              <a:rPr lang="ko-KR" altLang="en-US" sz="1400" dirty="0"/>
              <a:t>명령은 </a:t>
            </a:r>
            <a:r>
              <a:rPr lang="en-US" altLang="ko-KR" sz="1400" dirty="0"/>
              <a:t>FROM </a:t>
            </a:r>
            <a:r>
              <a:rPr lang="ko-KR" altLang="en-US" sz="1400" dirty="0"/>
              <a:t>내부에 작성하여 </a:t>
            </a:r>
            <a:r>
              <a:rPr lang="en-US" altLang="ko-KR" sz="1400" dirty="0"/>
              <a:t>A JOIN B ON PK = FK</a:t>
            </a:r>
            <a:r>
              <a:rPr lang="ko-KR" altLang="en-US" sz="1400" dirty="0"/>
              <a:t>를 하여 조인을 수행합니다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결과는 테이블이 나오게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JOIN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INNER JOIN</a:t>
            </a:r>
            <a:r>
              <a:rPr lang="ko-KR" altLang="en-US" sz="1400" dirty="0"/>
              <a:t>을 사용하지만</a:t>
            </a:r>
            <a:r>
              <a:rPr lang="en-US" altLang="ko-KR" sz="1400" dirty="0"/>
              <a:t>, LEFT OUTER JOIN, RIGHT OUTER JOIN, FULL OUTER JOIN</a:t>
            </a:r>
            <a:r>
              <a:rPr lang="ko-KR" altLang="en-US" sz="1400" dirty="0"/>
              <a:t>도 사용합니다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ON</a:t>
            </a:r>
            <a:r>
              <a:rPr lang="ko-KR" altLang="en-US" sz="1400" dirty="0"/>
              <a:t>은 뒤에 조건문을 줘서 조건에 맞게 조인하도록 할 수 있습니다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CROSS JOIN</a:t>
            </a:r>
            <a:r>
              <a:rPr lang="ko-KR" altLang="en-US" sz="1400" dirty="0"/>
              <a:t>이나 조건이 없는 </a:t>
            </a:r>
            <a:r>
              <a:rPr lang="en-US" altLang="ko-KR" sz="1400" dirty="0"/>
              <a:t>JOIN</a:t>
            </a:r>
            <a:r>
              <a:rPr lang="ko-KR" altLang="en-US" sz="1400" dirty="0"/>
              <a:t>은 기본적으로 </a:t>
            </a:r>
            <a:r>
              <a:rPr lang="ko-KR" altLang="en-US" sz="1400" dirty="0" err="1"/>
              <a:t>카테시안</a:t>
            </a:r>
            <a:r>
              <a:rPr lang="ko-KR" altLang="en-US" sz="1400" dirty="0"/>
              <a:t> 곱을 통해 조인을 수행합니다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여기서 </a:t>
            </a:r>
            <a:r>
              <a:rPr lang="en-US" altLang="ko-KR" sz="1400" dirty="0"/>
              <a:t>ON</a:t>
            </a:r>
            <a:r>
              <a:rPr lang="ko-KR" altLang="en-US" sz="1400" dirty="0"/>
              <a:t>을 통해 이들 중 조건에 맞는 리스트만 출력하면 조인 한 것처럼 보이는 원리입니다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그래서 두 테이블의 </a:t>
            </a:r>
            <a:r>
              <a:rPr lang="ko-KR" altLang="en-US" sz="1400" dirty="0" err="1"/>
              <a:t>카테시안</a:t>
            </a:r>
            <a:r>
              <a:rPr lang="ko-KR" altLang="en-US" sz="1400" dirty="0"/>
              <a:t> 곱 사이즈가 커질 수록 효율이 낮아지기 때문에</a:t>
            </a:r>
            <a:r>
              <a:rPr lang="en-US" altLang="ko-KR" sz="1400" dirty="0"/>
              <a:t>,</a:t>
            </a:r>
            <a:r>
              <a:rPr lang="ko-KR" altLang="en-US" sz="1400" dirty="0"/>
              <a:t> 이 부분을 유념하여 처리하면 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839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99144-D24D-6DA8-A84E-04EA123F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정규화</a:t>
            </a:r>
            <a:r>
              <a:rPr lang="en-US" altLang="ko-KR" dirty="0"/>
              <a:t>, </a:t>
            </a:r>
            <a:r>
              <a:rPr lang="ko-KR" altLang="en-US" dirty="0"/>
              <a:t>역 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44B17-7C89-4F6E-0601-1FC76C76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46224" cy="4255529"/>
          </a:xfrm>
        </p:spPr>
        <p:txBody>
          <a:bodyPr/>
          <a:lstStyle/>
          <a:p>
            <a:r>
              <a:rPr lang="ko-KR" altLang="en-US" sz="1400" dirty="0"/>
              <a:t>테이블을 분할하여 조인하려는 것은 저장효율성을 높이기 위함이라고 했는데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수행 할 때</a:t>
            </a:r>
            <a:r>
              <a:rPr lang="en-US" altLang="ko-KR" sz="1400" dirty="0"/>
              <a:t> </a:t>
            </a:r>
            <a:r>
              <a:rPr lang="ko-KR" altLang="en-US" sz="1400" dirty="0"/>
              <a:t>정해진 규율을 따라 수행하면 보다 깔끔하고 확실하게 정리 할 수 있을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위의 정해진 규율을 정규화</a:t>
            </a:r>
            <a:r>
              <a:rPr lang="en-US" altLang="ko-KR" sz="1400" dirty="0"/>
              <a:t>(Normalization)</a:t>
            </a:r>
            <a:r>
              <a:rPr lang="ko-KR" altLang="en-US" sz="1400" dirty="0"/>
              <a:t>라고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정규화는 규칙이므로 다양하게 존재하지만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실무에서는 주로 네 가지 정규화를 고려하는 편입니다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제</a:t>
            </a:r>
            <a:r>
              <a:rPr lang="en-US" altLang="ko-KR" sz="1400" dirty="0"/>
              <a:t>1</a:t>
            </a:r>
            <a:r>
              <a:rPr lang="ko-KR" altLang="en-US" sz="1400" dirty="0"/>
              <a:t>정규화</a:t>
            </a:r>
            <a:r>
              <a:rPr lang="en-US" altLang="ko-KR" sz="1400" dirty="0"/>
              <a:t>(1NF)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모든 속성의 도메인이 원자 값이어야 합니다</a:t>
            </a:r>
            <a:r>
              <a:rPr lang="en-US" altLang="ko-KR" sz="1400" dirty="0"/>
              <a:t>. </a:t>
            </a:r>
            <a:r>
              <a:rPr lang="en-US" altLang="ko-KR" sz="1200" dirty="0"/>
              <a:t>(</a:t>
            </a:r>
            <a:r>
              <a:rPr lang="ko-KR" altLang="en-US" sz="1200" dirty="0"/>
              <a:t>쉽게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테이블의 모든 원소 값들은 각자 하나의 값 만을 가져야 합니다</a:t>
            </a:r>
            <a:r>
              <a:rPr lang="en-US" altLang="ko-KR" sz="12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제</a:t>
            </a:r>
            <a:r>
              <a:rPr lang="en-US" altLang="ko-KR" sz="1400" dirty="0"/>
              <a:t>2</a:t>
            </a:r>
            <a:r>
              <a:rPr lang="ko-KR" altLang="en-US" sz="1400" dirty="0"/>
              <a:t>정규화</a:t>
            </a:r>
            <a:r>
              <a:rPr lang="en-US" altLang="ko-KR" sz="1400" dirty="0"/>
              <a:t>(2NF) : </a:t>
            </a:r>
            <a:r>
              <a:rPr lang="ko-KR" altLang="en-US" sz="1400" dirty="0"/>
              <a:t>모든 속성은 대표속성의 직접적으로 종속이 되어야 합니다</a:t>
            </a:r>
            <a:r>
              <a:rPr lang="en-US" altLang="ko-KR" sz="1400" dirty="0"/>
              <a:t>. </a:t>
            </a:r>
            <a:r>
              <a:rPr lang="en-US" altLang="ko-KR" sz="1200" dirty="0"/>
              <a:t>(</a:t>
            </a:r>
            <a:r>
              <a:rPr lang="ko-KR" altLang="en-US" sz="1200" dirty="0"/>
              <a:t>간접적일때는 이를 제외해야 합니다</a:t>
            </a:r>
            <a:r>
              <a:rPr lang="en-US" altLang="ko-KR" sz="12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정규화</a:t>
            </a:r>
            <a:r>
              <a:rPr lang="en-US" altLang="ko-KR" sz="1400" dirty="0"/>
              <a:t>(3NF) : </a:t>
            </a:r>
            <a:r>
              <a:rPr lang="ko-KR" altLang="en-US" sz="1400" dirty="0"/>
              <a:t>대표속성을 제외하고 한 속성이 다른 속성에 종속된다면</a:t>
            </a:r>
            <a:r>
              <a:rPr lang="en-US" altLang="ko-KR" sz="1400" dirty="0"/>
              <a:t>, </a:t>
            </a:r>
            <a:r>
              <a:rPr lang="ko-KR" altLang="en-US" sz="1400" dirty="0"/>
              <a:t>이 속성을 해당 테이블에서 제외해야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BCNF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대표속성을 제외하고 한 속성이 대표속성보다 다른 속성과의 관계가 더 깊다면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이들을 빼서 새로운 키와 속성으로 구성해야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이 정규화는 보통 일대일이 많아서 핵심 정규화는 아닙니다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그렇다면</a:t>
            </a:r>
            <a:r>
              <a:rPr lang="en-US" altLang="ko-KR" sz="1400" dirty="0"/>
              <a:t>, </a:t>
            </a:r>
            <a:r>
              <a:rPr lang="ko-KR" altLang="en-US" sz="1400" dirty="0"/>
              <a:t>위의 규율을 위해서 무조건 </a:t>
            </a:r>
            <a:r>
              <a:rPr lang="ko-KR" altLang="en-US" sz="1400" dirty="0" err="1"/>
              <a:t>잘게잘게</a:t>
            </a:r>
            <a:r>
              <a:rPr lang="ko-KR" altLang="en-US" sz="1400" dirty="0"/>
              <a:t> 나누는 것이 효율적이고 깔끔할까요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이론적으로는 나눌수록 효율적이겠지만</a:t>
            </a:r>
            <a:r>
              <a:rPr lang="en-US" altLang="ko-KR" sz="1400" dirty="0"/>
              <a:t>, </a:t>
            </a:r>
            <a:r>
              <a:rPr lang="ko-KR" altLang="en-US" sz="1400" dirty="0"/>
              <a:t>아쉽게도 모을 때마다 사용</a:t>
            </a:r>
            <a:r>
              <a:rPr lang="en-US" altLang="ko-KR" sz="1400" dirty="0"/>
              <a:t>(</a:t>
            </a:r>
            <a:r>
              <a:rPr lang="ko-KR" altLang="en-US" sz="1400" dirty="0"/>
              <a:t>조인</a:t>
            </a:r>
            <a:r>
              <a:rPr lang="en-US" altLang="ko-KR" sz="1400" dirty="0"/>
              <a:t>)</a:t>
            </a:r>
            <a:r>
              <a:rPr lang="ko-KR" altLang="en-US" sz="1400" dirty="0"/>
              <a:t>하는 비용이 점점 늘어나게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그래서 몇몇 상황에서는 나눠서 얻는 이점보다 중첩해서 같은 테이블에 저장하는 것이 이득인 경우가 있기도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때</a:t>
            </a:r>
            <a:r>
              <a:rPr lang="en-US" altLang="ko-KR" sz="1400" dirty="0"/>
              <a:t>, </a:t>
            </a:r>
            <a:r>
              <a:rPr lang="ko-KR" altLang="en-US" sz="1400" dirty="0"/>
              <a:t>소량의 저장 비효율을 주고</a:t>
            </a:r>
            <a:r>
              <a:rPr lang="en-US" altLang="ko-KR" sz="1400" dirty="0"/>
              <a:t>, </a:t>
            </a:r>
            <a:r>
              <a:rPr lang="ko-KR" altLang="en-US" sz="1400" dirty="0"/>
              <a:t>조금 더 빠른 속도를 취하는 방법을 역 정규화라고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물론 역 정규화도 자주 쓰면 내용이 더러워 지거나 저장 비효율이 발생하기 때문에 적당히 상황에 맞게 쓰면 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55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D501C-7F8D-FB37-07C5-4A23E9DB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트랜잭션</a:t>
            </a:r>
            <a:r>
              <a:rPr lang="en-US" altLang="ko-KR" dirty="0"/>
              <a:t>(</a:t>
            </a:r>
            <a:r>
              <a:rPr lang="ko-KR" altLang="en-US" dirty="0"/>
              <a:t>고립수준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60ADD-5433-CE28-0951-F8B6F29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274064"/>
          </a:xfrm>
        </p:spPr>
        <p:txBody>
          <a:bodyPr/>
          <a:lstStyle/>
          <a:p>
            <a:r>
              <a:rPr lang="ko-KR" altLang="en-US" sz="1400" dirty="0"/>
              <a:t>데이터 베이스도 결국 데이터를 주고 받는 저장소 이기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병렬 처리를 하는 경우에는 데이터 레이스가 벌어질 수 있습니다</a:t>
            </a:r>
            <a:r>
              <a:rPr lang="en-US" altLang="ko-KR" sz="1400" dirty="0"/>
              <a:t>. </a:t>
            </a:r>
            <a:r>
              <a:rPr lang="en-US" altLang="ko-KR" sz="1200" dirty="0"/>
              <a:t>(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동시에 </a:t>
            </a:r>
            <a:r>
              <a:rPr lang="en-US" altLang="ko-KR" sz="1200" dirty="0"/>
              <a:t>CRUD</a:t>
            </a:r>
            <a:r>
              <a:rPr lang="ko-KR" altLang="en-US" sz="1200" dirty="0"/>
              <a:t>를 하려하면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오류가 날 수 있습니다</a:t>
            </a:r>
            <a:r>
              <a:rPr lang="en-US" altLang="ko-KR" sz="1200" dirty="0"/>
              <a:t>.)</a:t>
            </a:r>
          </a:p>
          <a:p>
            <a:r>
              <a:rPr lang="ko-KR" altLang="en-US" sz="1400" dirty="0"/>
              <a:t>이를 방지하는 방법으로는 순차적인 데이터 접근을 하거나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운영체제에서 했던 </a:t>
            </a:r>
            <a:r>
              <a:rPr lang="ko-KR" altLang="en-US" sz="1400" dirty="0" err="1"/>
              <a:t>세마포어</a:t>
            </a:r>
            <a:r>
              <a:rPr lang="en-US" altLang="ko-KR" sz="1400" dirty="0"/>
              <a:t>(</a:t>
            </a:r>
            <a:r>
              <a:rPr lang="ko-KR" altLang="en-US" sz="1400" dirty="0"/>
              <a:t>쓰레드의 경쟁 상태를 사전에 막는 방법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사용하는 방법이 있을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순차적인 데이터 접근은 실무에서 느린 처리속도를 보여주기 때문에</a:t>
            </a:r>
            <a:r>
              <a:rPr lang="en-US" altLang="ko-KR" sz="1400" dirty="0"/>
              <a:t>(busy</a:t>
            </a:r>
            <a:r>
              <a:rPr lang="ko-KR" altLang="en-US" sz="1400" dirty="0"/>
              <a:t> </a:t>
            </a:r>
            <a:r>
              <a:rPr lang="en-US" altLang="ko-KR" sz="1400" dirty="0"/>
              <a:t>waiting), </a:t>
            </a:r>
            <a:r>
              <a:rPr lang="ko-KR" altLang="en-US" sz="1400" dirty="0"/>
              <a:t>이는 사용되지 않습니다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그렇다면 </a:t>
            </a:r>
            <a:r>
              <a:rPr lang="ko-KR" altLang="en-US" sz="1400" dirty="0" err="1"/>
              <a:t>세마포어</a:t>
            </a:r>
            <a:r>
              <a:rPr lang="ko-KR" altLang="en-US" sz="1400" dirty="0"/>
              <a:t> 비슷한 방식을 써야 하는데</a:t>
            </a:r>
            <a:r>
              <a:rPr lang="en-US" altLang="ko-KR" sz="1400" dirty="0"/>
              <a:t>, DB</a:t>
            </a:r>
            <a:r>
              <a:rPr lang="ko-KR" altLang="en-US" sz="1400" dirty="0"/>
              <a:t>에서는 트랜잭션이라는 개념을 사용합니다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트랜잭션은 작업들을 충돌이 나지 않는 원자단위로 쪼갠 다음 이들을 일단 수행해보고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정상적으로 된다고 하면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</a:t>
            </a:r>
            <a:r>
              <a:rPr lang="en-US" altLang="ko-KR" sz="1400" dirty="0"/>
              <a:t>(Commit)</a:t>
            </a:r>
            <a:r>
              <a:rPr lang="ko-KR" altLang="en-US" sz="1400" dirty="0"/>
              <a:t>으로 값을 변경하고</a:t>
            </a:r>
            <a:r>
              <a:rPr lang="en-US" altLang="ko-KR" sz="1400" dirty="0"/>
              <a:t>, </a:t>
            </a:r>
            <a:r>
              <a:rPr lang="ko-KR" altLang="en-US" sz="1400" dirty="0"/>
              <a:t>에러가 나왔다면</a:t>
            </a:r>
            <a:r>
              <a:rPr lang="en-US" altLang="ko-KR" sz="1400" dirty="0"/>
              <a:t> </a:t>
            </a:r>
            <a:r>
              <a:rPr lang="ko-KR" altLang="en-US" sz="1400" dirty="0"/>
              <a:t>롤백</a:t>
            </a:r>
            <a:r>
              <a:rPr lang="en-US" altLang="ko-KR" sz="1400" dirty="0"/>
              <a:t>(Rollback)</a:t>
            </a:r>
            <a:r>
              <a:rPr lang="ko-KR" altLang="en-US" sz="1400" dirty="0"/>
              <a:t>을 하여 다시 시도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트랜잭션은 보통 </a:t>
            </a:r>
            <a:r>
              <a:rPr lang="en-US" altLang="ko-KR" sz="1400" dirty="0"/>
              <a:t>UPDATE</a:t>
            </a:r>
            <a:r>
              <a:rPr lang="ko-KR" altLang="en-US" sz="1400" dirty="0"/>
              <a:t>와 </a:t>
            </a:r>
            <a:r>
              <a:rPr lang="en-US" altLang="ko-KR" sz="1400" dirty="0"/>
              <a:t>DELETE</a:t>
            </a:r>
            <a:r>
              <a:rPr lang="ko-KR" altLang="en-US" sz="1400" dirty="0"/>
              <a:t>에서만 일어나는 상황이 다른 </a:t>
            </a:r>
            <a:r>
              <a:rPr lang="en-US" altLang="ko-KR" sz="1400" dirty="0"/>
              <a:t>CRUD</a:t>
            </a:r>
            <a:r>
              <a:rPr lang="ko-KR" altLang="en-US" sz="1400" dirty="0"/>
              <a:t>으로 영향이 가는 구조이기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해당 연산이 중요한 행위를 수행 중인 것이라면 더더욱 트랜잭션을 감싸서 수행하는 것이 좋습니다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트랜잭션을 시작하기 전에 해당 트랜잭션의 고립</a:t>
            </a:r>
            <a:r>
              <a:rPr lang="en-US" altLang="ko-KR" sz="1400" dirty="0"/>
              <a:t>(</a:t>
            </a:r>
            <a:r>
              <a:rPr lang="ko-KR" altLang="en-US" sz="1400" dirty="0"/>
              <a:t>격리</a:t>
            </a:r>
            <a:r>
              <a:rPr lang="en-US" altLang="ko-KR" sz="1400" dirty="0"/>
              <a:t>)</a:t>
            </a:r>
            <a:r>
              <a:rPr lang="ko-KR" altLang="en-US" sz="1400" dirty="0"/>
              <a:t>수준을 지정 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en-US" altLang="ko-KR" sz="1400" dirty="0"/>
              <a:t>4 </a:t>
            </a:r>
            <a:r>
              <a:rPr lang="ko-KR" altLang="en-US" sz="1400" dirty="0"/>
              <a:t>단계가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READ uncommitted (LEVEL 0) : </a:t>
            </a:r>
            <a:r>
              <a:rPr lang="ko-KR" altLang="en-US" sz="1400" dirty="0"/>
              <a:t>한 트랜잭션이 </a:t>
            </a:r>
            <a:r>
              <a:rPr lang="en-US" altLang="ko-KR" sz="1400" dirty="0"/>
              <a:t>“</a:t>
            </a:r>
            <a:r>
              <a:rPr lang="ko-KR" altLang="en-US" sz="1400" dirty="0"/>
              <a:t>수행 중인 내용을</a:t>
            </a:r>
            <a:r>
              <a:rPr lang="en-US" altLang="ko-KR" sz="1400" dirty="0"/>
              <a:t>”</a:t>
            </a:r>
            <a:r>
              <a:rPr lang="ko-KR" altLang="en-US" sz="1400" dirty="0"/>
              <a:t> 다른 트랜잭션이 사용할 수 있도록 허용합니다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READ committed (LEVEL 1) : </a:t>
            </a:r>
            <a:r>
              <a:rPr lang="ko-KR" altLang="en-US" sz="1400" dirty="0"/>
              <a:t>한 트랜잭션이 수행 완료하고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하면</a:t>
            </a:r>
            <a:r>
              <a:rPr lang="en-US" altLang="ko-KR" sz="1400" dirty="0"/>
              <a:t>”, </a:t>
            </a:r>
            <a:r>
              <a:rPr lang="ko-KR" altLang="en-US" sz="1400" dirty="0"/>
              <a:t>다른 트랜잭션이 변경 내용을 사용합니다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REPEATABLE READ (LEVEL 2) : </a:t>
            </a:r>
            <a:r>
              <a:rPr lang="ko-KR" altLang="en-US" sz="1400" dirty="0"/>
              <a:t>한 트랜잭션이 수행하는 중에는 </a:t>
            </a:r>
            <a:r>
              <a:rPr lang="en-US" altLang="ko-KR" sz="1400" dirty="0"/>
              <a:t>“</a:t>
            </a:r>
            <a:r>
              <a:rPr lang="ko-KR" altLang="en-US" sz="1400" dirty="0"/>
              <a:t>삽입만 허용</a:t>
            </a:r>
            <a:r>
              <a:rPr lang="en-US" altLang="ko-KR" sz="1400" dirty="0"/>
              <a:t>”</a:t>
            </a:r>
            <a:r>
              <a:rPr lang="ko-KR" altLang="en-US" sz="1400" dirty="0"/>
              <a:t>하고</a:t>
            </a:r>
            <a:r>
              <a:rPr lang="en-US" altLang="ko-KR" sz="1400" dirty="0"/>
              <a:t>, </a:t>
            </a:r>
            <a:r>
              <a:rPr lang="ko-KR" altLang="en-US" sz="1400" dirty="0"/>
              <a:t>끝나면 모든 사용을 허용합니다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SERIALIZABLE (LEVEL 3) : </a:t>
            </a:r>
            <a:r>
              <a:rPr lang="ko-KR" altLang="en-US" sz="1400" dirty="0"/>
              <a:t>한 트랜잭션이 수행이 </a:t>
            </a:r>
            <a:r>
              <a:rPr lang="en-US" altLang="ko-KR" sz="1400" dirty="0"/>
              <a:t>“</a:t>
            </a:r>
            <a:r>
              <a:rPr lang="ko-KR" altLang="en-US" sz="1400" dirty="0"/>
              <a:t>끝날 때까지 사용을 금지</a:t>
            </a:r>
            <a:r>
              <a:rPr lang="en-US" altLang="ko-KR" sz="1400"/>
              <a:t>”</a:t>
            </a:r>
            <a:r>
              <a:rPr lang="ko-KR" altLang="en-US" sz="1400"/>
              <a:t>하고</a:t>
            </a:r>
            <a:r>
              <a:rPr lang="en-US" altLang="ko-KR" sz="1400" dirty="0"/>
              <a:t>,</a:t>
            </a:r>
            <a:r>
              <a:rPr lang="ko-KR" altLang="en-US" sz="1400" dirty="0"/>
              <a:t> 끝나면 모든 사용을 허용합니다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089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D501C-7F8D-FB37-07C5-4A23E9DB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ACID, </a:t>
            </a:r>
            <a:r>
              <a:rPr lang="ko-KR" altLang="en-US" dirty="0"/>
              <a:t>예제코드</a:t>
            </a:r>
            <a:r>
              <a:rPr lang="en-US" altLang="ko-KR" dirty="0"/>
              <a:t>(</a:t>
            </a:r>
            <a:r>
              <a:rPr lang="en-US" altLang="ko-KR" dirty="0" err="1"/>
              <a:t>Mysql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60ADD-5433-CE28-0951-F8B6F29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2"/>
            <a:ext cx="10122655" cy="4150358"/>
          </a:xfrm>
        </p:spPr>
        <p:txBody>
          <a:bodyPr/>
          <a:lstStyle/>
          <a:p>
            <a:r>
              <a:rPr lang="ko-KR" altLang="en-US" sz="1400" dirty="0"/>
              <a:t>트랜잭션을 수행 하는 일련의 과정을 할 때에는 네 가지 중요한 효과를 수행 해줍니다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이를 줄여서 </a:t>
            </a:r>
            <a:r>
              <a:rPr lang="en-US" altLang="ko-KR" sz="1400" dirty="0"/>
              <a:t>ACID</a:t>
            </a:r>
            <a:r>
              <a:rPr lang="ko-KR" altLang="en-US" sz="1400" dirty="0"/>
              <a:t>로 표현하고</a:t>
            </a:r>
            <a:r>
              <a:rPr lang="en-US" altLang="ko-KR" sz="1400" dirty="0"/>
              <a:t>, </a:t>
            </a:r>
            <a:r>
              <a:rPr lang="ko-KR" altLang="en-US" sz="1400" dirty="0"/>
              <a:t>반드시 네 가지가 요구되는 작업은 트랜잭션을 씌워서 작업하는 것이 좋습니다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</a:t>
            </a:r>
            <a:r>
              <a:rPr lang="ko-KR" altLang="en-US" sz="1400" dirty="0" err="1"/>
              <a:t>원자성</a:t>
            </a:r>
            <a:r>
              <a:rPr lang="en-US" altLang="ko-KR" sz="1400" dirty="0"/>
              <a:t>(Atomicity) : </a:t>
            </a:r>
            <a:r>
              <a:rPr lang="ko-KR" altLang="en-US" sz="1400" dirty="0"/>
              <a:t>트랜잭션에 감싸진 쿼리들은 모두 한 원자 단위로 묶여서 동작합니다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일관성</a:t>
            </a:r>
            <a:r>
              <a:rPr lang="en-US" altLang="ko-KR" sz="1400" dirty="0"/>
              <a:t>(Consistency) : </a:t>
            </a:r>
            <a:r>
              <a:rPr lang="ko-KR" altLang="en-US" sz="1400" dirty="0"/>
              <a:t>트랜잭션은 테이블에 변경사항을 적용할 때</a:t>
            </a:r>
            <a:r>
              <a:rPr lang="en-US" altLang="ko-KR" sz="1400" dirty="0"/>
              <a:t>, </a:t>
            </a:r>
            <a:r>
              <a:rPr lang="ko-KR" altLang="en-US" sz="1400" dirty="0"/>
              <a:t>미리 정의되었거나 예측 가능한 방식만을 사용합니다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격리</a:t>
            </a:r>
            <a:r>
              <a:rPr lang="en-US" altLang="ko-KR" sz="1400" dirty="0"/>
              <a:t>(Isolation) : </a:t>
            </a:r>
            <a:r>
              <a:rPr lang="ko-KR" altLang="en-US" sz="1400" dirty="0"/>
              <a:t>한 트랜잭션을 사용중인 자원과 함께 격리하여 다른 트랜잭션이 영향을 주지 못하도록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</a:t>
            </a:r>
            <a:r>
              <a:rPr lang="ko-KR" altLang="en-US" sz="1400" dirty="0"/>
              <a:t>영속성</a:t>
            </a:r>
            <a:r>
              <a:rPr lang="en-US" altLang="ko-KR" sz="1400" dirty="0"/>
              <a:t>(Durability) : </a:t>
            </a:r>
            <a:r>
              <a:rPr lang="ko-KR" altLang="en-US" sz="1400" dirty="0"/>
              <a:t>트랜잭션을 실행하면 성공실패와 관계없이 모든 변경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커밋</a:t>
            </a:r>
            <a:r>
              <a:rPr lang="en-US" altLang="ko-KR" sz="1400" dirty="0"/>
              <a:t>, </a:t>
            </a:r>
            <a:r>
              <a:rPr lang="ko-KR" altLang="en-US" sz="1400" dirty="0"/>
              <a:t>롤백</a:t>
            </a:r>
            <a:r>
              <a:rPr lang="en-US" altLang="ko-KR" sz="1400" dirty="0"/>
              <a:t>)</a:t>
            </a:r>
            <a:r>
              <a:rPr lang="ko-KR" altLang="en-US" sz="1400" dirty="0"/>
              <a:t> 내용이 저장되도록 보장 해줍니다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아래는 </a:t>
            </a:r>
            <a:r>
              <a:rPr lang="en-US" altLang="ko-KR" sz="1400" dirty="0"/>
              <a:t>update</a:t>
            </a:r>
            <a:r>
              <a:rPr lang="ko-KR" altLang="en-US" sz="1400" dirty="0"/>
              <a:t>와 </a:t>
            </a:r>
            <a:r>
              <a:rPr lang="en-US" altLang="ko-KR" sz="1400" dirty="0"/>
              <a:t>delete</a:t>
            </a:r>
            <a:r>
              <a:rPr lang="ko-KR" altLang="en-US" sz="1400" dirty="0"/>
              <a:t>에 트랜잭션을 씌운 예제입니다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엔진은 </a:t>
            </a:r>
            <a:r>
              <a:rPr lang="en-US" altLang="ko-KR" sz="1400" dirty="0" err="1"/>
              <a:t>InnoDB</a:t>
            </a:r>
            <a:r>
              <a:rPr lang="ko-KR" altLang="en-US" sz="1400" dirty="0"/>
              <a:t>이어야 사용 가능합니다</a:t>
            </a:r>
            <a:r>
              <a:rPr lang="en-US" altLang="ko-KR" sz="1400" dirty="0"/>
              <a:t>.)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트랜잭션은 수행하다가 도중에 에러가 발생하면</a:t>
            </a:r>
            <a:r>
              <a:rPr lang="en-US" altLang="ko-KR" sz="1400" dirty="0"/>
              <a:t> RDBMS</a:t>
            </a:r>
            <a:r>
              <a:rPr lang="ko-KR" altLang="en-US" sz="1400" dirty="0"/>
              <a:t>가 스스로 </a:t>
            </a:r>
            <a:r>
              <a:rPr lang="en-US" altLang="ko-KR" sz="1400" dirty="0"/>
              <a:t>ROLLBACK </a:t>
            </a:r>
            <a:r>
              <a:rPr lang="ko-KR" altLang="en-US" sz="1400" dirty="0"/>
              <a:t>해주기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 보통은 </a:t>
            </a:r>
            <a:r>
              <a:rPr lang="en-US" altLang="ko-KR" sz="1400" dirty="0"/>
              <a:t>COMMIT</a:t>
            </a:r>
            <a:r>
              <a:rPr lang="ko-KR" altLang="en-US" sz="1400" dirty="0"/>
              <a:t>만 적고 추가적으로 </a:t>
            </a:r>
            <a:r>
              <a:rPr lang="en-US" altLang="ko-KR" sz="1400" dirty="0"/>
              <a:t>ROLLBACK</a:t>
            </a:r>
            <a:r>
              <a:rPr lang="ko-KR" altLang="en-US" sz="1400" dirty="0"/>
              <a:t>등은 작성할 필요는 없습니다</a:t>
            </a:r>
            <a:r>
              <a:rPr lang="en-US" altLang="ko-KR" sz="1400" dirty="0"/>
              <a:t>.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8634-2601-1C06-7654-9CD06405404F}"/>
              </a:ext>
            </a:extLst>
          </p:cNvPr>
          <p:cNvSpPr txBox="1"/>
          <p:nvPr/>
        </p:nvSpPr>
        <p:spPr>
          <a:xfrm>
            <a:off x="1222492" y="4388896"/>
            <a:ext cx="1930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START TRANSECTION</a:t>
            </a:r>
            <a:br>
              <a:rPr lang="en-US" altLang="ko-KR" sz="1400" dirty="0"/>
            </a:br>
            <a:r>
              <a:rPr lang="en-US" altLang="ko-KR" sz="1400" dirty="0"/>
              <a:t>UPDATE [table </a:t>
            </a:r>
            <a:r>
              <a:rPr lang="ko-KR" altLang="en-US" sz="1400" dirty="0"/>
              <a:t>이름</a:t>
            </a:r>
            <a:r>
              <a:rPr lang="en-US" altLang="ko-KR" sz="1400" dirty="0"/>
              <a:t>]</a:t>
            </a:r>
            <a:br>
              <a:rPr lang="en-US" altLang="ko-KR" sz="1400" dirty="0"/>
            </a:br>
            <a:r>
              <a:rPr lang="en-US" altLang="ko-KR" sz="1400" dirty="0"/>
              <a:t>SET</a:t>
            </a:r>
            <a:r>
              <a:rPr lang="ko-KR" altLang="en-US" sz="1400" dirty="0"/>
              <a:t> 속성</a:t>
            </a:r>
            <a:r>
              <a:rPr lang="en-US" altLang="ko-KR" sz="1400" dirty="0"/>
              <a:t>1 = </a:t>
            </a:r>
            <a:r>
              <a:rPr lang="ko-KR" altLang="en-US" sz="1400" dirty="0"/>
              <a:t>변경 값</a:t>
            </a:r>
            <a:br>
              <a:rPr lang="en-US" altLang="ko-KR" sz="1400" dirty="0"/>
            </a:br>
            <a:r>
              <a:rPr lang="en-US" altLang="ko-KR" sz="1400" dirty="0"/>
              <a:t>FROM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ROLLBACK;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135E0-1EE9-9A89-E300-86A7192A11C3}"/>
              </a:ext>
            </a:extLst>
          </p:cNvPr>
          <p:cNvSpPr txBox="1"/>
          <p:nvPr/>
        </p:nvSpPr>
        <p:spPr>
          <a:xfrm>
            <a:off x="3274953" y="4388896"/>
            <a:ext cx="2194561" cy="118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START TRANSECTION</a:t>
            </a:r>
            <a:br>
              <a:rPr lang="en-US" altLang="ko-KR" sz="1400" dirty="0"/>
            </a:br>
            <a:r>
              <a:rPr lang="en-US" altLang="ko-KR" sz="1400" dirty="0"/>
              <a:t>UPDATE [table </a:t>
            </a:r>
            <a:r>
              <a:rPr lang="ko-KR" altLang="en-US" sz="1400" dirty="0"/>
              <a:t>이름</a:t>
            </a:r>
            <a:r>
              <a:rPr lang="en-US" altLang="ko-KR" sz="1400" dirty="0"/>
              <a:t>]</a:t>
            </a:r>
            <a:br>
              <a:rPr lang="en-US" altLang="ko-KR" sz="1400" dirty="0"/>
            </a:br>
            <a:r>
              <a:rPr lang="en-US" altLang="ko-KR" sz="1400" dirty="0"/>
              <a:t>SET</a:t>
            </a:r>
            <a:r>
              <a:rPr lang="ko-KR" altLang="en-US" sz="1400" dirty="0"/>
              <a:t> 속성</a:t>
            </a:r>
            <a:r>
              <a:rPr lang="en-US" altLang="ko-KR" sz="1400" dirty="0"/>
              <a:t>1 = </a:t>
            </a:r>
            <a:r>
              <a:rPr lang="ko-KR" altLang="en-US" sz="1400" dirty="0"/>
              <a:t>변경 값</a:t>
            </a:r>
            <a:br>
              <a:rPr lang="en-US" altLang="ko-KR" sz="1400" dirty="0"/>
            </a:br>
            <a:r>
              <a:rPr lang="en-US" altLang="ko-KR" sz="1400" dirty="0"/>
              <a:t>FROM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COMMIT;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4759A-1AED-0032-792F-BD64F3B59CEA}"/>
              </a:ext>
            </a:extLst>
          </p:cNvPr>
          <p:cNvSpPr txBox="1"/>
          <p:nvPr/>
        </p:nvSpPr>
        <p:spPr>
          <a:xfrm>
            <a:off x="5699619" y="4388896"/>
            <a:ext cx="2194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START TRANSECTION</a:t>
            </a:r>
            <a:br>
              <a:rPr lang="en-US" altLang="ko-KR" sz="1400" dirty="0"/>
            </a:br>
            <a:r>
              <a:rPr lang="en-US" altLang="ko-KR" sz="1400" dirty="0"/>
              <a:t>DELETE FROM [table </a:t>
            </a:r>
            <a:r>
              <a:rPr lang="ko-KR" altLang="en-US" sz="1400" dirty="0"/>
              <a:t>이름</a:t>
            </a:r>
            <a:r>
              <a:rPr lang="en-US" altLang="ko-KR" sz="1400" dirty="0"/>
              <a:t>]</a:t>
            </a:r>
            <a:br>
              <a:rPr lang="en-US" altLang="ko-KR" sz="1400" dirty="0"/>
            </a:br>
            <a:r>
              <a:rPr lang="en-US" altLang="ko-KR" sz="1400" dirty="0"/>
              <a:t>WHERE </a:t>
            </a:r>
            <a:r>
              <a:rPr lang="ko-KR" altLang="en-US" sz="1400" dirty="0"/>
              <a:t>조건식</a:t>
            </a:r>
            <a:br>
              <a:rPr lang="en-US" altLang="ko-KR" sz="1400" dirty="0"/>
            </a:br>
            <a:r>
              <a:rPr lang="en-US" altLang="ko-KR" sz="1400" dirty="0"/>
              <a:t>ROLLBACK;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4E72C-028C-9908-9121-CB5A3E2C0254}"/>
              </a:ext>
            </a:extLst>
          </p:cNvPr>
          <p:cNvSpPr txBox="1"/>
          <p:nvPr/>
        </p:nvSpPr>
        <p:spPr>
          <a:xfrm>
            <a:off x="8016240" y="4388896"/>
            <a:ext cx="2194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START TRANSECTION</a:t>
            </a:r>
            <a:br>
              <a:rPr lang="en-US" altLang="ko-KR" sz="1400" dirty="0"/>
            </a:br>
            <a:r>
              <a:rPr lang="en-US" altLang="ko-KR" sz="1400" dirty="0"/>
              <a:t>DELETE FROM [table </a:t>
            </a:r>
            <a:r>
              <a:rPr lang="ko-KR" altLang="en-US" sz="1400" dirty="0"/>
              <a:t>이름</a:t>
            </a:r>
            <a:r>
              <a:rPr lang="en-US" altLang="ko-KR" sz="1400" dirty="0"/>
              <a:t>]</a:t>
            </a:r>
            <a:br>
              <a:rPr lang="en-US" altLang="ko-KR" sz="1400" dirty="0"/>
            </a:br>
            <a:r>
              <a:rPr lang="en-US" altLang="ko-KR" sz="1400" dirty="0"/>
              <a:t>WHERE </a:t>
            </a:r>
            <a:r>
              <a:rPr lang="ko-KR" altLang="en-US" sz="1400" dirty="0"/>
              <a:t>조건식</a:t>
            </a:r>
            <a:br>
              <a:rPr lang="en-US" altLang="ko-KR" sz="1400" dirty="0"/>
            </a:br>
            <a:r>
              <a:rPr lang="en-US" altLang="ko-KR" sz="1400" dirty="0"/>
              <a:t>COMMIT;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606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9FFB1-E9FD-C312-7198-B9DFA872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로그 복구</a:t>
            </a:r>
            <a:r>
              <a:rPr lang="en-US" altLang="ko-KR" dirty="0"/>
              <a:t>(</a:t>
            </a:r>
            <a:r>
              <a:rPr lang="ko-KR" altLang="en-US" dirty="0"/>
              <a:t>리두로그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AA2AE-36F1-9F15-B869-9B8AB589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63999"/>
          </a:xfrm>
        </p:spPr>
        <p:txBody>
          <a:bodyPr/>
          <a:lstStyle/>
          <a:p>
            <a:r>
              <a:rPr lang="ko-KR" altLang="en-US" sz="1600" dirty="0"/>
              <a:t>바이너리 로그는 데이터베이스가 행한 모든 변경사항을 로그의 형태로 기록하는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이는 데이터베이스의 값을 변경하는 </a:t>
            </a:r>
            <a:r>
              <a:rPr lang="en-US" altLang="ko-KR" sz="1600" dirty="0"/>
              <a:t>CUD</a:t>
            </a:r>
            <a:r>
              <a:rPr lang="ko-KR" altLang="en-US" sz="1600" dirty="0"/>
              <a:t>명령 만을 저장하고</a:t>
            </a:r>
            <a:r>
              <a:rPr lang="en-US" altLang="ko-KR" sz="1600" dirty="0"/>
              <a:t>, R</a:t>
            </a:r>
            <a:r>
              <a:rPr lang="ko-KR" altLang="en-US" sz="1600" dirty="0"/>
              <a:t>류의 명령은 저장하지 않습니다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 바이너리 로그는 서버를 복제하는 경우나</a:t>
            </a:r>
            <a:r>
              <a:rPr lang="en-US" altLang="ko-KR" sz="1600" dirty="0"/>
              <a:t>(</a:t>
            </a:r>
            <a:r>
              <a:rPr lang="ko-KR" altLang="en-US" sz="1600" dirty="0"/>
              <a:t>보통 분산 서버를 사용하거나 백업서버가 해당 됨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잘못 삭제된 내용을 복구할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사용 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바이너리 로그 활성화를 하고</a:t>
            </a:r>
            <a:r>
              <a:rPr lang="en-US" altLang="ko-KR" sz="1600" dirty="0"/>
              <a:t>, OS</a:t>
            </a:r>
            <a:r>
              <a:rPr lang="ko-KR" altLang="en-US" sz="1600" dirty="0"/>
              <a:t>에서 벗어난 디스크에 백업을 하면</a:t>
            </a:r>
            <a:r>
              <a:rPr lang="en-US" altLang="ko-KR" sz="1600" dirty="0"/>
              <a:t>, </a:t>
            </a:r>
            <a:r>
              <a:rPr lang="ko-KR" altLang="en-US" sz="1600" dirty="0"/>
              <a:t>이후에 복구할 수 있습니다</a:t>
            </a:r>
            <a:r>
              <a:rPr lang="en-US" altLang="ko-KR" sz="1600" dirty="0"/>
              <a:t>. )</a:t>
            </a:r>
          </a:p>
          <a:p>
            <a:r>
              <a:rPr lang="ko-KR" altLang="en-US" sz="1600" dirty="0"/>
              <a:t>트랜잭션에서도 비슷한 로그 복구 방식을 사용하여 롤백을 수행합니다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트랜잭션에서 수행하는 내용을 저장하는 로그를 </a:t>
            </a:r>
            <a:r>
              <a:rPr lang="en-US" altLang="ko-KR" sz="1600" dirty="0"/>
              <a:t>Redo Log</a:t>
            </a:r>
            <a:r>
              <a:rPr lang="ko-KR" altLang="en-US" sz="1600" dirty="0"/>
              <a:t>라고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LGWR(Log Writer)</a:t>
            </a:r>
            <a:r>
              <a:rPr lang="ko-KR" altLang="en-US" sz="1600" dirty="0"/>
              <a:t>을 통해 모든 변경사항을 </a:t>
            </a:r>
            <a:r>
              <a:rPr lang="en-US" altLang="ko-KR" sz="1600" dirty="0"/>
              <a:t>Redo Log File</a:t>
            </a:r>
            <a:r>
              <a:rPr lang="ko-KR" altLang="en-US" sz="1600" dirty="0"/>
              <a:t>을 작성합니다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과정은 </a:t>
            </a:r>
            <a:r>
              <a:rPr lang="en-US" altLang="ko-KR" sz="1600" dirty="0"/>
              <a:t>Redo allocation latch</a:t>
            </a:r>
            <a:r>
              <a:rPr lang="ko-KR" altLang="en-US" sz="1600" dirty="0"/>
              <a:t>를 얻고 </a:t>
            </a:r>
            <a:r>
              <a:rPr lang="en-US" altLang="ko-KR" sz="1600" dirty="0"/>
              <a:t>-&gt; Redo copy latch</a:t>
            </a:r>
            <a:r>
              <a:rPr lang="ko-KR" altLang="en-US" sz="1600" dirty="0"/>
              <a:t>를 생성 </a:t>
            </a:r>
            <a:r>
              <a:rPr lang="en-US" altLang="ko-KR" sz="1600" dirty="0"/>
              <a:t>-&gt; Redo write latch </a:t>
            </a:r>
            <a:r>
              <a:rPr lang="ko-KR" altLang="en-US" sz="1600" dirty="0"/>
              <a:t>받아 </a:t>
            </a:r>
            <a:r>
              <a:rPr lang="en-US" altLang="ko-KR" sz="1600" dirty="0"/>
              <a:t>LGWR</a:t>
            </a:r>
            <a:r>
              <a:rPr lang="ko-KR" altLang="en-US" sz="1600" dirty="0"/>
              <a:t>를 호출</a:t>
            </a:r>
            <a:br>
              <a:rPr lang="en-US" altLang="ko-KR" sz="1600" dirty="0"/>
            </a:br>
            <a:r>
              <a:rPr lang="en-US" altLang="ko-KR" sz="1600" dirty="0"/>
              <a:t>	-&gt; Redo Log File </a:t>
            </a:r>
            <a:r>
              <a:rPr lang="ko-KR" altLang="en-US" sz="1600" dirty="0"/>
              <a:t>작성 순으로 리두로그가 생성됩니다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롤백은 시스템</a:t>
            </a:r>
            <a:r>
              <a:rPr lang="en-US" altLang="ko-KR" sz="1600" dirty="0"/>
              <a:t>(MS)</a:t>
            </a:r>
            <a:r>
              <a:rPr lang="ko-KR" altLang="en-US" sz="1600" dirty="0"/>
              <a:t>에서 리두로그 내용을 근거로 복구 시킵니다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118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43F70-6CA7-82F3-4C0E-FA1CF072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분산 </a:t>
            </a:r>
            <a:r>
              <a:rPr lang="en-US" altLang="ko-KR" dirty="0"/>
              <a:t>DB, Replication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4755D-8A87-9FD1-95EF-CDCC44FA9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1319"/>
          </a:xfrm>
        </p:spPr>
        <p:txBody>
          <a:bodyPr/>
          <a:lstStyle/>
          <a:p>
            <a:r>
              <a:rPr lang="ko-KR" altLang="en-US" sz="1400" dirty="0"/>
              <a:t>분산 데이터 베이스는 데이터 베이스의 내용을 분산 또는 복제하여 여러 다른 물리 컴퓨터에 저장하고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적절히 사용하는 것을 말합니다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분산 데이터 베이스를 작성할 때 중요한 요점은 다음 두 가지가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분산의 투명성 </a:t>
            </a:r>
            <a:r>
              <a:rPr lang="en-US" altLang="ko-KR" sz="1400" dirty="0"/>
              <a:t>: </a:t>
            </a:r>
            <a:r>
              <a:rPr lang="ko-KR" altLang="en-US" sz="1400" dirty="0"/>
              <a:t>둘은 물리적으로 별개 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같은 서버인 것 처럼 동작하도록 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트랜잭션의 투명성 </a:t>
            </a:r>
            <a:r>
              <a:rPr lang="en-US" altLang="ko-KR" sz="1400" dirty="0"/>
              <a:t>: </a:t>
            </a:r>
            <a:r>
              <a:rPr lang="ko-KR" altLang="en-US" sz="1400" dirty="0"/>
              <a:t>각 트랜잭션은 간섭을 없애기 위해 사용하는 것인데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이는 두 물리 컴퓨터 간의 트랜잭션과도 동일하게 적용되어야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분산 데이터 베이스의 장점은 서버를 </a:t>
            </a:r>
            <a:r>
              <a:rPr lang="en-US" altLang="ko-KR" sz="1400" dirty="0"/>
              <a:t>Scale Out </a:t>
            </a:r>
            <a:r>
              <a:rPr lang="ko-KR" altLang="en-US" sz="1400" dirty="0"/>
              <a:t>방식으로 늘릴 수 있게 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이는 </a:t>
            </a:r>
            <a:r>
              <a:rPr lang="en-US" altLang="ko-KR" sz="1400" dirty="0"/>
              <a:t>Scale Up </a:t>
            </a:r>
            <a:r>
              <a:rPr lang="ko-KR" altLang="en-US" sz="1400" dirty="0"/>
              <a:t>방식보다 유연하게 확장 할 수 있는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단점은 보다 복잡해지고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무결성 보장이나 보안</a:t>
            </a:r>
            <a:r>
              <a:rPr lang="en-US" altLang="ko-KR" sz="1400" dirty="0"/>
              <a:t>, </a:t>
            </a:r>
            <a:r>
              <a:rPr lang="ko-KR" altLang="en-US" sz="1400" dirty="0"/>
              <a:t>비용 적 측면에서 한계가 있을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레플리케이션은</a:t>
            </a:r>
            <a:r>
              <a:rPr lang="ko-KR" altLang="en-US" sz="1400" dirty="0"/>
              <a:t> 두 개 이상의 데이터 베이스를 두고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마스터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슬레이브</a:t>
            </a:r>
            <a:r>
              <a:rPr lang="en-US" altLang="ko-KR" sz="1400" dirty="0"/>
              <a:t>) CUD</a:t>
            </a:r>
            <a:r>
              <a:rPr lang="ko-KR" altLang="en-US" sz="1400" dirty="0"/>
              <a:t>는 마스터로 하고</a:t>
            </a:r>
            <a:r>
              <a:rPr lang="en-US" altLang="ko-KR" sz="1400" dirty="0"/>
              <a:t>, R</a:t>
            </a:r>
            <a:r>
              <a:rPr lang="ko-KR" altLang="en-US" sz="1400" dirty="0"/>
              <a:t>전용 </a:t>
            </a:r>
            <a:r>
              <a:rPr lang="ko-KR" altLang="en-US" sz="1400" dirty="0" err="1"/>
              <a:t>슬레이브를</a:t>
            </a:r>
            <a:r>
              <a:rPr lang="ko-KR" altLang="en-US" sz="1400" dirty="0"/>
              <a:t> 사용하여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마스터</a:t>
            </a:r>
            <a:r>
              <a:rPr lang="en-US" altLang="ko-KR" sz="1400" dirty="0"/>
              <a:t>-&gt;</a:t>
            </a:r>
            <a:r>
              <a:rPr lang="ko-KR" altLang="en-US" sz="1400" dirty="0" err="1"/>
              <a:t>슬레이브로</a:t>
            </a:r>
            <a:r>
              <a:rPr lang="ko-KR" altLang="en-US" sz="1400" dirty="0"/>
              <a:t> 복제하는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이는 트랜잭션의 개념에서 왔으며</a:t>
            </a:r>
            <a:r>
              <a:rPr lang="en-US" altLang="ko-KR" sz="1400" dirty="0"/>
              <a:t>, </a:t>
            </a:r>
            <a:r>
              <a:rPr lang="ko-KR" altLang="en-US" sz="1400" dirty="0"/>
              <a:t>리두로그를 사용한 복제 방법을 사용합니다</a:t>
            </a:r>
            <a:r>
              <a:rPr lang="en-US" altLang="ko-KR" sz="14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1026" name="Picture 2" descr="No Image">
            <a:extLst>
              <a:ext uri="{FF2B5EF4-FFF2-40B4-BE49-F238E27FC236}">
                <a16:creationId xmlns:a16="http://schemas.microsoft.com/office/drawing/2014/main" id="{525F3FA8-5E33-D32E-5F3C-B97F0E80B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663" y="3429000"/>
            <a:ext cx="3377017" cy="294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52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D50A8-50F9-1D9E-F42C-352583B3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Partitioning, </a:t>
            </a:r>
            <a:r>
              <a:rPr lang="en-US" altLang="ko-KR" dirty="0" err="1"/>
              <a:t>Sharding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B0D60-D145-CA13-CE74-2E0041AA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1159"/>
          </a:xfrm>
        </p:spPr>
        <p:txBody>
          <a:bodyPr/>
          <a:lstStyle/>
          <a:p>
            <a:r>
              <a:rPr lang="ko-KR" altLang="en-US" sz="1600" dirty="0" err="1"/>
              <a:t>파티셔닝은</a:t>
            </a:r>
            <a:r>
              <a:rPr lang="ko-KR" altLang="en-US" sz="1600" dirty="0"/>
              <a:t> 큰 하나의 테이블을 읽거나 쓰는 과정에서의 비용이 상당해서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이들을 물리적으로나 의사적으로 분할 하여 저장하도록 하는 것을 </a:t>
            </a:r>
            <a:r>
              <a:rPr lang="en-US" altLang="ko-KR" sz="1600" dirty="0"/>
              <a:t>Partitioning</a:t>
            </a:r>
            <a:r>
              <a:rPr lang="ko-KR" altLang="en-US" sz="1600" dirty="0"/>
              <a:t>이라고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수평 </a:t>
            </a:r>
            <a:r>
              <a:rPr lang="ko-KR" altLang="en-US" sz="1600" dirty="0" err="1"/>
              <a:t>파티셔닝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큰 하나의 테이블을 행 단위로 잘라서 위 아래로 분할하여 보관하는 방법입니다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수직 </a:t>
            </a:r>
            <a:r>
              <a:rPr lang="ko-KR" altLang="en-US" sz="1600" dirty="0" err="1"/>
              <a:t>파티셔닝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큰 하나의 테이블을 열 단위로 잘라서 좌 우로 분할 하여 보관하는 방법입니다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해시 </a:t>
            </a:r>
            <a:r>
              <a:rPr lang="ko-KR" altLang="en-US" sz="1600" dirty="0" err="1"/>
              <a:t>파티셔닝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큰 하나의 테이블을 어떤 해시함수가 임의로 이들을 잘라서 보관하는 방법입니다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파티셔닝은</a:t>
            </a:r>
            <a:r>
              <a:rPr lang="ko-KR" altLang="en-US" sz="1600" dirty="0"/>
              <a:t> 모두 하나의 컴퓨터에서 분할 저장하는 방식이고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사용할 때는 그냥 하나일 때처럼 사용합니다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en-US" altLang="ko-KR" sz="1600" dirty="0" err="1"/>
              <a:t>Mysql</a:t>
            </a:r>
            <a:r>
              <a:rPr lang="ko-KR" altLang="en-US" sz="1600" dirty="0"/>
              <a:t>은 각 방식을 </a:t>
            </a:r>
            <a:r>
              <a:rPr lang="en-US" altLang="ko-KR" sz="1600" dirty="0"/>
              <a:t>List, Range, Hash</a:t>
            </a:r>
            <a:r>
              <a:rPr lang="ko-KR" altLang="en-US" sz="1600" dirty="0"/>
              <a:t>로 칭하고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InnoDB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파티셔닝을</a:t>
            </a:r>
            <a:r>
              <a:rPr lang="ko-KR" altLang="en-US" sz="1600" dirty="0"/>
              <a:t> 사용할 수 있습니다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 err="1"/>
              <a:t>샤딩은</a:t>
            </a:r>
            <a:r>
              <a:rPr lang="ko-KR" altLang="en-US" sz="1600" dirty="0"/>
              <a:t> 수평 </a:t>
            </a:r>
            <a:r>
              <a:rPr lang="ko-KR" altLang="en-US" sz="1600" dirty="0" err="1"/>
              <a:t>파티셔닝을</a:t>
            </a:r>
            <a:r>
              <a:rPr lang="ko-KR" altLang="en-US" sz="1600" dirty="0"/>
              <a:t>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분할 한 내용을 각기 다른 컴퓨터 장치에 보관하는 방법입니다</a:t>
            </a:r>
            <a:r>
              <a:rPr lang="en-US" altLang="ko-KR" sz="1600" dirty="0"/>
              <a:t>. (Scale-Out)</a:t>
            </a:r>
            <a:br>
              <a:rPr lang="en-US" altLang="ko-KR" sz="1600" dirty="0"/>
            </a:br>
            <a:r>
              <a:rPr lang="ko-KR" altLang="en-US" sz="1600" dirty="0" err="1"/>
              <a:t>샤딩은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파티셔닝과</a:t>
            </a:r>
            <a:r>
              <a:rPr lang="ko-KR" altLang="en-US" sz="1600" dirty="0"/>
              <a:t> 다르게</a:t>
            </a:r>
            <a:r>
              <a:rPr lang="en-US" altLang="ko-KR" sz="1600" dirty="0"/>
              <a:t>,</a:t>
            </a:r>
            <a:r>
              <a:rPr lang="ko-KR" altLang="en-US" sz="1600" dirty="0"/>
              <a:t> 각기 다른 컴퓨터들의 요청이 균일하게 들어오는 것이 성능 상 좋기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위해 다음 두 가지 방식으로 이 문제를 해결합니다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해시 </a:t>
            </a:r>
            <a:r>
              <a:rPr lang="ko-KR" altLang="en-US" sz="1600" dirty="0" err="1"/>
              <a:t>샤딩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해시 중에서 모듈라를 사용한 해시함수가 서버를 균일하게 할당 해주는 방식입니다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레인지 </a:t>
            </a:r>
            <a:r>
              <a:rPr lang="ko-KR" altLang="en-US" sz="1600" dirty="0" err="1"/>
              <a:t>샤딩</a:t>
            </a:r>
            <a:r>
              <a:rPr lang="ko-KR" altLang="en-US" sz="1600" dirty="0"/>
              <a:t> </a:t>
            </a:r>
            <a:r>
              <a:rPr lang="en-US" altLang="ko-KR" sz="1600" dirty="0"/>
              <a:t>: PK</a:t>
            </a:r>
            <a:r>
              <a:rPr lang="ko-KR" altLang="en-US" sz="1600" dirty="0"/>
              <a:t>등의 값들을 사용하여 특정 범위만큼 나누어 서버를 균일하게 할당 해주는 방식입니다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20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5B252-0EC0-F730-9504-B9854CCC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express.js</a:t>
            </a:r>
            <a:r>
              <a:rPr lang="ko-KR" altLang="en-US" dirty="0"/>
              <a:t>에서 </a:t>
            </a:r>
            <a:r>
              <a:rPr lang="en-US" altLang="ko-KR" dirty="0"/>
              <a:t>SQL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F7765-CC14-810C-7AA8-158B78C4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731583"/>
          </a:xfrm>
        </p:spPr>
        <p:txBody>
          <a:bodyPr/>
          <a:lstStyle/>
          <a:p>
            <a:r>
              <a:rPr lang="en-US" altLang="ko-KR" sz="1600" dirty="0"/>
              <a:t>app.[method](‘URL’, (req, res) =&gt; { [query] }); </a:t>
            </a:r>
            <a:r>
              <a:rPr lang="ko-KR" altLang="en-US" sz="1600" dirty="0"/>
              <a:t>를 기본 폼으로 해서 요청을 주고 응답을 받을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[method]</a:t>
            </a:r>
            <a:r>
              <a:rPr lang="ko-KR" altLang="en-US" sz="1600" dirty="0"/>
              <a:t>에는 다음 네 가지 </a:t>
            </a:r>
            <a:r>
              <a:rPr lang="en-US" altLang="ko-KR" sz="1600" dirty="0"/>
              <a:t>post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CREATE , get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SELECT , put : UPDATE , delete : DELETE </a:t>
            </a:r>
            <a:r>
              <a:rPr lang="ko-KR" altLang="en-US" sz="1600" dirty="0"/>
              <a:t>가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URL</a:t>
            </a:r>
            <a:r>
              <a:rPr lang="ko-KR" altLang="en-US" sz="1600" dirty="0"/>
              <a:t>은 해당 주소로 들어가서 받는 </a:t>
            </a:r>
            <a:r>
              <a:rPr lang="en-US" altLang="ko-KR" sz="1600" dirty="0"/>
              <a:t>RESTful </a:t>
            </a:r>
            <a:r>
              <a:rPr lang="ko-KR" altLang="en-US" sz="1600" dirty="0"/>
              <a:t>방식을 의미하고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[query]</a:t>
            </a:r>
            <a:r>
              <a:rPr lang="ko-KR" altLang="en-US" sz="1600" dirty="0"/>
              <a:t>는 </a:t>
            </a:r>
            <a:r>
              <a:rPr lang="en-US" altLang="ko-KR" sz="1600" dirty="0"/>
              <a:t>req</a:t>
            </a:r>
            <a:r>
              <a:rPr lang="ko-KR" altLang="en-US" sz="1600" dirty="0"/>
              <a:t>값이 </a:t>
            </a:r>
            <a:r>
              <a:rPr lang="en-US" altLang="ko-KR" sz="1600" dirty="0" err="1"/>
              <a:t>json</a:t>
            </a:r>
            <a:r>
              <a:rPr lang="ko-KR" altLang="en-US" sz="1600" dirty="0"/>
              <a:t>인데 이를 </a:t>
            </a:r>
            <a:r>
              <a:rPr lang="ko-KR" altLang="en-US" sz="1600" dirty="0" err="1"/>
              <a:t>디스럭쳐링하여</a:t>
            </a:r>
            <a:r>
              <a:rPr lang="ko-KR" altLang="en-US" sz="1600" dirty="0"/>
              <a:t> 값을 분해하고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connection.query</a:t>
            </a:r>
            <a:r>
              <a:rPr lang="en-US" altLang="ko-KR" sz="1600" dirty="0"/>
              <a:t>(‘SQL’)</a:t>
            </a:r>
            <a:r>
              <a:rPr lang="ko-KR" altLang="en-US" sz="1600" dirty="0"/>
              <a:t>을 시도하거나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값을 </a:t>
            </a:r>
            <a:r>
              <a:rPr lang="en-US" altLang="ko-KR" sz="1600" dirty="0" err="1"/>
              <a:t>connection.query</a:t>
            </a:r>
            <a:r>
              <a:rPr lang="ko-KR" altLang="en-US" sz="1600" dirty="0"/>
              <a:t>로 받아오고 이를 </a:t>
            </a:r>
            <a:r>
              <a:rPr lang="en-US" altLang="ko-KR" sz="1600" dirty="0" err="1"/>
              <a:t>res.send</a:t>
            </a:r>
            <a:r>
              <a:rPr lang="ko-KR" altLang="en-US" sz="1600" dirty="0"/>
              <a:t>로 넘겨 줄 수도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18296E-C022-F8FB-2094-DEE771E9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" y="3839785"/>
            <a:ext cx="5941991" cy="23973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B8561F-E125-2B04-520A-59441EC2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62" y="3839785"/>
            <a:ext cx="5921309" cy="25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5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CE9DE-174A-D8D0-FC73-0AB78E88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DataBase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71829-3C4A-6AC9-FE37-A822B5454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292599"/>
          </a:xfrm>
        </p:spPr>
        <p:txBody>
          <a:bodyPr/>
          <a:lstStyle/>
          <a:p>
            <a:r>
              <a:rPr lang="ko-KR" altLang="en-US" sz="1400" dirty="0"/>
              <a:t>데이터 베이스는 데이터를 저장하는 장소</a:t>
            </a:r>
            <a:r>
              <a:rPr lang="en-US" altLang="ko-KR" sz="1400" dirty="0"/>
              <a:t>, </a:t>
            </a:r>
            <a:r>
              <a:rPr lang="ko-KR" altLang="en-US" sz="1400" dirty="0"/>
              <a:t>저장하는 형태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데이터의 모음들을 통틀어서 나타냅니다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데이터 베이스는 관념적인 개념으로 명확한 구분을 해서 지칭하기 보다는</a:t>
            </a:r>
            <a:br>
              <a:rPr lang="en-US" altLang="ko-KR" sz="1400" dirty="0"/>
            </a:br>
            <a:r>
              <a:rPr lang="ko-KR" altLang="en-US" sz="1400" dirty="0"/>
              <a:t>일련의 구조를 생각하는 것이 좋습니다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예를 들어 데이터는 테이블의 형태로도 저장 가능하지만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객체형식도 가능하고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구조가 없는 비트로도 저장하고 사용할 수도 있을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데이터 베이스의 종류로는 다음 다섯 가지로 분류 할 수도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</a:t>
            </a:r>
            <a:r>
              <a:rPr lang="ko-KR" altLang="en-US" sz="1400" dirty="0"/>
              <a:t>계층적 데이터 베이스 </a:t>
            </a:r>
            <a:r>
              <a:rPr lang="en-US" altLang="ko-KR" sz="1400" dirty="0"/>
              <a:t>: </a:t>
            </a:r>
            <a:r>
              <a:rPr lang="ko-KR" altLang="en-US" sz="1400" dirty="0"/>
              <a:t>레코드를 순차적으로 저장하지만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상하관계를 가지고 트리형태로 저장하는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</a:t>
            </a:r>
            <a:r>
              <a:rPr lang="ko-KR" altLang="en-US" sz="1400" dirty="0"/>
              <a:t>네트워크 데이터 베이스 </a:t>
            </a:r>
            <a:r>
              <a:rPr lang="en-US" altLang="ko-KR" sz="1400" dirty="0"/>
              <a:t>: </a:t>
            </a:r>
            <a:r>
              <a:rPr lang="ko-KR" altLang="en-US" sz="1400" dirty="0"/>
              <a:t>계층적으로 하되 하나의 하위 레코드가 여러 상위 레코드를 가질 수 있는 방식입니다</a:t>
            </a:r>
            <a:br>
              <a:rPr lang="en-US" altLang="ko-KR" sz="1400" dirty="0"/>
            </a:br>
            <a:r>
              <a:rPr lang="en-US" altLang="ko-KR" sz="1400" dirty="0"/>
              <a:t>3). </a:t>
            </a:r>
            <a:r>
              <a:rPr lang="ko-KR" altLang="en-US" sz="1400" dirty="0"/>
              <a:t>관계형 데이터 베이스 </a:t>
            </a:r>
            <a:r>
              <a:rPr lang="en-US" altLang="ko-KR" sz="1400" dirty="0"/>
              <a:t>: </a:t>
            </a:r>
            <a:r>
              <a:rPr lang="ko-KR" altLang="en-US" sz="1400" dirty="0"/>
              <a:t>레코드를 연결방식이 아닌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테이블의 형태로 저장하는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</a:t>
            </a:r>
            <a:r>
              <a:rPr lang="ko-KR" altLang="en-US" sz="1400" dirty="0"/>
              <a:t>객체 지향 데이터 베이스 </a:t>
            </a:r>
            <a:r>
              <a:rPr lang="en-US" altLang="ko-KR" sz="1400" dirty="0"/>
              <a:t>: </a:t>
            </a:r>
            <a:r>
              <a:rPr lang="ko-KR" altLang="en-US" sz="1400" dirty="0"/>
              <a:t>레코드를 객체지향 방식으로 저장하는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5). NoSQL </a:t>
            </a:r>
            <a:r>
              <a:rPr lang="ko-KR" altLang="en-US" sz="1400" dirty="0"/>
              <a:t>데이터 베이스 </a:t>
            </a:r>
            <a:r>
              <a:rPr lang="en-US" altLang="ko-KR" sz="1400" dirty="0"/>
              <a:t>: </a:t>
            </a:r>
            <a:r>
              <a:rPr lang="ko-KR" altLang="en-US" sz="1400" dirty="0"/>
              <a:t>레코드를 테이블 형식을 사용하지 않고 수평 확장하여 저장하는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6).</a:t>
            </a:r>
            <a:r>
              <a:rPr lang="ko-KR" altLang="en-US" sz="1400" dirty="0"/>
              <a:t> 클라우드 데이터 베이스 </a:t>
            </a:r>
            <a:r>
              <a:rPr lang="en-US" altLang="ko-KR" sz="1400" dirty="0"/>
              <a:t>: </a:t>
            </a:r>
            <a:r>
              <a:rPr lang="ko-KR" altLang="en-US" sz="1400" dirty="0"/>
              <a:t>클라우드 컴퓨팅 플랫폼을 사용해서 레코드를 저장하는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7). </a:t>
            </a:r>
            <a:r>
              <a:rPr lang="ko-KR" altLang="en-US" sz="1400" dirty="0"/>
              <a:t>그래프 데이터 베이스 </a:t>
            </a:r>
            <a:r>
              <a:rPr lang="en-US" altLang="ko-KR" sz="1400" dirty="0"/>
              <a:t>: </a:t>
            </a:r>
            <a:r>
              <a:rPr lang="ko-KR" altLang="en-US" sz="1400" dirty="0"/>
              <a:t>서로 다른 레코드 간의 관계를 그래프의 형태로 저장하는 방식입니다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8).</a:t>
            </a:r>
            <a:r>
              <a:rPr lang="ko-KR" altLang="en-US" sz="1400" dirty="0"/>
              <a:t> 인 메모리 데이터 베이스 </a:t>
            </a:r>
            <a:r>
              <a:rPr lang="en-US" altLang="ko-KR" sz="1400" dirty="0"/>
              <a:t>: </a:t>
            </a:r>
            <a:r>
              <a:rPr lang="ko-KR" altLang="en-US" sz="1400" dirty="0"/>
              <a:t>비휘발성 메모리에 레코드를 저장하지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휘발성으로 빠르게 저장하는 방식입니다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635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E801E-70E8-3805-7073-5F082D7E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마치며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EFEE4-295D-AF52-5458-9E8BBE51E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Prepared Statement, DB</a:t>
            </a:r>
            <a:r>
              <a:rPr lang="ko-KR" altLang="en-US" sz="1400" dirty="0"/>
              <a:t> 커서</a:t>
            </a:r>
            <a:r>
              <a:rPr lang="en-US" altLang="ko-KR" sz="1400" dirty="0"/>
              <a:t>, B-Tree, Covering Index, Clustered Index</a:t>
            </a:r>
          </a:p>
          <a:p>
            <a:r>
              <a:rPr lang="en-US" altLang="ko-KR" sz="1400" dirty="0" err="1"/>
              <a:t>Hbase</a:t>
            </a:r>
            <a:r>
              <a:rPr lang="en-US" altLang="ko-KR" sz="1400" dirty="0"/>
              <a:t>, Apache Cassandra, MongoDB, Couchbase Server, DynamoDB, Redis,</a:t>
            </a:r>
          </a:p>
          <a:p>
            <a:r>
              <a:rPr lang="ko-KR" altLang="en-US" sz="1400" dirty="0" err="1"/>
              <a:t>스토어드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프로시져</a:t>
            </a:r>
            <a:r>
              <a:rPr lang="en-US" altLang="ko-KR" sz="1400" dirty="0"/>
              <a:t>, ENUM</a:t>
            </a:r>
            <a:r>
              <a:rPr lang="ko-KR" altLang="en-US" sz="1400" dirty="0"/>
              <a:t>타입을 </a:t>
            </a:r>
            <a:r>
              <a:rPr lang="ko-KR" altLang="en-US" sz="1400" dirty="0" err="1"/>
              <a:t>안쓰는</a:t>
            </a:r>
            <a:r>
              <a:rPr lang="ko-KR" altLang="en-US" sz="1400" dirty="0"/>
              <a:t> 이유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다이어</a:t>
            </a:r>
            <a:r>
              <a:rPr lang="ko-KR" altLang="en-US" sz="1400" dirty="0"/>
              <a:t> 그램 표기법</a:t>
            </a:r>
            <a:r>
              <a:rPr lang="en-US" altLang="ko-KR" sz="1400" dirty="0"/>
              <a:t>, </a:t>
            </a:r>
            <a:r>
              <a:rPr lang="ko-KR" altLang="en-US" sz="1400" dirty="0"/>
              <a:t>정규화</a:t>
            </a:r>
            <a:r>
              <a:rPr lang="en-US" altLang="ko-KR" sz="1400" dirty="0"/>
              <a:t>, </a:t>
            </a:r>
            <a:r>
              <a:rPr lang="ko-KR" altLang="en-US" sz="1400" dirty="0"/>
              <a:t>분산</a:t>
            </a:r>
            <a:r>
              <a:rPr lang="en-US" altLang="ko-KR" sz="1400" dirty="0"/>
              <a:t>DB</a:t>
            </a:r>
          </a:p>
          <a:p>
            <a:r>
              <a:rPr lang="en-US" altLang="ko-KR" sz="1400" dirty="0">
                <a:hlinkClick r:id="rId2"/>
              </a:rPr>
              <a:t>https://www.mockaroo.com/</a:t>
            </a:r>
            <a:r>
              <a:rPr lang="en-US" altLang="ko-KR" sz="1400" dirty="0"/>
              <a:t>  &lt;- </a:t>
            </a:r>
            <a:r>
              <a:rPr lang="ko-KR" altLang="en-US" sz="1400" dirty="0"/>
              <a:t>테이블 더미 데이터 자동 </a:t>
            </a:r>
            <a:r>
              <a:rPr lang="ko-KR" altLang="en-US" sz="1400" dirty="0" err="1"/>
              <a:t>생성기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과제는 </a:t>
            </a:r>
            <a:r>
              <a:rPr lang="en-US" altLang="ko-KR" sz="1400" dirty="0"/>
              <a:t>MariaDB, </a:t>
            </a:r>
            <a:r>
              <a:rPr lang="en-US" altLang="ko-KR" sz="1400" dirty="0" err="1"/>
              <a:t>Mssql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OracleDB</a:t>
            </a:r>
            <a:r>
              <a:rPr lang="ko-KR" altLang="en-US" sz="1400" dirty="0"/>
              <a:t>로 하셔도 무방합니다</a:t>
            </a:r>
            <a:r>
              <a:rPr lang="en-US" altLang="ko-KR" sz="1400" dirty="0"/>
              <a:t>. )</a:t>
            </a:r>
          </a:p>
        </p:txBody>
      </p:sp>
    </p:spTree>
    <p:extLst>
      <p:ext uri="{BB962C8B-B14F-4D97-AF65-F5344CB8AC3E}">
        <p14:creationId xmlns:p14="http://schemas.microsoft.com/office/powerpoint/2010/main" val="85886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DE844-7848-D9D6-0F15-4783EB43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RDBMS, NoSQL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6DD44-9C29-39F9-2AF7-A5852145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RDBMS</a:t>
            </a:r>
            <a:r>
              <a:rPr lang="ko-KR" altLang="en-US" sz="1600" dirty="0"/>
              <a:t>는 관계형 데이터 베이스로 데이터는 기본적으로 </a:t>
            </a:r>
            <a:r>
              <a:rPr lang="en-US" altLang="ko-KR" sz="1600" dirty="0"/>
              <a:t>2</a:t>
            </a:r>
            <a:r>
              <a:rPr lang="ko-KR" altLang="en-US" sz="1600" dirty="0"/>
              <a:t>차 테이블의 형태로 저장되며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테이블 간의 관계를 가지는 방식으로 저장됩니다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RDBMS</a:t>
            </a:r>
            <a:r>
              <a:rPr lang="ko-KR" altLang="en-US" sz="1600" dirty="0"/>
              <a:t>의 대표적인 </a:t>
            </a:r>
            <a:r>
              <a:rPr lang="en-US" altLang="ko-KR" sz="1600" dirty="0"/>
              <a:t>DB</a:t>
            </a:r>
            <a:r>
              <a:rPr lang="ko-KR" altLang="en-US" sz="1600" dirty="0"/>
              <a:t>로는 </a:t>
            </a:r>
            <a:r>
              <a:rPr lang="en-US" altLang="ko-KR" sz="1600" dirty="0"/>
              <a:t>Oracle, MS-SQL, MySQL, MariaDB, PostgreSQL </a:t>
            </a:r>
            <a:r>
              <a:rPr lang="ko-KR" altLang="en-US" sz="1600" dirty="0"/>
              <a:t>등이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최초의 상용 </a:t>
            </a:r>
            <a:r>
              <a:rPr lang="en-US" altLang="ko-KR" sz="1600" dirty="0"/>
              <a:t>RDBMS</a:t>
            </a:r>
            <a:r>
              <a:rPr lang="ko-KR" altLang="en-US" sz="1600" dirty="0"/>
              <a:t>는 </a:t>
            </a:r>
            <a:r>
              <a:rPr lang="en-US" altLang="ko-KR" sz="1600" dirty="0"/>
              <a:t>Oracle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NoSQL</a:t>
            </a:r>
            <a:r>
              <a:rPr lang="ko-KR" altLang="en-US" sz="1600" dirty="0"/>
              <a:t>은 </a:t>
            </a:r>
            <a:r>
              <a:rPr lang="en-US" altLang="ko-KR" sz="1600" dirty="0"/>
              <a:t>Non SQL</a:t>
            </a:r>
            <a:r>
              <a:rPr lang="ko-KR" altLang="en-US" sz="1600" dirty="0"/>
              <a:t>로 전통적인 관계형 데이터 베이스보다 덜 제한적인 일관성으로</a:t>
            </a:r>
            <a:br>
              <a:rPr lang="en-US" altLang="ko-KR" sz="1600" dirty="0"/>
            </a:br>
            <a:r>
              <a:rPr lang="ko-KR" altLang="en-US" sz="1600" dirty="0"/>
              <a:t>데이터를 저장하는 방식입니다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NoSQL</a:t>
            </a:r>
            <a:r>
              <a:rPr lang="ko-KR" altLang="en-US" sz="1600" dirty="0"/>
              <a:t>의 분류</a:t>
            </a:r>
            <a:r>
              <a:rPr lang="en-US" altLang="ko-KR" sz="1600" dirty="0"/>
              <a:t>(</a:t>
            </a:r>
            <a:r>
              <a:rPr lang="ko-KR" altLang="en-US" sz="1600" dirty="0"/>
              <a:t>프로토타입</a:t>
            </a:r>
            <a:r>
              <a:rPr lang="en-US" altLang="ko-KR" sz="1600" dirty="0"/>
              <a:t>)</a:t>
            </a:r>
            <a:r>
              <a:rPr lang="ko-KR" altLang="en-US" sz="1600" dirty="0"/>
              <a:t>는 다음 네 가지가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wide column store : </a:t>
            </a:r>
            <a:r>
              <a:rPr lang="en-US" altLang="ko-KR" sz="1600" dirty="0" err="1"/>
              <a:t>Hbase</a:t>
            </a:r>
            <a:r>
              <a:rPr lang="en-US" altLang="ko-KR" sz="1600" dirty="0"/>
              <a:t>, Apache Cassandra</a:t>
            </a:r>
            <a:br>
              <a:rPr lang="en-US" altLang="ko-KR" sz="1600" dirty="0"/>
            </a:br>
            <a:r>
              <a:rPr lang="en-US" altLang="ko-KR" sz="1600" dirty="0"/>
              <a:t>2). Document : MongoDB, Couchbase Server</a:t>
            </a:r>
            <a:br>
              <a:rPr lang="en-US" altLang="ko-KR" sz="1600" dirty="0"/>
            </a:br>
            <a:r>
              <a:rPr lang="en-US" altLang="ko-KR" sz="1600" dirty="0"/>
              <a:t>3). Key-Value : DynamoDB, Redis</a:t>
            </a:r>
            <a:br>
              <a:rPr lang="en-US" altLang="ko-KR" sz="1600" dirty="0"/>
            </a:br>
            <a:r>
              <a:rPr lang="en-US" altLang="ko-KR" sz="1600" dirty="0"/>
              <a:t>4). Graph : Neo4J, </a:t>
            </a:r>
            <a:r>
              <a:rPr lang="en-US" altLang="ko-KR" sz="1600" dirty="0" err="1"/>
              <a:t>AgensGraph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2515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9DD3F-9907-3BA4-88BB-FF8B7513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Mysql</a:t>
            </a:r>
            <a:r>
              <a:rPr lang="en-US" altLang="ko-KR" dirty="0"/>
              <a:t>(</a:t>
            </a:r>
            <a:r>
              <a:rPr lang="en-US" altLang="ko-KR" dirty="0" err="1"/>
              <a:t>WorkBench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785CB-8426-C785-A0D0-472C140C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8428"/>
          </a:xfrm>
        </p:spPr>
        <p:txBody>
          <a:bodyPr/>
          <a:lstStyle/>
          <a:p>
            <a:r>
              <a:rPr lang="en-US" altLang="ko-KR" sz="1600" dirty="0" err="1"/>
              <a:t>Mysql</a:t>
            </a:r>
            <a:r>
              <a:rPr lang="ko-KR" altLang="en-US" sz="1600" dirty="0"/>
              <a:t>은 </a:t>
            </a:r>
            <a:r>
              <a:rPr lang="en-US" altLang="ko-KR" sz="1600" dirty="0"/>
              <a:t>Oracle, </a:t>
            </a:r>
            <a:r>
              <a:rPr lang="en-US" altLang="ko-KR" sz="1600" dirty="0" err="1"/>
              <a:t>Ms</a:t>
            </a:r>
            <a:r>
              <a:rPr lang="en-US" altLang="ko-KR" sz="1600" dirty="0"/>
              <a:t>-SQL </a:t>
            </a:r>
            <a:r>
              <a:rPr lang="ko-KR" altLang="en-US" sz="1600" dirty="0"/>
              <a:t>와 함께 세계에서 가장 많이 쓰이는 </a:t>
            </a:r>
            <a:r>
              <a:rPr lang="en-US" altLang="ko-KR" sz="1600" dirty="0"/>
              <a:t>RDBMS</a:t>
            </a:r>
            <a:r>
              <a:rPr lang="ko-KR" altLang="en-US" sz="1600" dirty="0"/>
              <a:t>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오픈소스 중에서는 </a:t>
            </a:r>
            <a:r>
              <a:rPr lang="en-US" altLang="ko-KR" sz="1600" dirty="0"/>
              <a:t>1</a:t>
            </a:r>
            <a:r>
              <a:rPr lang="ko-KR" altLang="en-US" sz="1600" dirty="0"/>
              <a:t>위로 많이 쓰이는 관리 시스템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기본적으로 다중 쓰레드</a:t>
            </a:r>
            <a:r>
              <a:rPr lang="en-US" altLang="ko-KR" sz="1600" dirty="0"/>
              <a:t>, </a:t>
            </a:r>
            <a:r>
              <a:rPr lang="ko-KR" altLang="en-US" sz="1600" dirty="0"/>
              <a:t>다중 사용자를 지원하고</a:t>
            </a:r>
            <a:r>
              <a:rPr lang="en-US" altLang="ko-KR" sz="1600" dirty="0"/>
              <a:t>, GUI</a:t>
            </a:r>
            <a:r>
              <a:rPr lang="ko-KR" altLang="en-US" sz="1600" dirty="0"/>
              <a:t>로 관리가능한 툴도 제공하고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>
                <a:hlinkClick r:id="rId2"/>
              </a:rPr>
              <a:t>https://www.mysql.com/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 err="1"/>
              <a:t>Mysql-WorkBench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Mysql</a:t>
            </a:r>
            <a:r>
              <a:rPr lang="ko-KR" altLang="en-US" sz="1600" dirty="0"/>
              <a:t>에서 만든 </a:t>
            </a:r>
            <a:r>
              <a:rPr lang="en-US" altLang="ko-KR" sz="1600" dirty="0"/>
              <a:t>GUI </a:t>
            </a:r>
            <a:r>
              <a:rPr lang="ko-KR" altLang="en-US" sz="1600" dirty="0"/>
              <a:t>관리 시스템 툴로 다양한 기능과 </a:t>
            </a:r>
            <a:r>
              <a:rPr lang="en-US" altLang="ko-KR" sz="1600" dirty="0" err="1"/>
              <a:t>sql</a:t>
            </a:r>
            <a:r>
              <a:rPr lang="ko-KR" altLang="en-US" sz="1600" dirty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모델링까지 가능합니다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hlinkClick r:id="rId3"/>
              </a:rPr>
              <a:t>https://dev.mysql.com/downloads/workbench/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window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워크벤치를</a:t>
            </a:r>
            <a:r>
              <a:rPr lang="ko-KR" altLang="en-US" sz="1600" dirty="0"/>
              <a:t> 통해 작업하면 보다 편하게 작업 할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 err="1"/>
              <a:t>워크벤치를</a:t>
            </a:r>
            <a:r>
              <a:rPr lang="ko-KR" altLang="en-US" sz="1600" dirty="0"/>
              <a:t> 사용하려면</a:t>
            </a:r>
            <a:r>
              <a:rPr lang="en-US" altLang="ko-KR" sz="1600" dirty="0"/>
              <a:t>, </a:t>
            </a:r>
            <a:r>
              <a:rPr lang="ko-KR" altLang="en-US" sz="1600" dirty="0"/>
              <a:t>유저권한을 열어서 사용할 수 있도록 해야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ALTER USER ‘</a:t>
            </a:r>
            <a:r>
              <a:rPr lang="ko-KR" altLang="en-US" sz="1600" dirty="0"/>
              <a:t>유저이름</a:t>
            </a:r>
            <a:r>
              <a:rPr lang="en-US" altLang="ko-KR" sz="1600" dirty="0"/>
              <a:t>'@'%' IDENTIFIED WITH </a:t>
            </a:r>
            <a:r>
              <a:rPr lang="en-US" altLang="ko-KR" sz="1600" dirty="0" err="1"/>
              <a:t>mysql_native_password</a:t>
            </a:r>
            <a:r>
              <a:rPr lang="en-US" altLang="ko-KR" sz="1600" dirty="0"/>
              <a:t> BY ‘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’; )</a:t>
            </a:r>
          </a:p>
          <a:p>
            <a:r>
              <a:rPr lang="ko-KR" altLang="en-US" sz="1600" dirty="0"/>
              <a:t>이후</a:t>
            </a:r>
            <a:r>
              <a:rPr lang="en-US" altLang="ko-KR" sz="1600" dirty="0"/>
              <a:t>, ec2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3306 </a:t>
            </a:r>
            <a:r>
              <a:rPr lang="ko-KR" altLang="en-US" sz="1600" dirty="0"/>
              <a:t>포트를 </a:t>
            </a:r>
            <a:r>
              <a:rPr lang="en-US" altLang="ko-KR" sz="1600" dirty="0"/>
              <a:t>ec2 &gt; </a:t>
            </a:r>
            <a:r>
              <a:rPr lang="ko-KR" altLang="en-US" sz="1600" dirty="0"/>
              <a:t>인스턴스</a:t>
            </a:r>
            <a:r>
              <a:rPr lang="en-US" altLang="ko-KR" sz="1600" dirty="0"/>
              <a:t>ID &gt; (</a:t>
            </a:r>
            <a:r>
              <a:rPr lang="ko-KR" altLang="en-US" sz="1600" dirty="0"/>
              <a:t>아래</a:t>
            </a:r>
            <a:r>
              <a:rPr lang="en-US" altLang="ko-KR" sz="1600" dirty="0"/>
              <a:t>)</a:t>
            </a:r>
            <a:r>
              <a:rPr lang="ko-KR" altLang="en-US" sz="1600" dirty="0"/>
              <a:t> 보안 </a:t>
            </a:r>
            <a:r>
              <a:rPr lang="en-US" altLang="ko-KR" sz="1600" dirty="0"/>
              <a:t>&gt; </a:t>
            </a:r>
            <a:r>
              <a:rPr lang="ko-KR" altLang="en-US" sz="1600" dirty="0"/>
              <a:t>사용 중인 보안 그룹 클릭 </a:t>
            </a:r>
            <a:r>
              <a:rPr lang="en-US" altLang="ko-KR" sz="1600" dirty="0"/>
              <a:t>&gt;</a:t>
            </a:r>
            <a:br>
              <a:rPr lang="en-US" altLang="ko-KR" sz="1600" dirty="0"/>
            </a:br>
            <a:r>
              <a:rPr lang="ko-KR" altLang="en-US" sz="1600" dirty="0"/>
              <a:t>우측에 </a:t>
            </a:r>
            <a:r>
              <a:rPr lang="ko-KR" altLang="en-US" sz="1600" dirty="0" err="1"/>
              <a:t>인바운드</a:t>
            </a:r>
            <a:r>
              <a:rPr lang="ko-KR" altLang="en-US" sz="1600" dirty="0"/>
              <a:t> 규칙 수정 </a:t>
            </a:r>
            <a:r>
              <a:rPr lang="en-US" altLang="ko-KR" sz="1600" dirty="0"/>
              <a:t>&gt; </a:t>
            </a:r>
            <a:r>
              <a:rPr lang="ko-KR" altLang="en-US" sz="1600" dirty="0"/>
              <a:t>룰 추가 하고 타입을 </a:t>
            </a:r>
            <a:r>
              <a:rPr lang="en-US" altLang="ko-KR" sz="1600" dirty="0"/>
              <a:t>MYSQL/Aurora, 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Anywhere-IPv4</a:t>
            </a:r>
            <a:r>
              <a:rPr lang="ko-KR" altLang="en-US" sz="1600" dirty="0"/>
              <a:t>로 하고 저장해서</a:t>
            </a:r>
            <a:br>
              <a:rPr lang="en-US" altLang="ko-KR" sz="1600" dirty="0"/>
            </a:br>
            <a:r>
              <a:rPr lang="ko-KR" altLang="en-US" sz="1600" dirty="0"/>
              <a:t>방화벽을 열어 둡니다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37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5E297-C1B3-FCD8-E381-D49F40DA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Workbench </a:t>
            </a:r>
            <a:r>
              <a:rPr lang="ko-KR" altLang="en-US" dirty="0"/>
              <a:t>연동</a:t>
            </a:r>
            <a:r>
              <a:rPr lang="en-US" altLang="ko-KR" dirty="0"/>
              <a:t>(ec2)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71C84-7C0D-7D1A-9682-ACE3F722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39753"/>
          </a:xfrm>
        </p:spPr>
        <p:txBody>
          <a:bodyPr/>
          <a:lstStyle/>
          <a:p>
            <a:r>
              <a:rPr lang="ko-KR" altLang="en-US" sz="1600" dirty="0"/>
              <a:t>먼저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디비를</a:t>
            </a:r>
            <a:r>
              <a:rPr lang="ko-KR" altLang="en-US" sz="1600" dirty="0"/>
              <a:t> 연동 하려면</a:t>
            </a:r>
            <a:r>
              <a:rPr lang="en-US" altLang="ko-KR" sz="1600" dirty="0"/>
              <a:t>, MySQL</a:t>
            </a:r>
            <a:r>
              <a:rPr lang="ko-KR" altLang="en-US" sz="1600" dirty="0"/>
              <a:t> </a:t>
            </a:r>
            <a:r>
              <a:rPr lang="en-US" altLang="ko-KR" sz="1600" dirty="0"/>
              <a:t>Connections </a:t>
            </a:r>
            <a:r>
              <a:rPr lang="ko-KR" altLang="en-US" sz="1600" dirty="0"/>
              <a:t>우측에 </a:t>
            </a:r>
            <a:r>
              <a:rPr lang="en-US" altLang="ko-KR" sz="1600" dirty="0"/>
              <a:t>+ </a:t>
            </a:r>
            <a:r>
              <a:rPr lang="ko-KR" altLang="en-US" sz="1600" dirty="0"/>
              <a:t>버튼을 눌러 창이 추가로 뜨면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1).</a:t>
            </a:r>
            <a:r>
              <a:rPr lang="ko-KR" altLang="en-US" sz="1600" dirty="0"/>
              <a:t> </a:t>
            </a:r>
            <a:r>
              <a:rPr lang="en-US" altLang="ko-KR" sz="1600" dirty="0"/>
              <a:t>Connection Name </a:t>
            </a:r>
            <a:r>
              <a:rPr lang="ko-KR" altLang="en-US" sz="1600" dirty="0"/>
              <a:t>에는 연결하고 난 뒤에 표시되는</a:t>
            </a:r>
            <a:r>
              <a:rPr lang="en-US" altLang="ko-KR" sz="1600" dirty="0"/>
              <a:t>,</a:t>
            </a:r>
            <a:r>
              <a:rPr lang="ko-KR" altLang="en-US" sz="1600" dirty="0"/>
              <a:t> 보기 편한 이름을 적는 곳입니다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Connection Method </a:t>
            </a:r>
            <a:r>
              <a:rPr lang="ko-KR" altLang="en-US" sz="1600" dirty="0"/>
              <a:t>에는 </a:t>
            </a:r>
            <a:r>
              <a:rPr lang="en-US" altLang="ko-KR" sz="1600" dirty="0"/>
              <a:t>DB</a:t>
            </a:r>
            <a:r>
              <a:rPr lang="ko-KR" altLang="en-US" sz="1600" dirty="0"/>
              <a:t>에 연결할 방식을 고르는 곳입니다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     Standard TCP/IP over</a:t>
            </a:r>
            <a:r>
              <a:rPr lang="ko-KR" altLang="en-US" sz="1600" dirty="0"/>
              <a:t> </a:t>
            </a:r>
            <a:r>
              <a:rPr lang="en-US" altLang="ko-KR" sz="1600" dirty="0"/>
              <a:t>SSH</a:t>
            </a:r>
            <a:r>
              <a:rPr lang="ko-KR" altLang="en-US" sz="1600" dirty="0"/>
              <a:t>로 하시면 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SSH</a:t>
            </a:r>
            <a:r>
              <a:rPr lang="ko-KR" altLang="en-US" sz="1600" dirty="0"/>
              <a:t> </a:t>
            </a:r>
            <a:r>
              <a:rPr lang="en-US" altLang="ko-KR" sz="1600" dirty="0"/>
              <a:t>Hostname</a:t>
            </a:r>
            <a:r>
              <a:rPr lang="ko-KR" altLang="en-US" sz="1600" dirty="0"/>
              <a:t> 에는 </a:t>
            </a:r>
            <a:r>
              <a:rPr lang="en-US" altLang="ko-KR" sz="1600" dirty="0"/>
              <a:t>ec2</a:t>
            </a:r>
            <a:r>
              <a:rPr lang="ko-KR" altLang="en-US" sz="1600" dirty="0"/>
              <a:t> 퍼블릭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작성합니다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SSH Username </a:t>
            </a:r>
            <a:r>
              <a:rPr lang="ko-KR" altLang="en-US" sz="1600" dirty="0"/>
              <a:t>에는 </a:t>
            </a:r>
            <a:r>
              <a:rPr lang="en-US" altLang="ko-KR" sz="1600" dirty="0"/>
              <a:t>ec2</a:t>
            </a:r>
            <a:r>
              <a:rPr lang="ko-KR" altLang="en-US" sz="1600" dirty="0"/>
              <a:t>에 연결할 기본 </a:t>
            </a:r>
            <a:r>
              <a:rPr lang="en-US" altLang="ko-KR" sz="1600" dirty="0"/>
              <a:t>SSH </a:t>
            </a:r>
            <a:r>
              <a:rPr lang="ko-KR" altLang="en-US" sz="1600" dirty="0"/>
              <a:t>사용자 이름을 작성합니다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일반적으로 </a:t>
            </a:r>
            <a:r>
              <a:rPr lang="en-US" altLang="ko-KR" sz="1600" dirty="0"/>
              <a:t>ubuntu)</a:t>
            </a:r>
            <a:br>
              <a:rPr lang="en-US" altLang="ko-KR" sz="1600" dirty="0"/>
            </a:br>
            <a:r>
              <a:rPr lang="en-US" altLang="ko-KR" sz="1600" dirty="0"/>
              <a:t>5). SSH </a:t>
            </a:r>
            <a:r>
              <a:rPr lang="en-US" altLang="ko-KR" sz="1600" dirty="0" err="1"/>
              <a:t>KeyFile</a:t>
            </a:r>
            <a:r>
              <a:rPr lang="en-US" altLang="ko-KR" sz="1600" dirty="0"/>
              <a:t> </a:t>
            </a:r>
            <a:r>
              <a:rPr lang="ko-KR" altLang="en-US" sz="1600" dirty="0"/>
              <a:t>에는 </a:t>
            </a:r>
            <a:r>
              <a:rPr lang="en-US" altLang="ko-KR" sz="1600" dirty="0"/>
              <a:t>ec2</a:t>
            </a:r>
            <a:r>
              <a:rPr lang="ko-KR" altLang="en-US" sz="1600" dirty="0"/>
              <a:t>에 접근하기 위한 </a:t>
            </a:r>
            <a:r>
              <a:rPr lang="en-US" altLang="ko-KR" sz="1600" dirty="0"/>
              <a:t>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/*.</a:t>
            </a:r>
            <a:r>
              <a:rPr lang="en-US" altLang="ko-KR" sz="1600" dirty="0" err="1"/>
              <a:t>pem</a:t>
            </a:r>
            <a:r>
              <a:rPr lang="ko-KR" altLang="en-US" sz="1600" dirty="0"/>
              <a:t> 파일을 선택합니다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6). Hostname </a:t>
            </a:r>
            <a:r>
              <a:rPr lang="ko-KR" altLang="en-US" sz="1600" dirty="0"/>
              <a:t>에는 </a:t>
            </a:r>
            <a:r>
              <a:rPr lang="en-US" altLang="ko-KR" sz="1600" dirty="0"/>
              <a:t>127.0.0.1</a:t>
            </a:r>
            <a:r>
              <a:rPr lang="ko-KR" altLang="en-US" sz="1600" dirty="0"/>
              <a:t>을 작성하고</a:t>
            </a:r>
            <a:r>
              <a:rPr lang="en-US" altLang="ko-KR" sz="1600" dirty="0"/>
              <a:t>, Port</a:t>
            </a:r>
            <a:r>
              <a:rPr lang="ko-KR" altLang="en-US" sz="1600" dirty="0"/>
              <a:t>는 </a:t>
            </a:r>
            <a:r>
              <a:rPr lang="en-US" altLang="ko-KR" sz="1600" dirty="0"/>
              <a:t>3306</a:t>
            </a:r>
            <a:r>
              <a:rPr lang="ko-KR" altLang="en-US" sz="1600" dirty="0"/>
              <a:t>으로 작성합니다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7). Username</a:t>
            </a:r>
            <a:r>
              <a:rPr lang="ko-KR" altLang="en-US" sz="1600" dirty="0"/>
              <a:t> 에는 </a:t>
            </a:r>
            <a:r>
              <a:rPr lang="en-US" altLang="ko-KR" sz="1600" dirty="0" err="1"/>
              <a:t>mysql</a:t>
            </a:r>
            <a:r>
              <a:rPr lang="ko-KR" altLang="en-US" sz="1600" dirty="0"/>
              <a:t> 유저이름을 적고</a:t>
            </a:r>
            <a:r>
              <a:rPr lang="en-US" altLang="ko-KR" sz="1600" dirty="0"/>
              <a:t>, Password</a:t>
            </a:r>
            <a:r>
              <a:rPr lang="ko-KR" altLang="en-US" sz="1600" dirty="0"/>
              <a:t>에 </a:t>
            </a:r>
            <a:r>
              <a:rPr lang="en-US" altLang="ko-KR" sz="1600" dirty="0"/>
              <a:t>Store in Vault </a:t>
            </a:r>
            <a:r>
              <a:rPr lang="ko-KR" altLang="en-US" sz="1600" dirty="0"/>
              <a:t>를 눌러 비밀번호를 작성합니다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8). Default</a:t>
            </a:r>
            <a:r>
              <a:rPr lang="ko-KR" altLang="en-US" sz="1600" dirty="0"/>
              <a:t> </a:t>
            </a:r>
            <a:r>
              <a:rPr lang="en-US" altLang="ko-KR" sz="1600" dirty="0"/>
              <a:t>Schema</a:t>
            </a:r>
            <a:r>
              <a:rPr lang="ko-KR" altLang="en-US" sz="1600" dirty="0"/>
              <a:t>는 기본 스키마를 어떻게 할 것인가를 작성하는데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후에 변경 가능하므로 넘어갑니다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9). Test Connection</a:t>
            </a:r>
            <a:r>
              <a:rPr lang="ko-KR" altLang="en-US" sz="1600" dirty="0"/>
              <a:t> 을 하여 연결이 제대로 되었는지 확인합니다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완료가 되면</a:t>
            </a:r>
            <a:r>
              <a:rPr lang="en-US" altLang="ko-KR" sz="1600" dirty="0"/>
              <a:t>, </a:t>
            </a:r>
            <a:r>
              <a:rPr lang="ko-KR" altLang="en-US" sz="1600" dirty="0"/>
              <a:t>저장을 하여 더블클릭으로 접속 할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262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5E297-C1B3-FCD8-E381-D49F40DA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Workbench </a:t>
            </a:r>
            <a:r>
              <a:rPr lang="ko-KR" altLang="en-US" dirty="0"/>
              <a:t>연동</a:t>
            </a:r>
            <a:r>
              <a:rPr lang="en-US" altLang="ko-KR" dirty="0"/>
              <a:t>(Hyper-V)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71C84-7C0D-7D1A-9682-ACE3F7228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먼저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디비를</a:t>
            </a:r>
            <a:r>
              <a:rPr lang="ko-KR" altLang="en-US" sz="1600" dirty="0"/>
              <a:t> 연동 하려면</a:t>
            </a:r>
            <a:r>
              <a:rPr lang="en-US" altLang="ko-KR" sz="1600" dirty="0"/>
              <a:t>, MySQL</a:t>
            </a:r>
            <a:r>
              <a:rPr lang="ko-KR" altLang="en-US" sz="1600" dirty="0"/>
              <a:t> </a:t>
            </a:r>
            <a:r>
              <a:rPr lang="en-US" altLang="ko-KR" sz="1600" dirty="0"/>
              <a:t>Connections </a:t>
            </a:r>
            <a:r>
              <a:rPr lang="ko-KR" altLang="en-US" sz="1600" dirty="0"/>
              <a:t>우측에 </a:t>
            </a:r>
            <a:r>
              <a:rPr lang="en-US" altLang="ko-KR" sz="1600" dirty="0"/>
              <a:t>+ </a:t>
            </a:r>
            <a:r>
              <a:rPr lang="ko-KR" altLang="en-US" sz="1600" dirty="0"/>
              <a:t>버튼을 눌러 창이 추가로 뜨면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1).</a:t>
            </a:r>
            <a:r>
              <a:rPr lang="ko-KR" altLang="en-US" sz="1600" dirty="0"/>
              <a:t> </a:t>
            </a:r>
            <a:r>
              <a:rPr lang="en-US" altLang="ko-KR" sz="1600" dirty="0"/>
              <a:t>Connection Name </a:t>
            </a:r>
            <a:r>
              <a:rPr lang="ko-KR" altLang="en-US" sz="1600" dirty="0"/>
              <a:t>에는 연결하고 난 뒤에 표시되는</a:t>
            </a:r>
            <a:r>
              <a:rPr lang="en-US" altLang="ko-KR" sz="1600" dirty="0"/>
              <a:t>,</a:t>
            </a:r>
            <a:r>
              <a:rPr lang="ko-KR" altLang="en-US" sz="1600" dirty="0"/>
              <a:t> 보기 편한 이름을 적는 곳입니다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Connection Method </a:t>
            </a:r>
            <a:r>
              <a:rPr lang="ko-KR" altLang="en-US" sz="1600" dirty="0"/>
              <a:t>에는 </a:t>
            </a:r>
            <a:r>
              <a:rPr lang="en-US" altLang="ko-KR" sz="1600" dirty="0"/>
              <a:t>DB</a:t>
            </a:r>
            <a:r>
              <a:rPr lang="ko-KR" altLang="en-US" sz="1600" dirty="0"/>
              <a:t>에 연결할 방식을 고르는 곳입니다</a:t>
            </a:r>
            <a:r>
              <a:rPr lang="en-US" altLang="ko-KR" sz="1600" dirty="0"/>
              <a:t>. Standard(TCP/IP)</a:t>
            </a:r>
            <a:r>
              <a:rPr lang="ko-KR" altLang="en-US" sz="1600" dirty="0"/>
              <a:t>로 하시면 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Hostname </a:t>
            </a:r>
            <a:r>
              <a:rPr lang="ko-KR" altLang="en-US" sz="1600" dirty="0"/>
              <a:t>에는 서버의 </a:t>
            </a:r>
            <a:r>
              <a:rPr lang="en-US" altLang="ko-KR" sz="1600" dirty="0"/>
              <a:t>IP</a:t>
            </a:r>
            <a:r>
              <a:rPr lang="ko-KR" altLang="en-US" sz="1600" dirty="0"/>
              <a:t>를 적고</a:t>
            </a:r>
            <a:r>
              <a:rPr lang="en-US" altLang="ko-KR" sz="1600" dirty="0"/>
              <a:t>, Port</a:t>
            </a:r>
            <a:r>
              <a:rPr lang="ko-KR" altLang="en-US" sz="1600" dirty="0"/>
              <a:t>는 </a:t>
            </a:r>
            <a:r>
              <a:rPr lang="en-US" altLang="ko-KR" sz="1600" dirty="0"/>
              <a:t>3306</a:t>
            </a:r>
            <a:r>
              <a:rPr lang="ko-KR" altLang="en-US" sz="1600" dirty="0"/>
              <a:t>으로 적어 둡니다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Username</a:t>
            </a:r>
            <a:r>
              <a:rPr lang="ko-KR" altLang="en-US" sz="1600" dirty="0"/>
              <a:t> 에는 </a:t>
            </a:r>
            <a:r>
              <a:rPr lang="en-US" altLang="ko-KR" sz="1600" dirty="0" err="1"/>
              <a:t>mysql</a:t>
            </a:r>
            <a:r>
              <a:rPr lang="ko-KR" altLang="en-US" sz="1600" dirty="0"/>
              <a:t> 유저이름을 적고</a:t>
            </a:r>
            <a:r>
              <a:rPr lang="en-US" altLang="ko-KR" sz="1600" dirty="0"/>
              <a:t>, Password</a:t>
            </a:r>
            <a:r>
              <a:rPr lang="ko-KR" altLang="en-US" sz="1600" dirty="0"/>
              <a:t>에 </a:t>
            </a:r>
            <a:r>
              <a:rPr lang="en-US" altLang="ko-KR" sz="1600" dirty="0"/>
              <a:t>Store in Vault </a:t>
            </a:r>
            <a:r>
              <a:rPr lang="ko-KR" altLang="en-US" sz="1600" dirty="0"/>
              <a:t>를 눌러 비밀번호를 작성합니다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Default</a:t>
            </a:r>
            <a:r>
              <a:rPr lang="ko-KR" altLang="en-US" sz="1600" dirty="0"/>
              <a:t> </a:t>
            </a:r>
            <a:r>
              <a:rPr lang="en-US" altLang="ko-KR" sz="1600" dirty="0"/>
              <a:t>Schema</a:t>
            </a:r>
            <a:r>
              <a:rPr lang="ko-KR" altLang="en-US" sz="1600" dirty="0"/>
              <a:t>는 기본 스키마를 어떻게 할 것인가를 작성하는데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후에 변경 가능하므로 넘어갑니다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5). Test Connection</a:t>
            </a:r>
            <a:r>
              <a:rPr lang="ko-KR" altLang="en-US" sz="1600" dirty="0"/>
              <a:t> 을 하여 연결이 제대로 되었는지 확인합니다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완료가 되면</a:t>
            </a:r>
            <a:r>
              <a:rPr lang="en-US" altLang="ko-KR" sz="1600" dirty="0"/>
              <a:t>, </a:t>
            </a:r>
            <a:r>
              <a:rPr lang="ko-KR" altLang="en-US" sz="1600" dirty="0"/>
              <a:t>저장을 하여 더블클릭으로 접속 할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4472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21730-C14F-60F8-EF79-6043A7D1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기본용어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57CD6-8C18-01CC-4DDF-72AC141C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1). Schema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베이스의 구조와 제약조건 같은 내용의 총 집합체를 의미합니다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ko-KR" altLang="en-US" sz="1400" dirty="0"/>
              <a:t>쉽게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베이스를 이루는 테이블과 관계들의 한 그룹 단위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table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베이스의 개체를 표현하는 방식을 의미합니다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개체</a:t>
            </a:r>
            <a:r>
              <a:rPr lang="en-US" altLang="ko-KR" sz="1400" dirty="0"/>
              <a:t>(Entity)</a:t>
            </a:r>
            <a:r>
              <a:rPr lang="ko-KR" altLang="en-US" sz="1400" dirty="0"/>
              <a:t>와 동치입니다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쉽게</a:t>
            </a:r>
            <a:r>
              <a:rPr lang="en-US" altLang="ko-KR" sz="1400" dirty="0"/>
              <a:t>, </a:t>
            </a:r>
            <a:r>
              <a:rPr lang="ko-KR" altLang="en-US" sz="1400" dirty="0"/>
              <a:t>열을 키로 하는</a:t>
            </a:r>
            <a:r>
              <a:rPr lang="en-US" altLang="ko-KR" sz="1400" dirty="0"/>
              <a:t>, </a:t>
            </a:r>
            <a:r>
              <a:rPr lang="ko-KR" altLang="en-US" sz="1400" dirty="0"/>
              <a:t>이들을 하나씩 갖춘 행이 하나 이상 있는 그룹 단위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Column : </a:t>
            </a:r>
            <a:r>
              <a:rPr lang="ko-KR" altLang="en-US" sz="1400" dirty="0"/>
              <a:t>테이블의 열은 키 즉</a:t>
            </a:r>
            <a:r>
              <a:rPr lang="en-US" altLang="ko-KR" sz="1400" dirty="0"/>
              <a:t>, </a:t>
            </a:r>
            <a:r>
              <a:rPr lang="ko-KR" altLang="en-US" sz="1400" dirty="0"/>
              <a:t>세로 값들의 명칭을 의미합니다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속성</a:t>
            </a:r>
            <a:r>
              <a:rPr lang="en-US" altLang="ko-KR" sz="1400" dirty="0"/>
              <a:t>(Attribute)</a:t>
            </a:r>
            <a:r>
              <a:rPr lang="ko-KR" altLang="en-US" sz="1400" dirty="0"/>
              <a:t>과 동치입니다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Relationship : </a:t>
            </a:r>
            <a:r>
              <a:rPr lang="ko-KR" altLang="en-US" sz="1400" dirty="0"/>
              <a:t>테이블 간의 관계</a:t>
            </a:r>
            <a:r>
              <a:rPr lang="en-US" altLang="ko-KR" sz="1400" dirty="0"/>
              <a:t>(=</a:t>
            </a:r>
            <a:r>
              <a:rPr lang="ko-KR" altLang="en-US" sz="1400" dirty="0"/>
              <a:t>개체 관계</a:t>
            </a:r>
            <a:r>
              <a:rPr lang="en-US" altLang="ko-KR" sz="1400" dirty="0"/>
              <a:t>) </a:t>
            </a:r>
            <a:r>
              <a:rPr lang="ko-KR" altLang="en-US" sz="1400" dirty="0"/>
              <a:t>와 컬럼 간의 관계</a:t>
            </a:r>
            <a:r>
              <a:rPr lang="en-US" altLang="ko-KR" sz="1400" dirty="0"/>
              <a:t>(=</a:t>
            </a:r>
            <a:r>
              <a:rPr lang="ko-KR" altLang="en-US" sz="1400" dirty="0"/>
              <a:t>속성 관계</a:t>
            </a:r>
            <a:r>
              <a:rPr lang="en-US" altLang="ko-KR" sz="1400" dirty="0"/>
              <a:t>)</a:t>
            </a:r>
            <a:r>
              <a:rPr lang="ko-KR" altLang="en-US" sz="1400" dirty="0"/>
              <a:t>로 나뉘어 지고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ko-KR" altLang="en-US" sz="1400" dirty="0"/>
              <a:t>개체 관계는 명시하여 사용하고</a:t>
            </a:r>
            <a:r>
              <a:rPr lang="en-US" altLang="ko-KR" sz="1400" dirty="0"/>
              <a:t>, </a:t>
            </a:r>
            <a:r>
              <a:rPr lang="ko-KR" altLang="en-US" sz="1400" dirty="0"/>
              <a:t>속성 관계는 묵시적으로 사용됩니다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5).</a:t>
            </a:r>
            <a:r>
              <a:rPr lang="ko-KR" altLang="en-US" sz="1400" dirty="0"/>
              <a:t> </a:t>
            </a:r>
            <a:r>
              <a:rPr lang="en-US" altLang="ko-KR" sz="1400" dirty="0"/>
              <a:t>Row : </a:t>
            </a:r>
            <a:r>
              <a:rPr lang="ko-KR" altLang="en-US" sz="1400" dirty="0"/>
              <a:t>테이블의 행은 각 원소의 정보를 의미합니다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튜플</a:t>
            </a:r>
            <a:r>
              <a:rPr lang="en-US" altLang="ko-KR" sz="1400" dirty="0"/>
              <a:t>(tuple)</a:t>
            </a:r>
            <a:r>
              <a:rPr lang="ko-KR" altLang="en-US" sz="1400" dirty="0"/>
              <a:t>과 동치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6). key(P, U) : </a:t>
            </a:r>
            <a:r>
              <a:rPr lang="ko-KR" altLang="en-US" sz="1400" dirty="0"/>
              <a:t>여러 컬럼 중 유일하거나 대표성을 뛰는 컬럼을 의미합니다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식별자</a:t>
            </a:r>
            <a:r>
              <a:rPr lang="en-US" altLang="ko-KR" sz="1400" dirty="0"/>
              <a:t>(identifier)</a:t>
            </a:r>
            <a:r>
              <a:rPr lang="ko-KR" altLang="en-US" sz="1400" dirty="0"/>
              <a:t>와 동치입니다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7). Degree : </a:t>
            </a:r>
            <a:r>
              <a:rPr lang="ko-KR" altLang="en-US" sz="1400" dirty="0"/>
              <a:t>차수는 테이블의 컬럼 개수를 말합니다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열의 개수를 차수로 나타냅니다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8). Domain : </a:t>
            </a:r>
            <a:r>
              <a:rPr lang="ko-KR" altLang="en-US" sz="1400" dirty="0"/>
              <a:t>정의역은 한 컬럼의 정의역을 말합니다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쉽게 컬럼의 타입과 값의 범위를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9). DML(Data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Multipulation</a:t>
            </a:r>
            <a:r>
              <a:rPr lang="ko-KR" altLang="en-US" sz="1400" dirty="0"/>
              <a:t> </a:t>
            </a:r>
            <a:r>
              <a:rPr lang="en-US" altLang="ko-KR" sz="1400" dirty="0"/>
              <a:t>Language) : </a:t>
            </a:r>
            <a:r>
              <a:rPr lang="ko-KR" altLang="en-US" sz="1400" dirty="0"/>
              <a:t>데이터 조작어로 데이터 베이스 내의 자료를 </a:t>
            </a:r>
            <a:r>
              <a:rPr lang="en-US" altLang="ko-KR" sz="1400" dirty="0"/>
              <a:t>CRUD</a:t>
            </a:r>
            <a:r>
              <a:rPr lang="ko-KR" altLang="en-US" sz="1400" dirty="0"/>
              <a:t>하기 위한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10). DDL(Data Definition Language) : </a:t>
            </a:r>
            <a:r>
              <a:rPr lang="ko-KR" altLang="en-US" sz="1400" dirty="0"/>
              <a:t>데이터 정의어로 </a:t>
            </a:r>
            <a:r>
              <a:rPr lang="en-US" altLang="ko-KR" sz="1400" dirty="0"/>
              <a:t>DB</a:t>
            </a:r>
            <a:r>
              <a:rPr lang="ko-KR" altLang="en-US" sz="1400" dirty="0"/>
              <a:t>의 구조를 </a:t>
            </a:r>
            <a:r>
              <a:rPr lang="en-US" altLang="ko-KR" sz="1400" dirty="0"/>
              <a:t>CRUD </a:t>
            </a:r>
            <a:r>
              <a:rPr lang="ko-KR" altLang="en-US" sz="1400" dirty="0"/>
              <a:t>하기 위한 명령입니다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11). DCL(Data Control Language) : </a:t>
            </a:r>
            <a:r>
              <a:rPr lang="ko-KR" altLang="en-US" sz="1400" dirty="0"/>
              <a:t>데이터 제어어로 </a:t>
            </a:r>
            <a:r>
              <a:rPr lang="en-US" altLang="ko-KR" sz="1400" dirty="0"/>
              <a:t>DB</a:t>
            </a:r>
            <a:r>
              <a:rPr lang="ko-KR" altLang="en-US" sz="1400" dirty="0"/>
              <a:t>의 데이터 관리를 위한 보안</a:t>
            </a:r>
            <a:r>
              <a:rPr lang="en-US" altLang="ko-KR" sz="1400" dirty="0"/>
              <a:t>, </a:t>
            </a:r>
            <a:r>
              <a:rPr lang="ko-KR" altLang="en-US" sz="1400" dirty="0"/>
              <a:t>무결성 등을 위한 명령입니다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30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B3F2-BB21-1070-7981-901C7001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스키마</a:t>
            </a:r>
            <a:r>
              <a:rPr lang="en-US" altLang="ko-KR" dirty="0"/>
              <a:t>, </a:t>
            </a:r>
            <a:r>
              <a:rPr lang="ko-KR" altLang="en-US" dirty="0"/>
              <a:t>테이블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1C5E6-524E-90A1-D78C-0D437B46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83593"/>
          </a:xfrm>
        </p:spPr>
        <p:txBody>
          <a:bodyPr/>
          <a:lstStyle/>
          <a:p>
            <a:r>
              <a:rPr lang="en-US" altLang="ko-KR" sz="1600" dirty="0"/>
              <a:t>1). </a:t>
            </a:r>
            <a:r>
              <a:rPr lang="ko-KR" altLang="en-US" sz="1600" dirty="0"/>
              <a:t>스키마 생성은 </a:t>
            </a:r>
            <a:r>
              <a:rPr lang="en-US" altLang="ko-KR" sz="1600" dirty="0"/>
              <a:t>CREATE DATABASE </a:t>
            </a:r>
            <a:r>
              <a:rPr lang="en-US" altLang="ko-KR" sz="1600" dirty="0" err="1"/>
              <a:t>db</a:t>
            </a:r>
            <a:r>
              <a:rPr lang="ko-KR" altLang="en-US" sz="1600" dirty="0"/>
              <a:t>이름</a:t>
            </a:r>
            <a:r>
              <a:rPr lang="en-US" altLang="ko-KR" sz="1600" dirty="0"/>
              <a:t>; </a:t>
            </a:r>
            <a:r>
              <a:rPr lang="ko-KR" altLang="en-US" sz="1600" dirty="0"/>
              <a:t>을 하여 생성 가능하고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뒤에 추가로 </a:t>
            </a:r>
            <a:r>
              <a:rPr lang="en-US" altLang="ko-KR" sz="1600" dirty="0"/>
              <a:t>default character set utf8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입력하면</a:t>
            </a:r>
            <a:r>
              <a:rPr lang="en-US" altLang="ko-KR" sz="1600" dirty="0"/>
              <a:t>, utf8 </a:t>
            </a:r>
            <a:r>
              <a:rPr lang="ko-KR" altLang="en-US" sz="1600" dirty="0"/>
              <a:t>인코딩 된 테이블로 사용 가능합니다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스키마 조회는 </a:t>
            </a:r>
            <a:r>
              <a:rPr lang="en-US" altLang="ko-KR" sz="1600" dirty="0"/>
              <a:t>SHOW DATABASES; </a:t>
            </a:r>
            <a:r>
              <a:rPr lang="ko-KR" altLang="en-US" sz="1600" dirty="0"/>
              <a:t>를 하여 해당 유저가 볼 수 있는 모든 스키마를 볼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</a:t>
            </a:r>
            <a:r>
              <a:rPr lang="ko-KR" altLang="en-US" sz="1600" dirty="0"/>
              <a:t>스키마 변경은 </a:t>
            </a:r>
            <a:r>
              <a:rPr lang="en-US" altLang="ko-KR" sz="1600" dirty="0"/>
              <a:t>ALTER DATABASE [</a:t>
            </a:r>
            <a:r>
              <a:rPr lang="ko-KR" altLang="en-US" sz="1600" dirty="0"/>
              <a:t>바꿀 </a:t>
            </a:r>
            <a:r>
              <a:rPr lang="en-US" altLang="ko-KR" sz="1600" dirty="0" err="1"/>
              <a:t>db</a:t>
            </a:r>
            <a:r>
              <a:rPr lang="ko-KR" altLang="en-US" sz="1600" dirty="0"/>
              <a:t>이름</a:t>
            </a:r>
            <a:r>
              <a:rPr lang="en-US" altLang="ko-KR" sz="1600" dirty="0"/>
              <a:t>] [</a:t>
            </a:r>
            <a:r>
              <a:rPr lang="ko-KR" altLang="en-US" sz="1600" dirty="0"/>
              <a:t>명령과 바꿀 내용</a:t>
            </a:r>
            <a:r>
              <a:rPr lang="en-US" altLang="ko-KR" sz="1600" dirty="0"/>
              <a:t>];</a:t>
            </a:r>
            <a:r>
              <a:rPr lang="ko-KR" altLang="en-US" sz="1600" dirty="0"/>
              <a:t>인데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이름변경은 </a:t>
            </a:r>
            <a:r>
              <a:rPr lang="en-US" altLang="ko-KR" sz="1600" dirty="0"/>
              <a:t>RENAME TABLE </a:t>
            </a:r>
            <a:r>
              <a:rPr lang="ko-KR" altLang="en-US" sz="1600" dirty="0"/>
              <a:t>로 하나하나 새 스키마에 넣어야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</a:t>
            </a:r>
            <a:r>
              <a:rPr lang="ko-KR" altLang="en-US" sz="1600" dirty="0"/>
              <a:t>스키마 삭제는 </a:t>
            </a:r>
            <a:r>
              <a:rPr lang="en-US" altLang="ko-KR" sz="1600" dirty="0"/>
              <a:t>DROP DATABASE </a:t>
            </a:r>
            <a:r>
              <a:rPr lang="en-US" altLang="ko-KR" sz="1600" dirty="0" err="1"/>
              <a:t>db</a:t>
            </a:r>
            <a:r>
              <a:rPr lang="ko-KR" altLang="en-US" sz="1600" dirty="0"/>
              <a:t>이름</a:t>
            </a:r>
            <a:r>
              <a:rPr lang="en-US" altLang="ko-KR" sz="1600" dirty="0"/>
              <a:t>; </a:t>
            </a:r>
            <a:r>
              <a:rPr lang="ko-KR" altLang="en-US" sz="1600" dirty="0"/>
              <a:t>을 하여 삭제 가능합니다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5). </a:t>
            </a:r>
            <a:r>
              <a:rPr lang="ko-KR" altLang="en-US" sz="1600" dirty="0"/>
              <a:t>테이블 생성은 </a:t>
            </a:r>
            <a:r>
              <a:rPr lang="en-US" altLang="ko-KR" sz="1600" dirty="0"/>
              <a:t>CREATE TABLE </a:t>
            </a:r>
            <a:r>
              <a:rPr lang="en-US" altLang="ko-KR" sz="1600" dirty="0" err="1"/>
              <a:t>table</a:t>
            </a:r>
            <a:r>
              <a:rPr lang="ko-KR" altLang="en-US" sz="1600" dirty="0"/>
              <a:t>이름</a:t>
            </a:r>
            <a:r>
              <a:rPr lang="en-US" altLang="ko-KR" sz="1600" dirty="0"/>
              <a:t>(</a:t>
            </a:r>
            <a:r>
              <a:rPr lang="ko-KR" altLang="en-US" sz="1600" dirty="0"/>
              <a:t>컬럼</a:t>
            </a:r>
            <a:r>
              <a:rPr lang="en-US" altLang="ko-KR" sz="1600" dirty="0"/>
              <a:t>1 </a:t>
            </a:r>
            <a:r>
              <a:rPr lang="ko-KR" altLang="en-US" sz="1600" dirty="0"/>
              <a:t>데이터타입</a:t>
            </a:r>
            <a:r>
              <a:rPr lang="en-US" altLang="ko-KR" sz="1600" dirty="0"/>
              <a:t>&amp;</a:t>
            </a:r>
            <a:r>
              <a:rPr lang="ko-KR" altLang="en-US" sz="1600" dirty="0"/>
              <a:t>추가조건</a:t>
            </a:r>
            <a:r>
              <a:rPr lang="en-US" altLang="ko-KR" sz="1600" dirty="0"/>
              <a:t>, …</a:t>
            </a:r>
            <a:r>
              <a:rPr lang="ko-KR" altLang="en-US" sz="1600" dirty="0"/>
              <a:t> </a:t>
            </a:r>
            <a:r>
              <a:rPr lang="en-US" altLang="ko-KR" sz="1600" dirty="0"/>
              <a:t>); </a:t>
            </a:r>
            <a:r>
              <a:rPr lang="ko-KR" altLang="en-US" sz="1600" dirty="0"/>
              <a:t>을 하여 생성 가능합니다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6). </a:t>
            </a:r>
            <a:r>
              <a:rPr lang="ko-KR" altLang="en-US" sz="1600" dirty="0"/>
              <a:t>테이블 조회는 </a:t>
            </a:r>
            <a:r>
              <a:rPr lang="en-US" altLang="ko-KR" sz="1600" dirty="0"/>
              <a:t>SHOW TABLES;</a:t>
            </a:r>
            <a:r>
              <a:rPr lang="ko-KR" altLang="en-US" sz="1600" dirty="0"/>
              <a:t> 를 하여 해당 선택된 스키마의 모든 테이블 리스트를 볼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7). </a:t>
            </a:r>
            <a:r>
              <a:rPr lang="ko-KR" altLang="en-US" sz="1600" dirty="0"/>
              <a:t>테이블 변경은 </a:t>
            </a:r>
            <a:r>
              <a:rPr lang="en-US" altLang="ko-KR" sz="1600" dirty="0"/>
              <a:t>ALTER TABLE </a:t>
            </a:r>
            <a:r>
              <a:rPr lang="en-US" altLang="ko-KR" sz="1600" dirty="0" err="1"/>
              <a:t>table</a:t>
            </a:r>
            <a:r>
              <a:rPr lang="ko-KR" altLang="en-US" sz="1600" dirty="0"/>
              <a:t>이름 </a:t>
            </a:r>
            <a:r>
              <a:rPr lang="en-US" altLang="ko-KR" sz="1600" dirty="0"/>
              <a:t>[</a:t>
            </a:r>
            <a:r>
              <a:rPr lang="ko-KR" altLang="en-US" sz="1600" dirty="0"/>
              <a:t>명령과 바꿀 내용</a:t>
            </a:r>
            <a:r>
              <a:rPr lang="en-US" altLang="ko-KR" sz="1600" dirty="0"/>
              <a:t>]; </a:t>
            </a:r>
            <a:r>
              <a:rPr lang="ko-KR" altLang="en-US" sz="1600" dirty="0"/>
              <a:t>인데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명령은 </a:t>
            </a:r>
            <a:r>
              <a:rPr lang="en-US" altLang="ko-KR" sz="1600" dirty="0"/>
              <a:t>ADD [</a:t>
            </a:r>
            <a:r>
              <a:rPr lang="ko-KR" altLang="en-US" sz="1600" dirty="0"/>
              <a:t>추가 할 컬럼 이름</a:t>
            </a:r>
            <a:r>
              <a:rPr lang="en-US" altLang="ko-KR" sz="1600" dirty="0"/>
              <a:t>] , DROP COLUMN [</a:t>
            </a:r>
            <a:r>
              <a:rPr lang="ko-KR" altLang="en-US" sz="1600" dirty="0"/>
              <a:t>삭제 할 컬럼 이름</a:t>
            </a:r>
            <a:r>
              <a:rPr lang="en-US" altLang="ko-KR" sz="1600" dirty="0"/>
              <a:t>],</a:t>
            </a:r>
            <a:br>
              <a:rPr lang="en-US" altLang="ko-KR" sz="1600" dirty="0"/>
            </a:br>
            <a:r>
              <a:rPr lang="en-US" altLang="ko-KR" sz="1600" dirty="0"/>
              <a:t>	CHANGE [</a:t>
            </a:r>
            <a:r>
              <a:rPr lang="ko-KR" altLang="en-US" sz="1600" dirty="0"/>
              <a:t>바꿀 </a:t>
            </a:r>
            <a:r>
              <a:rPr lang="ko-KR" altLang="en-US" sz="1600" dirty="0" err="1"/>
              <a:t>컬럼명</a:t>
            </a:r>
            <a:r>
              <a:rPr lang="en-US" altLang="ko-KR" sz="1600" dirty="0"/>
              <a:t>] [</a:t>
            </a:r>
            <a:r>
              <a:rPr lang="ko-KR" altLang="en-US" sz="1600" dirty="0"/>
              <a:t>새 컬럼 명</a:t>
            </a:r>
            <a:r>
              <a:rPr lang="en-US" altLang="ko-KR" sz="1600" dirty="0"/>
              <a:t>] [</a:t>
            </a:r>
            <a:r>
              <a:rPr lang="ko-KR" altLang="en-US" sz="1600" dirty="0"/>
              <a:t>새 자료형</a:t>
            </a:r>
            <a:r>
              <a:rPr lang="en-US" altLang="ko-KR" sz="1600" dirty="0"/>
              <a:t>] </a:t>
            </a:r>
            <a:r>
              <a:rPr lang="ko-KR" altLang="en-US" sz="1600" dirty="0"/>
              <a:t>이 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8). </a:t>
            </a:r>
            <a:r>
              <a:rPr lang="ko-KR" altLang="en-US" sz="1600" dirty="0"/>
              <a:t>테이블 삭제는 </a:t>
            </a:r>
            <a:r>
              <a:rPr lang="en-US" altLang="ko-KR" sz="1600" dirty="0"/>
              <a:t>DROP TABLE </a:t>
            </a:r>
            <a:r>
              <a:rPr lang="en-US" altLang="ko-KR" sz="1600" dirty="0" err="1"/>
              <a:t>table</a:t>
            </a:r>
            <a:r>
              <a:rPr lang="ko-KR" altLang="en-US" sz="1600" dirty="0"/>
              <a:t>이름</a:t>
            </a:r>
            <a:r>
              <a:rPr lang="en-US" altLang="ko-KR" sz="1600" dirty="0"/>
              <a:t>; </a:t>
            </a:r>
            <a:r>
              <a:rPr lang="ko-KR" altLang="en-US" sz="1600" dirty="0"/>
              <a:t>을 하여 삭제 가능합니다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43062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5565</Words>
  <Application>Microsoft Office PowerPoint</Application>
  <PresentationFormat>와이드스크린</PresentationFormat>
  <Paragraphs>175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Malgun Gothic Semilight</vt:lpstr>
      <vt:lpstr>Malgun Gothic</vt:lpstr>
      <vt:lpstr>Calibri</vt:lpstr>
      <vt:lpstr>RetrospectVTI</vt:lpstr>
      <vt:lpstr>동계방학 – 기초 5</vt:lpstr>
      <vt:lpstr>목차</vt:lpstr>
      <vt:lpstr>DataBase</vt:lpstr>
      <vt:lpstr>RDBMS, NoSQL</vt:lpstr>
      <vt:lpstr>Mysql(WorkBench)</vt:lpstr>
      <vt:lpstr>Workbench 연동(ec2)</vt:lpstr>
      <vt:lpstr>Workbench 연동(Hyper-V)</vt:lpstr>
      <vt:lpstr>기본용어</vt:lpstr>
      <vt:lpstr>스키마, 테이블 조작</vt:lpstr>
      <vt:lpstr>SQL(CRUD)</vt:lpstr>
      <vt:lpstr>응용 쿼리</vt:lpstr>
      <vt:lpstr>응용 쿼리</vt:lpstr>
      <vt:lpstr>간단한 예제 (CRUD)</vt:lpstr>
      <vt:lpstr>DB 모델링</vt:lpstr>
      <vt:lpstr>관계</vt:lpstr>
      <vt:lpstr>데이터형 크기와 용도</vt:lpstr>
      <vt:lpstr>속성 제약 조건</vt:lpstr>
      <vt:lpstr>EER 다이어 그램</vt:lpstr>
      <vt:lpstr>워크벤치 다이어그램 설계</vt:lpstr>
      <vt:lpstr>간단한 예제 (EER)</vt:lpstr>
      <vt:lpstr>Forward &amp; Reverse Engineer</vt:lpstr>
      <vt:lpstr>SQL-Join</vt:lpstr>
      <vt:lpstr>정규화, 역 정규화</vt:lpstr>
      <vt:lpstr>트랜잭션(고립수준)</vt:lpstr>
      <vt:lpstr>ACID, 예제코드(Mysql)</vt:lpstr>
      <vt:lpstr>DB백업, 로그 복구(리두로그)</vt:lpstr>
      <vt:lpstr>분산 DB, Replication</vt:lpstr>
      <vt:lpstr>Partitioning, Sharding</vt:lpstr>
      <vt:lpstr>express.js에서 SQL작성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473</cp:revision>
  <dcterms:created xsi:type="dcterms:W3CDTF">2023-06-22T07:39:13Z</dcterms:created>
  <dcterms:modified xsi:type="dcterms:W3CDTF">2023-12-29T07:42:31Z</dcterms:modified>
</cp:coreProperties>
</file>