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56" r:id="rId5"/>
    <p:sldId id="325" r:id="rId6"/>
    <p:sldId id="324" r:id="rId7"/>
    <p:sldId id="323" r:id="rId8"/>
    <p:sldId id="296" r:id="rId9"/>
    <p:sldId id="390" r:id="rId10"/>
    <p:sldId id="392" r:id="rId11"/>
    <p:sldId id="425" r:id="rId12"/>
    <p:sldId id="426" r:id="rId13"/>
    <p:sldId id="427" r:id="rId14"/>
    <p:sldId id="428" r:id="rId15"/>
    <p:sldId id="429" r:id="rId16"/>
    <p:sldId id="430" r:id="rId17"/>
    <p:sldId id="432" r:id="rId18"/>
    <p:sldId id="433" r:id="rId19"/>
    <p:sldId id="402" r:id="rId20"/>
    <p:sldId id="434" r:id="rId21"/>
    <p:sldId id="435" r:id="rId22"/>
    <p:sldId id="408" r:id="rId23"/>
    <p:sldId id="409" r:id="rId24"/>
    <p:sldId id="411" r:id="rId25"/>
    <p:sldId id="412" r:id="rId26"/>
    <p:sldId id="417" r:id="rId27"/>
    <p:sldId id="419" r:id="rId28"/>
    <p:sldId id="420" r:id="rId29"/>
    <p:sldId id="421" r:id="rId30"/>
    <p:sldId id="442" r:id="rId31"/>
    <p:sldId id="424" r:id="rId32"/>
    <p:sldId id="437" r:id="rId33"/>
    <p:sldId id="436" r:id="rId34"/>
    <p:sldId id="393" r:id="rId35"/>
    <p:sldId id="396" r:id="rId36"/>
    <p:sldId id="443" r:id="rId37"/>
    <p:sldId id="444" r:id="rId38"/>
    <p:sldId id="445" r:id="rId39"/>
    <p:sldId id="395" r:id="rId40"/>
    <p:sldId id="446" r:id="rId41"/>
    <p:sldId id="394" r:id="rId42"/>
    <p:sldId id="400" r:id="rId43"/>
    <p:sldId id="397" r:id="rId44"/>
    <p:sldId id="447" r:id="rId45"/>
    <p:sldId id="448" r:id="rId46"/>
    <p:sldId id="398" r:id="rId47"/>
    <p:sldId id="399" r:id="rId48"/>
    <p:sldId id="40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7A06E-AED5-4F83-3093-DEE100AEAD03}" v="114" dt="2023-08-21T12:54:46.334"/>
    <p1510:client id="{5DE5DC99-65AE-5E43-118E-8B3C807DB065}" v="108" dt="2023-08-20T09:17:07.42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B1C69-A74F-483A-9359-671E41BACAD3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C2F-294A-4DE3-8AB4-E2DF590FE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https://www.toppr.com/guides/python-guide/tutorials/python-flow-control/if-elif-else/python-if-if-else-if-elif-else-and-nested-if-statement/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FC2F-294A-4DE3-8AB4-E2DF590FE61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781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x = 1 while x &lt; 11: if x % 2 != 0: print(x) x +=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FC2F-294A-4DE3-8AB4-E2DF590FE61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11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FC2F-294A-4DE3-8AB4-E2DF590FE61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2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https://railsware.com/blog/indexing-and-slicing-for-lists-tuples-strings-sequential-types/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FC2F-294A-4DE3-8AB4-E2DF590FE61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https://railsware.com/blog/indexing-and-slicing-for-lists-tuples-strings-sequential-types/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FC2F-294A-4DE3-8AB4-E2DF590FE61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source: https://matcha.fyi/content/images/size/w1000/2021/06/2-1.png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FC2F-294A-4DE3-8AB4-E2DF590FE61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84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8903-4E1C-C013-C4C8-97D52321A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3F88D-1CBC-9C65-B5CE-9A0B9098C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BB93-892D-2A2C-03A0-6F2A8071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DA4B-9A03-C570-D4C1-536FA21E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4D75-1D97-0041-BC11-54BC1B17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4629-1E7E-6B81-037C-E733B7D6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1F6D5-3B55-85B9-C6EA-3AF46C98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2DDB-A935-CC87-BD36-933B1826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B069-5E8E-2D75-7C6A-9805BE80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FDED-554D-44BF-ADA3-F31F8C7A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3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FE96A-5AC3-C0AA-8FB3-974064BD2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4D2FE-B6A6-C2FE-F662-23F67C339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FB4B-6D2E-97C3-8263-A598ADB9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5B69-090F-A82F-CF94-DC45409F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2634-089A-6304-5D27-02796B3F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51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5E8DB2-CA03-C9A9-8C54-0FD19CA454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" y="0"/>
            <a:ext cx="12190806" cy="68579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565BFD-9175-4207-BB41-12115C32A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45" y="337348"/>
            <a:ext cx="5616608" cy="1043287"/>
          </a:xfrm>
        </p:spPr>
        <p:txBody>
          <a:bodyPr anchor="ctr" anchorCtr="0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141110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" y="0"/>
            <a:ext cx="12190804" cy="68579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7" y="455720"/>
            <a:ext cx="8075229" cy="1295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FFCC5C-1970-B51D-4B43-B7362733CA3A}"/>
              </a:ext>
            </a:extLst>
          </p:cNvPr>
          <p:cNvSpPr/>
          <p:nvPr userDrawn="1"/>
        </p:nvSpPr>
        <p:spPr>
          <a:xfrm>
            <a:off x="269981" y="6042582"/>
            <a:ext cx="5029987" cy="735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49FD1-F495-4A72-AAA6-8ACE198EC1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3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6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" y="0"/>
            <a:ext cx="12190806" cy="68579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D8F466-3F4F-42A3-96BE-369B7CDF5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7" y="455720"/>
            <a:ext cx="7052563" cy="1295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379717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39DE-07F1-052A-45E1-F237C839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FF55-5455-414A-4AE4-43097DA0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073C-7170-A50C-89C9-CA1986EA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4B74-8C53-A97B-90C3-FE3B2E8C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C02A-F3A6-54E6-9F06-13E7D006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9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28A-305D-E513-4788-4F6A5A36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4453-39C2-217B-267A-8F1EFFF4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1016-9F6E-4736-0EC3-CAB8E42A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7D591-DDBF-1E8F-E4C8-21C876F7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B537-2BD8-B798-6C37-F2019B8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4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8AA1-A29F-7431-C4D2-CEDEC451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1083-D095-5D69-1A78-FD1391566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ACE4F-64C5-45A2-8C67-387564E3E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7E206-5532-65FA-AFF6-1D3F9372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05CEB-CB94-B625-FD19-CFD443A5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A9E74-609B-43F6-A03F-4748E62A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9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E199-8068-82A4-5D79-CFE77EE7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428FB-3F9C-9B56-0EA7-569C7B9F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0B804-0E97-8B45-A15A-8FD0404D1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4C5F5-3293-CE0A-E3E8-644AFC80F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57F28-61C5-D8E7-F03C-CD7B0F242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415D4-C00D-6916-DCAE-4B76709B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98ED-AF20-7832-E9EA-988E327B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B0D54-6B37-743A-E0A9-8AFB2000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0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DC48-8529-2211-679B-F0C118DD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EA58A-D615-9A0A-28C1-2C928821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D1491-2263-2132-FEB8-BA84C298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4B09-6D4B-212F-11DD-15384185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E9CA2-900C-C8E3-F049-0EEA0E5A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52B30-323D-EE8E-BCF1-B542D31A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A24F6-7F98-8A99-60E7-E72B42C0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2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FD3E-6456-776E-C8E1-390F08C0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CA81-2CB4-04A9-CE83-246E8CB9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E2B06-6548-222C-6487-C211F7181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2D99-5B63-AF8E-83A1-5F9D280D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26A90-5004-4955-023D-F2069F23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17C7D-F1B7-DA26-88FF-DBFCDC66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9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98E3-4D55-7AEA-41DB-2B1A5C61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504D9-9A74-1311-C447-FE3E74178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21D68-3EC0-9D48-941D-9EAD933B6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00CF9-EE2C-3BAC-EBBA-580448C3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E411F-52A8-3D54-68BE-7E0CAD09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86E2-8379-0E96-B843-CD0A2AFC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65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324D5-78EE-1DE8-88D1-56B82172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5E45-FB95-83FE-ED9A-CBB50FCA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48E3-D78F-FC15-80C2-541DE11D2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D091-896D-4D39-9131-E102113351F0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9CCB-E40B-1AC1-487C-3E4805B8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0881-F1AC-E6E6-9379-F583838B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76E3-A715-454D-A6BF-30CF1AE80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4C1D8E-8767-44D0-909C-BFB5246C3FA7}"/>
              </a:ext>
            </a:extLst>
          </p:cNvPr>
          <p:cNvSpPr txBox="1">
            <a:spLocks/>
          </p:cNvSpPr>
          <p:nvPr/>
        </p:nvSpPr>
        <p:spPr>
          <a:xfrm>
            <a:off x="269984" y="2243825"/>
            <a:ext cx="5706611" cy="1540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sz="3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Python Introduction</a:t>
            </a:r>
            <a:endParaRPr lang="en-US" sz="36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FEAF82-848A-47FB-811B-9F1AAF85ADB5}"/>
              </a:ext>
            </a:extLst>
          </p:cNvPr>
          <p:cNvSpPr txBox="1">
            <a:spLocks/>
          </p:cNvSpPr>
          <p:nvPr/>
        </p:nvSpPr>
        <p:spPr>
          <a:xfrm>
            <a:off x="269984" y="302877"/>
            <a:ext cx="8075229" cy="630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sz="3600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CD7351FE-90AC-2DEF-6E62-5D20842A8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7" y="6025314"/>
            <a:ext cx="2092699" cy="7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2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0AA9-FA14-DC27-9740-543CD1CB2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29" y="337348"/>
            <a:ext cx="5616608" cy="1043287"/>
          </a:xfrm>
        </p:spPr>
        <p:txBody>
          <a:bodyPr/>
          <a:lstStyle/>
          <a:p>
            <a:r>
              <a:rPr lang="en-GB" b="1" i="0" dirty="0">
                <a:effectLst/>
                <a:latin typeface="Cisco Sans"/>
              </a:rPr>
              <a:t>Comparison: equality operator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70771-7C69-9D8A-A20D-87CD2CFA0348}"/>
              </a:ext>
            </a:extLst>
          </p:cNvPr>
          <p:cNvSpPr txBox="1"/>
          <p:nvPr/>
        </p:nvSpPr>
        <p:spPr>
          <a:xfrm>
            <a:off x="485537" y="1506989"/>
            <a:ext cx="109015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Question: are two values equal?</a:t>
            </a:r>
          </a:p>
          <a:p>
            <a:endParaRPr lang="en-GB" sz="2800" dirty="0"/>
          </a:p>
          <a:p>
            <a:r>
              <a:rPr lang="en-GB" sz="2800" dirty="0"/>
              <a:t>To ask this question, you use the == (equal equal) operator.</a:t>
            </a:r>
          </a:p>
          <a:p>
            <a:endParaRPr lang="en-GB" sz="2800" dirty="0"/>
          </a:p>
          <a:p>
            <a:r>
              <a:rPr lang="en-GB" sz="2800" dirty="0"/>
              <a:t>Don't forget this important distinction:</a:t>
            </a:r>
          </a:p>
          <a:p>
            <a:endParaRPr lang="en-GB" sz="2800" dirty="0"/>
          </a:p>
          <a:p>
            <a:r>
              <a:rPr lang="en-GB" sz="2800" dirty="0">
                <a:highlight>
                  <a:srgbClr val="FFFF00"/>
                </a:highlight>
              </a:rPr>
              <a:t>=</a:t>
            </a:r>
            <a:r>
              <a:rPr lang="en-GB" sz="2800" dirty="0"/>
              <a:t> is an assignment operator, e.g., </a:t>
            </a:r>
            <a:r>
              <a:rPr lang="en-GB" sz="2800" dirty="0">
                <a:highlight>
                  <a:srgbClr val="FFFF00"/>
                </a:highlight>
              </a:rPr>
              <a:t>a = b assigns a with the value of b</a:t>
            </a:r>
            <a:r>
              <a:rPr lang="en-GB" sz="2800" dirty="0"/>
              <a:t>;</a:t>
            </a:r>
          </a:p>
          <a:p>
            <a:r>
              <a:rPr lang="en-GB" sz="2800" dirty="0">
                <a:highlight>
                  <a:srgbClr val="00FFFF"/>
                </a:highlight>
              </a:rPr>
              <a:t>==</a:t>
            </a:r>
            <a:r>
              <a:rPr lang="en-GB" sz="2800" dirty="0"/>
              <a:t> is the question being these values equal? </a:t>
            </a:r>
            <a:r>
              <a:rPr lang="en-GB" sz="2800" dirty="0">
                <a:highlight>
                  <a:srgbClr val="00FFFF"/>
                </a:highlight>
              </a:rPr>
              <a:t>so a == b compares a and b</a:t>
            </a:r>
            <a:r>
              <a:rPr lang="en-GB" sz="2800" dirty="0"/>
              <a:t>.</a:t>
            </a:r>
          </a:p>
          <a:p>
            <a:r>
              <a:rPr lang="en-GB" sz="2800" dirty="0"/>
              <a:t>It is a binary operator with left-sided binding. It needs two arguments and checks if they are equal.</a:t>
            </a:r>
          </a:p>
        </p:txBody>
      </p:sp>
    </p:spTree>
    <p:extLst>
      <p:ext uri="{BB962C8B-B14F-4D97-AF65-F5344CB8AC3E}">
        <p14:creationId xmlns:p14="http://schemas.microsoft.com/office/powerpoint/2010/main" val="24274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DC18-2203-79A9-F2A9-51B65E883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7684"/>
            <a:ext cx="5616608" cy="1043287"/>
          </a:xfrm>
        </p:spPr>
        <p:txBody>
          <a:bodyPr/>
          <a:lstStyle/>
          <a:p>
            <a:r>
              <a:rPr lang="en-GB" b="1" i="0" dirty="0">
                <a:effectLst/>
                <a:latin typeface="Cisco Sans"/>
              </a:rPr>
              <a:t>Comparison: equality operator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CA98B-FB43-72F4-33C5-EA1016CFD76F}"/>
              </a:ext>
            </a:extLst>
          </p:cNvPr>
          <p:cNvSpPr txBox="1"/>
          <p:nvPr/>
        </p:nvSpPr>
        <p:spPr>
          <a:xfrm>
            <a:off x="658761" y="1456474"/>
            <a:ext cx="90555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print(2 == 2)</a:t>
            </a:r>
          </a:p>
          <a:p>
            <a:endParaRPr lang="en-GB" sz="2800" dirty="0"/>
          </a:p>
          <a:p>
            <a:r>
              <a:rPr lang="en-GB" sz="2800" dirty="0"/>
              <a:t>print(1 == 2)</a:t>
            </a:r>
          </a:p>
          <a:p>
            <a:endParaRPr lang="en-GB" sz="2800" dirty="0"/>
          </a:p>
          <a:p>
            <a:r>
              <a:rPr lang="en-GB" sz="2800" dirty="0"/>
              <a:t>var = 0  # Assigning 0 to var</a:t>
            </a:r>
          </a:p>
          <a:p>
            <a:r>
              <a:rPr lang="en-GB" sz="2800" dirty="0"/>
              <a:t>print(var == 0)</a:t>
            </a:r>
          </a:p>
          <a:p>
            <a:endParaRPr lang="en-GB" sz="2800" dirty="0"/>
          </a:p>
          <a:p>
            <a:r>
              <a:rPr lang="en-GB" sz="2800" dirty="0"/>
              <a:t>var = 1  # Assigning 1 to var</a:t>
            </a:r>
          </a:p>
          <a:p>
            <a:r>
              <a:rPr lang="en-GB" sz="2800" dirty="0"/>
              <a:t>print(var == 0)</a:t>
            </a:r>
          </a:p>
        </p:txBody>
      </p:sp>
    </p:spTree>
    <p:extLst>
      <p:ext uri="{BB962C8B-B14F-4D97-AF65-F5344CB8AC3E}">
        <p14:creationId xmlns:p14="http://schemas.microsoft.com/office/powerpoint/2010/main" val="25232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57FC-9A35-3E9B-3A21-5955204F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effectLst/>
                <a:latin typeface="Cisco Sans"/>
              </a:rPr>
              <a:t>Inequality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ABD3A-C4B5-783F-053A-E883B4FE42B3}"/>
              </a:ext>
            </a:extLst>
          </p:cNvPr>
          <p:cNvSpPr txBox="1"/>
          <p:nvPr/>
        </p:nvSpPr>
        <p:spPr>
          <a:xfrm>
            <a:off x="462116" y="1613118"/>
            <a:ext cx="112677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The </a:t>
            </a:r>
            <a:r>
              <a:rPr lang="en-GB" sz="2800" dirty="0">
                <a:highlight>
                  <a:srgbClr val="00FFFF"/>
                </a:highlight>
              </a:rPr>
              <a:t>!= (not equal to) </a:t>
            </a:r>
            <a:r>
              <a:rPr lang="en-GB" sz="2800" dirty="0"/>
              <a:t>operator compares the values of two operands, too. Here is the difference: if they are equal, the result of the comparison is False. If they are not equal, the result of the comparison is True.</a:t>
            </a:r>
          </a:p>
          <a:p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7B43E-6561-FDD8-7BAD-52DC17C01A7E}"/>
              </a:ext>
            </a:extLst>
          </p:cNvPr>
          <p:cNvSpPr txBox="1"/>
          <p:nvPr/>
        </p:nvSpPr>
        <p:spPr>
          <a:xfrm>
            <a:off x="609600" y="3322059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 = 0  </a:t>
            </a:r>
            <a:r>
              <a:rPr lang="en-GB" sz="28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Assigning 0 to var</a:t>
            </a:r>
            <a:endParaRPr lang="en-GB" sz="2800" b="0" i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28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</a:t>
            </a:r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(var != 0)</a:t>
            </a:r>
          </a:p>
          <a:p>
            <a:pPr algn="l"/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 = 1  </a:t>
            </a:r>
            <a:r>
              <a:rPr lang="en-GB" sz="28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Assigning 1 to var</a:t>
            </a:r>
            <a:endParaRPr lang="en-GB" sz="2800" b="0" i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28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</a:t>
            </a:r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(var != 0)</a:t>
            </a:r>
          </a:p>
        </p:txBody>
      </p:sp>
    </p:spTree>
    <p:extLst>
      <p:ext uri="{BB962C8B-B14F-4D97-AF65-F5344CB8AC3E}">
        <p14:creationId xmlns:p14="http://schemas.microsoft.com/office/powerpoint/2010/main" val="303541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B77B-2B92-7888-E80E-5DDBBDF14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F2452-6C00-C456-7863-8927191274F7}"/>
              </a:ext>
            </a:extLst>
          </p:cNvPr>
          <p:cNvSpPr txBox="1"/>
          <p:nvPr/>
        </p:nvSpPr>
        <p:spPr>
          <a:xfrm>
            <a:off x="471948" y="1700584"/>
            <a:ext cx="111104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dirty="0"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rint(</a:t>
            </a:r>
            <a:r>
              <a:rPr lang="en-GB" sz="2800" b="0" i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centigrade_outside</a:t>
            </a:r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&gt;= 0.0)  </a:t>
            </a:r>
            <a:r>
              <a:rPr lang="en-GB" sz="28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Greater than or equal to</a:t>
            </a:r>
          </a:p>
          <a:p>
            <a:pPr algn="l"/>
            <a:endParaRPr lang="en-GB" sz="2800" i="1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print(</a:t>
            </a:r>
            <a:r>
              <a:rPr lang="en-GB" sz="2800" b="0" i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current_velocity_mph</a:t>
            </a:r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 85)  </a:t>
            </a:r>
            <a:r>
              <a:rPr lang="en-GB" sz="28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Less than</a:t>
            </a:r>
            <a:endParaRPr lang="en-GB" sz="2800" b="0" i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print(</a:t>
            </a:r>
            <a:r>
              <a:rPr lang="en-GB" sz="2800" b="0" i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current_velocity_mph</a:t>
            </a:r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&lt;= 85)  </a:t>
            </a:r>
            <a:r>
              <a:rPr lang="en-GB" sz="28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Less than or equal to</a:t>
            </a:r>
            <a:endParaRPr lang="en-GB" sz="2800" b="0" i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</a:p>
          <a:p>
            <a:pPr algn="l"/>
            <a:endParaRPr lang="en-GB" sz="2800" b="0" i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br>
              <a:rPr lang="en-GB" sz="2800" dirty="0">
                <a:highlight>
                  <a:srgbClr val="FFFF00"/>
                </a:highlight>
              </a:rPr>
            </a:br>
            <a:endParaRPr lang="en-GB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74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A585D8-7632-4D65-A198-FA1F0CC90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56" y="1533945"/>
            <a:ext cx="6341070" cy="2339965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 Statements</a:t>
            </a:r>
            <a:endParaRPr lang="en-US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470E-622C-BF29-433A-5F936433E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If Statement</a:t>
            </a:r>
          </a:p>
        </p:txBody>
      </p:sp>
      <p:pic>
        <p:nvPicPr>
          <p:cNvPr id="4098" name="Picture 2" descr="Python if statement">
            <a:extLst>
              <a:ext uri="{FF2B5EF4-FFF2-40B4-BE49-F238E27FC236}">
                <a16:creationId xmlns:a16="http://schemas.microsoft.com/office/drawing/2014/main" id="{B33C83D1-DB93-4397-8F7A-BD9F5452B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23" y="0"/>
            <a:ext cx="4071484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D1434-6DDB-9D32-B8E6-FF9BD99586F3}"/>
              </a:ext>
            </a:extLst>
          </p:cNvPr>
          <p:cNvSpPr txBox="1"/>
          <p:nvPr/>
        </p:nvSpPr>
        <p:spPr>
          <a:xfrm>
            <a:off x="207144" y="1237680"/>
            <a:ext cx="72853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0" i="0" dirty="0">
                <a:solidFill>
                  <a:srgbClr val="181A1F"/>
                </a:solidFill>
                <a:effectLst/>
                <a:latin typeface="Cisco Sans"/>
              </a:rPr>
              <a:t>You already know how to ask Python questions, but you still don't know how to make reasonable use of the answers. You have to have a mechanism which will allow you to do something </a:t>
            </a:r>
            <a:r>
              <a:rPr lang="en-GB" sz="2800" b="1" i="0" dirty="0">
                <a:solidFill>
                  <a:srgbClr val="181A1F"/>
                </a:solidFill>
                <a:effectLst/>
                <a:latin typeface="Cisco Sans"/>
              </a:rPr>
              <a:t>if a condition is met, and not do it if it isn't</a:t>
            </a:r>
            <a:r>
              <a:rPr lang="en-GB" sz="2800" b="0" i="0" dirty="0">
                <a:solidFill>
                  <a:srgbClr val="181A1F"/>
                </a:solidFill>
                <a:effectLst/>
                <a:latin typeface="Cisco Sans"/>
              </a:rPr>
              <a:t>.</a:t>
            </a:r>
          </a:p>
          <a:p>
            <a:pPr algn="l"/>
            <a:r>
              <a:rPr lang="en-GB" sz="2800" b="0" i="0" dirty="0">
                <a:solidFill>
                  <a:srgbClr val="181A1F"/>
                </a:solidFill>
                <a:effectLst/>
                <a:latin typeface="Cisco Sans"/>
              </a:rPr>
              <a:t>It's just like in real life: you do certain things or you don't when a specific condition is met or not, e.g., you go for a walk if the weather is good, or stay home if it's wet and cold.</a:t>
            </a:r>
          </a:p>
        </p:txBody>
      </p:sp>
    </p:spTree>
    <p:extLst>
      <p:ext uri="{BB962C8B-B14F-4D97-AF65-F5344CB8AC3E}">
        <p14:creationId xmlns:p14="http://schemas.microsoft.com/office/powerpoint/2010/main" val="28066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947B-331E-A52E-92FD-BFB684F61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034BC-7CB2-DADB-86AF-9892F27342E7}"/>
              </a:ext>
            </a:extLst>
          </p:cNvPr>
          <p:cNvSpPr txBox="1"/>
          <p:nvPr/>
        </p:nvSpPr>
        <p:spPr>
          <a:xfrm>
            <a:off x="463615" y="1380635"/>
            <a:ext cx="10720276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b="0" i="0" dirty="0">
                <a:effectLst/>
              </a:rPr>
              <a:t>If statement:</a:t>
            </a:r>
          </a:p>
          <a:p>
            <a:pPr marL="457200" lvl="1" indent="0">
              <a:buNone/>
            </a:pPr>
            <a:r>
              <a:rPr lang="en-GB" sz="2800" b="0" i="0" dirty="0">
                <a:effectLst/>
                <a:highlight>
                  <a:srgbClr val="FFFF00"/>
                </a:highlight>
              </a:rPr>
              <a:t>a = 33</a:t>
            </a:r>
            <a:br>
              <a:rPr lang="en-GB" sz="2800" dirty="0">
                <a:highlight>
                  <a:srgbClr val="FFFF00"/>
                </a:highlight>
              </a:rPr>
            </a:br>
            <a:r>
              <a:rPr lang="en-GB" sz="2800" b="0" i="0" dirty="0">
                <a:effectLst/>
                <a:highlight>
                  <a:srgbClr val="FFFF00"/>
                </a:highlight>
              </a:rPr>
              <a:t>b = 200</a:t>
            </a:r>
            <a:br>
              <a:rPr lang="en-GB" sz="2800" dirty="0">
                <a:highlight>
                  <a:srgbClr val="FFFF00"/>
                </a:highlight>
              </a:rPr>
            </a:br>
            <a:r>
              <a:rPr lang="en-GB" sz="2800" b="0" i="0" dirty="0">
                <a:effectLst/>
                <a:highlight>
                  <a:srgbClr val="FFFF00"/>
                </a:highlight>
              </a:rPr>
              <a:t>if b &gt; a:</a:t>
            </a:r>
            <a:br>
              <a:rPr lang="en-GB" sz="2800" dirty="0">
                <a:highlight>
                  <a:srgbClr val="FFFF00"/>
                </a:highlight>
              </a:rPr>
            </a:br>
            <a:r>
              <a:rPr lang="en-GB" sz="2800" b="0" i="0" dirty="0">
                <a:effectLst/>
                <a:highlight>
                  <a:srgbClr val="FFFF00"/>
                </a:highlight>
              </a:rPr>
              <a:t>  print("b is greater than a")</a:t>
            </a:r>
          </a:p>
          <a:p>
            <a:pPr lvl="1"/>
            <a:r>
              <a:rPr lang="en-GB" sz="2800">
                <a:highlight>
                  <a:srgbClr val="FFFF00"/>
                </a:highlight>
                <a:cs typeface="Calibri"/>
              </a:rPr>
              <a:t>Elif b&lt; a</a:t>
            </a:r>
            <a:r>
              <a:rPr lang="en-GB" sz="2800" dirty="0">
                <a:highlight>
                  <a:srgbClr val="FFFF00"/>
                </a:highlight>
                <a:cs typeface="Calibri"/>
              </a:rPr>
              <a:t>:</a:t>
            </a:r>
          </a:p>
          <a:p>
            <a:pPr lvl="1"/>
            <a:r>
              <a:rPr lang="en-GB" sz="2800" dirty="0">
                <a:cs typeface="Calibri"/>
              </a:rPr>
              <a:t>   </a:t>
            </a:r>
            <a:r>
              <a:rPr lang="en-GB" sz="2800" dirty="0">
                <a:highlight>
                  <a:srgbClr val="FFFF00"/>
                </a:highlight>
                <a:ea typeface="+mn-lt"/>
                <a:cs typeface="+mn-lt"/>
              </a:rPr>
              <a:t>print("b is less than a")</a:t>
            </a:r>
          </a:p>
          <a:p>
            <a:pPr lvl="1"/>
            <a:r>
              <a:rPr lang="en-GB" sz="2800">
                <a:highlight>
                  <a:srgbClr val="FFFF00"/>
                </a:highlight>
                <a:cs typeface="Calibri"/>
              </a:rPr>
              <a:t>else:</a:t>
            </a:r>
          </a:p>
          <a:p>
            <a:pPr lvl="1"/>
            <a:r>
              <a:rPr lang="en-GB" sz="2800" dirty="0">
                <a:highlight>
                  <a:srgbClr val="FFFF00"/>
                </a:highlight>
                <a:cs typeface="Calibri"/>
              </a:rPr>
              <a:t>   print("b is equal to a")</a:t>
            </a:r>
          </a:p>
        </p:txBody>
      </p:sp>
    </p:spTree>
    <p:extLst>
      <p:ext uri="{BB962C8B-B14F-4D97-AF65-F5344CB8AC3E}">
        <p14:creationId xmlns:p14="http://schemas.microsoft.com/office/powerpoint/2010/main" val="7010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A24D-E887-C991-F45F-6A58A21AA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6DDAA-024A-2F8C-0A0B-91359DF860BD}"/>
              </a:ext>
            </a:extLst>
          </p:cNvPr>
          <p:cNvSpPr txBox="1"/>
          <p:nvPr/>
        </p:nvSpPr>
        <p:spPr>
          <a:xfrm>
            <a:off x="403121" y="1365184"/>
            <a:ext cx="1159223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6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Read two numbers</a:t>
            </a:r>
            <a:endParaRPr lang="en-GB" sz="2600" b="0" i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number1 = </a:t>
            </a:r>
            <a:r>
              <a:rPr lang="en-GB" sz="26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GB" sz="26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("Enter the first number: "))</a:t>
            </a:r>
          </a:p>
          <a:p>
            <a:pPr algn="l"/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number2 = </a:t>
            </a:r>
            <a:r>
              <a:rPr lang="en-GB" sz="26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GB" sz="26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("Enter the second number: "))</a:t>
            </a:r>
          </a:p>
          <a:p>
            <a:pPr algn="l"/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en-GB" sz="26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Choose the larger number</a:t>
            </a:r>
            <a:endParaRPr lang="en-GB" sz="2600" b="0" i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 number1 &gt; number2:</a:t>
            </a:r>
          </a:p>
          <a:p>
            <a:pPr algn="l"/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GB" sz="2600" b="0" i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larger_number</a:t>
            </a:r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number1</a:t>
            </a:r>
          </a:p>
          <a:p>
            <a:pPr algn="l"/>
            <a:r>
              <a:rPr lang="en-GB" sz="26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GB" sz="2600" b="0" i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larger_number</a:t>
            </a:r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number2</a:t>
            </a:r>
          </a:p>
          <a:p>
            <a:pPr algn="l"/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en-GB" sz="26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Print the result</a:t>
            </a:r>
            <a:endParaRPr lang="en-GB" sz="2600" b="0" i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2600" b="0" i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</a:t>
            </a:r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("The larger number is:", </a:t>
            </a:r>
            <a:r>
              <a:rPr lang="en-GB" sz="2600" b="0" i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larger_number</a:t>
            </a:r>
            <a:r>
              <a:rPr lang="en-GB" sz="26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10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DE9B-542A-FF83-F2C4-552F117C5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F0239-8ECE-7213-1606-2C08436B2C90}"/>
              </a:ext>
            </a:extLst>
          </p:cNvPr>
          <p:cNvSpPr txBox="1"/>
          <p:nvPr/>
        </p:nvSpPr>
        <p:spPr>
          <a:xfrm>
            <a:off x="471948" y="1631759"/>
            <a:ext cx="11277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effectLst/>
              </a:rPr>
              <a:t>The </a:t>
            </a:r>
            <a:r>
              <a:rPr lang="en-GB" sz="2800" b="1" i="0" dirty="0" err="1">
                <a:effectLst/>
              </a:rPr>
              <a:t>elif</a:t>
            </a:r>
            <a:r>
              <a:rPr lang="en-GB" sz="2800" b="0" i="0" dirty="0">
                <a:effectLst/>
              </a:rPr>
              <a:t> keyword is pythons way of saying "if the previous conditions were not true, then try this condition".</a:t>
            </a:r>
          </a:p>
          <a:p>
            <a:r>
              <a:rPr lang="en-GB" sz="2800" b="0" i="0" dirty="0">
                <a:effectLst/>
              </a:rPr>
              <a:t>The </a:t>
            </a:r>
            <a:r>
              <a:rPr lang="en-GB" sz="2800" b="1" i="0" dirty="0">
                <a:effectLst/>
              </a:rPr>
              <a:t>else</a:t>
            </a:r>
            <a:r>
              <a:rPr lang="en-GB" sz="2800" b="0" i="0" dirty="0">
                <a:effectLst/>
              </a:rPr>
              <a:t> keyword catches anything which isn't caught by the preceding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395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8875-4AB4-E179-EB34-453923431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While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8F036-67AE-A951-53DC-629E2EBDE0CC}"/>
              </a:ext>
            </a:extLst>
          </p:cNvPr>
          <p:cNvSpPr txBox="1"/>
          <p:nvPr/>
        </p:nvSpPr>
        <p:spPr>
          <a:xfrm>
            <a:off x="412012" y="1534672"/>
            <a:ext cx="1151771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A while loop statement in Python programming language repeatedly executes a target statement as long as a given condition is true.</a:t>
            </a:r>
          </a:p>
          <a:p>
            <a:endParaRPr lang="en-GB" sz="3200" dirty="0"/>
          </a:p>
          <a:p>
            <a:r>
              <a:rPr lang="en-GB" sz="3200" dirty="0">
                <a:solidFill>
                  <a:srgbClr val="002060"/>
                </a:solidFill>
                <a:highlight>
                  <a:srgbClr val="00FFFF"/>
                </a:highlight>
              </a:rPr>
              <a:t>Example: print a number as long as it is less than 6:</a:t>
            </a:r>
          </a:p>
          <a:p>
            <a:r>
              <a:rPr lang="nn-NO" sz="3200" dirty="0"/>
              <a:t>	</a:t>
            </a:r>
            <a:r>
              <a:rPr lang="nn-NO" sz="3200" b="0" i="0" dirty="0">
                <a:effectLst/>
              </a:rPr>
              <a:t>i = 1</a:t>
            </a:r>
            <a:br>
              <a:rPr lang="nn-NO" sz="3200" dirty="0"/>
            </a:br>
            <a:r>
              <a:rPr lang="nn-NO" sz="3200" dirty="0"/>
              <a:t>	</a:t>
            </a:r>
            <a:r>
              <a:rPr lang="nn-NO" sz="3200" b="0" i="0" dirty="0">
                <a:effectLst/>
              </a:rPr>
              <a:t>while i &lt; 6:</a:t>
            </a:r>
            <a:br>
              <a:rPr lang="nn-NO" sz="3200" dirty="0"/>
            </a:br>
            <a:r>
              <a:rPr lang="nn-NO" sz="3200" b="0" i="0" dirty="0">
                <a:effectLst/>
              </a:rPr>
              <a:t>  		print(i)</a:t>
            </a:r>
            <a:br>
              <a:rPr lang="nn-NO" sz="3200" dirty="0"/>
            </a:br>
            <a:r>
              <a:rPr lang="nn-NO" sz="3200" b="0" i="0" dirty="0">
                <a:effectLst/>
              </a:rPr>
              <a:t>  		i += 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066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4C1D8E-8767-44D0-909C-BFB5246C3FA7}"/>
              </a:ext>
            </a:extLst>
          </p:cNvPr>
          <p:cNvSpPr txBox="1">
            <a:spLocks/>
          </p:cNvSpPr>
          <p:nvPr/>
        </p:nvSpPr>
        <p:spPr>
          <a:xfrm>
            <a:off x="0" y="2243825"/>
            <a:ext cx="6096000" cy="1540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sz="3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Camera Expectations</a:t>
            </a:r>
            <a:endParaRPr lang="en-US" sz="36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CD7351FE-90AC-2DEF-6E62-5D20842A8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7" y="6025314"/>
            <a:ext cx="2092699" cy="7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89B0-0D81-CB20-E7FD-C159882D2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While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A003B-B758-7E77-D3E4-E5ADD4F66C1B}"/>
              </a:ext>
            </a:extLst>
          </p:cNvPr>
          <p:cNvSpPr txBox="1"/>
          <p:nvPr/>
        </p:nvSpPr>
        <p:spPr>
          <a:xfrm>
            <a:off x="592764" y="1646449"/>
            <a:ext cx="1141139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With the break statement we can stop the loop even if the while condition is true</a:t>
            </a:r>
          </a:p>
          <a:p>
            <a:r>
              <a:rPr lang="en-GB" sz="3200" dirty="0"/>
              <a:t>With the continue statement we can stop the current iteration, and continue with the next</a:t>
            </a: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GB" sz="2400" dirty="0"/>
            </a:br>
            <a:r>
              <a:rPr lang="en-GB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400" dirty="0"/>
            </a:b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sz="2400" dirty="0"/>
            </a:b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400" dirty="0"/>
            </a:b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GB" sz="2400" dirty="0"/>
            </a:b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18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C252-F77F-B2DE-7200-FA3149AC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While Loop Logic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CFB9D9-6A9E-9292-D0F1-0C355DDCE660}"/>
              </a:ext>
            </a:extLst>
          </p:cNvPr>
          <p:cNvSpPr/>
          <p:nvPr/>
        </p:nvSpPr>
        <p:spPr>
          <a:xfrm>
            <a:off x="744279" y="1733107"/>
            <a:ext cx="2849526" cy="12865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While statement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86115BA-0379-06A0-7FBA-3DFD9F4663B3}"/>
              </a:ext>
            </a:extLst>
          </p:cNvPr>
          <p:cNvSpPr/>
          <p:nvPr/>
        </p:nvSpPr>
        <p:spPr>
          <a:xfrm>
            <a:off x="3593805" y="2105246"/>
            <a:ext cx="914400" cy="478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03AFF5-6164-A392-D1D0-05F97746B625}"/>
              </a:ext>
            </a:extLst>
          </p:cNvPr>
          <p:cNvSpPr/>
          <p:nvPr/>
        </p:nvSpPr>
        <p:spPr>
          <a:xfrm>
            <a:off x="4508205" y="1887278"/>
            <a:ext cx="2849526" cy="914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B89185-4121-3D3F-6499-C6FDDA1EEEC3}"/>
              </a:ext>
            </a:extLst>
          </p:cNvPr>
          <p:cNvCxnSpPr>
            <a:stCxn id="5" idx="2"/>
          </p:cNvCxnSpPr>
          <p:nvPr/>
        </p:nvCxnSpPr>
        <p:spPr>
          <a:xfrm>
            <a:off x="5932968" y="2801677"/>
            <a:ext cx="0" cy="103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6842F1-2BCC-0B6D-9AB0-D189F9ED3C24}"/>
              </a:ext>
            </a:extLst>
          </p:cNvPr>
          <p:cNvSpPr txBox="1"/>
          <p:nvPr/>
        </p:nvSpPr>
        <p:spPr>
          <a:xfrm>
            <a:off x="5932968" y="2985154"/>
            <a:ext cx="101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1D7DA4-39A6-1EBB-1D57-408F87E0B9BB}"/>
              </a:ext>
            </a:extLst>
          </p:cNvPr>
          <p:cNvSpPr/>
          <p:nvPr/>
        </p:nvSpPr>
        <p:spPr>
          <a:xfrm>
            <a:off x="4508205" y="3888923"/>
            <a:ext cx="2849526" cy="914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00B0F0"/>
                </a:solidFill>
              </a:rPr>
              <a:t>Execute the block of code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5606D77-BF7B-BC4A-9960-3F9926022535}"/>
              </a:ext>
            </a:extLst>
          </p:cNvPr>
          <p:cNvCxnSpPr>
            <a:cxnSpLocks/>
          </p:cNvCxnSpPr>
          <p:nvPr/>
        </p:nvCxnSpPr>
        <p:spPr>
          <a:xfrm rot="10800000">
            <a:off x="2232835" y="2979132"/>
            <a:ext cx="2339165" cy="1512000"/>
          </a:xfrm>
          <a:prstGeom prst="curvedConnector3">
            <a:avLst>
              <a:gd name="adj1" fmla="val 1045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52A2E0-65DF-A74D-F1D1-E10D2E8EB01F}"/>
              </a:ext>
            </a:extLst>
          </p:cNvPr>
          <p:cNvSpPr txBox="1"/>
          <p:nvPr/>
        </p:nvSpPr>
        <p:spPr>
          <a:xfrm>
            <a:off x="914402" y="4108618"/>
            <a:ext cx="2849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Check the condition again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C01B984-86AD-1FC8-A83C-6148E22B79AD}"/>
              </a:ext>
            </a:extLst>
          </p:cNvPr>
          <p:cNvSpPr/>
          <p:nvPr/>
        </p:nvSpPr>
        <p:spPr>
          <a:xfrm>
            <a:off x="7357731" y="2190307"/>
            <a:ext cx="1240466" cy="393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AC74E3-9CF8-4BF1-895D-C2363BAA3BCA}"/>
              </a:ext>
            </a:extLst>
          </p:cNvPr>
          <p:cNvSpPr txBox="1"/>
          <p:nvPr/>
        </p:nvSpPr>
        <p:spPr>
          <a:xfrm>
            <a:off x="7476928" y="1564112"/>
            <a:ext cx="112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0B632F-6FEC-28B4-41CB-1F92C870B1A7}"/>
              </a:ext>
            </a:extLst>
          </p:cNvPr>
          <p:cNvSpPr/>
          <p:nvPr/>
        </p:nvSpPr>
        <p:spPr>
          <a:xfrm>
            <a:off x="8717394" y="1842091"/>
            <a:ext cx="2849526" cy="1068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C00000"/>
                </a:solidFill>
              </a:rPr>
              <a:t>Terminate the loop</a:t>
            </a:r>
          </a:p>
        </p:txBody>
      </p:sp>
    </p:spTree>
    <p:extLst>
      <p:ext uri="{BB962C8B-B14F-4D97-AF65-F5344CB8AC3E}">
        <p14:creationId xmlns:p14="http://schemas.microsoft.com/office/powerpoint/2010/main" val="9087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/>
      <p:bldP spid="10" grpId="0" animBg="1"/>
      <p:bldP spid="21" grpId="0"/>
      <p:bldP spid="22" grpId="0" animBg="1"/>
      <p:bldP spid="24" grpId="0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58B2-6559-53A9-1AE2-E1FFFB88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While Loop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1B793-3CBE-6B99-D8A4-6AED7BB5E96E}"/>
              </a:ext>
            </a:extLst>
          </p:cNvPr>
          <p:cNvSpPr txBox="1"/>
          <p:nvPr/>
        </p:nvSpPr>
        <p:spPr>
          <a:xfrm>
            <a:off x="358848" y="1670715"/>
            <a:ext cx="11634677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800" dirty="0">
                <a:solidFill>
                  <a:srgbClr val="2326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while loop that counts from 0 to 10 and prints odd numbers to the screen. Use the skeleton below:</a:t>
            </a:r>
          </a:p>
          <a:p>
            <a:pPr algn="l" fontAlgn="base"/>
            <a:endParaRPr lang="en-GB" sz="2800" dirty="0">
              <a:solidFill>
                <a:srgbClr val="23262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 = 1</a:t>
            </a:r>
          </a:p>
          <a:p>
            <a:pPr algn="l"/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x &lt; 11:</a:t>
            </a:r>
          </a:p>
          <a:p>
            <a:pPr algn="l"/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Line of code.</a:t>
            </a:r>
            <a:endParaRPr lang="en-GB" sz="2800" b="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    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Line of code.</a:t>
            </a:r>
            <a:endParaRPr lang="en-GB" sz="2800" b="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Line of code.</a:t>
            </a:r>
            <a:endParaRPr lang="en-GB" sz="2800" b="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</a:p>
          <a:p>
            <a:pPr algn="l" fontAlgn="base"/>
            <a:endParaRPr lang="en-GB" sz="2800" dirty="0">
              <a:solidFill>
                <a:srgbClr val="23262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/>
            <a:endParaRPr lang="en-GB" sz="3600" dirty="0">
              <a:solidFill>
                <a:srgbClr val="232629"/>
              </a:solidFill>
              <a:latin typeface="var(--theme-post-title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397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588D-FC25-A50C-F043-D325815E3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6C6C6-C055-C42B-FECD-DBA08B134FA6}"/>
              </a:ext>
            </a:extLst>
          </p:cNvPr>
          <p:cNvSpPr txBox="1"/>
          <p:nvPr/>
        </p:nvSpPr>
        <p:spPr>
          <a:xfrm>
            <a:off x="460971" y="1527529"/>
            <a:ext cx="109435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A for loop is used for </a:t>
            </a:r>
            <a:r>
              <a:rPr lang="en-GB" sz="3200" b="1" dirty="0"/>
              <a:t>iterating</a:t>
            </a:r>
            <a:r>
              <a:rPr lang="en-GB" sz="3200" dirty="0"/>
              <a:t> over a sequence (that is either a list, a tuple, a dictionary, a set, or a string).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07E39-C327-9F39-3A50-A6D85DDF5848}"/>
              </a:ext>
            </a:extLst>
          </p:cNvPr>
          <p:cNvSpPr txBox="1"/>
          <p:nvPr/>
        </p:nvSpPr>
        <p:spPr>
          <a:xfrm>
            <a:off x="555320" y="3016198"/>
            <a:ext cx="105368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3" indent="0">
              <a:buNone/>
            </a:pPr>
            <a:r>
              <a:rPr lang="en-GB" sz="3200" b="0" i="0" dirty="0">
                <a:effectLst/>
                <a:highlight>
                  <a:srgbClr val="FFFF00"/>
                </a:highlight>
              </a:rPr>
              <a:t>fruits = ["apple", "banana", “berry"]</a:t>
            </a:r>
            <a:br>
              <a:rPr lang="en-GB" sz="3200" dirty="0">
                <a:highlight>
                  <a:srgbClr val="FFFF00"/>
                </a:highlight>
              </a:rPr>
            </a:br>
            <a:r>
              <a:rPr lang="en-GB" sz="3200" b="0" i="0" dirty="0">
                <a:effectLst/>
                <a:highlight>
                  <a:srgbClr val="FFFF00"/>
                </a:highlight>
              </a:rPr>
              <a:t>for x in fruits:</a:t>
            </a:r>
            <a:br>
              <a:rPr lang="en-GB" sz="3200" dirty="0">
                <a:highlight>
                  <a:srgbClr val="FFFF00"/>
                </a:highlight>
              </a:rPr>
            </a:br>
            <a:r>
              <a:rPr lang="en-GB" sz="3200" b="0" i="0" dirty="0">
                <a:effectLst/>
                <a:highlight>
                  <a:srgbClr val="FFFF00"/>
                </a:highlight>
              </a:rPr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31886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9A2A-F718-6158-D7EF-45DB99E5E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87B3D-D477-6326-2491-BAD75E6DDB56}"/>
              </a:ext>
            </a:extLst>
          </p:cNvPr>
          <p:cNvSpPr txBox="1"/>
          <p:nvPr/>
        </p:nvSpPr>
        <p:spPr>
          <a:xfrm>
            <a:off x="667192" y="1712694"/>
            <a:ext cx="10348137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dirty="0"/>
              <a:t>Loop through the letters in the word "banana":</a:t>
            </a:r>
          </a:p>
          <a:p>
            <a:endParaRPr lang="en-GB" sz="3200" dirty="0"/>
          </a:p>
          <a:p>
            <a:pPr lvl="3"/>
            <a:r>
              <a:rPr lang="en-GB" sz="3200" b="0" i="0" dirty="0">
                <a:effectLst/>
                <a:highlight>
                  <a:srgbClr val="FFFF00"/>
                </a:highlight>
              </a:rPr>
              <a:t>for</a:t>
            </a:r>
            <a:r>
              <a:rPr lang="en-GB" sz="3200" dirty="0">
                <a:highlight>
                  <a:srgbClr val="FFFF00"/>
                </a:highlight>
              </a:rPr>
              <a:t> fruit </a:t>
            </a:r>
            <a:r>
              <a:rPr lang="en-GB" sz="3200" b="0" i="0" dirty="0">
                <a:effectLst/>
                <a:highlight>
                  <a:srgbClr val="FFFF00"/>
                </a:highlight>
              </a:rPr>
              <a:t>in "banana":</a:t>
            </a:r>
            <a:br>
              <a:rPr lang="en-GB" sz="3200" dirty="0">
                <a:highlight>
                  <a:srgbClr val="FFFF00"/>
                </a:highlight>
              </a:rPr>
            </a:br>
            <a:r>
              <a:rPr lang="en-GB" sz="3200" b="0" i="0" dirty="0">
                <a:effectLst/>
                <a:highlight>
                  <a:srgbClr val="FFFF00"/>
                </a:highlight>
              </a:rPr>
              <a:t>  print</a:t>
            </a:r>
            <a:r>
              <a:rPr lang="en-GB" sz="3200" dirty="0">
                <a:highlight>
                  <a:srgbClr val="FFFF00"/>
                </a:highlight>
              </a:rPr>
              <a:t>(x)</a:t>
            </a:r>
            <a:endParaRPr lang="en-GB" sz="3200" b="0" i="0" dirty="0">
              <a:effectLst/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27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630C-FFED-CB67-99EE-FA25C7BEA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 Loop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91F59-D725-F991-D237-87081A29C7BA}"/>
              </a:ext>
            </a:extLst>
          </p:cNvPr>
          <p:cNvSpPr txBox="1"/>
          <p:nvPr/>
        </p:nvSpPr>
        <p:spPr>
          <a:xfrm>
            <a:off x="507705" y="1181342"/>
            <a:ext cx="102949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To loop through a set of code a specified number of times, we can use the range() function.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62577-5E5B-4562-B8F8-186857AFC86C}"/>
              </a:ext>
            </a:extLst>
          </p:cNvPr>
          <p:cNvSpPr txBox="1">
            <a:spLocks/>
          </p:cNvSpPr>
          <p:nvPr/>
        </p:nvSpPr>
        <p:spPr>
          <a:xfrm>
            <a:off x="6889832" y="2998278"/>
            <a:ext cx="4880410" cy="30941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/>
              <a:t>The range() function returns a sequence of numbers, starting from 0 by default, and increments by 1 (by default), and ends at a specified number.</a:t>
            </a:r>
          </a:p>
          <a:p>
            <a:r>
              <a:rPr lang="en-GB" sz="2400">
                <a:latin typeface="Consolas" panose="020B0609020204030204" pitchFamily="49" charset="0"/>
              </a:rPr>
              <a:t>range</a:t>
            </a:r>
            <a:r>
              <a:rPr lang="en-GB" sz="2400" i="1">
                <a:latin typeface="Consolas" panose="020B0609020204030204" pitchFamily="49" charset="0"/>
              </a:rPr>
              <a:t>(start, stop, step</a:t>
            </a:r>
            <a:r>
              <a:rPr lang="en-GB" sz="2400">
                <a:latin typeface="Consolas" panose="020B0609020204030204" pitchFamily="49" charset="0"/>
              </a:rPr>
              <a:t>)</a:t>
            </a:r>
          </a:p>
          <a:p>
            <a:endParaRPr lang="en-GB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EED475-C1A4-BFE6-694F-22EFFD3FFA41}"/>
              </a:ext>
            </a:extLst>
          </p:cNvPr>
          <p:cNvGraphicFramePr>
            <a:graphicFrameLocks noGrp="1"/>
          </p:cNvGraphicFramePr>
          <p:nvPr/>
        </p:nvGraphicFramePr>
        <p:xfrm>
          <a:off x="805416" y="2577877"/>
          <a:ext cx="5861197" cy="348380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29258">
                  <a:extLst>
                    <a:ext uri="{9D8B030D-6E8A-4147-A177-3AD203B41FA5}">
                      <a16:colId xmlns:a16="http://schemas.microsoft.com/office/drawing/2014/main" val="853280091"/>
                    </a:ext>
                  </a:extLst>
                </a:gridCol>
                <a:gridCol w="4331939">
                  <a:extLst>
                    <a:ext uri="{9D8B030D-6E8A-4147-A177-3AD203B41FA5}">
                      <a16:colId xmlns:a16="http://schemas.microsoft.com/office/drawing/2014/main" val="4101998435"/>
                    </a:ext>
                  </a:extLst>
                </a:gridCol>
              </a:tblGrid>
              <a:tr h="43601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1" u="none" strike="noStrike">
                          <a:solidFill>
                            <a:srgbClr val="FFFF00"/>
                          </a:solidFill>
                          <a:effectLst/>
                        </a:rPr>
                        <a:t>Parameter</a:t>
                      </a:r>
                      <a:endParaRPr lang="en-GB" sz="1900" b="1" i="0" u="none" strike="noStrike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392" marR="53696" marT="53696" marB="53696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  <a:endParaRPr lang="en-GB" sz="1900" b="1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96" marR="53696" marT="53696" marB="53696"/>
                </a:tc>
                <a:extLst>
                  <a:ext uri="{0D108BD9-81ED-4DB2-BD59-A6C34878D82A}">
                    <a16:rowId xmlns:a16="http://schemas.microsoft.com/office/drawing/2014/main" val="3480769209"/>
                  </a:ext>
                </a:extLst>
              </a:tr>
              <a:tr h="10159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1" u="none" strike="noStrike">
                          <a:solidFill>
                            <a:srgbClr val="FFFF00"/>
                          </a:solidFill>
                          <a:effectLst/>
                        </a:rPr>
                        <a:t>start</a:t>
                      </a:r>
                      <a:endParaRPr lang="en-GB" sz="1900" b="1" i="0" u="none" strike="noStrike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392" marR="53696" marT="53696" marB="53696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Optional. An integer number specifying at which position to start. Default is 0</a:t>
                      </a:r>
                      <a:endParaRPr lang="en-GB" sz="1900" b="1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96" marR="53696" marT="53696" marB="53696"/>
                </a:tc>
                <a:extLst>
                  <a:ext uri="{0D108BD9-81ED-4DB2-BD59-A6C34878D82A}">
                    <a16:rowId xmlns:a16="http://schemas.microsoft.com/office/drawing/2014/main" val="4059697583"/>
                  </a:ext>
                </a:extLst>
              </a:tr>
              <a:tr h="10159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1" u="none" strike="noStrike">
                          <a:solidFill>
                            <a:srgbClr val="FFFF00"/>
                          </a:solidFill>
                          <a:effectLst/>
                        </a:rPr>
                        <a:t>stop</a:t>
                      </a:r>
                      <a:endParaRPr lang="en-GB" sz="1900" b="1" i="0" u="none" strike="noStrike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392" marR="53696" marT="53696" marB="53696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1" u="none" strike="noStrike">
                          <a:solidFill>
                            <a:srgbClr val="FFFF00"/>
                          </a:solidFill>
                          <a:effectLst/>
                        </a:rPr>
                        <a:t>Required. An integer number specifying at which position to stop (not included).</a:t>
                      </a:r>
                      <a:endParaRPr lang="en-GB" sz="1900" b="1" i="0" u="none" strike="noStrike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96" marR="53696" marT="53696" marB="53696"/>
                </a:tc>
                <a:extLst>
                  <a:ext uri="{0D108BD9-81ED-4DB2-BD59-A6C34878D82A}">
                    <a16:rowId xmlns:a16="http://schemas.microsoft.com/office/drawing/2014/main" val="25413726"/>
                  </a:ext>
                </a:extLst>
              </a:tr>
              <a:tr h="10159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1" u="none" strike="noStrike">
                          <a:solidFill>
                            <a:srgbClr val="FFFF00"/>
                          </a:solidFill>
                          <a:effectLst/>
                        </a:rPr>
                        <a:t>step</a:t>
                      </a:r>
                      <a:endParaRPr lang="en-GB" sz="1900" b="1" i="0" u="none" strike="noStrike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392" marR="53696" marT="53696" marB="53696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Optional. An integer number specifying the incrementation. Default is 1</a:t>
                      </a:r>
                      <a:endParaRPr lang="en-GB" sz="1900" b="1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696" marR="53696" marT="53696" marB="53696"/>
                </a:tc>
                <a:extLst>
                  <a:ext uri="{0D108BD9-81ED-4DB2-BD59-A6C34878D82A}">
                    <a16:rowId xmlns:a16="http://schemas.microsoft.com/office/drawing/2014/main" val="222236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0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514D-E4A9-57C5-B5B2-9D63CE239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 Loop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FE99F-1E28-9F09-99A7-10D31C100340}"/>
              </a:ext>
            </a:extLst>
          </p:cNvPr>
          <p:cNvSpPr txBox="1"/>
          <p:nvPr/>
        </p:nvSpPr>
        <p:spPr>
          <a:xfrm>
            <a:off x="528970" y="1797754"/>
            <a:ext cx="10815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dirty="0">
                <a:solidFill>
                  <a:srgbClr val="0070C0"/>
                </a:solidFill>
                <a:effectLst/>
                <a:latin typeface="+mj-lt"/>
              </a:rPr>
              <a:t>Write a Python program to print numbers from 1 to 50.</a:t>
            </a:r>
            <a:endParaRPr lang="en-GB" sz="3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787A5-198F-C621-C33B-95FD949841F7}"/>
              </a:ext>
            </a:extLst>
          </p:cNvPr>
          <p:cNvSpPr txBox="1"/>
          <p:nvPr/>
        </p:nvSpPr>
        <p:spPr>
          <a:xfrm>
            <a:off x="656559" y="2782669"/>
            <a:ext cx="100397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rgbClr val="000088"/>
                </a:solidFill>
                <a:effectLst/>
                <a:highlight>
                  <a:srgbClr val="FFFF00"/>
                </a:highlight>
                <a:latin typeface="courier 10 pitch"/>
              </a:rPr>
              <a:t>print</a:t>
            </a:r>
            <a:r>
              <a:rPr lang="en-GB" sz="3200" b="0" i="0" dirty="0"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10 pitch"/>
              </a:rPr>
              <a:t>(</a:t>
            </a:r>
            <a:r>
              <a:rPr lang="en-GB" sz="3200" b="0" i="0" dirty="0">
                <a:solidFill>
                  <a:srgbClr val="008800"/>
                </a:solidFill>
                <a:effectLst/>
                <a:highlight>
                  <a:srgbClr val="FFFF00"/>
                </a:highlight>
                <a:latin typeface="courier 10 pitch"/>
              </a:rPr>
              <a:t>'Numbers from 1 to 100:’</a:t>
            </a:r>
            <a:r>
              <a:rPr lang="en-GB" sz="3200" b="0" i="0" dirty="0"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10 pitch"/>
              </a:rPr>
              <a:t>)</a:t>
            </a:r>
            <a:r>
              <a:rPr lang="en-GB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10 pitch"/>
              </a:rPr>
              <a:t> </a:t>
            </a:r>
          </a:p>
          <a:p>
            <a:r>
              <a:rPr lang="en-GB" sz="3200" b="0" i="0" dirty="0">
                <a:solidFill>
                  <a:srgbClr val="000088"/>
                </a:solidFill>
                <a:effectLst/>
                <a:highlight>
                  <a:srgbClr val="FFFF00"/>
                </a:highlight>
                <a:latin typeface="courier 10 pitch"/>
              </a:rPr>
              <a:t>for</a:t>
            </a:r>
            <a:r>
              <a:rPr lang="en-GB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10 pitch"/>
              </a:rPr>
              <a:t> n </a:t>
            </a:r>
            <a:r>
              <a:rPr lang="en-GB" sz="3200" b="0" i="0" dirty="0">
                <a:solidFill>
                  <a:srgbClr val="000088"/>
                </a:solidFill>
                <a:effectLst/>
                <a:highlight>
                  <a:srgbClr val="FFFF00"/>
                </a:highlight>
                <a:latin typeface="courier 10 pitch"/>
              </a:rPr>
              <a:t>in</a:t>
            </a:r>
            <a:r>
              <a:rPr lang="en-GB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10 pitch"/>
              </a:rPr>
              <a:t> range</a:t>
            </a:r>
            <a:r>
              <a:rPr lang="en-GB" sz="3200" b="0" i="0" dirty="0"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10 pitch"/>
              </a:rPr>
              <a:t>(</a:t>
            </a:r>
            <a:r>
              <a:rPr lang="en-GB" sz="3200" b="0" i="0" dirty="0">
                <a:solidFill>
                  <a:srgbClr val="006666"/>
                </a:solidFill>
                <a:effectLst/>
                <a:highlight>
                  <a:srgbClr val="FFFF00"/>
                </a:highlight>
                <a:latin typeface="courier 10 pitch"/>
              </a:rPr>
              <a:t>1</a:t>
            </a:r>
            <a:r>
              <a:rPr lang="en-GB" sz="3200" b="0" i="0" dirty="0"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10 pitch"/>
              </a:rPr>
              <a:t>,</a:t>
            </a:r>
            <a:r>
              <a:rPr lang="en-GB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10 pitch"/>
              </a:rPr>
              <a:t> </a:t>
            </a:r>
            <a:r>
              <a:rPr lang="en-GB" sz="3200" b="0" i="0" dirty="0">
                <a:solidFill>
                  <a:srgbClr val="006666"/>
                </a:solidFill>
                <a:effectLst/>
                <a:highlight>
                  <a:srgbClr val="FFFF00"/>
                </a:highlight>
                <a:latin typeface="courier 10 pitch"/>
              </a:rPr>
              <a:t>51</a:t>
            </a:r>
            <a:r>
              <a:rPr lang="en-GB" sz="3200" b="0" i="0" dirty="0"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10 pitch"/>
              </a:rPr>
              <a:t>):</a:t>
            </a:r>
            <a:r>
              <a:rPr lang="en-GB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10 pitch"/>
              </a:rPr>
              <a:t> </a:t>
            </a:r>
          </a:p>
          <a:p>
            <a:r>
              <a:rPr lang="en-GB" sz="3200" b="0" i="0" dirty="0">
                <a:solidFill>
                  <a:srgbClr val="000088"/>
                </a:solidFill>
                <a:effectLst/>
                <a:highlight>
                  <a:srgbClr val="FFFF00"/>
                </a:highlight>
                <a:latin typeface="courier 10 pitch"/>
              </a:rPr>
              <a:t>print</a:t>
            </a:r>
            <a:r>
              <a:rPr lang="en-GB" sz="3200" b="0" i="0" dirty="0"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10 pitch"/>
              </a:rPr>
              <a:t>(</a:t>
            </a:r>
            <a:r>
              <a:rPr lang="en-GB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10 pitch"/>
              </a:rPr>
              <a:t>n</a:t>
            </a:r>
            <a:r>
              <a:rPr lang="en-GB" sz="3200" b="0" i="0" dirty="0"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10 pitch"/>
              </a:rPr>
              <a:t>,</a:t>
            </a:r>
            <a:r>
              <a:rPr lang="en-GB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10 pitch"/>
              </a:rPr>
              <a:t> </a:t>
            </a:r>
            <a:r>
              <a:rPr lang="en-GB" sz="3200" b="0" i="0" dirty="0">
                <a:solidFill>
                  <a:srgbClr val="000088"/>
                </a:solidFill>
                <a:effectLst/>
                <a:highlight>
                  <a:srgbClr val="FFFF00"/>
                </a:highlight>
                <a:latin typeface="courier 10 pitch"/>
              </a:rPr>
              <a:t>end</a:t>
            </a:r>
            <a:r>
              <a:rPr lang="en-GB" sz="3200" b="0" i="0" dirty="0"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10 pitch"/>
              </a:rPr>
              <a:t>=</a:t>
            </a:r>
            <a:r>
              <a:rPr lang="en-GB" sz="3200" b="0" i="0" dirty="0">
                <a:solidFill>
                  <a:srgbClr val="008800"/>
                </a:solidFill>
                <a:effectLst/>
                <a:highlight>
                  <a:srgbClr val="FFFF00"/>
                </a:highlight>
                <a:latin typeface="courier 10 pitch"/>
              </a:rPr>
              <a:t>' ‘</a:t>
            </a:r>
            <a:r>
              <a:rPr lang="en-GB" sz="3200" b="0" i="0" dirty="0"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10 pitch"/>
              </a:rPr>
              <a:t>)</a:t>
            </a:r>
          </a:p>
          <a:p>
            <a:endParaRPr lang="en-GB" sz="3200" dirty="0">
              <a:solidFill>
                <a:srgbClr val="666600"/>
              </a:solidFill>
              <a:highlight>
                <a:srgbClr val="FFFF00"/>
              </a:highlight>
              <a:latin typeface="courier 10 pitch"/>
            </a:endParaRPr>
          </a:p>
          <a:p>
            <a:endParaRPr lang="en-GB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146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9998-C8FF-ACF2-C59F-8A8C6CC56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 Loop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7812A-B756-CDF1-AC61-C6C900C4B10F}"/>
              </a:ext>
            </a:extLst>
          </p:cNvPr>
          <p:cNvSpPr txBox="1"/>
          <p:nvPr/>
        </p:nvSpPr>
        <p:spPr>
          <a:xfrm>
            <a:off x="475806" y="1883367"/>
            <a:ext cx="11443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000000"/>
                </a:solidFill>
                <a:effectLst/>
                <a:latin typeface="Helvetica Neue"/>
              </a:rPr>
              <a:t>Write a code to print all even numbers from 0 to 100.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33F3B-FD9B-23E7-FE98-5CB59C811556}"/>
              </a:ext>
            </a:extLst>
          </p:cNvPr>
          <p:cNvSpPr txBox="1"/>
          <p:nvPr/>
        </p:nvSpPr>
        <p:spPr>
          <a:xfrm>
            <a:off x="475806" y="2658716"/>
            <a:ext cx="38410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>
                <a:highlight>
                  <a:srgbClr val="FFFF00"/>
                </a:highlight>
              </a:rPr>
              <a:t>my_number</a:t>
            </a:r>
            <a:r>
              <a:rPr lang="en-GB" sz="2800" dirty="0">
                <a:highlight>
                  <a:srgbClr val="FFFF00"/>
                </a:highlight>
              </a:rPr>
              <a:t> = 0</a:t>
            </a:r>
          </a:p>
          <a:p>
            <a:r>
              <a:rPr lang="en-GB" sz="2800" dirty="0">
                <a:highlight>
                  <a:srgbClr val="FFFF00"/>
                </a:highlight>
              </a:rPr>
              <a:t>while </a:t>
            </a:r>
            <a:r>
              <a:rPr lang="en-GB" sz="2800" dirty="0" err="1">
                <a:highlight>
                  <a:srgbClr val="FFFF00"/>
                </a:highlight>
              </a:rPr>
              <a:t>my_number</a:t>
            </a:r>
            <a:r>
              <a:rPr lang="en-GB" sz="2800" dirty="0">
                <a:highlight>
                  <a:srgbClr val="FFFF00"/>
                </a:highlight>
              </a:rPr>
              <a:t>&lt;=100:</a:t>
            </a:r>
          </a:p>
          <a:p>
            <a:r>
              <a:rPr lang="en-GB" sz="2800" dirty="0">
                <a:highlight>
                  <a:srgbClr val="FFFF00"/>
                </a:highlight>
              </a:rPr>
              <a:t>    print(</a:t>
            </a:r>
            <a:r>
              <a:rPr lang="en-GB" sz="2800" dirty="0" err="1">
                <a:highlight>
                  <a:srgbClr val="FFFF00"/>
                </a:highlight>
              </a:rPr>
              <a:t>my_number</a:t>
            </a:r>
            <a:r>
              <a:rPr lang="en-GB" sz="2800" dirty="0">
                <a:highlight>
                  <a:srgbClr val="FFFF00"/>
                </a:highlight>
              </a:rPr>
              <a:t>)</a:t>
            </a:r>
          </a:p>
          <a:p>
            <a:r>
              <a:rPr lang="en-GB" sz="2800" dirty="0">
                <a:highlight>
                  <a:srgbClr val="FFFF00"/>
                </a:highlight>
              </a:rPr>
              <a:t>    </a:t>
            </a:r>
            <a:r>
              <a:rPr lang="en-GB" sz="2800" dirty="0" err="1">
                <a:highlight>
                  <a:srgbClr val="FFFF00"/>
                </a:highlight>
              </a:rPr>
              <a:t>my_number</a:t>
            </a:r>
            <a:r>
              <a:rPr lang="en-GB" sz="2800" dirty="0">
                <a:highlight>
                  <a:srgbClr val="FFFF00"/>
                </a:highlight>
              </a:rPr>
              <a:t> +=2</a:t>
            </a:r>
          </a:p>
        </p:txBody>
      </p:sp>
    </p:spTree>
    <p:extLst>
      <p:ext uri="{BB962C8B-B14F-4D97-AF65-F5344CB8AC3E}">
        <p14:creationId xmlns:p14="http://schemas.microsoft.com/office/powerpoint/2010/main" val="11321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3A8B-C776-1479-5495-E60B70798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6AA10-C953-83E4-E503-31FD60C8D52B}"/>
              </a:ext>
            </a:extLst>
          </p:cNvPr>
          <p:cNvSpPr txBox="1"/>
          <p:nvPr/>
        </p:nvSpPr>
        <p:spPr>
          <a:xfrm>
            <a:off x="454541" y="3429000"/>
            <a:ext cx="105501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What is the output of the following code?</a:t>
            </a:r>
          </a:p>
          <a:p>
            <a:r>
              <a:rPr lang="en-GB" sz="2800" dirty="0">
                <a:highlight>
                  <a:srgbClr val="FFFF00"/>
                </a:highlight>
              </a:rPr>
              <a:t>for </a:t>
            </a:r>
            <a:r>
              <a:rPr lang="en-GB" sz="2800" dirty="0" err="1">
                <a:highlight>
                  <a:srgbClr val="FFFF00"/>
                </a:highlight>
              </a:rPr>
              <a:t>i</a:t>
            </a:r>
            <a:r>
              <a:rPr lang="en-GB" sz="2800" dirty="0">
                <a:highlight>
                  <a:srgbClr val="FFFF00"/>
                </a:highlight>
              </a:rPr>
              <a:t> in range(0, 16, 3):</a:t>
            </a:r>
          </a:p>
          <a:p>
            <a:r>
              <a:rPr lang="en-GB" sz="2800" dirty="0">
                <a:highlight>
                  <a:srgbClr val="FFFF00"/>
                </a:highlight>
              </a:rPr>
              <a:t>    print(</a:t>
            </a:r>
            <a:r>
              <a:rPr lang="en-GB" sz="2800" dirty="0" err="1">
                <a:highlight>
                  <a:srgbClr val="FFFF00"/>
                </a:highlight>
              </a:rPr>
              <a:t>i</a:t>
            </a:r>
            <a:r>
              <a:rPr lang="en-GB" sz="2800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8531B-4420-2D05-C2D1-B421D977CD95}"/>
              </a:ext>
            </a:extLst>
          </p:cNvPr>
          <p:cNvSpPr txBox="1"/>
          <p:nvPr/>
        </p:nvSpPr>
        <p:spPr>
          <a:xfrm>
            <a:off x="528969" y="1943152"/>
            <a:ext cx="11570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What is the difference between while and for loop?</a:t>
            </a:r>
          </a:p>
        </p:txBody>
      </p:sp>
    </p:spTree>
    <p:extLst>
      <p:ext uri="{BB962C8B-B14F-4D97-AF65-F5344CB8AC3E}">
        <p14:creationId xmlns:p14="http://schemas.microsoft.com/office/powerpoint/2010/main" val="413634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A585D8-7632-4D65-A198-FA1F0CC90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56" y="1533945"/>
            <a:ext cx="6341070" cy="2339965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 Types </a:t>
            </a:r>
            <a:r>
              <a:rPr lang="en-GB" sz="5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Python</a:t>
            </a:r>
            <a:endParaRPr lang="en-US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069E0F-9C2D-4BBE-A579-EA1EFA578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Before we start… Please have your</a:t>
            </a:r>
            <a:br>
              <a:rPr lang="en-GB" sz="2000" dirty="0"/>
            </a:br>
            <a:r>
              <a:rPr lang="en-GB" sz="2000" dirty="0"/>
              <a:t>camera switched on.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C673ED2-CA28-4A00-B9F6-A4FC890756D5}"/>
              </a:ext>
            </a:extLst>
          </p:cNvPr>
          <p:cNvSpPr txBox="1">
            <a:spLocks/>
          </p:cNvSpPr>
          <p:nvPr/>
        </p:nvSpPr>
        <p:spPr>
          <a:xfrm>
            <a:off x="8182466" y="390616"/>
            <a:ext cx="3991180" cy="343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000" dirty="0"/>
              <a:t>Camera Expectations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E942D8-3CC4-547A-3DAF-5FC0A9CDD632}"/>
              </a:ext>
            </a:extLst>
          </p:cNvPr>
          <p:cNvSpPr txBox="1">
            <a:spLocks/>
          </p:cNvSpPr>
          <p:nvPr/>
        </p:nvSpPr>
        <p:spPr>
          <a:xfrm>
            <a:off x="-70021" y="2539913"/>
            <a:ext cx="12262022" cy="1153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rgbClr val="2F7E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This is a </a:t>
            </a:r>
            <a:r>
              <a:rPr lang="en-GB" b="1" u="sng" dirty="0">
                <a:solidFill>
                  <a:srgbClr val="2F7E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mandatory requirement </a:t>
            </a:r>
            <a:r>
              <a:rPr lang="en-GB" b="1" dirty="0">
                <a:solidFill>
                  <a:srgbClr val="2F7E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for the duration of the course.</a:t>
            </a:r>
            <a:r>
              <a:rPr lang="en-GB" dirty="0">
                <a:solidFill>
                  <a:srgbClr val="2F7E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E3444-BF16-2C34-13BD-4AE1E394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909" y="1168161"/>
            <a:ext cx="1321058" cy="115317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8D8376B-4A6B-2E1A-1801-874CFD0BF9E3}"/>
              </a:ext>
            </a:extLst>
          </p:cNvPr>
          <p:cNvGrpSpPr/>
          <p:nvPr/>
        </p:nvGrpSpPr>
        <p:grpSpPr>
          <a:xfrm>
            <a:off x="418891" y="1356264"/>
            <a:ext cx="6006622" cy="885667"/>
            <a:chOff x="5465686" y="1996240"/>
            <a:chExt cx="5429973" cy="6835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11C599-D194-37E9-BD3E-BBD60398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686" y="2019493"/>
              <a:ext cx="5429973" cy="637077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A8A3A8-DED2-B2C8-6CC6-C2EF44735659}"/>
                </a:ext>
              </a:extLst>
            </p:cNvPr>
            <p:cNvSpPr/>
            <p:nvPr/>
          </p:nvSpPr>
          <p:spPr>
            <a:xfrm>
              <a:off x="8125758" y="1996240"/>
              <a:ext cx="648070" cy="683581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59D1D3B-B280-F5C6-ADD6-D7774D9CF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78" y="3057656"/>
            <a:ext cx="1627728" cy="17080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C82C1A-389D-95F9-F007-793226021009}"/>
              </a:ext>
            </a:extLst>
          </p:cNvPr>
          <p:cNvSpPr txBox="1"/>
          <p:nvPr/>
        </p:nvSpPr>
        <p:spPr>
          <a:xfrm>
            <a:off x="1912039" y="3122935"/>
            <a:ext cx="52653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are studying a </a:t>
            </a:r>
            <a:r>
              <a:rPr lang="en-GB" dirty="0">
                <a:solidFill>
                  <a:srgbClr val="2F7EC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regulated qualification</a:t>
            </a:r>
            <a:r>
              <a:rPr lang="en-GB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your tutor needs to see that it is the right person participating throughout the course.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02C77-CB8D-2868-D32B-0C27D4BB5BF2}"/>
              </a:ext>
            </a:extLst>
          </p:cNvPr>
          <p:cNvSpPr txBox="1"/>
          <p:nvPr/>
        </p:nvSpPr>
        <p:spPr>
          <a:xfrm>
            <a:off x="2539418" y="5228174"/>
            <a:ext cx="90613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Online learning is to be </a:t>
            </a:r>
            <a:r>
              <a:rPr lang="en-GB" dirty="0">
                <a:solidFill>
                  <a:srgbClr val="2F7EC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treated the same way as a classroom learning</a:t>
            </a:r>
            <a:r>
              <a:rPr lang="en-GB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you must be physically visible to interact with your tutor and other learners in order to create an engaging group dynamic.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7E9A4-0AFC-A7CD-341F-580343244AB9}"/>
              </a:ext>
            </a:extLst>
          </p:cNvPr>
          <p:cNvSpPr txBox="1"/>
          <p:nvPr/>
        </p:nvSpPr>
        <p:spPr>
          <a:xfrm>
            <a:off x="6504496" y="4145872"/>
            <a:ext cx="543845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Our job is </a:t>
            </a:r>
            <a:r>
              <a:rPr lang="en-GB" dirty="0">
                <a:solidFill>
                  <a:srgbClr val="2F7EC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prepare you for work </a:t>
            </a:r>
            <a:r>
              <a:rPr lang="en-GB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an age where in almost any job there is likely to be at least some aspect of remote engagement with </a:t>
            </a: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GB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employer. </a:t>
            </a:r>
          </a:p>
        </p:txBody>
      </p:sp>
    </p:spTree>
    <p:extLst>
      <p:ext uri="{BB962C8B-B14F-4D97-AF65-F5344CB8AC3E}">
        <p14:creationId xmlns:p14="http://schemas.microsoft.com/office/powerpoint/2010/main" val="13667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05F2-6A1A-8A11-A3F6-BA89FF399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" y="337348"/>
            <a:ext cx="5616608" cy="1043287"/>
          </a:xfrm>
        </p:spPr>
        <p:txBody>
          <a:bodyPr/>
          <a:lstStyle/>
          <a:p>
            <a:r>
              <a:rPr lang="en-GB" dirty="0"/>
              <a:t>Collection Types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030AB-1D66-75B0-F54C-2ABB76ADC7B8}"/>
              </a:ext>
            </a:extLst>
          </p:cNvPr>
          <p:cNvSpPr txBox="1"/>
          <p:nvPr/>
        </p:nvSpPr>
        <p:spPr>
          <a:xfrm>
            <a:off x="432619" y="1380634"/>
            <a:ext cx="116210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It may happen that you have to read, store, process, and finally, print dozens, maybe hundreds, perhaps even thousands of numbers. What then? Do you need to create a separate variable for each value? Will you have to spend long hours writing statements like the one below?</a:t>
            </a:r>
          </a:p>
          <a:p>
            <a:pPr algn="l"/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var1 = 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var2 = 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var3 = 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var4 = 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var5 = 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</a:t>
            </a:r>
          </a:p>
          <a:p>
            <a:pPr algn="l"/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var6 = 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GB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en-GB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7812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EA63-335B-0D4C-B117-3FE069872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3765D-8950-A18C-AD61-0B39D6319A34}"/>
              </a:ext>
            </a:extLst>
          </p:cNvPr>
          <p:cNvSpPr txBox="1"/>
          <p:nvPr/>
        </p:nvSpPr>
        <p:spPr>
          <a:xfrm>
            <a:off x="357289" y="1605539"/>
            <a:ext cx="109329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Lists are used to store multiple items in a single variable.</a:t>
            </a:r>
          </a:p>
          <a:p>
            <a:r>
              <a:rPr lang="en-GB" sz="2800" dirty="0"/>
              <a:t>Lists are one of 4 built-in data types in Python used to store collections of data, the other 3 are Tuple, Set, and Dictionary</a:t>
            </a:r>
          </a:p>
          <a:p>
            <a:r>
              <a:rPr lang="en-GB" sz="2800" dirty="0"/>
              <a:t>Items in a list need not be of the same type.</a:t>
            </a:r>
          </a:p>
          <a:p>
            <a:r>
              <a:rPr lang="en-GB" sz="2800" dirty="0"/>
              <a:t>Lists are created using square brackets:</a:t>
            </a:r>
          </a:p>
        </p:txBody>
      </p:sp>
    </p:spTree>
    <p:extLst>
      <p:ext uri="{BB962C8B-B14F-4D97-AF65-F5344CB8AC3E}">
        <p14:creationId xmlns:p14="http://schemas.microsoft.com/office/powerpoint/2010/main" val="22626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7983-B5E6-2274-D39E-EF475CB6F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ACE7F-CFBD-A854-BB30-88CB0F86B2FB}"/>
              </a:ext>
            </a:extLst>
          </p:cNvPr>
          <p:cNvSpPr txBox="1"/>
          <p:nvPr/>
        </p:nvSpPr>
        <p:spPr>
          <a:xfrm>
            <a:off x="741179" y="1380635"/>
            <a:ext cx="900843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b="0" i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mylist</a:t>
            </a:r>
            <a:r>
              <a:rPr lang="en-GB" sz="2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["apple", "banana", "cherry"]</a:t>
            </a:r>
          </a:p>
          <a:p>
            <a:pPr marL="0" indent="0">
              <a:buNone/>
            </a:pPr>
            <a:endParaRPr lang="en-GB" sz="2800" b="0" i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highlight>
                  <a:srgbClr val="FFFF00"/>
                </a:highlight>
                <a:latin typeface="Consolas" panose="020B0609020204030204" pitchFamily="49" charset="0"/>
              </a:rPr>
              <a:t>word = “happy”</a:t>
            </a:r>
          </a:p>
          <a:p>
            <a:pPr marL="0" indent="0">
              <a:buNone/>
            </a:pPr>
            <a:r>
              <a:rPr lang="en-GB" sz="2800" dirty="0">
                <a:highlight>
                  <a:srgbClr val="FFFF00"/>
                </a:highlight>
                <a:latin typeface="Consolas" panose="020B0609020204030204" pitchFamily="49" charset="0"/>
              </a:rPr>
              <a:t>mylist2 = list(word)</a:t>
            </a:r>
          </a:p>
          <a:p>
            <a:pPr marL="0" indent="0">
              <a:buNone/>
            </a:pPr>
            <a:r>
              <a:rPr lang="en-GB" sz="2800" dirty="0">
                <a:highlight>
                  <a:srgbClr val="FFFF00"/>
                </a:highlight>
                <a:latin typeface="Consolas" panose="020B0609020204030204" pitchFamily="49" charset="0"/>
              </a:rPr>
              <a:t>age = 32</a:t>
            </a:r>
          </a:p>
          <a:p>
            <a:pPr marL="0" indent="0">
              <a:buNone/>
            </a:pPr>
            <a:endParaRPr lang="en-GB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highlight>
                  <a:srgbClr val="FFFF00"/>
                </a:highlight>
                <a:latin typeface="Consolas" panose="020B0609020204030204" pitchFamily="49" charset="0"/>
              </a:rPr>
              <a:t>mylist3 = list(age) </a:t>
            </a:r>
          </a:p>
          <a:p>
            <a:pPr marL="0" indent="0">
              <a:buNone/>
            </a:pPr>
            <a:endParaRPr lang="en-GB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highlight>
                  <a:srgbClr val="FFFF00"/>
                </a:highlight>
                <a:latin typeface="Consolas" panose="020B0609020204030204" pitchFamily="49" charset="0"/>
              </a:rPr>
              <a:t>print(</a:t>
            </a:r>
            <a:r>
              <a:rPr lang="en-GB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mylist</a:t>
            </a:r>
            <a:r>
              <a:rPr lang="en-GB" sz="28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800" dirty="0">
                <a:highlight>
                  <a:srgbClr val="FFFF00"/>
                </a:highlight>
                <a:latin typeface="Consolas" panose="020B0609020204030204" pitchFamily="49" charset="0"/>
              </a:rPr>
              <a:t>print(mylist2)</a:t>
            </a:r>
          </a:p>
          <a:p>
            <a:r>
              <a:rPr lang="en-GB" sz="2800" dirty="0">
                <a:highlight>
                  <a:srgbClr val="FFFF00"/>
                </a:highlight>
                <a:latin typeface="Consolas" panose="020B0609020204030204" pitchFamily="49" charset="0"/>
              </a:rPr>
              <a:t>print(mylist3)</a:t>
            </a:r>
          </a:p>
          <a:p>
            <a:pPr marL="0" indent="0">
              <a:buNone/>
            </a:pPr>
            <a:endParaRPr lang="en-GB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686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CE25-8FF4-677F-62DF-A723B7616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Accessing Values in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CE2ED-520B-C640-4B36-341B37A95AE3}"/>
              </a:ext>
            </a:extLst>
          </p:cNvPr>
          <p:cNvSpPr txBox="1"/>
          <p:nvPr/>
        </p:nvSpPr>
        <p:spPr>
          <a:xfrm>
            <a:off x="394503" y="1128364"/>
            <a:ext cx="106883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180F3D"/>
                </a:solidFill>
                <a:effectLst/>
                <a:latin typeface="Source Code Pro" panose="020F0502020204030204" pitchFamily="49" charset="0"/>
              </a:rPr>
              <a:t>colours = ['red', 'green', 'blue', 'yellow', 'white', 'black’]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8C70B2-6506-E977-6796-B552D6E13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8040"/>
            <a:ext cx="12192000" cy="33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ED7E3-BC03-8652-6222-BAD5B9643879}"/>
              </a:ext>
            </a:extLst>
          </p:cNvPr>
          <p:cNvSpPr txBox="1"/>
          <p:nvPr/>
        </p:nvSpPr>
        <p:spPr>
          <a:xfrm>
            <a:off x="479563" y="5119120"/>
            <a:ext cx="10688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180F3D"/>
                </a:solidFill>
                <a:effectLst/>
                <a:latin typeface="Source Code Pro" panose="020F0502020204030204" pitchFamily="49" charset="0"/>
              </a:rPr>
              <a:t>print(colours[1]) &gt;&gt;&gt; 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40192-203A-83B1-C09A-E332E54B19C2}"/>
              </a:ext>
            </a:extLst>
          </p:cNvPr>
          <p:cNvSpPr txBox="1"/>
          <p:nvPr/>
        </p:nvSpPr>
        <p:spPr>
          <a:xfrm>
            <a:off x="479563" y="574092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180F3D"/>
                </a:solidFill>
                <a:highlight>
                  <a:srgbClr val="00FFFF"/>
                </a:highlight>
                <a:latin typeface="Source Code Pro" panose="020F0502020204030204" pitchFamily="49" charset="0"/>
              </a:rPr>
              <a:t>print(colours[4]) &gt;&gt;&gt; ???</a:t>
            </a:r>
            <a:endParaRPr lang="en-GB" sz="2800" b="0" i="0" dirty="0">
              <a:solidFill>
                <a:srgbClr val="180F3D"/>
              </a:solidFill>
              <a:effectLst/>
              <a:highlight>
                <a:srgbClr val="00FFFF"/>
              </a:highlight>
              <a:latin typeface="Source Code Pr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2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CE25-8FF4-677F-62DF-A723B7616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Accessing Values in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CE2ED-520B-C640-4B36-341B37A95AE3}"/>
              </a:ext>
            </a:extLst>
          </p:cNvPr>
          <p:cNvSpPr txBox="1"/>
          <p:nvPr/>
        </p:nvSpPr>
        <p:spPr>
          <a:xfrm>
            <a:off x="394502" y="1128364"/>
            <a:ext cx="114943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180F3D"/>
                </a:solidFill>
                <a:effectLst/>
                <a:latin typeface="Source Code Pro" panose="020F0502020204030204" pitchFamily="49" charset="0"/>
              </a:rPr>
              <a:t>colours = ['red', 'green', 'blue', 'yellow', 'white', 'black’]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ED7E3-BC03-8652-6222-BAD5B9643879}"/>
              </a:ext>
            </a:extLst>
          </p:cNvPr>
          <p:cNvSpPr txBox="1"/>
          <p:nvPr/>
        </p:nvSpPr>
        <p:spPr>
          <a:xfrm>
            <a:off x="479563" y="5119120"/>
            <a:ext cx="10688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180F3D"/>
                </a:solidFill>
                <a:effectLst/>
                <a:latin typeface="Source Code Pro" panose="020F0502020204030204" pitchFamily="49" charset="0"/>
              </a:rPr>
              <a:t>print(colours[-2]) &gt;&gt;&gt; white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40192-203A-83B1-C09A-E332E54B19C2}"/>
              </a:ext>
            </a:extLst>
          </p:cNvPr>
          <p:cNvSpPr txBox="1"/>
          <p:nvPr/>
        </p:nvSpPr>
        <p:spPr>
          <a:xfrm>
            <a:off x="479563" y="5740922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180F3D"/>
                </a:solidFill>
                <a:highlight>
                  <a:srgbClr val="00FFFF"/>
                </a:highlight>
                <a:latin typeface="Source Code Pro" panose="020F0502020204030204" pitchFamily="49" charset="0"/>
              </a:rPr>
              <a:t>print(colours[-5]) &gt;&gt;&gt; ???</a:t>
            </a:r>
            <a:endParaRPr lang="en-GB" sz="2800" b="0" i="0" dirty="0">
              <a:solidFill>
                <a:srgbClr val="180F3D"/>
              </a:solidFill>
              <a:effectLst/>
              <a:highlight>
                <a:srgbClr val="00FFFF"/>
              </a:highlight>
              <a:latin typeface="Source Code Pro" panose="020F05020202040302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E8E04B-3A0C-8EA5-B416-CE573B90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72594"/>
            <a:ext cx="11003547" cy="31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4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6162-A99D-0AA5-E9EC-47D9B2891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Accessing Values in Lists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739876-BA40-FCC5-D7A2-5DC688E1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" y="1380635"/>
            <a:ext cx="8240184" cy="41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FEB72-4D34-157C-0A94-73EA8005D34C}"/>
              </a:ext>
            </a:extLst>
          </p:cNvPr>
          <p:cNvSpPr txBox="1"/>
          <p:nvPr/>
        </p:nvSpPr>
        <p:spPr>
          <a:xfrm>
            <a:off x="8325245" y="1796902"/>
            <a:ext cx="3285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print(</a:t>
            </a:r>
            <a:r>
              <a:rPr lang="en-GB" sz="2800" dirty="0" err="1">
                <a:highlight>
                  <a:srgbClr val="FFFF00"/>
                </a:highlight>
              </a:rPr>
              <a:t>nums</a:t>
            </a:r>
            <a:r>
              <a:rPr lang="en-GB" sz="2800" dirty="0">
                <a:highlight>
                  <a:srgbClr val="FFFF00"/>
                </a:highlight>
              </a:rPr>
              <a:t>[1:4])</a:t>
            </a:r>
          </a:p>
          <a:p>
            <a:pPr marL="514350" indent="-514350">
              <a:buAutoNum type="arabicPlain" startAt="20"/>
            </a:pPr>
            <a:r>
              <a:rPr lang="en-GB" sz="2800" dirty="0"/>
              <a:t>30  40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B839F-DA53-627F-F349-449135AFAECE}"/>
              </a:ext>
            </a:extLst>
          </p:cNvPr>
          <p:cNvSpPr txBox="1"/>
          <p:nvPr/>
        </p:nvSpPr>
        <p:spPr>
          <a:xfrm>
            <a:off x="8325245" y="3429000"/>
            <a:ext cx="3285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00FFFF"/>
                </a:highlight>
              </a:rPr>
              <a:t>print(</a:t>
            </a:r>
            <a:r>
              <a:rPr lang="en-GB" sz="2800" dirty="0" err="1">
                <a:highlight>
                  <a:srgbClr val="00FFFF"/>
                </a:highlight>
              </a:rPr>
              <a:t>nums</a:t>
            </a:r>
            <a:r>
              <a:rPr lang="en-GB" sz="2800" dirty="0">
                <a:highlight>
                  <a:srgbClr val="00FFFF"/>
                </a:highlight>
              </a:rPr>
              <a:t>[3:6])</a:t>
            </a:r>
          </a:p>
          <a:p>
            <a:r>
              <a:rPr lang="en-GB" sz="2800" dirty="0">
                <a:highlight>
                  <a:srgbClr val="00FFFF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5910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4F75-3DBC-4986-DB5C-72BDA0270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Accessing Values in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D78B6-4575-8479-9D62-E65E856F2E61}"/>
              </a:ext>
            </a:extLst>
          </p:cNvPr>
          <p:cNvSpPr txBox="1"/>
          <p:nvPr/>
        </p:nvSpPr>
        <p:spPr>
          <a:xfrm>
            <a:off x="709722" y="1666735"/>
            <a:ext cx="106564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To access values in lists, use the square brackets for slicing along with the index or indices to obtain value available at that index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B134A1-4F94-D46E-D452-9A3E42EB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140" y="3078126"/>
            <a:ext cx="8347157" cy="1737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mylist1 = [‘a', ‘b’, 10, 20];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mylist2 = [1, 2, 3, 4, 5, 6, 7 ];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print(“mylist1[1]: ", mylist1[1])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 (“mylist2[1:5]: ", mylist2[1:5])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2BB5-AB89-CFBF-0509-A7CFD222B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List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C2653-2005-7FA1-E247-8D9D3BFCA665}"/>
              </a:ext>
            </a:extLst>
          </p:cNvPr>
          <p:cNvSpPr txBox="1"/>
          <p:nvPr/>
        </p:nvSpPr>
        <p:spPr>
          <a:xfrm>
            <a:off x="401378" y="1613118"/>
            <a:ext cx="103481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0" i="0" dirty="0">
                <a:solidFill>
                  <a:srgbClr val="180F3D"/>
                </a:solidFill>
                <a:effectLst/>
                <a:highlight>
                  <a:srgbClr val="00FFFF"/>
                </a:highlight>
                <a:latin typeface="inherit"/>
              </a:rPr>
              <a:t>What will be the output?</a:t>
            </a:r>
          </a:p>
          <a:p>
            <a:pPr algn="l"/>
            <a:r>
              <a:rPr lang="en-GB" sz="2800" b="0" i="0" dirty="0" err="1">
                <a:solidFill>
                  <a:srgbClr val="180F3D"/>
                </a:solidFill>
                <a:effectLst/>
                <a:highlight>
                  <a:srgbClr val="00FFFF"/>
                </a:highlight>
                <a:latin typeface="inherit"/>
              </a:rPr>
              <a:t>nums</a:t>
            </a:r>
            <a:r>
              <a:rPr lang="en-GB" sz="2800" b="0" i="0" dirty="0">
                <a:solidFill>
                  <a:srgbClr val="180F3D"/>
                </a:solidFill>
                <a:effectLst/>
                <a:highlight>
                  <a:srgbClr val="00FFFF"/>
                </a:highlight>
                <a:latin typeface="inherit"/>
              </a:rPr>
              <a:t> = [10, 20, 30, 40, 50, 60, 70, 80, 90]</a:t>
            </a:r>
            <a:endParaRPr lang="en-GB" sz="2800" b="0" i="0" dirty="0">
              <a:solidFill>
                <a:srgbClr val="180F3D"/>
              </a:solidFill>
              <a:effectLst/>
              <a:highlight>
                <a:srgbClr val="00FFFF"/>
              </a:highlight>
              <a:latin typeface="Source Code Pro" panose="020B0509030403020204" pitchFamily="49" charset="0"/>
            </a:endParaRPr>
          </a:p>
          <a:p>
            <a:pPr algn="l"/>
            <a:r>
              <a:rPr lang="en-GB" sz="2800" b="0" i="0" dirty="0" err="1">
                <a:solidFill>
                  <a:srgbClr val="180F3D"/>
                </a:solidFill>
                <a:effectLst/>
                <a:highlight>
                  <a:srgbClr val="00FFFF"/>
                </a:highlight>
                <a:latin typeface="inherit"/>
              </a:rPr>
              <a:t>some_nums</a:t>
            </a:r>
            <a:r>
              <a:rPr lang="en-GB" sz="2800" b="0" i="0" dirty="0">
                <a:solidFill>
                  <a:srgbClr val="180F3D"/>
                </a:solidFill>
                <a:effectLst/>
                <a:highlight>
                  <a:srgbClr val="00FFFF"/>
                </a:highlight>
                <a:latin typeface="inherit"/>
              </a:rPr>
              <a:t> = </a:t>
            </a:r>
            <a:r>
              <a:rPr lang="en-GB" sz="2800" b="0" i="0" dirty="0" err="1">
                <a:solidFill>
                  <a:srgbClr val="180F3D"/>
                </a:solidFill>
                <a:effectLst/>
                <a:highlight>
                  <a:srgbClr val="00FFFF"/>
                </a:highlight>
                <a:latin typeface="inherit"/>
              </a:rPr>
              <a:t>nums</a:t>
            </a:r>
            <a:r>
              <a:rPr lang="en-GB" sz="2800" b="0" i="0" dirty="0">
                <a:solidFill>
                  <a:srgbClr val="180F3D"/>
                </a:solidFill>
                <a:effectLst/>
                <a:highlight>
                  <a:srgbClr val="00FFFF"/>
                </a:highlight>
                <a:latin typeface="inherit"/>
              </a:rPr>
              <a:t>[2:7]</a:t>
            </a:r>
            <a:endParaRPr lang="en-GB" sz="2800" b="0" i="0" dirty="0">
              <a:solidFill>
                <a:srgbClr val="180F3D"/>
              </a:solidFill>
              <a:effectLst/>
              <a:highlight>
                <a:srgbClr val="00FFFF"/>
              </a:highlight>
              <a:latin typeface="Source Code Pro" panose="020B0509030403020204" pitchFamily="49" charset="0"/>
            </a:endParaRPr>
          </a:p>
          <a:p>
            <a:pPr algn="l"/>
            <a:r>
              <a:rPr lang="en-GB" sz="2800" dirty="0">
                <a:solidFill>
                  <a:srgbClr val="180F3D"/>
                </a:solidFill>
                <a:highlight>
                  <a:srgbClr val="00FFFF"/>
                </a:highlight>
                <a:latin typeface="inherit"/>
              </a:rPr>
              <a:t>print(</a:t>
            </a:r>
            <a:r>
              <a:rPr lang="en-GB" sz="2800" b="0" i="0" dirty="0" err="1">
                <a:solidFill>
                  <a:srgbClr val="180F3D"/>
                </a:solidFill>
                <a:effectLst/>
                <a:highlight>
                  <a:srgbClr val="00FFFF"/>
                </a:highlight>
                <a:latin typeface="inherit"/>
              </a:rPr>
              <a:t>some_nums</a:t>
            </a:r>
            <a:r>
              <a:rPr lang="en-GB" sz="2800" b="0" i="0" dirty="0">
                <a:solidFill>
                  <a:srgbClr val="180F3D"/>
                </a:solidFill>
                <a:effectLst/>
                <a:highlight>
                  <a:srgbClr val="00FFFF"/>
                </a:highlight>
                <a:latin typeface="inherit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516EA-B11C-A534-A9CA-196A97B30CC4}"/>
              </a:ext>
            </a:extLst>
          </p:cNvPr>
          <p:cNvSpPr txBox="1"/>
          <p:nvPr/>
        </p:nvSpPr>
        <p:spPr>
          <a:xfrm>
            <a:off x="401378" y="3806963"/>
            <a:ext cx="95400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dirty="0">
                <a:solidFill>
                  <a:srgbClr val="180F3D"/>
                </a:solidFill>
                <a:highlight>
                  <a:srgbClr val="FFFF00"/>
                </a:highlight>
                <a:latin typeface="inherit"/>
              </a:rPr>
              <a:t>Complete the code.</a:t>
            </a:r>
            <a:endParaRPr lang="en-GB" sz="2800" b="0" i="0" dirty="0">
              <a:solidFill>
                <a:srgbClr val="180F3D"/>
              </a:solidFill>
              <a:effectLst/>
              <a:highlight>
                <a:srgbClr val="FFFF00"/>
              </a:highlight>
              <a:latin typeface="inherit"/>
            </a:endParaRPr>
          </a:p>
          <a:p>
            <a:pPr algn="l"/>
            <a:r>
              <a:rPr lang="en-GB" sz="2800" b="0" i="0" dirty="0" err="1">
                <a:solidFill>
                  <a:srgbClr val="180F3D"/>
                </a:solidFill>
                <a:effectLst/>
                <a:highlight>
                  <a:srgbClr val="FFFF00"/>
                </a:highlight>
                <a:latin typeface="inherit"/>
              </a:rPr>
              <a:t>nums</a:t>
            </a:r>
            <a:r>
              <a:rPr lang="en-GB" sz="2800" b="0" i="0" dirty="0">
                <a:solidFill>
                  <a:srgbClr val="180F3D"/>
                </a:solidFill>
                <a:effectLst/>
                <a:highlight>
                  <a:srgbClr val="FFFF00"/>
                </a:highlight>
                <a:latin typeface="inherit"/>
              </a:rPr>
              <a:t> = [10, 20, 30, 40, 50, 60, 70, 80, 90]</a:t>
            </a:r>
          </a:p>
          <a:p>
            <a:pPr algn="l"/>
            <a:r>
              <a:rPr lang="en-GB" sz="2800" b="0" i="0" dirty="0">
                <a:solidFill>
                  <a:srgbClr val="180F3D"/>
                </a:solidFill>
                <a:effectLst/>
                <a:highlight>
                  <a:srgbClr val="FFFF00"/>
                </a:highlight>
                <a:latin typeface="inherit"/>
              </a:rPr>
              <a:t>print(</a:t>
            </a:r>
            <a:r>
              <a:rPr lang="en-GB" sz="2800" b="0" i="0" dirty="0" err="1">
                <a:solidFill>
                  <a:srgbClr val="180F3D"/>
                </a:solidFill>
                <a:effectLst/>
                <a:highlight>
                  <a:srgbClr val="FFFF00"/>
                </a:highlight>
                <a:latin typeface="inherit"/>
              </a:rPr>
              <a:t>nums</a:t>
            </a:r>
            <a:r>
              <a:rPr lang="en-GB" sz="2800" b="0" i="0" dirty="0">
                <a:solidFill>
                  <a:srgbClr val="180F3D"/>
                </a:solidFill>
                <a:effectLst/>
                <a:highlight>
                  <a:srgbClr val="FFFF00"/>
                </a:highlight>
                <a:latin typeface="inherit"/>
              </a:rPr>
              <a:t>[?:?])</a:t>
            </a:r>
          </a:p>
          <a:p>
            <a:pPr algn="l"/>
            <a:r>
              <a:rPr lang="en-GB" sz="2800" dirty="0">
                <a:solidFill>
                  <a:srgbClr val="180F3D"/>
                </a:solidFill>
                <a:highlight>
                  <a:srgbClr val="00FFFF"/>
                </a:highlight>
                <a:latin typeface="inherit"/>
              </a:rPr>
              <a:t>Output:</a:t>
            </a:r>
          </a:p>
          <a:p>
            <a:pPr algn="l"/>
            <a:r>
              <a:rPr lang="en-GB" sz="2800" b="0" i="0" dirty="0">
                <a:solidFill>
                  <a:srgbClr val="180F3D"/>
                </a:solidFill>
                <a:effectLst/>
                <a:highlight>
                  <a:srgbClr val="00FFFF"/>
                </a:highlight>
                <a:latin typeface="inherit"/>
              </a:rPr>
              <a:t>10, 20,30,40</a:t>
            </a:r>
            <a:endParaRPr lang="en-GB" sz="2800" b="0" i="0" dirty="0">
              <a:solidFill>
                <a:srgbClr val="180F3D"/>
              </a:solidFill>
              <a:effectLst/>
              <a:highlight>
                <a:srgbClr val="00FFFF"/>
              </a:highlight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8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6A86-AA8D-B1A8-D204-865023C8F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Updating List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50914-A6F6-59D4-BA9C-5A9B5DD42572}"/>
              </a:ext>
            </a:extLst>
          </p:cNvPr>
          <p:cNvSpPr txBox="1"/>
          <p:nvPr/>
        </p:nvSpPr>
        <p:spPr>
          <a:xfrm>
            <a:off x="433277" y="1380635"/>
            <a:ext cx="113263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change the value of a specific item, refer to the index number:</a:t>
            </a:r>
          </a:p>
          <a:p>
            <a:r>
              <a:rPr lang="en-GB" sz="2800" b="0" i="0" dirty="0">
                <a:solidFill>
                  <a:srgbClr val="000000"/>
                </a:solidFill>
                <a:effectLst/>
              </a:rPr>
              <a:t>	</a:t>
            </a:r>
            <a:r>
              <a:rPr lang="en-GB" sz="2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thislist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= [</a:t>
            </a:r>
            <a:r>
              <a:rPr lang="en-GB" sz="28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"apple"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GB" sz="28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"banana"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GB" sz="28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"cherry"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]</a:t>
            </a:r>
            <a:br>
              <a:rPr lang="en-GB" sz="2800" dirty="0">
                <a:highlight>
                  <a:srgbClr val="FFFF00"/>
                </a:highlight>
              </a:rPr>
            </a:br>
            <a:r>
              <a:rPr lang="en-GB" sz="2800" dirty="0"/>
              <a:t>	</a:t>
            </a:r>
            <a:r>
              <a:rPr lang="en-GB" sz="2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thislist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[</a:t>
            </a:r>
            <a:r>
              <a:rPr lang="en-GB" sz="28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1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] = </a:t>
            </a:r>
            <a:r>
              <a:rPr lang="en-GB" sz="28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"blackcurrant“</a:t>
            </a:r>
          </a:p>
          <a:p>
            <a:r>
              <a:rPr lang="en-GB" sz="28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GB" sz="280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</a:rPr>
              <a:t>print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GB" sz="2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thislist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) </a:t>
            </a:r>
          </a:p>
          <a:p>
            <a:endParaRPr lang="en-GB" sz="2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GB" sz="2800" b="0" i="0" dirty="0">
              <a:solidFill>
                <a:srgbClr val="A52A2A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79A27-07F6-BE02-2B91-573AD295767E}"/>
              </a:ext>
            </a:extLst>
          </p:cNvPr>
          <p:cNvSpPr txBox="1"/>
          <p:nvPr/>
        </p:nvSpPr>
        <p:spPr>
          <a:xfrm>
            <a:off x="513021" y="3429000"/>
            <a:ext cx="111659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</a:rPr>
              <a:t>To add an item to the end of the list, use the append() method:</a:t>
            </a:r>
          </a:p>
          <a:p>
            <a:pPr marL="457200" lvl="1" indent="0">
              <a:buNone/>
            </a:pPr>
            <a:r>
              <a:rPr lang="en-GB" sz="2800" b="0" i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thislist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= [</a:t>
            </a:r>
            <a:r>
              <a:rPr lang="en-GB" sz="2800" b="0" i="0" dirty="0">
                <a:solidFill>
                  <a:srgbClr val="A52A2A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"apple"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, </a:t>
            </a:r>
            <a:r>
              <a:rPr lang="en-GB" sz="2800" b="0" i="0" dirty="0">
                <a:solidFill>
                  <a:srgbClr val="A52A2A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"banana"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, </a:t>
            </a:r>
            <a:r>
              <a:rPr lang="en-GB" sz="2800" b="0" i="0" dirty="0">
                <a:solidFill>
                  <a:srgbClr val="A52A2A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"cherry"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br>
              <a:rPr lang="en-GB" sz="2800" dirty="0">
                <a:highlight>
                  <a:srgbClr val="00FFFF"/>
                </a:highlight>
              </a:rPr>
            </a:br>
            <a:r>
              <a:rPr lang="en-GB" sz="2800" b="0" i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thislist.append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GB" sz="2800" b="0" i="0" dirty="0">
                <a:solidFill>
                  <a:srgbClr val="A52A2A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"orange"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  <a:br>
              <a:rPr lang="en-GB" sz="2800" dirty="0">
                <a:highlight>
                  <a:srgbClr val="00FFFF"/>
                </a:highlight>
              </a:rPr>
            </a:br>
            <a:r>
              <a:rPr lang="en-GB" sz="2800" b="0" i="0" dirty="0">
                <a:solidFill>
                  <a:srgbClr val="0000CD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print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GB" sz="2800" b="0" i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thislist</a:t>
            </a:r>
            <a:r>
              <a:rPr lang="en-GB" sz="28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  <a:endParaRPr lang="en-GB" sz="2800" dirty="0">
              <a:solidFill>
                <a:srgbClr val="0000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438D-9A98-9BA5-F28F-69C59F17D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Updating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58DE2-DC54-BB6A-3064-473D8EDE1B82}"/>
              </a:ext>
            </a:extLst>
          </p:cNvPr>
          <p:cNvSpPr txBox="1"/>
          <p:nvPr/>
        </p:nvSpPr>
        <p:spPr>
          <a:xfrm>
            <a:off x="475806" y="1380635"/>
            <a:ext cx="112625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</a:rPr>
              <a:t>The insert() method inserts an item at the specified index: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2800" dirty="0" err="1">
                <a:solidFill>
                  <a:srgbClr val="000000"/>
                </a:solidFill>
                <a:highlight>
                  <a:srgbClr val="FFFF00"/>
                </a:highlight>
              </a:rPr>
              <a:t>thislist</a:t>
            </a:r>
            <a:r>
              <a:rPr lang="en-GB" sz="2800" dirty="0">
                <a:solidFill>
                  <a:srgbClr val="000000"/>
                </a:solidFill>
                <a:highlight>
                  <a:srgbClr val="FFFF00"/>
                </a:highlight>
              </a:rPr>
              <a:t> = ["apple", "banana", "cherry"]</a:t>
            </a:r>
            <a:br>
              <a:rPr lang="en-GB" sz="2800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r>
              <a:rPr lang="en-GB" sz="2800" dirty="0" err="1">
                <a:solidFill>
                  <a:srgbClr val="000000"/>
                </a:solidFill>
                <a:highlight>
                  <a:srgbClr val="FFFF00"/>
                </a:highlight>
              </a:rPr>
              <a:t>thislist.insert</a:t>
            </a:r>
            <a:r>
              <a:rPr lang="en-GB" sz="2800" dirty="0">
                <a:solidFill>
                  <a:srgbClr val="000000"/>
                </a:solidFill>
                <a:highlight>
                  <a:srgbClr val="FFFF00"/>
                </a:highlight>
              </a:rPr>
              <a:t>(2, "watermelon")</a:t>
            </a:r>
            <a:br>
              <a:rPr lang="en-GB" sz="2800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r>
              <a:rPr lang="en-GB" sz="2800" dirty="0">
                <a:solidFill>
                  <a:srgbClr val="000000"/>
                </a:solidFill>
                <a:highlight>
                  <a:srgbClr val="FFFF00"/>
                </a:highlight>
              </a:rPr>
              <a:t>print(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00"/>
                </a:highlight>
              </a:rPr>
              <a:t>thislist</a:t>
            </a:r>
            <a:r>
              <a:rPr lang="en-GB" sz="2800" dirty="0">
                <a:solidFill>
                  <a:srgbClr val="000000"/>
                </a:solidFill>
                <a:highlight>
                  <a:srgbClr val="FFFF00"/>
                </a:highlight>
              </a:rPr>
              <a:t>)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6C819-C962-C290-2A8D-E134B595E6AE}"/>
              </a:ext>
            </a:extLst>
          </p:cNvPr>
          <p:cNvSpPr txBox="1"/>
          <p:nvPr/>
        </p:nvSpPr>
        <p:spPr>
          <a:xfrm>
            <a:off x="461144" y="3754759"/>
            <a:ext cx="11262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</a:rPr>
              <a:t>To reverse a list use reverse() method</a:t>
            </a:r>
          </a:p>
          <a:p>
            <a:pPr marL="457200" lvl="1" indent="0">
              <a:buNone/>
            </a:pPr>
            <a:r>
              <a:rPr lang="en-GB" sz="28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thislist</a:t>
            </a:r>
            <a:r>
              <a:rPr lang="en-GB" sz="28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= ["apple", "banana", "cherry"]</a:t>
            </a:r>
          </a:p>
          <a:p>
            <a:pPr marL="457200" lvl="1" indent="0">
              <a:buNone/>
            </a:pPr>
            <a:r>
              <a:rPr lang="en-GB" sz="28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thislist.reverse</a:t>
            </a:r>
            <a:r>
              <a:rPr lang="en-GB" sz="28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29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4E21E0-9F8D-9AE2-1668-25527AD67910}"/>
              </a:ext>
            </a:extLst>
          </p:cNvPr>
          <p:cNvSpPr txBox="1"/>
          <p:nvPr/>
        </p:nvSpPr>
        <p:spPr>
          <a:xfrm>
            <a:off x="988304" y="1024145"/>
            <a:ext cx="84406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2F7E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 not wish to have your camera displaying your personal environment, Microsoft Teams has a solution to this problem…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FB706-0148-A42D-B18C-429F1A49A26C}"/>
              </a:ext>
            </a:extLst>
          </p:cNvPr>
          <p:cNvSpPr txBox="1"/>
          <p:nvPr/>
        </p:nvSpPr>
        <p:spPr>
          <a:xfrm>
            <a:off x="190564" y="2179188"/>
            <a:ext cx="34063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b="1" dirty="0">
                <a:solidFill>
                  <a:srgbClr val="2F7EC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 One: </a:t>
            </a:r>
            <a:r>
              <a:rPr lang="en-GB" sz="18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Before you join a Teams video call, click the ‘Background Filters’ option.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45F193-FE34-6465-2E27-2AF520D1C419}"/>
              </a:ext>
            </a:extLst>
          </p:cNvPr>
          <p:cNvGrpSpPr/>
          <p:nvPr/>
        </p:nvGrpSpPr>
        <p:grpSpPr>
          <a:xfrm>
            <a:off x="3444909" y="2094797"/>
            <a:ext cx="6149309" cy="3717755"/>
            <a:chOff x="3696985" y="1950771"/>
            <a:chExt cx="5748466" cy="30559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925278-C315-2400-CDC2-B8319A157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02" t="13954" r="27650" b="13634"/>
            <a:stretch/>
          </p:blipFill>
          <p:spPr>
            <a:xfrm>
              <a:off x="3696985" y="1950771"/>
              <a:ext cx="5748466" cy="3055914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F6E5B5-23B1-84AD-3177-86FEF341F46C}"/>
                </a:ext>
              </a:extLst>
            </p:cNvPr>
            <p:cNvSpPr/>
            <p:nvPr/>
          </p:nvSpPr>
          <p:spPr>
            <a:xfrm>
              <a:off x="4320791" y="4265540"/>
              <a:ext cx="1024931" cy="41198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0A934AB-A3AB-7060-4814-3EBC3F893D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37"/>
          <a:stretch/>
        </p:blipFill>
        <p:spPr>
          <a:xfrm>
            <a:off x="9836299" y="968396"/>
            <a:ext cx="2126594" cy="5698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8CAE30-B78B-2129-815D-A20B22ABA38E}"/>
              </a:ext>
            </a:extLst>
          </p:cNvPr>
          <p:cNvSpPr txBox="1"/>
          <p:nvPr/>
        </p:nvSpPr>
        <p:spPr>
          <a:xfrm>
            <a:off x="190564" y="3355983"/>
            <a:ext cx="3215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b="1" dirty="0">
                <a:solidFill>
                  <a:srgbClr val="2F7EC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 Two: </a:t>
            </a:r>
            <a:r>
              <a:rPr lang="en-GB" sz="18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the right-hand side, you can select any of the stock images.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0669B-4EE5-A427-31A8-785A25BDA6E7}"/>
              </a:ext>
            </a:extLst>
          </p:cNvPr>
          <p:cNvSpPr txBox="1"/>
          <p:nvPr/>
        </p:nvSpPr>
        <p:spPr>
          <a:xfrm>
            <a:off x="190564" y="4612223"/>
            <a:ext cx="32543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b="1" dirty="0">
                <a:solidFill>
                  <a:srgbClr val="2F7EC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 Three: </a:t>
            </a:r>
            <a:r>
              <a:rPr lang="en-GB" sz="1800" dirty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image you choose will then appear in your background on the video call.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964CB-C632-9F70-D8F0-741412B1DF72}"/>
              </a:ext>
            </a:extLst>
          </p:cNvPr>
          <p:cNvSpPr txBox="1"/>
          <p:nvPr/>
        </p:nvSpPr>
        <p:spPr>
          <a:xfrm>
            <a:off x="190564" y="6179547"/>
            <a:ext cx="959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you need any further support in regards to this requirement, please speak to your tutor directly. 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11C679D-22C7-AC2B-7B65-6CC04C714442}"/>
              </a:ext>
            </a:extLst>
          </p:cNvPr>
          <p:cNvSpPr txBox="1">
            <a:spLocks/>
          </p:cNvSpPr>
          <p:nvPr/>
        </p:nvSpPr>
        <p:spPr>
          <a:xfrm>
            <a:off x="0" y="201288"/>
            <a:ext cx="12191999" cy="343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 filters</a:t>
            </a:r>
            <a:endParaRPr lang="en-US" sz="2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5184-AD97-7075-191B-8A67DEA29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CA4FF-928D-4AC7-318F-7B2AB39DAFF6}"/>
              </a:ext>
            </a:extLst>
          </p:cNvPr>
          <p:cNvSpPr txBox="1">
            <a:spLocks/>
          </p:cNvSpPr>
          <p:nvPr/>
        </p:nvSpPr>
        <p:spPr>
          <a:xfrm>
            <a:off x="712484" y="1233377"/>
            <a:ext cx="10812975" cy="499730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tuple is a collection which is ordered and unchangeable.</a:t>
            </a:r>
          </a:p>
          <a:p>
            <a:r>
              <a:rPr lang="en-GB" dirty="0"/>
              <a:t>Tuples are written with round brackets.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GB" sz="28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800" dirty="0" err="1">
                <a:highlight>
                  <a:srgbClr val="00FFFF"/>
                </a:highlight>
              </a:rPr>
              <a:t>mytuple</a:t>
            </a:r>
            <a:r>
              <a:rPr lang="en-GB" sz="2800" dirty="0">
                <a:highlight>
                  <a:srgbClr val="00FFFF"/>
                </a:highlight>
              </a:rPr>
              <a:t> = ("apple", "banana", "cherry")</a:t>
            </a:r>
            <a:br>
              <a:rPr lang="en-GB" sz="2800" dirty="0">
                <a:highlight>
                  <a:srgbClr val="00FFFF"/>
                </a:highlight>
              </a:rPr>
            </a:br>
            <a:r>
              <a:rPr lang="en-GB" sz="2800" dirty="0">
                <a:highlight>
                  <a:srgbClr val="00FFFF"/>
                </a:highlight>
              </a:rPr>
              <a:t>print(</a:t>
            </a:r>
            <a:r>
              <a:rPr lang="en-GB" sz="2800" dirty="0" err="1">
                <a:highlight>
                  <a:srgbClr val="00FFFF"/>
                </a:highlight>
              </a:rPr>
              <a:t>mytuple</a:t>
            </a:r>
            <a:r>
              <a:rPr lang="en-GB" sz="2800" dirty="0">
                <a:highlight>
                  <a:srgbClr val="00FFFF"/>
                </a:highlight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8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800" dirty="0">
                <a:highlight>
                  <a:srgbClr val="FFFF00"/>
                </a:highlight>
              </a:rPr>
              <a:t>tuple_1 = (1, 2, 4, 8)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800" dirty="0">
                <a:highlight>
                  <a:srgbClr val="FFFF00"/>
                </a:highlight>
              </a:rPr>
              <a:t>tuple_2 = 1., .5, .25, .125</a:t>
            </a:r>
            <a:endParaRPr lang="fr-FR" sz="2800" dirty="0">
              <a:highlight>
                <a:srgbClr val="FFFF00"/>
              </a:highlight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2800" dirty="0" err="1">
                <a:highlight>
                  <a:srgbClr val="FFFF00"/>
                </a:highlight>
              </a:rPr>
              <a:t>print</a:t>
            </a:r>
            <a:r>
              <a:rPr lang="fr-FR" sz="2800" dirty="0">
                <a:highlight>
                  <a:srgbClr val="FFFF00"/>
                </a:highlight>
              </a:rPr>
              <a:t>(tuple_1)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fr-FR" sz="2800" dirty="0" err="1">
                <a:highlight>
                  <a:srgbClr val="FFFF00"/>
                </a:highlight>
              </a:rPr>
              <a:t>print</a:t>
            </a:r>
            <a:r>
              <a:rPr lang="fr-FR" sz="2800" dirty="0">
                <a:highlight>
                  <a:srgbClr val="FFFF00"/>
                </a:highlight>
              </a:rPr>
              <a:t>(tuple_2)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800" dirty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GB" sz="2800" dirty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800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F345-C0FF-254E-B1C1-39A5D9898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Accessing in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7FE22-8E86-7C5B-04F2-9E7D199372DB}"/>
              </a:ext>
            </a:extLst>
          </p:cNvPr>
          <p:cNvSpPr txBox="1"/>
          <p:nvPr/>
        </p:nvSpPr>
        <p:spPr>
          <a:xfrm>
            <a:off x="507704" y="1796096"/>
            <a:ext cx="10954194" cy="4115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>
                <a:highlight>
                  <a:srgbClr val="FFFF00"/>
                </a:highlight>
              </a:rPr>
              <a:t>my_tuple</a:t>
            </a:r>
            <a:r>
              <a:rPr lang="en-GB" sz="2800" dirty="0">
                <a:highlight>
                  <a:srgbClr val="FFFF00"/>
                </a:highlight>
              </a:rPr>
              <a:t> = (1, 10, 100, 1000)</a:t>
            </a:r>
          </a:p>
          <a:p>
            <a:endParaRPr lang="en-GB" sz="2800" dirty="0">
              <a:highlight>
                <a:srgbClr val="FFFF00"/>
              </a:highlight>
            </a:endParaRPr>
          </a:p>
          <a:p>
            <a:r>
              <a:rPr lang="en-GB" sz="2800" dirty="0">
                <a:highlight>
                  <a:srgbClr val="FFFF00"/>
                </a:highlight>
              </a:rPr>
              <a:t>print(</a:t>
            </a:r>
            <a:r>
              <a:rPr lang="en-GB" sz="2800" dirty="0" err="1">
                <a:highlight>
                  <a:srgbClr val="FFFF00"/>
                </a:highlight>
              </a:rPr>
              <a:t>my_tuple</a:t>
            </a:r>
            <a:r>
              <a:rPr lang="en-GB" sz="2800" dirty="0">
                <a:highlight>
                  <a:srgbClr val="FFFF00"/>
                </a:highlight>
              </a:rPr>
              <a:t>[0])</a:t>
            </a:r>
          </a:p>
          <a:p>
            <a:r>
              <a:rPr lang="en-GB" sz="2800" dirty="0">
                <a:highlight>
                  <a:srgbClr val="FFFF00"/>
                </a:highlight>
              </a:rPr>
              <a:t>print(</a:t>
            </a:r>
            <a:r>
              <a:rPr lang="en-GB" sz="2800" dirty="0" err="1">
                <a:highlight>
                  <a:srgbClr val="FFFF00"/>
                </a:highlight>
              </a:rPr>
              <a:t>my_tuple</a:t>
            </a:r>
            <a:r>
              <a:rPr lang="en-GB" sz="2800" dirty="0">
                <a:highlight>
                  <a:srgbClr val="FFFF00"/>
                </a:highlight>
              </a:rPr>
              <a:t>[-1])</a:t>
            </a:r>
          </a:p>
          <a:p>
            <a:r>
              <a:rPr lang="en-GB" sz="2800" dirty="0">
                <a:highlight>
                  <a:srgbClr val="FFFF00"/>
                </a:highlight>
              </a:rPr>
              <a:t>print(</a:t>
            </a:r>
            <a:r>
              <a:rPr lang="en-GB" sz="2800" dirty="0" err="1">
                <a:highlight>
                  <a:srgbClr val="FFFF00"/>
                </a:highlight>
              </a:rPr>
              <a:t>my_tuple</a:t>
            </a:r>
            <a:r>
              <a:rPr lang="en-GB" sz="2800" dirty="0">
                <a:highlight>
                  <a:srgbClr val="FFFF00"/>
                </a:highlight>
              </a:rPr>
              <a:t>[1:])</a:t>
            </a:r>
          </a:p>
          <a:p>
            <a:r>
              <a:rPr lang="en-GB" sz="2800" dirty="0">
                <a:highlight>
                  <a:srgbClr val="FFFF00"/>
                </a:highlight>
              </a:rPr>
              <a:t>print(</a:t>
            </a:r>
            <a:r>
              <a:rPr lang="en-GB" sz="2800" dirty="0" err="1">
                <a:highlight>
                  <a:srgbClr val="FFFF00"/>
                </a:highlight>
              </a:rPr>
              <a:t>my_tuple</a:t>
            </a:r>
            <a:r>
              <a:rPr lang="en-GB" sz="2800" dirty="0">
                <a:highlight>
                  <a:srgbClr val="FFFF00"/>
                </a:highlight>
              </a:rPr>
              <a:t>[:-2])</a:t>
            </a:r>
          </a:p>
          <a:p>
            <a:endParaRPr lang="en-GB" sz="2800" dirty="0">
              <a:highlight>
                <a:srgbClr val="FFFF00"/>
              </a:highlight>
            </a:endParaRPr>
          </a:p>
          <a:p>
            <a:r>
              <a:rPr lang="en-GB" sz="2800" dirty="0">
                <a:highlight>
                  <a:srgbClr val="FFFF00"/>
                </a:highlight>
              </a:rPr>
              <a:t>for </a:t>
            </a:r>
            <a:r>
              <a:rPr lang="en-GB" sz="2800" dirty="0" err="1">
                <a:highlight>
                  <a:srgbClr val="FFFF00"/>
                </a:highlight>
              </a:rPr>
              <a:t>elem</a:t>
            </a:r>
            <a:r>
              <a:rPr lang="en-GB" sz="2800" dirty="0">
                <a:highlight>
                  <a:srgbClr val="FFFF00"/>
                </a:highlight>
              </a:rPr>
              <a:t> in </a:t>
            </a:r>
            <a:r>
              <a:rPr lang="en-GB" sz="2800" dirty="0" err="1">
                <a:highlight>
                  <a:srgbClr val="FFFF00"/>
                </a:highlight>
              </a:rPr>
              <a:t>my_tuple</a:t>
            </a:r>
            <a:r>
              <a:rPr lang="en-GB" sz="2800" dirty="0">
                <a:highlight>
                  <a:srgbClr val="FFFF00"/>
                </a:highlight>
              </a:rPr>
              <a:t>:</a:t>
            </a:r>
          </a:p>
          <a:p>
            <a:r>
              <a:rPr lang="en-GB" sz="2800" dirty="0">
                <a:highlight>
                  <a:srgbClr val="FFFF00"/>
                </a:highlight>
              </a:rPr>
              <a:t>    print(</a:t>
            </a:r>
            <a:r>
              <a:rPr lang="en-GB" sz="2800" dirty="0" err="1">
                <a:highlight>
                  <a:srgbClr val="FFFF00"/>
                </a:highlight>
              </a:rPr>
              <a:t>elem</a:t>
            </a:r>
            <a:r>
              <a:rPr lang="en-GB" sz="2800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443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F11D-5A4E-6862-0E2A-21F6B527E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Accessing in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25B9E-DEAB-A397-2D9C-9E7B76BD7C55}"/>
              </a:ext>
            </a:extLst>
          </p:cNvPr>
          <p:cNvSpPr txBox="1"/>
          <p:nvPr/>
        </p:nvSpPr>
        <p:spPr>
          <a:xfrm>
            <a:off x="592764" y="1615066"/>
            <a:ext cx="6945719" cy="4488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>
                <a:highlight>
                  <a:srgbClr val="FFFF00"/>
                </a:highlight>
              </a:rPr>
              <a:t>my_tuple</a:t>
            </a:r>
            <a:r>
              <a:rPr lang="en-GB" sz="2800" dirty="0">
                <a:highlight>
                  <a:srgbClr val="FFFF00"/>
                </a:highlight>
              </a:rPr>
              <a:t> = (1, 10, 100)</a:t>
            </a:r>
          </a:p>
          <a:p>
            <a:endParaRPr lang="en-GB" sz="2800" dirty="0">
              <a:highlight>
                <a:srgbClr val="FFFF00"/>
              </a:highlight>
            </a:endParaRPr>
          </a:p>
          <a:p>
            <a:r>
              <a:rPr lang="en-GB" sz="2800" dirty="0">
                <a:highlight>
                  <a:srgbClr val="FFFF00"/>
                </a:highlight>
              </a:rPr>
              <a:t>t1 = </a:t>
            </a:r>
            <a:r>
              <a:rPr lang="en-GB" sz="2800" dirty="0" err="1">
                <a:highlight>
                  <a:srgbClr val="FFFF00"/>
                </a:highlight>
              </a:rPr>
              <a:t>my_tuple</a:t>
            </a:r>
            <a:r>
              <a:rPr lang="en-GB" sz="2800" dirty="0">
                <a:highlight>
                  <a:srgbClr val="FFFF00"/>
                </a:highlight>
              </a:rPr>
              <a:t> + (1000, 10000)</a:t>
            </a:r>
          </a:p>
          <a:p>
            <a:r>
              <a:rPr lang="en-GB" sz="2800" dirty="0">
                <a:highlight>
                  <a:srgbClr val="FFFF00"/>
                </a:highlight>
              </a:rPr>
              <a:t>t2 = </a:t>
            </a:r>
            <a:r>
              <a:rPr lang="en-GB" sz="2800" dirty="0" err="1">
                <a:highlight>
                  <a:srgbClr val="FFFF00"/>
                </a:highlight>
              </a:rPr>
              <a:t>my_tuple</a:t>
            </a:r>
            <a:r>
              <a:rPr lang="en-GB" sz="2800" dirty="0">
                <a:highlight>
                  <a:srgbClr val="FFFF00"/>
                </a:highlight>
              </a:rPr>
              <a:t> * 3</a:t>
            </a:r>
          </a:p>
          <a:p>
            <a:endParaRPr lang="en-GB" sz="2800" dirty="0">
              <a:highlight>
                <a:srgbClr val="FFFF00"/>
              </a:highlight>
            </a:endParaRPr>
          </a:p>
          <a:p>
            <a:r>
              <a:rPr lang="en-GB" sz="2800" dirty="0">
                <a:highlight>
                  <a:srgbClr val="FFFF00"/>
                </a:highlight>
              </a:rPr>
              <a:t>print(</a:t>
            </a:r>
            <a:r>
              <a:rPr lang="en-GB" sz="2800" dirty="0" err="1">
                <a:highlight>
                  <a:srgbClr val="FFFF00"/>
                </a:highlight>
              </a:rPr>
              <a:t>len</a:t>
            </a:r>
            <a:r>
              <a:rPr lang="en-GB" sz="2800" dirty="0">
                <a:highlight>
                  <a:srgbClr val="FFFF00"/>
                </a:highlight>
              </a:rPr>
              <a:t>(t2))</a:t>
            </a:r>
          </a:p>
          <a:p>
            <a:r>
              <a:rPr lang="en-GB" sz="2800" dirty="0">
                <a:highlight>
                  <a:srgbClr val="FFFF00"/>
                </a:highlight>
              </a:rPr>
              <a:t>print(t1)</a:t>
            </a:r>
          </a:p>
          <a:p>
            <a:r>
              <a:rPr lang="en-GB" sz="2800" dirty="0">
                <a:highlight>
                  <a:srgbClr val="FFFF00"/>
                </a:highlight>
              </a:rPr>
              <a:t>print(t2)</a:t>
            </a:r>
          </a:p>
          <a:p>
            <a:r>
              <a:rPr lang="en-GB" sz="2800" dirty="0">
                <a:highlight>
                  <a:srgbClr val="FFFF00"/>
                </a:highlight>
              </a:rPr>
              <a:t>print(10 in </a:t>
            </a:r>
            <a:r>
              <a:rPr lang="en-GB" sz="2800" dirty="0" err="1">
                <a:highlight>
                  <a:srgbClr val="FFFF00"/>
                </a:highlight>
              </a:rPr>
              <a:t>my_tuple</a:t>
            </a:r>
            <a:r>
              <a:rPr lang="en-GB" sz="2800" dirty="0">
                <a:highlight>
                  <a:srgbClr val="FFFF00"/>
                </a:highlight>
              </a:rPr>
              <a:t>)</a:t>
            </a:r>
          </a:p>
          <a:p>
            <a:r>
              <a:rPr lang="en-GB" sz="2800" dirty="0">
                <a:highlight>
                  <a:srgbClr val="FFFF00"/>
                </a:highlight>
              </a:rPr>
              <a:t>print(-10 not in </a:t>
            </a:r>
            <a:r>
              <a:rPr lang="en-GB" sz="2800" dirty="0" err="1">
                <a:highlight>
                  <a:srgbClr val="FFFF00"/>
                </a:highlight>
              </a:rPr>
              <a:t>my_tuple</a:t>
            </a:r>
            <a:r>
              <a:rPr lang="en-GB" sz="2800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51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5E4E-FF9A-6E58-B00A-EDAF4F634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FCB0-2E63-E909-FF75-F1418A11B5A7}"/>
              </a:ext>
            </a:extLst>
          </p:cNvPr>
          <p:cNvSpPr txBox="1">
            <a:spLocks/>
          </p:cNvSpPr>
          <p:nvPr/>
        </p:nvSpPr>
        <p:spPr>
          <a:xfrm>
            <a:off x="454264" y="1483611"/>
            <a:ext cx="10963701" cy="43445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set is a collection which is </a:t>
            </a:r>
            <a:r>
              <a:rPr lang="en-GB" i="1" dirty="0"/>
              <a:t>unordered</a:t>
            </a:r>
            <a:r>
              <a:rPr lang="en-GB" dirty="0"/>
              <a:t>, </a:t>
            </a:r>
            <a:r>
              <a:rPr lang="en-GB" i="1" dirty="0"/>
              <a:t>unchangeable*</a:t>
            </a:r>
            <a:r>
              <a:rPr lang="en-GB" dirty="0"/>
              <a:t>, and </a:t>
            </a:r>
            <a:r>
              <a:rPr lang="en-GB" i="1" dirty="0"/>
              <a:t>unindexed</a:t>
            </a:r>
            <a:r>
              <a:rPr lang="en-GB" dirty="0"/>
              <a:t>.</a:t>
            </a:r>
          </a:p>
          <a:p>
            <a:r>
              <a:rPr lang="en-GB" b="1" dirty="0"/>
              <a:t>* Note:</a:t>
            </a:r>
            <a:r>
              <a:rPr lang="en-GB" dirty="0"/>
              <a:t> Set </a:t>
            </a:r>
            <a:r>
              <a:rPr lang="en-GB" i="1" dirty="0"/>
              <a:t>items</a:t>
            </a:r>
            <a:r>
              <a:rPr lang="en-GB" dirty="0"/>
              <a:t> are unchangeable, but you can remove items and add new items.</a:t>
            </a:r>
          </a:p>
          <a:p>
            <a:r>
              <a:rPr lang="en-GB" dirty="0"/>
              <a:t>Sets are written with curly brackets.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mySet</a:t>
            </a:r>
            <a:r>
              <a:rPr lang="en-GB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= {</a:t>
            </a:r>
            <a:r>
              <a:rPr lang="en-GB" sz="2000" dirty="0">
                <a:solidFill>
                  <a:srgbClr val="A52A2A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"apple"</a:t>
            </a:r>
            <a:r>
              <a:rPr lang="en-GB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A52A2A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"banana"</a:t>
            </a:r>
            <a:r>
              <a:rPr lang="en-GB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 </a:t>
            </a:r>
            <a:r>
              <a:rPr lang="en-GB" sz="2000" dirty="0">
                <a:solidFill>
                  <a:srgbClr val="A52A2A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"cherry"</a:t>
            </a:r>
            <a:r>
              <a:rPr lang="en-GB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  <a:br>
              <a:rPr lang="en-GB" sz="2000" dirty="0">
                <a:highlight>
                  <a:srgbClr val="00FFFF"/>
                </a:highlight>
              </a:rPr>
            </a:br>
            <a:r>
              <a:rPr lang="en-GB" sz="2000" dirty="0">
                <a:solidFill>
                  <a:srgbClr val="0000CD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print</a:t>
            </a:r>
            <a:r>
              <a:rPr lang="en-GB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mySet</a:t>
            </a:r>
            <a:r>
              <a:rPr lang="en-GB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/>
              <a:t>You cannot access items in a set by referring to an index or a key.</a:t>
            </a:r>
          </a:p>
          <a:p>
            <a:r>
              <a:rPr lang="en-GB" dirty="0"/>
              <a:t>You can loop through the set items using a for loop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x </a:t>
            </a:r>
            <a:r>
              <a:rPr lang="en-GB" sz="20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mySet</a:t>
            </a:r>
            <a:r>
              <a:rPr lang="en-GB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br>
              <a:rPr lang="en-GB" sz="2000" dirty="0">
                <a:highlight>
                  <a:srgbClr val="FFFF00"/>
                </a:highlight>
              </a:rPr>
            </a:br>
            <a:r>
              <a:rPr lang="en-GB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print</a:t>
            </a:r>
            <a:r>
              <a:rPr lang="en-GB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(x)</a:t>
            </a:r>
            <a:endParaRPr lang="en-GB" sz="3200" dirty="0">
              <a:highlight>
                <a:srgbClr val="FFFF00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0CF4-9865-1C27-D04B-CE6C0BE34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0F65-4536-BE73-7EA4-D40A4F3E2968}"/>
              </a:ext>
            </a:extLst>
          </p:cNvPr>
          <p:cNvSpPr txBox="1">
            <a:spLocks/>
          </p:cNvSpPr>
          <p:nvPr/>
        </p:nvSpPr>
        <p:spPr>
          <a:xfrm>
            <a:off x="1003886" y="1791578"/>
            <a:ext cx="9898576" cy="42173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 are used to store data values in </a:t>
            </a:r>
            <a:r>
              <a:rPr lang="en-GB" dirty="0" err="1"/>
              <a:t>key:value</a:t>
            </a:r>
            <a:r>
              <a:rPr lang="en-GB" dirty="0"/>
              <a:t> pairs.</a:t>
            </a:r>
          </a:p>
          <a:p>
            <a:r>
              <a:rPr lang="en-GB" dirty="0"/>
              <a:t>A dictionary is a collection which is ordered*, changeable and do not allow duplicates.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00FFFF"/>
                </a:highlight>
              </a:rPr>
              <a:t>	</a:t>
            </a:r>
            <a:r>
              <a:rPr lang="en-GB" dirty="0" err="1">
                <a:highlight>
                  <a:srgbClr val="00FFFF"/>
                </a:highlight>
              </a:rPr>
              <a:t>mydict</a:t>
            </a:r>
            <a:r>
              <a:rPr lang="en-GB" dirty="0">
                <a:highlight>
                  <a:srgbClr val="00FFFF"/>
                </a:highlight>
              </a:rPr>
              <a:t> = {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 	 "brand": "Ford",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 	 "model": "Mustang",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 	 "year": 1964</a:t>
            </a: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404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F888-5F85-0B4F-5C67-20EE89084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F7EC15-8AE8-194E-02E1-17BF01051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6056"/>
          <a:stretch/>
        </p:blipFill>
        <p:spPr bwMode="auto">
          <a:xfrm>
            <a:off x="3554347" y="0"/>
            <a:ext cx="8637653" cy="613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3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A585D8-7632-4D65-A198-FA1F0CC90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27" y="393403"/>
            <a:ext cx="5051093" cy="1145997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Objectives</a:t>
            </a: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64009C-C728-4272-B6C3-7BEB6621A332}"/>
              </a:ext>
            </a:extLst>
          </p:cNvPr>
          <p:cNvSpPr txBox="1">
            <a:spLocks/>
          </p:cNvSpPr>
          <p:nvPr/>
        </p:nvSpPr>
        <p:spPr>
          <a:xfrm>
            <a:off x="89227" y="1539400"/>
            <a:ext cx="7271463" cy="447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GB" sz="3600" dirty="0">
                <a:latin typeface="+mn-lt"/>
                <a:ea typeface="Open Sans Light"/>
                <a:cs typeface="Open Sans Light"/>
              </a:rPr>
              <a:t>Comparison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dirty="0">
                <a:latin typeface="+mn-lt"/>
                <a:ea typeface="Open Sans Light"/>
                <a:cs typeface="Open Sans Light"/>
              </a:rPr>
              <a:t>IF Statements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dirty="0">
                <a:latin typeface="+mn-lt"/>
                <a:ea typeface="Open Sans Light"/>
                <a:cs typeface="Open Sans Light"/>
              </a:rPr>
              <a:t>Loops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>
                <a:latin typeface="+mn-lt"/>
                <a:ea typeface="Open Sans Light"/>
                <a:cs typeface="Open Sans Light"/>
              </a:rPr>
              <a:t>Collection Data Types in Python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3600" dirty="0">
              <a:latin typeface="+mn-lt"/>
              <a:ea typeface="Open Sans Light"/>
              <a:cs typeface="Open Sans Ligh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3600" b="0" i="0" dirty="0">
              <a:solidFill>
                <a:srgbClr val="242424"/>
              </a:solidFill>
              <a:effectLst/>
              <a:latin typeface="+mn-l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21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A544-CDAD-9F39-133E-6C2E653AC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3F59D-1A12-30B1-5852-395464B36D71}"/>
              </a:ext>
            </a:extLst>
          </p:cNvPr>
          <p:cNvSpPr txBox="1"/>
          <p:nvPr/>
        </p:nvSpPr>
        <p:spPr>
          <a:xfrm>
            <a:off x="614029" y="1838902"/>
            <a:ext cx="10411933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GB" sz="2800" b="0" i="0" dirty="0">
                <a:effectLst/>
              </a:rPr>
              <a:t>username = input("Enter username: ")</a:t>
            </a:r>
            <a:br>
              <a:rPr lang="en-GB" sz="2800" dirty="0"/>
            </a:br>
            <a:r>
              <a:rPr lang="en-GB" sz="2800" b="0" i="0" dirty="0">
                <a:effectLst/>
              </a:rPr>
              <a:t>print("Username is: " + username)</a:t>
            </a:r>
          </a:p>
          <a:p>
            <a:pPr marL="0" indent="0">
              <a:buNone/>
            </a:pPr>
            <a:r>
              <a:rPr lang="en-GB" sz="2800" dirty="0"/>
              <a:t>print(type(username))</a:t>
            </a:r>
            <a:endParaRPr lang="en-GB" sz="2800" b="0" i="0" dirty="0">
              <a:effectLst/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solidFill>
                  <a:srgbClr val="273239"/>
                </a:solidFill>
              </a:rPr>
              <a:t>Whatever you enter as input, input function </a:t>
            </a:r>
            <a:r>
              <a:rPr lang="en-GB" sz="2800" b="1" dirty="0">
                <a:solidFill>
                  <a:srgbClr val="273239"/>
                </a:solidFill>
              </a:rPr>
              <a:t>convert</a:t>
            </a:r>
            <a:r>
              <a:rPr lang="en-GB" sz="2800" dirty="0">
                <a:solidFill>
                  <a:srgbClr val="273239"/>
                </a:solidFill>
              </a:rPr>
              <a:t> it into a </a:t>
            </a:r>
            <a:r>
              <a:rPr lang="en-GB" sz="2800" b="1" dirty="0">
                <a:solidFill>
                  <a:srgbClr val="273239"/>
                </a:solidFill>
              </a:rPr>
              <a:t>string</a:t>
            </a:r>
            <a:r>
              <a:rPr lang="en-GB" sz="2800" dirty="0">
                <a:solidFill>
                  <a:srgbClr val="273239"/>
                </a:solidFill>
              </a:rPr>
              <a:t>. You need to explicitly convert it into an integer in your code.</a:t>
            </a:r>
          </a:p>
          <a:p>
            <a:pPr marL="0" indent="0" algn="ctr">
              <a:buNone/>
            </a:pPr>
            <a:r>
              <a:rPr lang="en-GB" sz="2800" b="1" dirty="0"/>
              <a:t>num1 = int(input())</a:t>
            </a:r>
          </a:p>
        </p:txBody>
      </p:sp>
    </p:spTree>
    <p:extLst>
      <p:ext uri="{BB962C8B-B14F-4D97-AF65-F5344CB8AC3E}">
        <p14:creationId xmlns:p14="http://schemas.microsoft.com/office/powerpoint/2010/main" val="24751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DC89-2F72-F16E-F1DC-A540BCB0E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A05F0-14EA-3D9E-9B82-D9289B540617}"/>
              </a:ext>
            </a:extLst>
          </p:cNvPr>
          <p:cNvSpPr txBox="1"/>
          <p:nvPr/>
        </p:nvSpPr>
        <p:spPr>
          <a:xfrm>
            <a:off x="633735" y="1479052"/>
            <a:ext cx="10380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Arithmetic operators are used with numeric values to perform common mathematical operations: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15A83-6103-7DE3-96A8-F1E33335D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05" y="2531576"/>
            <a:ext cx="3982369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1EA7-FEDB-4F41-3C60-1577F010D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Shortcut operators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E9388-F927-A54D-AD31-BD97D8E11F90}"/>
              </a:ext>
            </a:extLst>
          </p:cNvPr>
          <p:cNvSpPr txBox="1"/>
          <p:nvPr/>
        </p:nvSpPr>
        <p:spPr>
          <a:xfrm>
            <a:off x="427517" y="1381146"/>
            <a:ext cx="1165106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It's time for the next set of operators that make a developer's life easier. Very often, we want to use one and the same variable both to the right and left sides of the = operator.</a:t>
            </a:r>
          </a:p>
          <a:p>
            <a:endParaRPr lang="en-GB" sz="2800" dirty="0"/>
          </a:p>
          <a:p>
            <a:r>
              <a:rPr lang="en-GB" sz="2800" dirty="0"/>
              <a:t>For example, if we need to calculate a series of successive values of powers of 2, we may use a piece like this:</a:t>
            </a:r>
          </a:p>
          <a:p>
            <a:endParaRPr lang="en-GB" sz="2800" dirty="0"/>
          </a:p>
          <a:p>
            <a:r>
              <a:rPr lang="en-GB" sz="2800" dirty="0"/>
              <a:t>x = x * 2			x *= 2</a:t>
            </a:r>
          </a:p>
          <a:p>
            <a:r>
              <a:rPr lang="en-GB" sz="2800" dirty="0"/>
              <a:t>sheep = sheep + 1		sheep += 1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333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F749-1D09-030C-28A4-1E284F42F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Shortcut operators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C28E2F-0E22-7E1D-C1C8-9257B808B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59150"/>
              </p:ext>
            </p:extLst>
          </p:nvPr>
        </p:nvGraphicFramePr>
        <p:xfrm>
          <a:off x="1181396" y="2027952"/>
          <a:ext cx="910028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144">
                  <a:extLst>
                    <a:ext uri="{9D8B030D-6E8A-4147-A177-3AD203B41FA5}">
                      <a16:colId xmlns:a16="http://schemas.microsoft.com/office/drawing/2014/main" val="3710580178"/>
                    </a:ext>
                  </a:extLst>
                </a:gridCol>
                <a:gridCol w="4550144">
                  <a:extLst>
                    <a:ext uri="{9D8B030D-6E8A-4147-A177-3AD203B41FA5}">
                      <a16:colId xmlns:a16="http://schemas.microsoft.com/office/drawing/2014/main" val="2623109179"/>
                    </a:ext>
                  </a:extLst>
                </a:gridCol>
              </a:tblGrid>
              <a:tr h="505524">
                <a:tc>
                  <a:txBody>
                    <a:bodyPr/>
                    <a:lstStyle/>
                    <a:p>
                      <a:r>
                        <a:rPr lang="en-GB" sz="28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Shortcut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16104"/>
                  </a:ext>
                </a:extLst>
              </a:tr>
              <a:tr h="50552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/>
                        <a:t>i</a:t>
                      </a:r>
                      <a:r>
                        <a:rPr lang="en-GB" sz="2800" dirty="0"/>
                        <a:t> = I +2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/>
                        <a:t>i</a:t>
                      </a:r>
                      <a:r>
                        <a:rPr lang="en-GB" sz="2800" dirty="0"/>
                        <a:t> +=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82862"/>
                  </a:ext>
                </a:extLst>
              </a:tr>
              <a:tr h="50552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var = var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var /=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0353"/>
                  </a:ext>
                </a:extLst>
              </a:tr>
              <a:tr h="50552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rem = rem %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rem %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064529"/>
                  </a:ext>
                </a:extLst>
              </a:tr>
              <a:tr h="50552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j = j – (</a:t>
                      </a:r>
                      <a:r>
                        <a:rPr lang="en-GB" sz="2800" dirty="0" err="1"/>
                        <a:t>i</a:t>
                      </a:r>
                      <a:r>
                        <a:rPr lang="en-GB" sz="2800" dirty="0"/>
                        <a:t> + var + rem)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j -= (</a:t>
                      </a:r>
                      <a:r>
                        <a:rPr lang="en-GB" sz="2800" dirty="0" err="1"/>
                        <a:t>i</a:t>
                      </a:r>
                      <a:r>
                        <a:rPr lang="en-GB" sz="2800" dirty="0"/>
                        <a:t> + var + rem)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20523"/>
                  </a:ext>
                </a:extLst>
              </a:tr>
              <a:tr h="50552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x = x **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x **=2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3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3e1e20-65d7-4e97-9956-c577aab56495">
      <Terms xmlns="http://schemas.microsoft.com/office/infopath/2007/PartnerControls"/>
    </lcf76f155ced4ddcb4097134ff3c332f>
    <TaxCatchAll xmlns="352485e8-ee27-4248-8679-a004f0bbc8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013E2B786584DB70F2723EF4EAD43" ma:contentTypeVersion="13" ma:contentTypeDescription="Create a new document." ma:contentTypeScope="" ma:versionID="49c8d9d40572abb4341ce13f436be291">
  <xsd:schema xmlns:xsd="http://www.w3.org/2001/XMLSchema" xmlns:xs="http://www.w3.org/2001/XMLSchema" xmlns:p="http://schemas.microsoft.com/office/2006/metadata/properties" xmlns:ns2="c63e1e20-65d7-4e97-9956-c577aab56495" xmlns:ns3="352485e8-ee27-4248-8679-a004f0bbc829" targetNamespace="http://schemas.microsoft.com/office/2006/metadata/properties" ma:root="true" ma:fieldsID="978207ed5e063670bc78d7460676a4c2" ns2:_="" ns3:_="">
    <xsd:import namespace="c63e1e20-65d7-4e97-9956-c577aab56495"/>
    <xsd:import namespace="352485e8-ee27-4248-8679-a004f0bbc8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e1e20-65d7-4e97-9956-c577aab564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485e8-ee27-4248-8679-a004f0bbc82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9d342d5-53bc-4385-bf56-c440af18c5a6}" ma:internalName="TaxCatchAll" ma:showField="CatchAllData" ma:web="352485e8-ee27-4248-8679-a004f0bbc8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3EF410-AAA8-4C33-83ED-DF7FEB0890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0515296-1bd5-401a-b8a4-ea4dde82f896"/>
    <ds:schemaRef ds:uri="d0cd20b0-df63-44e8-932f-fba08f23ea61"/>
    <ds:schemaRef ds:uri="c63e1e20-65d7-4e97-9956-c577aab56495"/>
    <ds:schemaRef ds:uri="352485e8-ee27-4248-8679-a004f0bbc829"/>
  </ds:schemaRefs>
</ds:datastoreItem>
</file>

<file path=customXml/itemProps2.xml><?xml version="1.0" encoding="utf-8"?>
<ds:datastoreItem xmlns:ds="http://schemas.openxmlformats.org/officeDocument/2006/customXml" ds:itemID="{5F83BCC6-9986-4289-8E1F-919BF3EE32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F8AD74-C869-47CE-A48A-728E46719C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3e1e20-65d7-4e97-9956-c577aab56495"/>
    <ds:schemaRef ds:uri="352485e8-ee27-4248-8679-a004f0bbc8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2510</Words>
  <Application>Microsoft Office PowerPoint</Application>
  <PresentationFormat>Widescreen</PresentationFormat>
  <Paragraphs>294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Arial</vt:lpstr>
      <vt:lpstr>Calibri</vt:lpstr>
      <vt:lpstr>Calibri Light</vt:lpstr>
      <vt:lpstr>Cisco Sans</vt:lpstr>
      <vt:lpstr>Consolas</vt:lpstr>
      <vt:lpstr>courier 10 pitch</vt:lpstr>
      <vt:lpstr>Courier New</vt:lpstr>
      <vt:lpstr>Helvetica Neue</vt:lpstr>
      <vt:lpstr>inherit</vt:lpstr>
      <vt:lpstr>Open Sans</vt:lpstr>
      <vt:lpstr>Open Sans Light</vt:lpstr>
      <vt:lpstr>Open Sans Semibold</vt:lpstr>
      <vt:lpstr>Source Code Pro</vt:lpstr>
      <vt:lpstr>var(--theme-post-title-font-family)</vt:lpstr>
      <vt:lpstr>Office Theme</vt:lpstr>
      <vt:lpstr>PowerPoint Presentation</vt:lpstr>
      <vt:lpstr>PowerPoint Presentation</vt:lpstr>
      <vt:lpstr>Before we start… Please have your camera switched on.</vt:lpstr>
      <vt:lpstr>PowerPoint Presentation</vt:lpstr>
      <vt:lpstr>Objectives</vt:lpstr>
      <vt:lpstr>User Input</vt:lpstr>
      <vt:lpstr>Arithmetic Operators</vt:lpstr>
      <vt:lpstr>Shortcut operators</vt:lpstr>
      <vt:lpstr>Shortcut operators</vt:lpstr>
      <vt:lpstr>Comparison: equality operator</vt:lpstr>
      <vt:lpstr>Comparison: equality operator</vt:lpstr>
      <vt:lpstr>Inequality</vt:lpstr>
      <vt:lpstr>Comparison</vt:lpstr>
      <vt:lpstr>Conditional Statements</vt:lpstr>
      <vt:lpstr>If Statement</vt:lpstr>
      <vt:lpstr>If Statement</vt:lpstr>
      <vt:lpstr>If Statement</vt:lpstr>
      <vt:lpstr>If Statement</vt:lpstr>
      <vt:lpstr>While Loop</vt:lpstr>
      <vt:lpstr>While Loop</vt:lpstr>
      <vt:lpstr>While Loop Logic</vt:lpstr>
      <vt:lpstr>While Loop Exercise</vt:lpstr>
      <vt:lpstr>For Loop</vt:lpstr>
      <vt:lpstr>For Loop</vt:lpstr>
      <vt:lpstr>For Loop </vt:lpstr>
      <vt:lpstr>For Loop Exercise</vt:lpstr>
      <vt:lpstr>For Loop </vt:lpstr>
      <vt:lpstr>Recap</vt:lpstr>
      <vt:lpstr>Collection Types in Python</vt:lpstr>
      <vt:lpstr>Collection Types in Python</vt:lpstr>
      <vt:lpstr>List</vt:lpstr>
      <vt:lpstr>Creating Lists</vt:lpstr>
      <vt:lpstr>Accessing Values in Lists</vt:lpstr>
      <vt:lpstr>Accessing Values in Lists</vt:lpstr>
      <vt:lpstr>Accessing Values in Lists</vt:lpstr>
      <vt:lpstr>Accessing Values in Lists</vt:lpstr>
      <vt:lpstr>List Exercise</vt:lpstr>
      <vt:lpstr>Updating List</vt:lpstr>
      <vt:lpstr>Updating List</vt:lpstr>
      <vt:lpstr>Tuple</vt:lpstr>
      <vt:lpstr>Accessing in Tuples</vt:lpstr>
      <vt:lpstr>Accessing in Tuples</vt:lpstr>
      <vt:lpstr>Set</vt:lpstr>
      <vt:lpstr>Dictionary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Input</dc:title>
  <dc:creator>Yusuf Satilmis</dc:creator>
  <cp:lastModifiedBy>Andre Oppong</cp:lastModifiedBy>
  <cp:revision>60</cp:revision>
  <dcterms:created xsi:type="dcterms:W3CDTF">2023-04-19T10:15:58Z</dcterms:created>
  <dcterms:modified xsi:type="dcterms:W3CDTF">2023-08-25T22:35:31Z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0x0101004D1013E2B786584DB70F2723EF4EAD43</vt:lpwstr>
  </property>
</Properties>
</file>