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3" r:id="rId1"/>
  </p:sldMasterIdLst>
  <p:sldIdLst>
    <p:sldId id="278" r:id="rId2"/>
    <p:sldId id="257" r:id="rId3"/>
    <p:sldId id="280" r:id="rId4"/>
    <p:sldId id="281" r:id="rId5"/>
    <p:sldId id="266" r:id="rId6"/>
    <p:sldId id="283" r:id="rId7"/>
    <p:sldId id="284" r:id="rId8"/>
    <p:sldId id="289" r:id="rId9"/>
    <p:sldId id="272" r:id="rId10"/>
    <p:sldId id="274" r:id="rId11"/>
    <p:sldId id="276" r:id="rId12"/>
    <p:sldId id="290" r:id="rId13"/>
    <p:sldId id="275" r:id="rId14"/>
    <p:sldId id="271" r:id="rId15"/>
    <p:sldId id="273" r:id="rId16"/>
    <p:sldId id="277" r:id="rId17"/>
    <p:sldId id="287" r:id="rId18"/>
    <p:sldId id="288" r:id="rId19"/>
    <p:sldId id="279" r:id="rId20"/>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2" d="100"/>
          <a:sy n="82" d="100"/>
        </p:scale>
        <p:origin x="150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23789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1068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9254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74635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29571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56443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839697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98858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83680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8197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98638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85434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29767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50934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96117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5738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2360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9386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1D8BD707-D9CF-40AE-B4C6-C98DA3205C09}" type="datetimeFigureOut">
              <a:rPr lang="en-US" smtClean="0"/>
              <a:pPr/>
              <a:t>2/28/2022</a:t>
            </a:fld>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84536724"/>
      </p:ext>
    </p:extLst>
  </p:cSld>
  <p:clrMap bg1="lt1" tx1="dk1" bg2="lt2" tx2="dk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 id="2147484025" r:id="rId12"/>
    <p:sldLayoutId id="2147484026" r:id="rId13"/>
    <p:sldLayoutId id="2147484027" r:id="rId14"/>
    <p:sldLayoutId id="2147484028" r:id="rId15"/>
    <p:sldLayoutId id="2147484029" r:id="rId16"/>
    <p:sldLayoutId id="2147484030" r:id="rId17"/>
    <p:sldLayoutId id="2147484031"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7010400"/>
          </a:xfrm>
        </p:spPr>
        <p:txBody>
          <a:bodyPr>
            <a:normAutofit/>
          </a:bodyPr>
          <a:lstStyle/>
          <a:p>
            <a:br>
              <a:rPr lang="en-US" dirty="0">
                <a:solidFill>
                  <a:schemeClr val="tx1"/>
                </a:solidFill>
              </a:rPr>
            </a:br>
            <a:br>
              <a:rPr lang="en-US" dirty="0">
                <a:solidFill>
                  <a:schemeClr val="tx1"/>
                </a:solidFill>
              </a:rPr>
            </a:br>
            <a:r>
              <a:rPr kumimoji="0" lang="en-US" sz="3200" b="1" i="0" u="none" strike="noStrike" kern="1200" cap="all" spc="0" normalizeH="0" baseline="0" noProof="0" dirty="0">
                <a:ln w="3175" cmpd="sng">
                  <a:noFill/>
                </a:ln>
                <a:solidFill>
                  <a:prstClr val="black"/>
                </a:solidFill>
                <a:effectLst/>
                <a:uLnTx/>
                <a:uFillTx/>
                <a:latin typeface="Times New Roman" panose="02020603050405020304" pitchFamily="18" charset="0"/>
                <a:cs typeface="Times New Roman" panose="02020603050405020304" pitchFamily="18" charset="0"/>
              </a:rPr>
              <a:t>BUS Booking System </a:t>
            </a:r>
            <a:br>
              <a:rPr kumimoji="0" lang="en-US" sz="3200" b="1" i="0" u="none" strike="noStrike" kern="1200" cap="all" spc="0" normalizeH="0" baseline="0" noProof="0" dirty="0">
                <a:ln w="3175" cmpd="sng">
                  <a:noFill/>
                </a:ln>
                <a:solidFill>
                  <a:prstClr val="black"/>
                </a:solidFill>
                <a:effectLst/>
                <a:uLnTx/>
                <a:uFillTx/>
                <a:latin typeface="Times New Roman" panose="02020603050405020304" pitchFamily="18" charset="0"/>
                <a:cs typeface="Times New Roman" panose="02020603050405020304" pitchFamily="18" charset="0"/>
              </a:rPr>
            </a:br>
            <a:r>
              <a:rPr kumimoji="0" lang="en-US" sz="3200" b="1" i="0" u="none" strike="noStrike" kern="1200" cap="all" spc="0" normalizeH="0" baseline="0" noProof="0" dirty="0">
                <a:ln w="3175" cmpd="sng">
                  <a:noFill/>
                </a:ln>
                <a:solidFill>
                  <a:prstClr val="black"/>
                </a:solidFill>
                <a:effectLst/>
                <a:uLnTx/>
                <a:uFillTx/>
                <a:latin typeface="Times New Roman" panose="02020603050405020304" pitchFamily="18" charset="0"/>
                <a:cs typeface="Times New Roman" panose="02020603050405020304" pitchFamily="18" charset="0"/>
              </a:rPr>
              <a:t>Presented by</a:t>
            </a:r>
            <a:br>
              <a:rPr kumimoji="0" lang="en-US" sz="3200" b="1" i="0" u="none" strike="noStrike" kern="1200" cap="all" spc="0" normalizeH="0" baseline="0" noProof="0" dirty="0">
                <a:ln w="3175" cmpd="sng">
                  <a:noFill/>
                </a:ln>
                <a:solidFill>
                  <a:prstClr val="black"/>
                </a:solidFill>
                <a:effectLst/>
                <a:uLnTx/>
                <a:uFillTx/>
                <a:latin typeface="Times New Roman" panose="02020603050405020304" pitchFamily="18" charset="0"/>
                <a:cs typeface="Times New Roman" panose="02020603050405020304" pitchFamily="18" charset="0"/>
              </a:rPr>
            </a:br>
            <a:r>
              <a:rPr kumimoji="0" lang="en-US" sz="3200" b="1" i="0" u="none" strike="noStrike" kern="1200" cap="all" spc="0" normalizeH="0" baseline="0" noProof="0" dirty="0">
                <a:ln w="3175" cmpd="sng">
                  <a:noFill/>
                </a:ln>
                <a:solidFill>
                  <a:prstClr val="black"/>
                </a:solidFill>
                <a:effectLst/>
                <a:uLnTx/>
                <a:uFillTx/>
                <a:latin typeface="Times New Roman" panose="02020603050405020304" pitchFamily="18" charset="0"/>
                <a:cs typeface="Times New Roman" panose="02020603050405020304" pitchFamily="18" charset="0"/>
              </a:rPr>
              <a:t>Team-4</a:t>
            </a:r>
            <a:br>
              <a:rPr kumimoji="0" lang="en-IN" sz="4000" b="1" i="0" u="none" strike="noStrike" kern="1200" cap="all" spc="0" normalizeH="0" baseline="0" noProof="0" dirty="0">
                <a:ln w="3175" cmpd="sng">
                  <a:noFill/>
                </a:ln>
                <a:solidFill>
                  <a:prstClr val="black"/>
                </a:solidFill>
                <a:effectLst/>
                <a:uLnTx/>
                <a:uFillTx/>
                <a:latin typeface="Algerian" panose="04020705040A02060702" pitchFamily="82" charset="0"/>
                <a:ea typeface="+mj-ea"/>
                <a:cs typeface="+mj-cs"/>
              </a:rPr>
            </a:br>
            <a:r>
              <a:rPr kumimoji="0" lang="en-IN" sz="4000" b="1" i="0" u="none" strike="noStrike" kern="1200" cap="all" spc="0" normalizeH="0" baseline="0" noProof="0" dirty="0">
                <a:ln w="3175" cmpd="sng">
                  <a:noFill/>
                </a:ln>
                <a:solidFill>
                  <a:prstClr val="black"/>
                </a:solidFill>
                <a:effectLst/>
                <a:uLnTx/>
                <a:uFillTx/>
                <a:latin typeface="Algerian" panose="04020705040A02060702" pitchFamily="82" charset="0"/>
                <a:ea typeface="+mj-ea"/>
                <a:cs typeface="+mj-cs"/>
              </a:rPr>
              <a:t> </a:t>
            </a:r>
            <a:r>
              <a:rPr kumimoji="0" lang="en-IN" sz="2400" i="0" u="none" strike="noStrike" kern="1200" cap="all" spc="0" normalizeH="0" baseline="0" noProof="0" dirty="0">
                <a:ln w="3175" cmpd="sng">
                  <a:noFill/>
                </a:ln>
                <a:solidFill>
                  <a:srgbClr val="C62324">
                    <a:lumMod val="50000"/>
                  </a:srgbClr>
                </a:solidFill>
                <a:effectLst/>
                <a:uLnTx/>
                <a:uFillTx/>
                <a:latin typeface="Times New Roman" panose="02020603050405020304" pitchFamily="18" charset="0"/>
                <a:cs typeface="Times New Roman" panose="02020603050405020304" pitchFamily="18" charset="0"/>
              </a:rPr>
              <a:t>Pratyush Srivastava</a:t>
            </a:r>
            <a:br>
              <a:rPr kumimoji="0" lang="en-IN" sz="2400" i="0" u="none" strike="noStrike" kern="1200" cap="all" spc="0" normalizeH="0" baseline="0" noProof="0" dirty="0">
                <a:ln w="3175" cmpd="sng">
                  <a:noFill/>
                </a:ln>
                <a:solidFill>
                  <a:srgbClr val="C62324">
                    <a:lumMod val="50000"/>
                  </a:srgbClr>
                </a:solidFill>
                <a:effectLst/>
                <a:uLnTx/>
                <a:uFillTx/>
                <a:latin typeface="Times New Roman" panose="02020603050405020304" pitchFamily="18" charset="0"/>
                <a:cs typeface="Times New Roman" panose="02020603050405020304" pitchFamily="18" charset="0"/>
              </a:rPr>
            </a:br>
            <a:r>
              <a:rPr kumimoji="0" lang="en-IN" sz="2400" i="0" u="none" strike="noStrike" kern="1200" cap="all" spc="0" normalizeH="0" baseline="0" noProof="0" dirty="0">
                <a:ln w="3175" cmpd="sng">
                  <a:noFill/>
                </a:ln>
                <a:solidFill>
                  <a:srgbClr val="C62324">
                    <a:lumMod val="50000"/>
                  </a:srgbClr>
                </a:solidFill>
                <a:effectLst/>
                <a:uLnTx/>
                <a:uFillTx/>
                <a:latin typeface="Times New Roman" panose="02020603050405020304" pitchFamily="18" charset="0"/>
                <a:cs typeface="Times New Roman" panose="02020603050405020304" pitchFamily="18" charset="0"/>
              </a:rPr>
              <a:t> Praveen Parihar </a:t>
            </a:r>
            <a:br>
              <a:rPr kumimoji="0" lang="en-IN" sz="2400" i="0" u="none" strike="noStrike" kern="1200" cap="all" spc="0" normalizeH="0" baseline="0" noProof="0" dirty="0">
                <a:ln w="3175" cmpd="sng">
                  <a:noFill/>
                </a:ln>
                <a:solidFill>
                  <a:srgbClr val="C62324">
                    <a:lumMod val="50000"/>
                  </a:srgbClr>
                </a:solidFill>
                <a:effectLst/>
                <a:uLnTx/>
                <a:uFillTx/>
                <a:latin typeface="Times New Roman" panose="02020603050405020304" pitchFamily="18" charset="0"/>
                <a:cs typeface="Times New Roman" panose="02020603050405020304" pitchFamily="18" charset="0"/>
              </a:rPr>
            </a:br>
            <a:r>
              <a:rPr kumimoji="0" lang="en-IN" sz="2400" i="0" u="none" strike="noStrike" kern="1200" cap="all" spc="0" normalizeH="0" baseline="0" noProof="0" dirty="0">
                <a:ln w="3175" cmpd="sng">
                  <a:noFill/>
                </a:ln>
                <a:solidFill>
                  <a:srgbClr val="C62324">
                    <a:lumMod val="50000"/>
                  </a:srgbClr>
                </a:solidFill>
                <a:effectLst/>
                <a:uLnTx/>
                <a:uFillTx/>
                <a:latin typeface="Times New Roman" panose="02020603050405020304" pitchFamily="18" charset="0"/>
                <a:cs typeface="Times New Roman" panose="02020603050405020304" pitchFamily="18" charset="0"/>
              </a:rPr>
              <a:t>Priyanka thorat</a:t>
            </a:r>
            <a:br>
              <a:rPr kumimoji="0" lang="en-IN" sz="2400" i="0" u="none" strike="noStrike" kern="1200" cap="all" spc="0" normalizeH="0" baseline="0" noProof="0" dirty="0">
                <a:ln w="3175" cmpd="sng">
                  <a:noFill/>
                </a:ln>
                <a:solidFill>
                  <a:srgbClr val="C62324">
                    <a:lumMod val="50000"/>
                  </a:srgbClr>
                </a:solidFill>
                <a:effectLst/>
                <a:uLnTx/>
                <a:uFillTx/>
                <a:latin typeface="Times New Roman" panose="02020603050405020304" pitchFamily="18" charset="0"/>
                <a:cs typeface="Times New Roman" panose="02020603050405020304" pitchFamily="18" charset="0"/>
              </a:rPr>
            </a:br>
            <a:r>
              <a:rPr kumimoji="0" lang="en-IN" sz="2400" i="0" u="none" strike="noStrike" kern="1200" cap="all" spc="0" normalizeH="0" baseline="0" noProof="0" dirty="0">
                <a:ln w="3175" cmpd="sng">
                  <a:noFill/>
                </a:ln>
                <a:solidFill>
                  <a:srgbClr val="C62324">
                    <a:lumMod val="50000"/>
                  </a:srgbClr>
                </a:solidFill>
                <a:effectLst/>
                <a:uLnTx/>
                <a:uFillTx/>
                <a:latin typeface="Times New Roman" panose="02020603050405020304" pitchFamily="18" charset="0"/>
                <a:cs typeface="Times New Roman" panose="02020603050405020304" pitchFamily="18" charset="0"/>
              </a:rPr>
              <a:t> Neeraj Kumar</a:t>
            </a:r>
            <a:br>
              <a:rPr kumimoji="0" lang="en-IN" sz="2400" i="0" u="none" strike="noStrike" kern="1200" cap="all" spc="0" normalizeH="0" baseline="0" noProof="0" dirty="0">
                <a:ln w="3175" cmpd="sng">
                  <a:noFill/>
                </a:ln>
                <a:solidFill>
                  <a:srgbClr val="C62324">
                    <a:lumMod val="50000"/>
                  </a:srgbClr>
                </a:solidFill>
                <a:effectLst/>
                <a:uLnTx/>
                <a:uFillTx/>
                <a:latin typeface="Times New Roman" panose="02020603050405020304" pitchFamily="18" charset="0"/>
                <a:cs typeface="Times New Roman" panose="02020603050405020304" pitchFamily="18" charset="0"/>
              </a:rPr>
            </a:br>
            <a:r>
              <a:rPr kumimoji="0" lang="en-IN" sz="2400" i="0" u="none" strike="noStrike" kern="1200" cap="all" spc="0" normalizeH="0" baseline="0" noProof="0" dirty="0">
                <a:ln w="3175" cmpd="sng">
                  <a:noFill/>
                </a:ln>
                <a:solidFill>
                  <a:srgbClr val="C62324">
                    <a:lumMod val="50000"/>
                  </a:srgbClr>
                </a:solidFill>
                <a:effectLst/>
                <a:uLnTx/>
                <a:uFillTx/>
                <a:latin typeface="Times New Roman" panose="02020603050405020304" pitchFamily="18" charset="0"/>
                <a:cs typeface="Times New Roman" panose="02020603050405020304" pitchFamily="18" charset="0"/>
              </a:rPr>
              <a:t> Rakesh Ranjan</a:t>
            </a:r>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graphical user interface&#10;&#10;Description automatically generated">
            <a:extLst>
              <a:ext uri="{FF2B5EF4-FFF2-40B4-BE49-F238E27FC236}">
                <a16:creationId xmlns:a16="http://schemas.microsoft.com/office/drawing/2014/main" id="{6ECBBD13-FD72-4761-902B-0585B0F7E6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 y="457200"/>
            <a:ext cx="8915400" cy="5638800"/>
          </a:xfrm>
          <a:prstGeom prst="rect">
            <a:avLst/>
          </a:prstGeom>
        </p:spPr>
      </p:pic>
    </p:spTree>
    <p:extLst>
      <p:ext uri="{BB962C8B-B14F-4D97-AF65-F5344CB8AC3E}">
        <p14:creationId xmlns:p14="http://schemas.microsoft.com/office/powerpoint/2010/main" val="1018102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graphical user interface&#10;&#10;Description automatically generated">
            <a:extLst>
              <a:ext uri="{FF2B5EF4-FFF2-40B4-BE49-F238E27FC236}">
                <a16:creationId xmlns:a16="http://schemas.microsoft.com/office/drawing/2014/main" id="{8F53998D-159D-46EE-9F8E-156116899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609600"/>
            <a:ext cx="8629939" cy="5486400"/>
          </a:xfrm>
          <a:prstGeom prst="rect">
            <a:avLst/>
          </a:prstGeom>
        </p:spPr>
      </p:pic>
    </p:spTree>
    <p:extLst>
      <p:ext uri="{BB962C8B-B14F-4D97-AF65-F5344CB8AC3E}">
        <p14:creationId xmlns:p14="http://schemas.microsoft.com/office/powerpoint/2010/main" val="770894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1B5C991A-9EB2-4F0F-BA4B-869F07A125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 y="609600"/>
            <a:ext cx="9067800" cy="5486400"/>
          </a:xfrm>
          <a:prstGeom prst="rect">
            <a:avLst/>
          </a:prstGeom>
        </p:spPr>
      </p:pic>
    </p:spTree>
    <p:extLst>
      <p:ext uri="{BB962C8B-B14F-4D97-AF65-F5344CB8AC3E}">
        <p14:creationId xmlns:p14="http://schemas.microsoft.com/office/powerpoint/2010/main" val="2785827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10;&#10;Description automatically generated">
            <a:extLst>
              <a:ext uri="{FF2B5EF4-FFF2-40B4-BE49-F238E27FC236}">
                <a16:creationId xmlns:a16="http://schemas.microsoft.com/office/drawing/2014/main" id="{77E5E57F-23BA-43BD-82B4-FC827A555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85800"/>
            <a:ext cx="8686800" cy="5486400"/>
          </a:xfrm>
          <a:prstGeom prst="rect">
            <a:avLst/>
          </a:prstGeom>
        </p:spPr>
      </p:pic>
    </p:spTree>
    <p:extLst>
      <p:ext uri="{BB962C8B-B14F-4D97-AF65-F5344CB8AC3E}">
        <p14:creationId xmlns:p14="http://schemas.microsoft.com/office/powerpoint/2010/main" val="3506246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red double decker bus&#10;&#10;Description automatically generated with medium confidence">
            <a:extLst>
              <a:ext uri="{FF2B5EF4-FFF2-40B4-BE49-F238E27FC236}">
                <a16:creationId xmlns:a16="http://schemas.microsoft.com/office/drawing/2014/main" id="{927E6411-0477-49D8-AB9F-60CA84D5C3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533400"/>
            <a:ext cx="8991600" cy="5562600"/>
          </a:xfrm>
          <a:prstGeom prst="rect">
            <a:avLst/>
          </a:prstGeom>
        </p:spPr>
      </p:pic>
    </p:spTree>
    <p:extLst>
      <p:ext uri="{BB962C8B-B14F-4D97-AF65-F5344CB8AC3E}">
        <p14:creationId xmlns:p14="http://schemas.microsoft.com/office/powerpoint/2010/main" val="164197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10;&#10;Description automatically generated">
            <a:extLst>
              <a:ext uri="{FF2B5EF4-FFF2-40B4-BE49-F238E27FC236}">
                <a16:creationId xmlns:a16="http://schemas.microsoft.com/office/drawing/2014/main" id="{7AF2543F-2EFC-4FE0-9D3F-8A8C170E02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81000"/>
            <a:ext cx="8991600" cy="5867400"/>
          </a:xfrm>
          <a:prstGeom prst="rect">
            <a:avLst/>
          </a:prstGeom>
        </p:spPr>
      </p:pic>
    </p:spTree>
    <p:extLst>
      <p:ext uri="{BB962C8B-B14F-4D97-AF65-F5344CB8AC3E}">
        <p14:creationId xmlns:p14="http://schemas.microsoft.com/office/powerpoint/2010/main" val="3861117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 website&#10;&#10;Description automatically generated">
            <a:extLst>
              <a:ext uri="{FF2B5EF4-FFF2-40B4-BE49-F238E27FC236}">
                <a16:creationId xmlns:a16="http://schemas.microsoft.com/office/drawing/2014/main" id="{9C46A4E3-7366-4857-AEC1-6DAD0019E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685800"/>
            <a:ext cx="8763000" cy="5486400"/>
          </a:xfrm>
          <a:prstGeom prst="rect">
            <a:avLst/>
          </a:prstGeom>
        </p:spPr>
      </p:pic>
    </p:spTree>
    <p:extLst>
      <p:ext uri="{BB962C8B-B14F-4D97-AF65-F5344CB8AC3E}">
        <p14:creationId xmlns:p14="http://schemas.microsoft.com/office/powerpoint/2010/main" val="3101575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0230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0532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hank yo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905000"/>
            <a:ext cx="76200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443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692598"/>
            <a:ext cx="7772400" cy="566181"/>
          </a:xfrm>
          <a:prstGeom prst="rect">
            <a:avLst/>
          </a:prstGeom>
        </p:spPr>
        <p:txBody>
          <a:bodyPr vert="horz" wrap="square" lIns="0" tIns="12065" rIns="0" bIns="0" rtlCol="0">
            <a:spAutoFit/>
          </a:bodyPr>
          <a:lstStyle/>
          <a:p>
            <a:r>
              <a:rPr lang="en-US" sz="4000" dirty="0">
                <a:latin typeface="Times New Roman" panose="02020603050405020304" pitchFamily="18" charset="0"/>
                <a:cs typeface="Times New Roman" panose="02020603050405020304" pitchFamily="18" charset="0"/>
              </a:rPr>
              <a:t>Technology used</a:t>
            </a:r>
            <a:endParaRPr lang="en-IN" sz="46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609600" y="2209800"/>
            <a:ext cx="6897370" cy="3608039"/>
          </a:xfrm>
          <a:prstGeom prst="rect">
            <a:avLst/>
          </a:prstGeom>
        </p:spPr>
        <p:txBody>
          <a:bodyPr vert="horz" wrap="square" lIns="0" tIns="128905" rIns="0" bIns="0" rtlCol="0">
            <a:spAutoFit/>
          </a:bodyPr>
          <a:lstStyle/>
          <a:p>
            <a:pPr marL="396240" indent="-383540">
              <a:lnSpc>
                <a:spcPct val="100000"/>
              </a:lnSpc>
              <a:spcBef>
                <a:spcPts val="1015"/>
              </a:spcBef>
              <a:buClr>
                <a:srgbClr val="6D9FAF"/>
              </a:buClr>
              <a:buSzPct val="79166"/>
              <a:buFont typeface="Wingdings"/>
              <a:buChar char=""/>
              <a:tabLst>
                <a:tab pos="396875" algn="l"/>
              </a:tabLst>
            </a:pPr>
            <a:r>
              <a:rPr lang="en-US" sz="2200" dirty="0">
                <a:solidFill>
                  <a:schemeClr val="tx1">
                    <a:lumMod val="85000"/>
                    <a:lumOff val="15000"/>
                  </a:schemeClr>
                </a:solidFill>
                <a:latin typeface="Arial"/>
                <a:cs typeface="Arial"/>
              </a:rPr>
              <a:t>MySQL Database </a:t>
            </a:r>
          </a:p>
          <a:p>
            <a:pPr marL="396240" indent="-383540">
              <a:lnSpc>
                <a:spcPct val="100000"/>
              </a:lnSpc>
              <a:spcBef>
                <a:spcPts val="1015"/>
              </a:spcBef>
              <a:buClr>
                <a:srgbClr val="6D9FAF"/>
              </a:buClr>
              <a:buSzPct val="79166"/>
              <a:buFont typeface="Wingdings"/>
              <a:buChar char=""/>
              <a:tabLst>
                <a:tab pos="396875" algn="l"/>
              </a:tabLst>
            </a:pPr>
            <a:r>
              <a:rPr lang="en-US" sz="2200" dirty="0">
                <a:solidFill>
                  <a:schemeClr val="tx1">
                    <a:lumMod val="85000"/>
                    <a:lumOff val="15000"/>
                  </a:schemeClr>
                </a:solidFill>
                <a:latin typeface="Arial"/>
                <a:cs typeface="Arial"/>
              </a:rPr>
              <a:t>JSP</a:t>
            </a:r>
          </a:p>
          <a:p>
            <a:pPr marL="396240" indent="-383540">
              <a:lnSpc>
                <a:spcPct val="100000"/>
              </a:lnSpc>
              <a:spcBef>
                <a:spcPts val="1015"/>
              </a:spcBef>
              <a:buClr>
                <a:srgbClr val="6D9FAF"/>
              </a:buClr>
              <a:buSzPct val="79166"/>
              <a:buFont typeface="Wingdings"/>
              <a:buChar char=""/>
              <a:tabLst>
                <a:tab pos="396875" algn="l"/>
              </a:tabLst>
            </a:pPr>
            <a:r>
              <a:rPr lang="en-US" sz="2200" dirty="0">
                <a:solidFill>
                  <a:schemeClr val="tx1">
                    <a:lumMod val="85000"/>
                    <a:lumOff val="15000"/>
                  </a:schemeClr>
                </a:solidFill>
                <a:latin typeface="Arial"/>
                <a:cs typeface="Arial"/>
              </a:rPr>
              <a:t>Database Layer(Connection , Sending &amp; Receiving Of Data)</a:t>
            </a:r>
          </a:p>
          <a:p>
            <a:pPr marL="396240" indent="-383540">
              <a:lnSpc>
                <a:spcPct val="100000"/>
              </a:lnSpc>
              <a:spcBef>
                <a:spcPts val="1015"/>
              </a:spcBef>
              <a:buClr>
                <a:srgbClr val="6D9FAF"/>
              </a:buClr>
              <a:buSzPct val="79166"/>
              <a:buFont typeface="Wingdings"/>
              <a:buChar char=""/>
              <a:tabLst>
                <a:tab pos="396875" algn="l"/>
              </a:tabLst>
            </a:pPr>
            <a:r>
              <a:rPr lang="en-US" sz="2200" dirty="0">
                <a:solidFill>
                  <a:schemeClr val="tx1">
                    <a:lumMod val="85000"/>
                    <a:lumOff val="15000"/>
                  </a:schemeClr>
                </a:solidFill>
                <a:latin typeface="Arial"/>
                <a:cs typeface="Arial"/>
              </a:rPr>
              <a:t>Server layer(Servlets)</a:t>
            </a:r>
          </a:p>
          <a:p>
            <a:pPr marL="396240" indent="-383540">
              <a:lnSpc>
                <a:spcPct val="100000"/>
              </a:lnSpc>
              <a:spcBef>
                <a:spcPts val="1015"/>
              </a:spcBef>
              <a:buClr>
                <a:srgbClr val="6D9FAF"/>
              </a:buClr>
              <a:buSzPct val="79166"/>
              <a:buFont typeface="Wingdings"/>
              <a:buChar char=""/>
              <a:tabLst>
                <a:tab pos="396875" algn="l"/>
              </a:tabLst>
            </a:pPr>
            <a:r>
              <a:rPr lang="en-US" sz="2200" dirty="0">
                <a:solidFill>
                  <a:schemeClr val="tx1">
                    <a:lumMod val="85000"/>
                    <a:lumOff val="15000"/>
                  </a:schemeClr>
                </a:solidFill>
                <a:latin typeface="Arial"/>
                <a:cs typeface="Arial"/>
              </a:rPr>
              <a:t>HTML, CSS, JavaScript</a:t>
            </a:r>
          </a:p>
          <a:p>
            <a:pPr marL="396240" indent="-383540">
              <a:lnSpc>
                <a:spcPct val="100000"/>
              </a:lnSpc>
              <a:spcBef>
                <a:spcPts val="1015"/>
              </a:spcBef>
              <a:buClr>
                <a:srgbClr val="6D9FAF"/>
              </a:buClr>
              <a:buSzPct val="79166"/>
              <a:buFont typeface="Wingdings"/>
              <a:buChar char=""/>
              <a:tabLst>
                <a:tab pos="396875" algn="l"/>
              </a:tabLst>
            </a:pPr>
            <a:r>
              <a:rPr lang="en-US" sz="2200" dirty="0">
                <a:solidFill>
                  <a:schemeClr val="tx1">
                    <a:lumMod val="85000"/>
                    <a:lumOff val="15000"/>
                  </a:schemeClr>
                </a:solidFill>
                <a:latin typeface="Arial"/>
                <a:cs typeface="Arial"/>
              </a:rPr>
              <a:t>AWS</a:t>
            </a:r>
          </a:p>
          <a:p>
            <a:pPr marL="396240" indent="-383540">
              <a:lnSpc>
                <a:spcPct val="100000"/>
              </a:lnSpc>
              <a:spcBef>
                <a:spcPts val="1015"/>
              </a:spcBef>
              <a:buClr>
                <a:srgbClr val="6D9FAF"/>
              </a:buClr>
              <a:buSzPct val="79166"/>
              <a:buFont typeface="Wingdings"/>
              <a:buChar char=""/>
              <a:tabLst>
                <a:tab pos="396875" algn="l"/>
              </a:tabLst>
            </a:pPr>
            <a:endParaRPr lang="en-US" sz="2200" dirty="0">
              <a:solidFill>
                <a:schemeClr val="tx1">
                  <a:lumMod val="85000"/>
                  <a:lumOff val="15000"/>
                </a:schemeClr>
              </a:solidFill>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457201" y="4491023"/>
            <a:ext cx="8382000" cy="1452577"/>
          </a:xfrm>
          <a:prstGeom prst="rect">
            <a:avLst/>
          </a:prstGeom>
        </p:spPr>
        <p:txBody>
          <a:bodyPr vert="horz" wrap="square" lIns="0" tIns="12065" rIns="0" bIns="0" rtlCol="0">
            <a:spAutoFit/>
          </a:bodyPr>
          <a:lstStyle/>
          <a:p>
            <a:r>
              <a:rPr lang="en-US" sz="2000" i="0" dirty="0">
                <a:solidFill>
                  <a:srgbClr val="333333"/>
                </a:solidFill>
                <a:effectLst/>
                <a:cs typeface="Times New Roman" panose="02020603050405020304" pitchFamily="18" charset="0"/>
              </a:rPr>
              <a:t>A JSP page consists of HTML tags and JSP tags. The JSP pages are easier to maintain than Servlet because we can separate designing and development. It provides some additional features such as Expression Language, Custom Tags, </a:t>
            </a:r>
            <a:r>
              <a:rPr lang="en-US" sz="2000" i="0" dirty="0" err="1">
                <a:solidFill>
                  <a:srgbClr val="333333"/>
                </a:solidFill>
                <a:effectLst/>
                <a:cs typeface="Times New Roman" panose="02020603050405020304" pitchFamily="18" charset="0"/>
              </a:rPr>
              <a:t>etc</a:t>
            </a:r>
            <a:br>
              <a:rPr lang="en-IN" sz="2400" b="0" i="1" dirty="0">
                <a:solidFill>
                  <a:srgbClr val="232429"/>
                </a:solidFill>
                <a:effectLst/>
              </a:rPr>
            </a:br>
            <a:endParaRPr lang="en-IN" sz="2400" dirty="0"/>
          </a:p>
        </p:txBody>
      </p:sp>
      <p:sp>
        <p:nvSpPr>
          <p:cNvPr id="4" name="Subtitle 3">
            <a:extLst>
              <a:ext uri="{FF2B5EF4-FFF2-40B4-BE49-F238E27FC236}">
                <a16:creationId xmlns:a16="http://schemas.microsoft.com/office/drawing/2014/main" id="{0571A0F5-3788-4DDB-A45E-68520F4E9078}"/>
              </a:ext>
            </a:extLst>
          </p:cNvPr>
          <p:cNvSpPr>
            <a:spLocks noGrp="1"/>
          </p:cNvSpPr>
          <p:nvPr>
            <p:ph type="subTitle" idx="1"/>
          </p:nvPr>
        </p:nvSpPr>
        <p:spPr>
          <a:xfrm>
            <a:off x="990600" y="3581400"/>
            <a:ext cx="6517482" cy="685799"/>
          </a:xfrm>
        </p:spPr>
        <p:txBody>
          <a:bodyPr>
            <a:normAutofit/>
          </a:bodyPr>
          <a:lstStyle/>
          <a:p>
            <a:r>
              <a:rPr lang="en-IN" sz="2800" b="1" u="sng" dirty="0">
                <a:solidFill>
                  <a:schemeClr val="tx1"/>
                </a:solidFill>
                <a:latin typeface="Times New Roman" panose="02020603050405020304" pitchFamily="18" charset="0"/>
                <a:cs typeface="Times New Roman" panose="02020603050405020304" pitchFamily="18" charset="0"/>
              </a:rPr>
              <a:t>JSP</a:t>
            </a:r>
          </a:p>
        </p:txBody>
      </p:sp>
      <p:sp>
        <p:nvSpPr>
          <p:cNvPr id="3" name="object 3"/>
          <p:cNvSpPr txBox="1"/>
          <p:nvPr/>
        </p:nvSpPr>
        <p:spPr>
          <a:xfrm>
            <a:off x="685800" y="494428"/>
            <a:ext cx="7391400" cy="2782172"/>
          </a:xfrm>
          <a:prstGeom prst="rect">
            <a:avLst/>
          </a:prstGeom>
        </p:spPr>
        <p:txBody>
          <a:bodyPr vert="horz" wrap="square" lIns="0" tIns="128905" rIns="0" bIns="0" rtlCol="0">
            <a:spAutoFit/>
          </a:bodyPr>
          <a:lstStyle/>
          <a:p>
            <a:pPr marL="396240" indent="-383540" algn="ctr">
              <a:lnSpc>
                <a:spcPct val="100000"/>
              </a:lnSpc>
              <a:spcBef>
                <a:spcPts val="1015"/>
              </a:spcBef>
              <a:buClr>
                <a:srgbClr val="6D9FAF"/>
              </a:buClr>
              <a:buSzPct val="79166"/>
              <a:buFont typeface="Wingdings"/>
              <a:buChar char=""/>
              <a:tabLst>
                <a:tab pos="396875" algn="l"/>
              </a:tabLst>
            </a:pPr>
            <a:r>
              <a:rPr lang="en-IN" sz="4400" b="1" dirty="0">
                <a:latin typeface="Times New Roman" panose="02020603050405020304" pitchFamily="18" charset="0"/>
                <a:cs typeface="Times New Roman" panose="02020603050405020304" pitchFamily="18" charset="0"/>
              </a:rPr>
              <a:t> </a:t>
            </a:r>
            <a:r>
              <a:rPr lang="en-US" sz="2800" b="1" u="sng" dirty="0">
                <a:latin typeface="Times New Roman" panose="02020603050405020304" pitchFamily="18" charset="0"/>
                <a:cs typeface="Times New Roman" panose="02020603050405020304" pitchFamily="18" charset="0"/>
              </a:rPr>
              <a:t>JAVA BEAN CLASSES</a:t>
            </a:r>
            <a:br>
              <a:rPr lang="en-US" sz="2400" b="1" u="sng" dirty="0">
                <a:latin typeface="Times New Roman" panose="02020603050405020304" pitchFamily="18" charset="0"/>
                <a:cs typeface="Times New Roman" panose="02020603050405020304" pitchFamily="18" charset="0"/>
              </a:rPr>
            </a:br>
            <a:endParaRPr lang="en-US" sz="2400" b="1" u="sng" dirty="0">
              <a:latin typeface="Times New Roman" panose="02020603050405020304" pitchFamily="18" charset="0"/>
              <a:cs typeface="Times New Roman" panose="02020603050405020304" pitchFamily="18" charset="0"/>
            </a:endParaRPr>
          </a:p>
          <a:p>
            <a:pPr marL="12700" algn="ctr">
              <a:lnSpc>
                <a:spcPct val="100000"/>
              </a:lnSpc>
              <a:spcBef>
                <a:spcPts val="1015"/>
              </a:spcBef>
              <a:buClr>
                <a:srgbClr val="6D9FAF"/>
              </a:buClr>
              <a:buSzPct val="79166"/>
              <a:tabLst>
                <a:tab pos="396875" algn="l"/>
              </a:tabLst>
            </a:pPr>
            <a:r>
              <a:rPr lang="en-US" sz="2400" dirty="0">
                <a:latin typeface="+mj-lt"/>
                <a:cs typeface="Times New Roman" panose="02020603050405020304" pitchFamily="18" charset="0"/>
              </a:rPr>
              <a:t>Java beans incorporate a set of objects into one accessible object that can be accessed easily from any application. This single accessible object is maintainable, customizable, and reusable.</a:t>
            </a:r>
            <a:endParaRPr lang="en-US" sz="2200" dirty="0">
              <a:latin typeface="+mj-lt"/>
              <a:cs typeface="Times New Roman" panose="02020603050405020304" pitchFamily="18" charset="0"/>
            </a:endParaRPr>
          </a:p>
        </p:txBody>
      </p:sp>
    </p:spTree>
    <p:extLst>
      <p:ext uri="{BB962C8B-B14F-4D97-AF65-F5344CB8AC3E}">
        <p14:creationId xmlns:p14="http://schemas.microsoft.com/office/powerpoint/2010/main" val="1853492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20901"/>
            <a:ext cx="8305800" cy="2920671"/>
          </a:xfrm>
          <a:prstGeom prst="rect">
            <a:avLst/>
          </a:prstGeom>
        </p:spPr>
        <p:txBody>
          <a:bodyPr vert="horz" wrap="square" lIns="0" tIns="12065" rIns="0" bIns="0" rtlCol="0">
            <a:spAutoFit/>
          </a:bodyPr>
          <a:lstStyle/>
          <a:p>
            <a:br>
              <a:rPr lang="en-IN" sz="3200" b="1" u="sng" dirty="0"/>
            </a:br>
            <a:r>
              <a:rPr lang="en-IN" sz="3200" b="1" u="sng" dirty="0"/>
              <a:t>DATABASE LAYER</a:t>
            </a:r>
            <a:br>
              <a:rPr lang="en-IN" sz="2800" u="sng" dirty="0"/>
            </a:br>
            <a:br>
              <a:rPr lang="en-IN" sz="2800" u="sng" dirty="0"/>
            </a:br>
            <a:r>
              <a:rPr lang="en-US" sz="2400" i="0" dirty="0">
                <a:effectLst/>
              </a:rPr>
              <a:t>The Data Access Object is basically an object or an interface that provides access to database or any other persistence storage.</a:t>
            </a:r>
            <a:br>
              <a:rPr lang="en-IN" sz="2800" b="0" i="1" dirty="0">
                <a:effectLst/>
                <a:latin typeface="Roboto" panose="02000000000000000000" pitchFamily="2" charset="0"/>
              </a:rPr>
            </a:br>
            <a:endParaRPr lang="en-IN" sz="4600" dirty="0"/>
          </a:p>
        </p:txBody>
      </p:sp>
      <p:sp>
        <p:nvSpPr>
          <p:cNvPr id="3" name="object 3"/>
          <p:cNvSpPr txBox="1"/>
          <p:nvPr/>
        </p:nvSpPr>
        <p:spPr>
          <a:xfrm>
            <a:off x="609600" y="2619583"/>
            <a:ext cx="8146240" cy="3336170"/>
          </a:xfrm>
          <a:prstGeom prst="rect">
            <a:avLst/>
          </a:prstGeom>
        </p:spPr>
        <p:txBody>
          <a:bodyPr vert="horz" wrap="square" lIns="0" tIns="128905" rIns="0" bIns="0" rtlCol="0">
            <a:spAutoFit/>
          </a:bodyPr>
          <a:lstStyle/>
          <a:p>
            <a:pPr marL="396240" indent="-383540">
              <a:lnSpc>
                <a:spcPct val="100000"/>
              </a:lnSpc>
              <a:spcBef>
                <a:spcPts val="1015"/>
              </a:spcBef>
              <a:buClr>
                <a:srgbClr val="6D9FAF"/>
              </a:buClr>
              <a:buSzPct val="79166"/>
              <a:buFont typeface="Wingdings"/>
              <a:buChar char=""/>
              <a:tabLst>
                <a:tab pos="396875" algn="l"/>
              </a:tabLst>
            </a:pPr>
            <a:r>
              <a:rPr lang="en-US" sz="3200" b="1" i="0" dirty="0">
                <a:effectLst/>
                <a:latin typeface="+mj-lt"/>
                <a:cs typeface="Times New Roman" panose="02020603050405020304" pitchFamily="18" charset="0"/>
              </a:rPr>
              <a:t>For example </a:t>
            </a:r>
            <a:br>
              <a:rPr lang="en-US" sz="3200" b="1" i="0" dirty="0">
                <a:effectLst/>
                <a:latin typeface="+mj-lt"/>
                <a:cs typeface="Times New Roman" panose="02020603050405020304" pitchFamily="18" charset="0"/>
              </a:rPr>
            </a:br>
            <a:r>
              <a:rPr lang="en-US" sz="2400" i="0" dirty="0">
                <a:effectLst/>
                <a:latin typeface="+mj-lt"/>
                <a:cs typeface="Times New Roman" panose="02020603050405020304" pitchFamily="18" charset="0"/>
              </a:rPr>
              <a:t>if we want to perform some operation for table “employee” present inside the database </a:t>
            </a:r>
            <a:r>
              <a:rPr kumimoji="0" lang="en-US" altLang="en-US" sz="2400" i="0" u="none" strike="noStrike" cap="none" normalizeH="0" baseline="0" dirty="0">
                <a:ln>
                  <a:noFill/>
                </a:ln>
                <a:effectLst/>
                <a:latin typeface="+mj-lt"/>
                <a:cs typeface="Times New Roman" panose="02020603050405020304" pitchFamily="18" charset="0"/>
              </a:rPr>
              <a:t>interface </a:t>
            </a:r>
          </a:p>
          <a:p>
            <a:pPr marL="396240" indent="-383540">
              <a:lnSpc>
                <a:spcPct val="100000"/>
              </a:lnSpc>
              <a:spcBef>
                <a:spcPts val="1015"/>
              </a:spcBef>
              <a:buClr>
                <a:srgbClr val="6D9FAF"/>
              </a:buClr>
              <a:buSzPct val="79166"/>
              <a:buFont typeface="Wingdings"/>
              <a:buChar char=""/>
              <a:tabLst>
                <a:tab pos="396875" algn="l"/>
              </a:tabLst>
            </a:pPr>
            <a:r>
              <a:rPr kumimoji="0" lang="en-US" altLang="en-US" sz="2400" i="0" u="none" strike="noStrike" cap="none" normalizeH="0" baseline="0" dirty="0" err="1">
                <a:ln>
                  <a:noFill/>
                </a:ln>
                <a:effectLst/>
                <a:latin typeface="+mj-lt"/>
                <a:cs typeface="Times New Roman" panose="02020603050405020304" pitchFamily="18" charset="0"/>
              </a:rPr>
              <a:t>EmployeeDAO</a:t>
            </a:r>
            <a:r>
              <a:rPr kumimoji="0" lang="en-US" altLang="en-US" sz="2400" i="0" u="none" strike="noStrike" cap="none" normalizeH="0" baseline="0" dirty="0">
                <a:ln>
                  <a:noFill/>
                </a:ln>
                <a:effectLst/>
                <a:latin typeface="+mj-lt"/>
                <a:cs typeface="Times New Roman" panose="02020603050405020304" pitchFamily="18" charset="0"/>
              </a:rPr>
              <a:t> { </a:t>
            </a:r>
            <a:br>
              <a:rPr kumimoji="0" lang="en-US" altLang="en-US" sz="2400" i="0" u="none" strike="noStrike" cap="none" normalizeH="0" baseline="0" dirty="0">
                <a:ln>
                  <a:noFill/>
                </a:ln>
                <a:effectLst/>
                <a:latin typeface="+mj-lt"/>
                <a:cs typeface="Times New Roman" panose="02020603050405020304" pitchFamily="18" charset="0"/>
              </a:rPr>
            </a:br>
            <a:r>
              <a:rPr kumimoji="0" lang="en-US" altLang="en-US" sz="2400" i="0" u="none" strike="noStrike" cap="none" normalizeH="0" baseline="0" dirty="0">
                <a:ln>
                  <a:noFill/>
                </a:ln>
                <a:effectLst/>
                <a:latin typeface="+mj-lt"/>
                <a:cs typeface="Times New Roman" panose="02020603050405020304" pitchFamily="18" charset="0"/>
              </a:rPr>
              <a:t>  List&lt;Employee&gt; </a:t>
            </a:r>
            <a:r>
              <a:rPr kumimoji="0" lang="en-US" altLang="en-US" sz="2400" i="0" u="none" strike="noStrike" cap="none" normalizeH="0" baseline="0" dirty="0" err="1">
                <a:ln>
                  <a:noFill/>
                </a:ln>
                <a:effectLst/>
                <a:latin typeface="+mj-lt"/>
                <a:cs typeface="Times New Roman" panose="02020603050405020304" pitchFamily="18" charset="0"/>
              </a:rPr>
              <a:t>findById</a:t>
            </a:r>
            <a:r>
              <a:rPr kumimoji="0" lang="en-US" altLang="en-US" sz="2400" i="0" u="none" strike="noStrike" cap="none" normalizeH="0" baseline="0" dirty="0">
                <a:ln>
                  <a:noFill/>
                </a:ln>
                <a:effectLst/>
                <a:latin typeface="+mj-lt"/>
                <a:cs typeface="Times New Roman" panose="02020603050405020304" pitchFamily="18" charset="0"/>
              </a:rPr>
              <a:t>();</a:t>
            </a:r>
            <a:br>
              <a:rPr kumimoji="0" lang="en-US" altLang="en-US" sz="2400" i="0" u="none" strike="noStrike" cap="none" normalizeH="0" baseline="0" dirty="0">
                <a:ln>
                  <a:noFill/>
                </a:ln>
                <a:effectLst/>
                <a:latin typeface="+mj-lt"/>
                <a:cs typeface="Times New Roman" panose="02020603050405020304" pitchFamily="18" charset="0"/>
              </a:rPr>
            </a:br>
            <a:r>
              <a:rPr kumimoji="0" lang="en-US" altLang="en-US" sz="2400" i="0" u="none" strike="noStrike" cap="none" normalizeH="0" baseline="0" dirty="0" err="1">
                <a:ln>
                  <a:noFill/>
                </a:ln>
                <a:effectLst/>
                <a:latin typeface="+mj-lt"/>
                <a:cs typeface="Times New Roman" panose="02020603050405020304" pitchFamily="18" charset="0"/>
              </a:rPr>
              <a:t>boolean</a:t>
            </a:r>
            <a:r>
              <a:rPr kumimoji="0" lang="en-US" altLang="en-US" sz="2400" i="0" u="none" strike="noStrike" cap="none" normalizeH="0" baseline="0" dirty="0">
                <a:ln>
                  <a:noFill/>
                </a:ln>
                <a:effectLst/>
                <a:latin typeface="+mj-lt"/>
                <a:cs typeface="Times New Roman" panose="02020603050405020304" pitchFamily="18" charset="0"/>
              </a:rPr>
              <a:t> </a:t>
            </a:r>
            <a:r>
              <a:rPr kumimoji="0" lang="en-US" altLang="en-US" sz="2400" i="0" u="none" strike="noStrike" cap="none" normalizeH="0" baseline="0" dirty="0" err="1">
                <a:ln>
                  <a:noFill/>
                </a:ln>
                <a:effectLst/>
                <a:latin typeface="+mj-lt"/>
                <a:cs typeface="Times New Roman" panose="02020603050405020304" pitchFamily="18" charset="0"/>
              </a:rPr>
              <a:t>insertEmployee</a:t>
            </a:r>
            <a:r>
              <a:rPr kumimoji="0" lang="en-US" altLang="en-US" sz="2400" i="0" u="none" strike="noStrike" cap="none" normalizeH="0" baseline="0" dirty="0">
                <a:ln>
                  <a:noFill/>
                </a:ln>
                <a:effectLst/>
                <a:latin typeface="+mj-lt"/>
                <a:cs typeface="Times New Roman" panose="02020603050405020304" pitchFamily="18" charset="0"/>
              </a:rPr>
              <a:t>(Employee employee);</a:t>
            </a:r>
            <a:r>
              <a:rPr kumimoji="0" lang="en-US" altLang="en-US" sz="2000" i="0" u="none" strike="noStrike" cap="none" normalizeH="0" baseline="0" dirty="0">
                <a:ln>
                  <a:noFill/>
                </a:ln>
                <a:effectLst/>
                <a:latin typeface="+mj-lt"/>
                <a:cs typeface="Times New Roman" panose="02020603050405020304" pitchFamily="18" charset="0"/>
              </a:rPr>
              <a:t> </a:t>
            </a:r>
            <a:br>
              <a:rPr kumimoji="0" lang="en-US" altLang="en-US" sz="5400" i="0" u="none" strike="noStrike" cap="none" normalizeH="0" baseline="0" dirty="0">
                <a:ln>
                  <a:noFill/>
                </a:ln>
                <a:effectLst/>
                <a:latin typeface="+mj-lt"/>
                <a:cs typeface="Times New Roman" panose="02020603050405020304" pitchFamily="18" charset="0"/>
              </a:rPr>
            </a:br>
            <a:r>
              <a:rPr kumimoji="0" lang="en-US" altLang="en-US" sz="2400" i="0" u="none" strike="noStrike" cap="none" normalizeH="0" baseline="0" dirty="0" err="1">
                <a:ln>
                  <a:noFill/>
                </a:ln>
                <a:effectLst/>
                <a:latin typeface="+mj-lt"/>
                <a:cs typeface="Times New Roman" panose="02020603050405020304" pitchFamily="18" charset="0"/>
              </a:rPr>
              <a:t>boolean</a:t>
            </a:r>
            <a:r>
              <a:rPr kumimoji="0" lang="en-US" altLang="en-US" sz="2400" i="0" u="none" strike="noStrike" cap="none" normalizeH="0" baseline="0" dirty="0">
                <a:ln>
                  <a:noFill/>
                </a:ln>
                <a:effectLst/>
                <a:latin typeface="+mj-lt"/>
                <a:cs typeface="Times New Roman" panose="02020603050405020304" pitchFamily="18" charset="0"/>
              </a:rPr>
              <a:t> </a:t>
            </a:r>
            <a:r>
              <a:rPr kumimoji="0" lang="en-US" altLang="en-US" sz="2400" i="0" u="none" strike="noStrike" cap="none" normalizeH="0" baseline="0" dirty="0" err="1">
                <a:ln>
                  <a:noFill/>
                </a:ln>
                <a:effectLst/>
                <a:latin typeface="+mj-lt"/>
                <a:cs typeface="Times New Roman" panose="02020603050405020304" pitchFamily="18" charset="0"/>
              </a:rPr>
              <a:t>updateEmployee</a:t>
            </a:r>
            <a:r>
              <a:rPr kumimoji="0" lang="en-US" altLang="en-US" sz="2400" i="0" u="none" strike="noStrike" cap="none" normalizeH="0" baseline="0" dirty="0">
                <a:ln>
                  <a:noFill/>
                </a:ln>
                <a:effectLst/>
                <a:latin typeface="+mj-lt"/>
                <a:cs typeface="Times New Roman" panose="02020603050405020304" pitchFamily="18" charset="0"/>
              </a:rPr>
              <a:t>(Employee employee);</a:t>
            </a:r>
            <a:br>
              <a:rPr kumimoji="0" lang="en-US" altLang="en-US" sz="2400" i="0" u="none" strike="noStrike" cap="none" normalizeH="0" baseline="0" dirty="0">
                <a:ln>
                  <a:noFill/>
                </a:ln>
                <a:effectLst/>
                <a:latin typeface="+mj-lt"/>
                <a:cs typeface="Times New Roman" panose="02020603050405020304" pitchFamily="18" charset="0"/>
              </a:rPr>
            </a:br>
            <a:r>
              <a:rPr kumimoji="0" lang="en-US" altLang="en-US" sz="2400" i="0" u="none" strike="noStrike" cap="none" normalizeH="0" baseline="0" dirty="0">
                <a:ln>
                  <a:noFill/>
                </a:ln>
                <a:effectLst/>
                <a:latin typeface="+mj-lt"/>
                <a:cs typeface="Times New Roman" panose="02020603050405020304" pitchFamily="18" charset="0"/>
              </a:rPr>
              <a:t> </a:t>
            </a:r>
            <a:r>
              <a:rPr kumimoji="0" lang="en-US" altLang="en-US" sz="2400" i="0" u="none" strike="noStrike" cap="none" normalizeH="0" baseline="0" dirty="0" err="1">
                <a:ln>
                  <a:noFill/>
                </a:ln>
                <a:effectLst/>
                <a:latin typeface="+mj-lt"/>
                <a:cs typeface="Times New Roman" panose="02020603050405020304" pitchFamily="18" charset="0"/>
              </a:rPr>
              <a:t>boolean</a:t>
            </a:r>
            <a:r>
              <a:rPr kumimoji="0" lang="en-US" altLang="en-US" sz="2400" i="0" u="none" strike="noStrike" cap="none" normalizeH="0" baseline="0" dirty="0">
                <a:ln>
                  <a:noFill/>
                </a:ln>
                <a:effectLst/>
                <a:latin typeface="+mj-lt"/>
                <a:cs typeface="Times New Roman" panose="02020603050405020304" pitchFamily="18" charset="0"/>
              </a:rPr>
              <a:t> </a:t>
            </a:r>
            <a:r>
              <a:rPr kumimoji="0" lang="en-US" altLang="en-US" sz="2400" i="0" u="none" strike="noStrike" cap="none" normalizeH="0" baseline="0" dirty="0" err="1">
                <a:ln>
                  <a:noFill/>
                </a:ln>
                <a:effectLst/>
                <a:latin typeface="+mj-lt"/>
                <a:cs typeface="Times New Roman" panose="02020603050405020304" pitchFamily="18" charset="0"/>
              </a:rPr>
              <a:t>deleteEmployee</a:t>
            </a:r>
            <a:r>
              <a:rPr kumimoji="0" lang="en-US" altLang="en-US" sz="2400" i="0" u="none" strike="noStrike" cap="none" normalizeH="0" baseline="0" dirty="0">
                <a:ln>
                  <a:noFill/>
                </a:ln>
                <a:effectLst/>
                <a:latin typeface="+mj-lt"/>
                <a:cs typeface="Times New Roman" panose="02020603050405020304" pitchFamily="18" charset="0"/>
              </a:rPr>
              <a:t>(Employee employee);</a:t>
            </a:r>
            <a:r>
              <a:rPr kumimoji="0" lang="en-US" altLang="en-US" sz="2000" i="0" u="none" strike="noStrike" cap="none" normalizeH="0" baseline="0" dirty="0">
                <a:ln>
                  <a:noFill/>
                </a:ln>
                <a:effectLst/>
                <a:latin typeface="+mj-lt"/>
                <a:cs typeface="Times New Roman" panose="02020603050405020304" pitchFamily="18" charset="0"/>
              </a:rPr>
              <a:t> }</a:t>
            </a:r>
            <a:endParaRPr lang="en-US" sz="2200" dirty="0">
              <a:latin typeface="+mj-lt"/>
              <a:cs typeface="Times New Roman" panose="02020603050405020304" pitchFamily="18" charset="0"/>
            </a:endParaRPr>
          </a:p>
        </p:txBody>
      </p:sp>
    </p:spTree>
    <p:extLst>
      <p:ext uri="{BB962C8B-B14F-4D97-AF65-F5344CB8AC3E}">
        <p14:creationId xmlns:p14="http://schemas.microsoft.com/office/powerpoint/2010/main" val="1974874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3" name="object 3"/>
          <p:cNvSpPr txBox="1"/>
          <p:nvPr/>
        </p:nvSpPr>
        <p:spPr>
          <a:xfrm>
            <a:off x="572516" y="631901"/>
            <a:ext cx="7504684" cy="5522024"/>
          </a:xfrm>
          <a:prstGeom prst="rect">
            <a:avLst/>
          </a:prstGeom>
        </p:spPr>
        <p:txBody>
          <a:bodyPr vert="horz" wrap="square" lIns="0" tIns="12700" rIns="0" bIns="0" rtlCol="0">
            <a:spAutoFit/>
          </a:bodyPr>
          <a:lstStyle/>
          <a:p>
            <a:pPr algn="ctr"/>
            <a:r>
              <a:rPr lang="en-US" sz="4400" b="0" i="0" dirty="0">
                <a:effectLst/>
                <a:latin typeface="Times New Roman" panose="02020603050405020304" pitchFamily="18" charset="0"/>
                <a:cs typeface="Times New Roman" panose="02020603050405020304" pitchFamily="18" charset="0"/>
              </a:rPr>
              <a:t>    </a:t>
            </a:r>
            <a:r>
              <a:rPr lang="en-US" sz="4000" b="1" u="sng" dirty="0">
                <a:latin typeface="Times New Roman" panose="02020603050405020304" pitchFamily="18" charset="0"/>
                <a:cs typeface="Times New Roman" panose="02020603050405020304" pitchFamily="18" charset="0"/>
              </a:rPr>
              <a:t>S</a:t>
            </a:r>
            <a:r>
              <a:rPr lang="en-US" sz="4000" b="1" i="0" u="sng" dirty="0">
                <a:effectLst/>
                <a:latin typeface="Times New Roman" panose="02020603050405020304" pitchFamily="18" charset="0"/>
                <a:cs typeface="Times New Roman" panose="02020603050405020304" pitchFamily="18" charset="0"/>
              </a:rPr>
              <a:t>erver Layer</a:t>
            </a:r>
          </a:p>
          <a:p>
            <a:pPr algn="ctr"/>
            <a:br>
              <a:rPr lang="en-US" sz="4400" b="0" i="0" dirty="0">
                <a:effectLst/>
                <a:latin typeface="Times New Roman" panose="02020603050405020304" pitchFamily="18" charset="0"/>
                <a:cs typeface="Times New Roman" panose="02020603050405020304" pitchFamily="18" charset="0"/>
              </a:rPr>
            </a:br>
            <a:r>
              <a:rPr lang="en-US" sz="2400" i="0" dirty="0">
                <a:effectLst/>
                <a:latin typeface="+mj-lt"/>
                <a:cs typeface="Times New Roman" panose="02020603050405020304" pitchFamily="18" charset="0"/>
              </a:rPr>
              <a:t>Java Servlets are programs that run on a Web or Application server and act as a middle layer between a requests coming from a Web browser or other HTTP client</a:t>
            </a:r>
            <a:r>
              <a:rPr lang="en-US" sz="2400" dirty="0">
                <a:latin typeface="+mj-lt"/>
                <a:cs typeface="Times New Roman" panose="02020603050405020304" pitchFamily="18" charset="0"/>
              </a:rPr>
              <a:t> </a:t>
            </a:r>
            <a:r>
              <a:rPr lang="en-US" sz="2400" i="0" dirty="0">
                <a:effectLst/>
                <a:latin typeface="+mj-lt"/>
                <a:cs typeface="Times New Roman" panose="02020603050405020304" pitchFamily="18" charset="0"/>
              </a:rPr>
              <a:t>and </a:t>
            </a:r>
            <a:r>
              <a:rPr lang="en-US" sz="2400" dirty="0">
                <a:latin typeface="+mj-lt"/>
                <a:cs typeface="Times New Roman" panose="02020603050405020304" pitchFamily="18" charset="0"/>
              </a:rPr>
              <a:t> </a:t>
            </a:r>
            <a:r>
              <a:rPr lang="en-US" sz="2400" i="0" dirty="0">
                <a:effectLst/>
                <a:latin typeface="+mj-lt"/>
                <a:cs typeface="Times New Roman" panose="02020603050405020304" pitchFamily="18" charset="0"/>
              </a:rPr>
              <a:t>databases or applications on the HTTP server.</a:t>
            </a:r>
            <a:br>
              <a:rPr lang="en-US" sz="2400" b="1" dirty="0">
                <a:latin typeface="+mj-lt"/>
                <a:cs typeface="Times New Roman" panose="02020603050405020304" pitchFamily="18" charset="0"/>
              </a:rPr>
            </a:br>
            <a:br>
              <a:rPr lang="en-US" sz="2400" b="1" i="0" dirty="0">
                <a:effectLst/>
                <a:latin typeface="+mj-lt"/>
                <a:cs typeface="Times New Roman" panose="02020603050405020304" pitchFamily="18" charset="0"/>
              </a:rPr>
            </a:br>
            <a:r>
              <a:rPr lang="en-US" sz="2400" i="0" dirty="0">
                <a:effectLst/>
                <a:latin typeface="+mj-lt"/>
                <a:cs typeface="Times New Roman" panose="02020603050405020304" pitchFamily="18" charset="0"/>
              </a:rPr>
              <a:t>Using Servlets, we can take input from user through web page, and</a:t>
            </a:r>
            <a:r>
              <a:rPr lang="en-US" sz="2400" dirty="0">
                <a:latin typeface="+mj-lt"/>
                <a:cs typeface="Times New Roman" panose="02020603050405020304" pitchFamily="18" charset="0"/>
              </a:rPr>
              <a:t> </a:t>
            </a:r>
            <a:r>
              <a:rPr lang="en-US" sz="2400" i="0" dirty="0">
                <a:effectLst/>
                <a:latin typeface="+mj-lt"/>
                <a:cs typeface="Times New Roman" panose="02020603050405020304" pitchFamily="18" charset="0"/>
              </a:rPr>
              <a:t>we can present records from a database or another source, and create dynamic web pages</a:t>
            </a:r>
            <a:br>
              <a:rPr lang="en-US" sz="2400" b="0" i="0" dirty="0">
                <a:effectLst/>
                <a:latin typeface="Times New Roman" panose="02020603050405020304" pitchFamily="18" charset="0"/>
                <a:cs typeface="Times New Roman" panose="02020603050405020304" pitchFamily="18" charset="0"/>
              </a:rPr>
            </a:br>
            <a:br>
              <a:rPr lang="en-US" sz="2400" b="0" i="0" dirty="0">
                <a:solidFill>
                  <a:schemeClr val="accent6">
                    <a:lumMod val="75000"/>
                  </a:schemeClr>
                </a:solidFill>
                <a:effectLst/>
                <a:latin typeface="Arial" panose="020B0604020202020204" pitchFamily="34" charset="0"/>
              </a:rPr>
            </a:br>
            <a:br>
              <a:rPr lang="en-US" sz="2400" b="0" i="0" dirty="0">
                <a:solidFill>
                  <a:schemeClr val="accent6">
                    <a:lumMod val="75000"/>
                  </a:schemeClr>
                </a:solidFill>
                <a:effectLst/>
                <a:latin typeface="Arial" panose="020B0604020202020204" pitchFamily="34" charset="0"/>
              </a:rPr>
            </a:br>
            <a:r>
              <a:rPr sz="3000" spc="-60" dirty="0">
                <a:latin typeface="Arial"/>
                <a:cs typeface="Arial"/>
              </a:rPr>
              <a:t>.</a:t>
            </a:r>
            <a:endParaRPr sz="30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3" name="object 3"/>
          <p:cNvSpPr txBox="1"/>
          <p:nvPr/>
        </p:nvSpPr>
        <p:spPr>
          <a:xfrm>
            <a:off x="400558" y="914400"/>
            <a:ext cx="8342884" cy="4968027"/>
          </a:xfrm>
          <a:prstGeom prst="rect">
            <a:avLst/>
          </a:prstGeom>
        </p:spPr>
        <p:txBody>
          <a:bodyPr vert="horz" wrap="square" lIns="0" tIns="12700" rIns="0" bIns="0" rtlCol="0">
            <a:spAutoFit/>
          </a:bodyPr>
          <a:lstStyle/>
          <a:p>
            <a:pPr algn="ctr"/>
            <a:r>
              <a:rPr kumimoji="0" lang="en-US" sz="3000" b="1" i="0" u="sng" strike="noStrike" kern="1200" cap="all" spc="0" normalizeH="0" baseline="0" noProof="0" dirty="0">
                <a:ln w="3175" cmpd="sng">
                  <a:noFill/>
                </a:ln>
                <a:solidFill>
                  <a:prstClr val="black"/>
                </a:solidFill>
                <a:effectLst/>
                <a:uLnTx/>
                <a:uFillTx/>
                <a:latin typeface="Arial Black" panose="020B0A04020102020204" pitchFamily="34" charset="0"/>
                <a:ea typeface="+mj-ea"/>
                <a:cs typeface="+mj-cs"/>
              </a:rPr>
              <a:t>HTML</a:t>
            </a:r>
          </a:p>
          <a:p>
            <a:pPr algn="ctr"/>
            <a:br>
              <a:rPr kumimoji="0" lang="en-US" sz="2200" b="1" i="0" u="none" strike="noStrike" kern="1200" cap="all" spc="0" normalizeH="0" baseline="0" noProof="0" dirty="0">
                <a:ln w="3175" cmpd="sng">
                  <a:noFill/>
                </a:ln>
                <a:solidFill>
                  <a:srgbClr val="14967C">
                    <a:lumMod val="40000"/>
                    <a:lumOff val="60000"/>
                  </a:srgbClr>
                </a:solidFill>
                <a:effectLst/>
                <a:uLnTx/>
                <a:uFillTx/>
                <a:latin typeface="Century Gothic" panose="020B0502020202020204"/>
                <a:ea typeface="+mj-ea"/>
                <a:cs typeface="+mj-cs"/>
              </a:rPr>
            </a:br>
            <a:r>
              <a:rPr kumimoji="0" lang="en-US" sz="2200" i="0" u="none" strike="noStrike" kern="1200" cap="all" spc="0" normalizeH="0" baseline="0" noProof="0" dirty="0">
                <a:ln w="3175" cmpd="sng">
                  <a:noFill/>
                </a:ln>
                <a:effectLst/>
                <a:uLnTx/>
                <a:uFillTx/>
                <a:latin typeface="+mj-lt"/>
                <a:ea typeface="+mj-ea"/>
                <a:cs typeface="+mj-cs"/>
              </a:rPr>
              <a:t>HTML stands for Hyper Text Markup Language HTML is used for creating Web pages </a:t>
            </a:r>
            <a:br>
              <a:rPr kumimoji="0" lang="en-US" sz="2200" i="0" u="none" strike="noStrike" kern="1200" cap="all" spc="0" normalizeH="0" baseline="0" noProof="0" dirty="0">
                <a:ln w="3175" cmpd="sng">
                  <a:noFill/>
                </a:ln>
                <a:effectLst/>
                <a:uLnTx/>
                <a:uFillTx/>
                <a:latin typeface="+mj-lt"/>
                <a:ea typeface="+mj-ea"/>
                <a:cs typeface="+mj-cs"/>
              </a:rPr>
            </a:br>
            <a:r>
              <a:rPr kumimoji="0" lang="en-US" sz="2200" i="0" u="none" strike="noStrike" kern="1200" cap="all" spc="0" normalizeH="0" baseline="0" noProof="0" dirty="0">
                <a:ln w="3175" cmpd="sng">
                  <a:noFill/>
                </a:ln>
                <a:effectLst/>
                <a:uLnTx/>
                <a:uFillTx/>
                <a:latin typeface="+mj-lt"/>
                <a:ea typeface="+mj-ea"/>
                <a:cs typeface="+mj-cs"/>
              </a:rPr>
              <a:t>HTML describes the structure of a Web page HTML consists of a series of elements HTML elements that</a:t>
            </a:r>
            <a:br>
              <a:rPr kumimoji="0" lang="en-US" sz="2200" i="0" u="none" strike="noStrike" kern="1200" cap="all" spc="0" normalizeH="0" baseline="0" noProof="0" dirty="0">
                <a:ln w="3175" cmpd="sng">
                  <a:noFill/>
                </a:ln>
                <a:effectLst/>
                <a:uLnTx/>
                <a:uFillTx/>
                <a:latin typeface="Century Gothic" panose="020B0502020202020204"/>
                <a:ea typeface="+mj-ea"/>
                <a:cs typeface="+mj-cs"/>
              </a:rPr>
            </a:br>
            <a:r>
              <a:rPr kumimoji="0" lang="en-US" sz="2200" i="0" u="none" strike="noStrike" kern="1200" cap="all" spc="0" normalizeH="0" baseline="0" noProof="0" dirty="0">
                <a:ln w="3175" cmpd="sng">
                  <a:noFill/>
                </a:ln>
                <a:effectLst/>
                <a:uLnTx/>
                <a:uFillTx/>
                <a:latin typeface="Century Gothic" panose="020B0502020202020204"/>
                <a:ea typeface="+mj-ea"/>
                <a:cs typeface="+mj-cs"/>
              </a:rPr>
              <a:t>tell the browser how to display the content</a:t>
            </a:r>
          </a:p>
          <a:p>
            <a:pPr algn="ctr"/>
            <a:br>
              <a:rPr kumimoji="0" lang="en-US" sz="2200" b="1" i="0" u="none" strike="noStrike" kern="1200" cap="all" spc="0" normalizeH="0" baseline="0" noProof="0" dirty="0">
                <a:ln w="3175" cmpd="sng">
                  <a:noFill/>
                </a:ln>
                <a:solidFill>
                  <a:srgbClr val="14967C">
                    <a:lumMod val="20000"/>
                    <a:lumOff val="80000"/>
                  </a:srgbClr>
                </a:solidFill>
                <a:effectLst/>
                <a:uLnTx/>
                <a:uFillTx/>
                <a:latin typeface="Century Gothic" panose="020B0502020202020204"/>
                <a:ea typeface="+mj-ea"/>
                <a:cs typeface="+mj-cs"/>
              </a:rPr>
            </a:br>
            <a:r>
              <a:rPr kumimoji="0" lang="en-US" sz="3000" b="1" i="0" u="sng" strike="noStrike" kern="1200" cap="all" spc="0" normalizeH="0" baseline="0" noProof="0" dirty="0">
                <a:ln w="3175" cmpd="sng">
                  <a:noFill/>
                </a:ln>
                <a:solidFill>
                  <a:prstClr val="black"/>
                </a:solidFill>
                <a:effectLst/>
                <a:uLnTx/>
                <a:uFillTx/>
                <a:latin typeface="Arial Black" panose="020B0A04020102020204" pitchFamily="34" charset="0"/>
                <a:ea typeface="+mj-ea"/>
                <a:cs typeface="+mj-cs"/>
              </a:rPr>
              <a:t>CSS</a:t>
            </a:r>
          </a:p>
          <a:p>
            <a:pPr algn="ctr"/>
            <a:br>
              <a:rPr kumimoji="0" lang="en-US" sz="2200" b="1" i="0" u="none" strike="noStrike" kern="1200" cap="all" spc="0" normalizeH="0" baseline="0" noProof="0" dirty="0">
                <a:ln w="3175" cmpd="sng">
                  <a:noFill/>
                </a:ln>
                <a:solidFill>
                  <a:srgbClr val="14967C">
                    <a:lumMod val="40000"/>
                    <a:lumOff val="60000"/>
                  </a:srgbClr>
                </a:solidFill>
                <a:effectLst/>
                <a:uLnTx/>
                <a:uFillTx/>
                <a:latin typeface="Century Gothic" panose="020B0502020202020204"/>
                <a:ea typeface="+mj-ea"/>
                <a:cs typeface="+mj-cs"/>
              </a:rPr>
            </a:br>
            <a:r>
              <a:rPr kumimoji="0" lang="en-US" sz="2200" i="0" u="none" strike="noStrike" kern="1200" cap="all" spc="0" normalizeH="0" baseline="0" noProof="0" dirty="0" err="1">
                <a:ln w="3175" cmpd="sng">
                  <a:noFill/>
                </a:ln>
                <a:effectLst/>
                <a:uLnTx/>
                <a:uFillTx/>
                <a:latin typeface="+mj-lt"/>
                <a:ea typeface="+mj-ea"/>
                <a:cs typeface="+mj-cs"/>
              </a:rPr>
              <a:t>CSS</a:t>
            </a:r>
            <a:r>
              <a:rPr kumimoji="0" lang="en-US" sz="2200" i="0" u="none" strike="noStrike" kern="1200" cap="all" spc="0" normalizeH="0" baseline="0" noProof="0" dirty="0">
                <a:ln w="3175" cmpd="sng">
                  <a:noFill/>
                </a:ln>
                <a:effectLst/>
                <a:uLnTx/>
                <a:uFillTx/>
                <a:latin typeface="+mj-lt"/>
                <a:ea typeface="+mj-ea"/>
                <a:cs typeface="+mj-cs"/>
              </a:rPr>
              <a:t> stands for Cascading Style Sheets CSS describes how HTML elements are to be displayed on screen, paper, or in other media</a:t>
            </a:r>
            <a:br>
              <a:rPr kumimoji="0" lang="en-US" sz="2200" i="0" u="none" strike="noStrike" kern="1200" cap="all" spc="0" normalizeH="0" baseline="0" noProof="0" dirty="0">
                <a:ln w="3175" cmpd="sng">
                  <a:noFill/>
                </a:ln>
                <a:effectLst/>
                <a:uLnTx/>
                <a:uFillTx/>
                <a:latin typeface="+mj-lt"/>
                <a:ea typeface="+mj-ea"/>
                <a:cs typeface="+mj-cs"/>
              </a:rPr>
            </a:br>
            <a:r>
              <a:rPr kumimoji="0" lang="en-US" sz="2000" i="0" u="none" strike="noStrike" kern="1200" cap="all" spc="0" normalizeH="0" baseline="0" noProof="0" dirty="0">
                <a:ln w="3175" cmpd="sng">
                  <a:noFill/>
                </a:ln>
                <a:effectLst/>
                <a:uLnTx/>
                <a:uFillTx/>
                <a:latin typeface="+mj-lt"/>
                <a:ea typeface="+mj-ea"/>
                <a:cs typeface="+mj-cs"/>
              </a:rPr>
              <a:t>CSS is the language we use to style an HTML document.</a:t>
            </a:r>
            <a:endParaRPr lang="en-US" sz="3000" dirty="0">
              <a:latin typeface="+mj-lt"/>
              <a:cs typeface="Arial"/>
            </a:endParaRPr>
          </a:p>
        </p:txBody>
      </p:sp>
    </p:spTree>
    <p:extLst>
      <p:ext uri="{BB962C8B-B14F-4D97-AF65-F5344CB8AC3E}">
        <p14:creationId xmlns:p14="http://schemas.microsoft.com/office/powerpoint/2010/main" val="1502522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3" name="object 3"/>
          <p:cNvSpPr txBox="1"/>
          <p:nvPr/>
        </p:nvSpPr>
        <p:spPr>
          <a:xfrm>
            <a:off x="572516" y="631900"/>
            <a:ext cx="7961884" cy="2813591"/>
          </a:xfrm>
          <a:prstGeom prst="rect">
            <a:avLst/>
          </a:prstGeom>
        </p:spPr>
        <p:txBody>
          <a:bodyPr vert="horz" wrap="square" lIns="0" tIns="12700" rIns="0" bIns="0" rtlCol="0">
            <a:spAutoFit/>
          </a:bodyPr>
          <a:lstStyle/>
          <a:p>
            <a:pPr algn="ctr"/>
            <a:r>
              <a:rPr lang="en-US" sz="2800" b="1" u="sng" dirty="0">
                <a:latin typeface="Arial Black" panose="020B0A04020102020204" pitchFamily="34" charset="0"/>
                <a:cs typeface="Arial" panose="020B0604020202020204" pitchFamily="34" charset="0"/>
              </a:rPr>
              <a:t>JAVA SCRIPT</a:t>
            </a:r>
            <a:br>
              <a:rPr lang="en-US" sz="2800" b="1" u="sng" dirty="0">
                <a:latin typeface="Arial Black" panose="020B0A04020102020204" pitchFamily="34" charset="0"/>
                <a:cs typeface="Arial" panose="020B0604020202020204" pitchFamily="34" charset="0"/>
              </a:rPr>
            </a:br>
            <a:endParaRPr lang="en-US" sz="2800" b="1" u="sng" dirty="0">
              <a:latin typeface="Arial Black" panose="020B0A04020102020204" pitchFamily="34" charset="0"/>
              <a:cs typeface="Arial" panose="020B0604020202020204" pitchFamily="34" charset="0"/>
            </a:endParaRPr>
          </a:p>
          <a:p>
            <a:pPr algn="ctr"/>
            <a:r>
              <a:rPr lang="en-US" sz="2400" i="0" dirty="0">
                <a:effectLst/>
                <a:latin typeface="+mn-lt"/>
              </a:rPr>
              <a:t>JavaScript  is a light-weight object-oriented programming language which is used by several websites for scripting the webpages. It is an interpreted programming language that enables dynamic interactivity on websites when applied to an HTML document</a:t>
            </a:r>
            <a:r>
              <a:rPr sz="3000" spc="-60" dirty="0">
                <a:latin typeface="Arial"/>
                <a:cs typeface="Arial"/>
              </a:rPr>
              <a:t>.</a:t>
            </a:r>
            <a:endParaRPr lang="en-IN" sz="3000" spc="-60" dirty="0">
              <a:latin typeface="Arial"/>
              <a:cs typeface="Arial"/>
            </a:endParaRPr>
          </a:p>
        </p:txBody>
      </p:sp>
    </p:spTree>
    <p:extLst>
      <p:ext uri="{BB962C8B-B14F-4D97-AF65-F5344CB8AC3E}">
        <p14:creationId xmlns:p14="http://schemas.microsoft.com/office/powerpoint/2010/main" val="2046955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D6CC0-FBCD-4124-BB9B-09905579FB22}"/>
              </a:ext>
            </a:extLst>
          </p:cNvPr>
          <p:cNvSpPr>
            <a:spLocks noGrp="1"/>
          </p:cNvSpPr>
          <p:nvPr>
            <p:ph type="title"/>
          </p:nvPr>
        </p:nvSpPr>
        <p:spPr>
          <a:xfrm>
            <a:off x="685332" y="618519"/>
            <a:ext cx="7773338" cy="1438882"/>
          </a:xfrm>
        </p:spPr>
        <p:txBody>
          <a:bodyPr/>
          <a:lstStyle/>
          <a:p>
            <a:r>
              <a:rPr lang="en-IN" dirty="0"/>
              <a:t>AWS</a:t>
            </a:r>
          </a:p>
        </p:txBody>
      </p:sp>
      <p:sp>
        <p:nvSpPr>
          <p:cNvPr id="3" name="Content Placeholder 2">
            <a:extLst>
              <a:ext uri="{FF2B5EF4-FFF2-40B4-BE49-F238E27FC236}">
                <a16:creationId xmlns:a16="http://schemas.microsoft.com/office/drawing/2014/main" id="{DB55DC11-CC9D-4419-AC6D-58760EE997AA}"/>
              </a:ext>
            </a:extLst>
          </p:cNvPr>
          <p:cNvSpPr>
            <a:spLocks noGrp="1"/>
          </p:cNvSpPr>
          <p:nvPr>
            <p:ph sz="quarter" idx="13"/>
          </p:nvPr>
        </p:nvSpPr>
        <p:spPr>
          <a:xfrm>
            <a:off x="684862" y="2057401"/>
            <a:ext cx="7773338" cy="3733799"/>
          </a:xfrm>
        </p:spPr>
        <p:txBody>
          <a:bodyPr/>
          <a:lstStyle/>
          <a:p>
            <a:r>
              <a:rPr lang="en-US" dirty="0"/>
              <a:t>The AWS service is provided by the Amazon that uses distributed IT infrastructure to provide different IT resources available on demand. It provides different services such as infrastructure as a service (IaaS), platform as a service (PaaS) and packaged software as a service (SaaS).</a:t>
            </a:r>
            <a:endParaRPr lang="en-IN" dirty="0"/>
          </a:p>
        </p:txBody>
      </p:sp>
    </p:spTree>
    <p:extLst>
      <p:ext uri="{BB962C8B-B14F-4D97-AF65-F5344CB8AC3E}">
        <p14:creationId xmlns:p14="http://schemas.microsoft.com/office/powerpoint/2010/main" val="1854121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red double decker bus&#10;&#10;Description automatically generated with medium confidence">
            <a:extLst>
              <a:ext uri="{FF2B5EF4-FFF2-40B4-BE49-F238E27FC236}">
                <a16:creationId xmlns:a16="http://schemas.microsoft.com/office/drawing/2014/main" id="{AF83C176-F00A-41F8-A316-14143FDD8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28600"/>
            <a:ext cx="8763000" cy="6172200"/>
          </a:xfrm>
          <a:prstGeom prst="rect">
            <a:avLst/>
          </a:prstGeom>
        </p:spPr>
      </p:pic>
    </p:spTree>
    <p:extLst>
      <p:ext uri="{BB962C8B-B14F-4D97-AF65-F5344CB8AC3E}">
        <p14:creationId xmlns:p14="http://schemas.microsoft.com/office/powerpoint/2010/main" val="415703504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Droplet</Template>
  <TotalTime>4587</TotalTime>
  <Words>474</Words>
  <Application>Microsoft Office PowerPoint</Application>
  <PresentationFormat>On-screen Show (4:3)</PresentationFormat>
  <Paragraphs>25</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Algerian</vt:lpstr>
      <vt:lpstr>Arial</vt:lpstr>
      <vt:lpstr>Arial Black</vt:lpstr>
      <vt:lpstr>Century Gothic</vt:lpstr>
      <vt:lpstr>Roboto</vt:lpstr>
      <vt:lpstr>Times New Roman</vt:lpstr>
      <vt:lpstr>Tw Cen MT</vt:lpstr>
      <vt:lpstr>Wingdings</vt:lpstr>
      <vt:lpstr>Droplet</vt:lpstr>
      <vt:lpstr>  BUS Booking System  Presented by Team-4  Pratyush Srivastava  Praveen Parihar  Priyanka thorat  Neeraj Kumar  Rakesh Ranjan </vt:lpstr>
      <vt:lpstr>Technology used</vt:lpstr>
      <vt:lpstr>A JSP page consists of HTML tags and JSP tags. The JSP pages are easier to maintain than Servlet because we can separate designing and development. It provides some additional features such as Expression Language, Custom Tags, etc </vt:lpstr>
      <vt:lpstr> DATABASE LAYER  The Data Access Object is basically an object or an interface that provides access to database or any other persistence storage. </vt:lpstr>
      <vt:lpstr>PowerPoint Presentation</vt:lpstr>
      <vt:lpstr>PowerPoint Presentation</vt:lpstr>
      <vt:lpstr>PowerPoint Presentation</vt:lpstr>
      <vt:lpstr>AWS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Acer</dc:creator>
  <cp:lastModifiedBy>Neeraj Kumar</cp:lastModifiedBy>
  <cp:revision>30</cp:revision>
  <dcterms:created xsi:type="dcterms:W3CDTF">2019-08-02T14:54:38Z</dcterms:created>
  <dcterms:modified xsi:type="dcterms:W3CDTF">2022-02-27T19:05:13Z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2012-03-13T00:00:00Z</vt:filetime>
  </property>
  <property fmtid="{D5CDD505-2E9C-101B-9397-08002B2CF9AE}" pid="3" name="Creator">
    <vt:lpwstr>Microsoft® Office PowerPoint® 2007</vt:lpwstr>
  </property>
  <property fmtid="{D5CDD505-2E9C-101B-9397-08002B2CF9AE}" pid="4" name="LastSaved">
    <vt:filetime>2019-08-02T00:00:00Z</vt:filetime>
  </property>
</Properties>
</file>