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8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7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7" y="1916832"/>
            <a:ext cx="8223146" cy="2304256"/>
          </a:xfrm>
        </p:spPr>
        <p:txBody>
          <a:bodyPr>
            <a:normAutofit/>
          </a:bodyPr>
          <a:lstStyle/>
          <a:p>
            <a:r>
              <a:rPr lang="ro-RO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-</a:t>
            </a:r>
            <a:r>
              <a:rPr lang="en-US" sz="3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Proiect</a:t>
            </a:r>
            <a:r>
              <a:rPr lang="en-US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software </a:t>
            </a:r>
            <a:r>
              <a:rPr lang="en-US" sz="3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pentru</a:t>
            </a:r>
            <a:r>
              <a:rPr lang="en-US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telecomunicații</a:t>
            </a:r>
            <a:r>
              <a:rPr lang="ro-RO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-</a:t>
            </a: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r>
              <a:rPr lang="ro-RO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Bază de date – Farmacie</a:t>
            </a:r>
            <a:r>
              <a:rPr lang="en-US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4437112"/>
            <a:ext cx="6566962" cy="1872208"/>
          </a:xfrm>
        </p:spPr>
        <p:txBody>
          <a:bodyPr>
            <a:normAutofit/>
          </a:bodyPr>
          <a:lstStyle/>
          <a:p>
            <a:pPr algn="r"/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Realizat de 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 </a:t>
            </a:r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Dumitrache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Elena Bianca</a:t>
            </a:r>
            <a:endParaRPr lang="ro-RO" sz="1800" dirty="0">
              <a:solidFill>
                <a:schemeClr val="tx1"/>
              </a:solidFill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Mitescu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Anamaria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Flori</a:t>
            </a:r>
            <a:endParaRPr lang="en-US" sz="1800" dirty="0">
              <a:solidFill>
                <a:schemeClr val="tx1"/>
              </a:solidFill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                                            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Oprea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Mihael</a:t>
            </a:r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                                            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</a:t>
            </a:r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Șelaru Natalia Ioana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Anul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: IV , TST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0"/>
            <a:ext cx="2822545" cy="11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2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68433"/>
            <a:ext cx="8064896" cy="906914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arhitecturii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sistemului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  <a:b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</a:br>
            <a:endParaRPr lang="en-US" sz="20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78629"/>
            <a:ext cx="8229600" cy="4525963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clasă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-8059"/>
            <a:ext cx="2783988" cy="1086688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9DD5270-A820-66BE-38FA-CE2044C786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51BD7-67FA-7587-C75F-B62006729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6" y="1917086"/>
            <a:ext cx="7831124" cy="41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4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2.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diagrama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cazului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utilizare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12" y="-8059"/>
            <a:ext cx="2783988" cy="108668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43D90B-954E-6D07-D901-770A4351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284" y="1159355"/>
            <a:ext cx="7431132" cy="5365989"/>
          </a:xfrm>
        </p:spPr>
      </p:pic>
    </p:spTree>
    <p:extLst>
      <p:ext uri="{BB962C8B-B14F-4D97-AF65-F5344CB8AC3E}">
        <p14:creationId xmlns:p14="http://schemas.microsoft.com/office/powerpoint/2010/main" val="102734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6EEF-F287-DA1D-586C-F27ACCEB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highlight>
                  <a:srgbClr val="008080"/>
                </a:highlight>
              </a:rPr>
              <a:t>Arhitectura</a:t>
            </a:r>
            <a:r>
              <a:rPr lang="en-US" sz="4400" dirty="0">
                <a:highlight>
                  <a:srgbClr val="008080"/>
                </a:highlight>
              </a:rPr>
              <a:t> </a:t>
            </a:r>
            <a:r>
              <a:rPr lang="en-US" sz="4400" dirty="0" err="1">
                <a:highlight>
                  <a:srgbClr val="008080"/>
                </a:highlight>
              </a:rPr>
              <a:t>Aplicatiei</a:t>
            </a:r>
            <a:endParaRPr lang="en-US" dirty="0">
              <a:highlight>
                <a:srgbClr val="0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AC99-7A9D-4E6A-4555-714BD83C9D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highlight>
                  <a:srgbClr val="008080"/>
                </a:highlight>
              </a:rPr>
              <a:t>Pentru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aceasta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aplicatie</a:t>
            </a:r>
            <a:r>
              <a:rPr lang="en-US" sz="2800" dirty="0">
                <a:highlight>
                  <a:srgbClr val="008080"/>
                </a:highlight>
              </a:rPr>
              <a:t> am ales o </a:t>
            </a:r>
            <a:r>
              <a:rPr lang="en-US" sz="2800" dirty="0" err="1">
                <a:highlight>
                  <a:srgbClr val="008080"/>
                </a:highlight>
              </a:rPr>
              <a:t>arhitectura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stratificata</a:t>
            </a:r>
            <a:r>
              <a:rPr lang="en-US" sz="2800" dirty="0">
                <a:highlight>
                  <a:srgbClr val="008080"/>
                </a:highlight>
              </a:rPr>
              <a:t> de </a:t>
            </a:r>
            <a:r>
              <a:rPr lang="en-US" sz="2800" dirty="0" err="1">
                <a:highlight>
                  <a:srgbClr val="008080"/>
                </a:highlight>
              </a:rPr>
              <a:t>tipul</a:t>
            </a:r>
            <a:r>
              <a:rPr lang="en-US" sz="2800" dirty="0">
                <a:highlight>
                  <a:srgbClr val="008080"/>
                </a:highlight>
              </a:rPr>
              <a:t> MVC.</a:t>
            </a:r>
          </a:p>
          <a:p>
            <a:pPr marL="0" indent="0">
              <a:buNone/>
            </a:pPr>
            <a:r>
              <a:rPr lang="en-US" sz="2800" dirty="0" err="1">
                <a:highlight>
                  <a:srgbClr val="008080"/>
                </a:highlight>
              </a:rPr>
              <a:t>Aplicatie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este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constituita</a:t>
            </a:r>
            <a:r>
              <a:rPr lang="en-US" sz="2800" dirty="0">
                <a:highlight>
                  <a:srgbClr val="008080"/>
                </a:highlight>
              </a:rPr>
              <a:t> din:</a:t>
            </a:r>
          </a:p>
          <a:p>
            <a:r>
              <a:rPr lang="en-US" sz="2800" dirty="0">
                <a:highlight>
                  <a:srgbClr val="008080"/>
                </a:highlight>
              </a:rPr>
              <a:t>Layer-</a:t>
            </a:r>
            <a:r>
              <a:rPr lang="en-US" sz="2800" dirty="0" err="1">
                <a:highlight>
                  <a:srgbClr val="008080"/>
                </a:highlight>
              </a:rPr>
              <a:t>ul</a:t>
            </a:r>
            <a:r>
              <a:rPr lang="en-US" sz="2800" dirty="0">
                <a:highlight>
                  <a:srgbClr val="008080"/>
                </a:highlight>
              </a:rPr>
              <a:t> Model</a:t>
            </a:r>
          </a:p>
          <a:p>
            <a:r>
              <a:rPr lang="en-US" sz="2800" dirty="0">
                <a:highlight>
                  <a:srgbClr val="008080"/>
                </a:highlight>
              </a:rPr>
              <a:t>Layer-</a:t>
            </a:r>
            <a:r>
              <a:rPr lang="en-US" sz="2800" dirty="0" err="1">
                <a:highlight>
                  <a:srgbClr val="008080"/>
                </a:highlight>
              </a:rPr>
              <a:t>ul</a:t>
            </a:r>
            <a:r>
              <a:rPr lang="en-US" sz="2800" dirty="0">
                <a:highlight>
                  <a:srgbClr val="008080"/>
                </a:highlight>
              </a:rPr>
              <a:t> Repository</a:t>
            </a:r>
          </a:p>
          <a:p>
            <a:r>
              <a:rPr lang="en-US" sz="2800" dirty="0">
                <a:highlight>
                  <a:srgbClr val="008080"/>
                </a:highlight>
              </a:rPr>
              <a:t>Layer-</a:t>
            </a:r>
            <a:r>
              <a:rPr lang="en-US" sz="2800" dirty="0" err="1">
                <a:highlight>
                  <a:srgbClr val="008080"/>
                </a:highlight>
              </a:rPr>
              <a:t>ul</a:t>
            </a:r>
            <a:r>
              <a:rPr lang="en-US" sz="2800" dirty="0">
                <a:highlight>
                  <a:srgbClr val="008080"/>
                </a:highlight>
              </a:rPr>
              <a:t> Service</a:t>
            </a:r>
          </a:p>
          <a:p>
            <a:r>
              <a:rPr lang="en-US" sz="2800" dirty="0">
                <a:highlight>
                  <a:srgbClr val="008080"/>
                </a:highlight>
              </a:rPr>
              <a:t>Layer-</a:t>
            </a:r>
            <a:r>
              <a:rPr lang="en-US" sz="2800" dirty="0" err="1">
                <a:highlight>
                  <a:srgbClr val="008080"/>
                </a:highlight>
              </a:rPr>
              <a:t>ul</a:t>
            </a:r>
            <a:r>
              <a:rPr lang="en-US" sz="2800" dirty="0">
                <a:highlight>
                  <a:srgbClr val="008080"/>
                </a:highlight>
              </a:rPr>
              <a:t> Controller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68A2AE-5CBF-8E34-DBD8-3B35095CA3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3435"/>
          <a:stretch/>
        </p:blipFill>
        <p:spPr>
          <a:xfrm>
            <a:off x="5508104" y="1844824"/>
            <a:ext cx="3092152" cy="4404598"/>
          </a:xfrm>
        </p:spPr>
      </p:pic>
    </p:spTree>
    <p:extLst>
      <p:ext uri="{BB962C8B-B14F-4D97-AF65-F5344CB8AC3E}">
        <p14:creationId xmlns:p14="http://schemas.microsoft.com/office/powerpoint/2010/main" val="30581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7F1B-9136-3302-C7B8-53F0245A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highlight>
                  <a:srgbClr val="008080"/>
                </a:highlight>
              </a:rPr>
              <a:t>Containerizarea</a:t>
            </a:r>
            <a:r>
              <a:rPr lang="en-US" sz="4400" dirty="0">
                <a:highlight>
                  <a:srgbClr val="008080"/>
                </a:highlight>
              </a:rPr>
              <a:t> </a:t>
            </a:r>
            <a:r>
              <a:rPr lang="en-US" sz="4400" dirty="0" err="1">
                <a:highlight>
                  <a:srgbClr val="008080"/>
                </a:highlight>
              </a:rPr>
              <a:t>Aplicatiei</a:t>
            </a:r>
            <a:r>
              <a:rPr lang="en-US" sz="4400" dirty="0">
                <a:highlight>
                  <a:srgbClr val="008080"/>
                </a:highlight>
              </a:rPr>
              <a:t> (Docker)</a:t>
            </a:r>
            <a:endParaRPr lang="en-US" dirty="0">
              <a:highlight>
                <a:srgbClr val="00808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7419E-3A38-BE70-B304-11EB5D43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918"/>
            <a:ext cx="9144000" cy="48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1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3250-D775-D0C7-D5EE-FCFF4C65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highlight>
                  <a:srgbClr val="008080"/>
                </a:highlight>
              </a:rPr>
              <a:t>Actiuni</a:t>
            </a:r>
            <a:r>
              <a:rPr lang="en-US" sz="4400" dirty="0">
                <a:highlight>
                  <a:srgbClr val="008080"/>
                </a:highlight>
              </a:rPr>
              <a:t> CRUD &amp; Cod </a:t>
            </a:r>
            <a:r>
              <a:rPr lang="en-US" sz="4400" dirty="0" err="1">
                <a:highlight>
                  <a:srgbClr val="008080"/>
                </a:highlight>
              </a:rPr>
              <a:t>Proiect</a:t>
            </a:r>
            <a:endParaRPr lang="en-US" dirty="0">
              <a:highlight>
                <a:srgbClr val="0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5315-EBE2-1885-44E7-14E7EB4B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9693"/>
            <a:ext cx="8229600" cy="3484984"/>
          </a:xfrm>
        </p:spPr>
        <p:txBody>
          <a:bodyPr/>
          <a:lstStyle/>
          <a:p>
            <a:r>
              <a:rPr lang="ro-RO" dirty="0">
                <a:highlight>
                  <a:srgbClr val="008080"/>
                </a:highlight>
              </a:rPr>
              <a:t>Le vom prezenta in timpul sustinerii colocviului!</a:t>
            </a:r>
            <a:endParaRPr lang="en-US" dirty="0">
              <a:highlight>
                <a:srgbClr val="008080"/>
              </a:highlight>
            </a:endParaRPr>
          </a:p>
          <a:p>
            <a:r>
              <a:rPr lang="en-US" dirty="0" err="1">
                <a:highlight>
                  <a:srgbClr val="008080"/>
                </a:highlight>
              </a:rPr>
              <a:t>Va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multumim</a:t>
            </a:r>
            <a:r>
              <a:rPr lang="en-US" dirty="0">
                <a:highlight>
                  <a:srgbClr val="008080"/>
                </a:highlight>
              </a:rPr>
              <a:t>!</a:t>
            </a:r>
          </a:p>
          <a:p>
            <a:endParaRPr lang="en-US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255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Cuprins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1972815"/>
          </a:xfrm>
        </p:spPr>
        <p:txBody>
          <a:bodyPr>
            <a:norm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de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a 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programelor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informatice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…………….…………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…3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spiralat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structura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……………………………………………………………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.4</a:t>
            </a:r>
          </a:p>
          <a:p>
            <a:pPr lvl="2" algn="ctr">
              <a:buFont typeface="+mj-lt"/>
              <a:buAutoNum type="alphaLcParenR"/>
            </a:pP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Planificare .......................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……………………………………....................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...5</a:t>
            </a:r>
          </a:p>
          <a:p>
            <a:pPr lvl="2" algn="ctr">
              <a:buFont typeface="+mj-lt"/>
              <a:buAutoNum type="alphaLcParenR"/>
            </a:pP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Analiz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ă de risc ..........................................................................................6</a:t>
            </a:r>
          </a:p>
          <a:p>
            <a:pPr lvl="2" algn="ctr">
              <a:buFont typeface="+mj-lt"/>
              <a:buAutoNum type="alphaLcParenR"/>
            </a:pP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 .................................................................................................6</a:t>
            </a:r>
          </a:p>
          <a:p>
            <a:pPr lvl="2" algn="ctr">
              <a:buFont typeface="+mj-lt"/>
              <a:buAutoNum type="alphaLcParenR"/>
            </a:pP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Verificarea .................................................................................................6</a:t>
            </a:r>
          </a:p>
          <a:p>
            <a:pPr lvl="2">
              <a:buFont typeface="+mj-lt"/>
              <a:buAutoNum type="alphaLcParenR"/>
            </a:pPr>
            <a:endParaRPr lang="ro-RO" sz="1600" b="1" dirty="0"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  <a:p>
            <a:pPr lvl="2">
              <a:buFont typeface="+mj-lt"/>
              <a:buAutoNum type="alphaLcParenR"/>
            </a:pPr>
            <a:endParaRPr lang="ro-RO" sz="1600" b="1" dirty="0"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  <a:p>
            <a:pPr lvl="2">
              <a:buFont typeface="+mj-lt"/>
              <a:buAutoNum type="alphaLcParenR"/>
            </a:pPr>
            <a:endParaRPr lang="en-US" sz="1600" b="1" dirty="0"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  <a:p>
            <a:pPr lvl="2">
              <a:buFont typeface="+mj-lt"/>
              <a:buAutoNum type="alphaLcParenR"/>
            </a:pPr>
            <a:endParaRPr lang="en-US" sz="1600" b="1" dirty="0"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0"/>
            <a:ext cx="2822545" cy="11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789040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III. 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Avantajele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și dezavantajele 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utilizării modelului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spiralat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..........................................7</a:t>
            </a:r>
          </a:p>
          <a:p>
            <a:pPr algn="ctr"/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IV. D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esemnare și descriere roluri și responsabilități în cadrul echipei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.......................8</a:t>
            </a:r>
          </a:p>
          <a:p>
            <a:pPr marL="0" lvl="1" algn="ctr"/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V. S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tructura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bazei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date (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tabele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relații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între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ele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........................................................9</a:t>
            </a:r>
            <a:br>
              <a:rPr lang="en-US" sz="1600" dirty="0">
                <a:highlight>
                  <a:srgbClr val="008080"/>
                </a:highlight>
              </a:rPr>
            </a:b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VI.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arhitecturii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sistemului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(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clasă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 .........................................10</a:t>
            </a:r>
          </a:p>
          <a:p>
            <a:pPr marL="0" lvl="1" algn="ctr"/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VII.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arhitecturii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sistemului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(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cazului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utilizare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 ......................11</a:t>
            </a:r>
            <a:endParaRPr lang="vi-VN" sz="1600" b="1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algn="ctr"/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br>
              <a:rPr lang="vi-VN" sz="1600" b="1" dirty="0">
                <a:latin typeface="Arial" pitchFamily="34" charset="0"/>
                <a:cs typeface="Arial" pitchFamily="34" charset="0"/>
              </a:rPr>
            </a:b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9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METODOLOGII DE DEZVOLTARE A PROGRAMELOR INFORMATICE</a:t>
            </a:r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</p:spPr>
      </p:pic>
      <p:sp>
        <p:nvSpPr>
          <p:cNvPr id="5" name="TextBox 4"/>
          <p:cNvSpPr txBox="1"/>
          <p:nvPr/>
        </p:nvSpPr>
        <p:spPr>
          <a:xfrm>
            <a:off x="755576" y="220486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O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metodologie reprezintă o abordare formalizată a implementării</a:t>
            </a: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a controlării și planificării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ciclului de viață</a:t>
            </a: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dezvoltării unui sistem</a:t>
            </a: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informatic 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– o listă de pași.</a:t>
            </a:r>
            <a:endParaRPr lang="ro-RO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 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Există multe metodologii de dezvoltare a sistemelor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și fiecare dintre ele este unică în funcție de ordinea și importanța fiecărei faze din ciclul de dezvoltare. </a:t>
            </a:r>
            <a:endParaRPr lang="ro-RO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r>
              <a:rPr lang="ro-RO" b="1" dirty="0">
                <a:highlight>
                  <a:srgbClr val="008080"/>
                </a:highlight>
              </a:rPr>
              <a:t>             </a:t>
            </a: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Metodologia 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 software 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este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subdiviziune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procesului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 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software:</a:t>
            </a:r>
          </a:p>
          <a:p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</a:t>
            </a:r>
            <a:r>
              <a:rPr lang="vi-VN" dirty="0">
                <a:highlight>
                  <a:srgbClr val="008080"/>
                </a:highlight>
              </a:rPr>
              <a:t>Conform unei subdiviziuni, diferitele metodologii pot fi împărțite în:</a:t>
            </a:r>
            <a:endParaRPr lang="en-US" dirty="0">
              <a:highlight>
                <a:srgbClr val="008080"/>
              </a:highlight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cascadei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(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metodologii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grele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spiralat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(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metodologii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iterative)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agile</a:t>
            </a:r>
          </a:p>
        </p:txBody>
      </p:sp>
    </p:spTree>
    <p:extLst>
      <p:ext uri="{BB962C8B-B14F-4D97-AF65-F5344CB8AC3E}">
        <p14:creationId xmlns:p14="http://schemas.microsoft.com/office/powerpoint/2010/main" val="43562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spiralat</a:t>
            </a:r>
            <a:endParaRPr lang="en-US" sz="32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544628" cy="4525963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Când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se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folosește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piral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?</a:t>
            </a:r>
            <a:endParaRPr lang="ro-RO" sz="20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Când proiectul este mare.</a:t>
            </a: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Acolo unde software-ul are nevoie de o evaluare continuă a riscurilor.</a:t>
            </a: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Cerințele sunt puțin complicate și necesită o clarificare continuă.</a:t>
            </a: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Software-ul necesită modificări semnificative.</a:t>
            </a: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În cazul în care este suficient timp pentru a obține feedback-ul utilizatorului final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o-RO" sz="24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structurat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astfel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Planificare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Analiza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risc</a:t>
            </a:r>
            <a:endParaRPr lang="en-US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</a:t>
            </a:r>
            <a:endParaRPr lang="en-US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Verificare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endParaRPr lang="ro-RO" sz="2000" b="1" u="sng" dirty="0"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pPr marL="1371600" lvl="2" indent="-457200">
              <a:buAutoNum type="alphaLcParenR"/>
            </a:pP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Planificare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Formularea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planurilor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identifica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cerin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țele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și constrângerile asociate proiectului.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Clientul și furnizorul sistemului interacționează pentru a defini într-un mod suficient 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 clar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ce trebuie realizat și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în ce mod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 În această etapă 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trebuie să realizăm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documente, în principiu nu excesiv de detaliate, care stabilesc punctele fundamentale ale planificării lucrărilor viitoare.</a:t>
            </a:r>
            <a:endParaRPr lang="en-US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5" y="3381895"/>
            <a:ext cx="3240360" cy="328474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2249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b)    Analiză de risc</a:t>
            </a:r>
            <a:endParaRPr lang="en-US" sz="24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6787"/>
            <a:ext cx="8229600" cy="475252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E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valuare analitică a programelor selectate pentru a identifica riscurile și metodele pentru a-l elimina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Riscurile care trebui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esc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luate în considerare includ factori de variație a costului, timpului și specificațiilor. Cele mai evidente riscuri care trebuie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sc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evaluate sunt cele de natură economică, cu referire la costurile de construcție, gestionare și exploatare. Alți parametri de risc sunt variația timpului și a specificațiilor.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AutoNum type="alphaLcParenR" startAt="3"/>
            </a:pPr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Dezvolarea</a:t>
            </a:r>
          </a:p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 reală și testare dacă software-ul are loc în această fază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dar și codificarea, </a:t>
            </a:r>
            <a:r>
              <a:rPr lang="it-IT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sunt printre cele mai lungi dintre toate cele prevăzute în ciclul de viață al produsului software.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d) Verificarea</a:t>
            </a:r>
          </a:p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Clienții evaluează software-ul și oferă feedback și aprobare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În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această fază, clientul verifică dacă produsul îndeplinește efectiv cerințele cerute. O consecință logică a faptului că un produs software nu trece faza de validare a cerințelor este necesitatea de a stabili un nou ciclu de activități în care să definim mai clar - sau să redefinim totul - cerințele nerealizate și să trecem la o sesiune ulterioară de analiza, dezvoltarea și verificarea riscurilor.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ro-RO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8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Avantajele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utilizării modelului 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piral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at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sunt următoarele:</a:t>
            </a:r>
            <a:endParaRPr lang="en-US" sz="20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Dezvoltarea este rapidă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Proiecte / software mai mari sunt create și gestionate într-un mod strategic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Evaluarea riscurilor este adecvată.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Controlul către toate fazele dezvoltării.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Din ce în ce mai multe funcții sunt adăugate într-un mod sistematic.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Software-ul este produs devreme.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Are loc pentru feedback-ul clienților și modificările sunt implementate mai repede.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Dezavantaje ale utilizării modelului spiralat:</a:t>
            </a:r>
            <a:endParaRPr lang="ro-RO" sz="20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Analiza riscurilor este o fază importantă, așa că necesită oameni experți.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Nu este benefic pentru proiectele mai mici.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 poate merge infinit.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Documentarea este mai mult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ă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deoarece are faze intermediare.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Este costisitor pentru proiectele mai mici.</a:t>
            </a:r>
          </a:p>
          <a:p>
            <a:pPr lvl="1">
              <a:buFont typeface="Wingdings" pitchFamily="2" charset="2"/>
              <a:buChar char="Ø"/>
            </a:pPr>
            <a:endParaRPr lang="vi-VN" sz="2000" dirty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41277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o-RO" sz="28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</a:t>
            </a:r>
            <a:r>
              <a:rPr lang="vi-VN" sz="28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esemnare și descriere roluri și responsabilități în cadrul echipei</a:t>
            </a:r>
            <a:r>
              <a:rPr lang="en-US" sz="28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  <a:br>
              <a:rPr lang="vi-VN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669979"/>
          </a:xfrm>
        </p:spPr>
        <p:txBody>
          <a:bodyPr>
            <a:normAutofit/>
          </a:bodyPr>
          <a:lstStyle/>
          <a:p>
            <a:r>
              <a:rPr lang="en-US" sz="2800" dirty="0" err="1">
                <a:highlight>
                  <a:srgbClr val="008080"/>
                </a:highlight>
              </a:rPr>
              <a:t>Rolurile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desemnate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ro-RO" sz="2800" dirty="0">
                <a:highlight>
                  <a:srgbClr val="008080"/>
                </a:highlight>
              </a:rPr>
              <a:t>în echipa noastră au fost împarțite astfel</a:t>
            </a:r>
            <a:r>
              <a:rPr lang="en-US" sz="2800" dirty="0">
                <a:highlight>
                  <a:srgbClr val="008080"/>
                </a:highlight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alegerea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descrierea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modului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software  - a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fost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realizat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Mitescu</a:t>
            </a:r>
            <a:r>
              <a:rPr lang="en-US" sz="2000" dirty="0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Anamaria</a:t>
            </a:r>
            <a:r>
              <a:rPr lang="en-US" sz="2000" dirty="0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Flori</a:t>
            </a:r>
            <a:endParaRPr lang="en-US" sz="2000" dirty="0">
              <a:solidFill>
                <a:srgbClr val="FF0000"/>
              </a:solidFill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highlight>
                  <a:srgbClr val="008080"/>
                </a:highlight>
              </a:rPr>
              <a:t>structura</a:t>
            </a:r>
            <a:r>
              <a:rPr lang="en-US" sz="2000" dirty="0">
                <a:highlight>
                  <a:srgbClr val="008080"/>
                </a:highlight>
              </a:rPr>
              <a:t> </a:t>
            </a:r>
            <a:r>
              <a:rPr lang="en-US" sz="2000" dirty="0" err="1">
                <a:highlight>
                  <a:srgbClr val="008080"/>
                </a:highlight>
              </a:rPr>
              <a:t>bazei</a:t>
            </a:r>
            <a:r>
              <a:rPr lang="en-US" sz="2000" dirty="0">
                <a:highlight>
                  <a:srgbClr val="008080"/>
                </a:highlight>
              </a:rPr>
              <a:t> de date (</a:t>
            </a:r>
            <a:r>
              <a:rPr lang="en-US" sz="2000" dirty="0" err="1">
                <a:highlight>
                  <a:srgbClr val="008080"/>
                </a:highlight>
              </a:rPr>
              <a:t>tabele</a:t>
            </a:r>
            <a:r>
              <a:rPr lang="en-US" sz="2000" dirty="0">
                <a:highlight>
                  <a:srgbClr val="008080"/>
                </a:highlight>
              </a:rPr>
              <a:t>, </a:t>
            </a:r>
            <a:r>
              <a:rPr lang="en-US" sz="2000" dirty="0" err="1">
                <a:highlight>
                  <a:srgbClr val="008080"/>
                </a:highlight>
              </a:rPr>
              <a:t>relații</a:t>
            </a:r>
            <a:r>
              <a:rPr lang="en-US" sz="2000" dirty="0">
                <a:highlight>
                  <a:srgbClr val="008080"/>
                </a:highlight>
              </a:rPr>
              <a:t> </a:t>
            </a:r>
            <a:r>
              <a:rPr lang="en-US" sz="2000" dirty="0" err="1">
                <a:highlight>
                  <a:srgbClr val="008080"/>
                </a:highlight>
              </a:rPr>
              <a:t>între</a:t>
            </a:r>
            <a:r>
              <a:rPr lang="en-US" sz="2000" dirty="0">
                <a:highlight>
                  <a:srgbClr val="008080"/>
                </a:highlight>
              </a:rPr>
              <a:t> </a:t>
            </a:r>
            <a:r>
              <a:rPr lang="en-US" sz="2000" dirty="0" err="1">
                <a:highlight>
                  <a:srgbClr val="008080"/>
                </a:highlight>
              </a:rPr>
              <a:t>ele</a:t>
            </a:r>
            <a:r>
              <a:rPr lang="en-US" sz="2000" dirty="0">
                <a:highlight>
                  <a:srgbClr val="008080"/>
                </a:highlight>
              </a:rPr>
              <a:t>) – a </a:t>
            </a:r>
            <a:r>
              <a:rPr lang="en-US" sz="2000" dirty="0" err="1">
                <a:highlight>
                  <a:srgbClr val="008080"/>
                </a:highlight>
              </a:rPr>
              <a:t>fost</a:t>
            </a:r>
            <a:r>
              <a:rPr lang="en-US" sz="2000" dirty="0">
                <a:highlight>
                  <a:srgbClr val="008080"/>
                </a:highlight>
              </a:rPr>
              <a:t> </a:t>
            </a:r>
            <a:r>
              <a:rPr lang="en-US" sz="2000" dirty="0" err="1">
                <a:highlight>
                  <a:srgbClr val="008080"/>
                </a:highlight>
              </a:rPr>
              <a:t>realizat</a:t>
            </a:r>
            <a:r>
              <a:rPr lang="ro-RO" sz="2000" dirty="0">
                <a:highlight>
                  <a:srgbClr val="008080"/>
                </a:highlight>
              </a:rPr>
              <a:t>ă de  </a:t>
            </a:r>
            <a:r>
              <a:rPr lang="ro-RO" sz="2000" dirty="0">
                <a:solidFill>
                  <a:srgbClr val="FF0000"/>
                </a:solidFill>
                <a:highlight>
                  <a:srgbClr val="008080"/>
                </a:highlight>
              </a:rPr>
              <a:t>Oprea Mihaela</a:t>
            </a:r>
          </a:p>
          <a:p>
            <a:pPr lvl="1">
              <a:buFont typeface="Wingdings" pitchFamily="2" charset="2"/>
              <a:buChar char="ü"/>
            </a:pP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 arhitecturii sistemului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  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diagrame de clasă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realizat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ă de </a:t>
            </a:r>
            <a:r>
              <a:rPr lang="ro-RO" sz="2000" dirty="0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Șelaru Natalia Ioana</a:t>
            </a:r>
          </a:p>
          <a:p>
            <a:pPr lvl="1">
              <a:buFont typeface="Wingdings" pitchFamily="2" charset="2"/>
              <a:buChar char="ü"/>
            </a:pPr>
            <a:r>
              <a:rPr lang="pt-BR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 arhitecturii sistemului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 </a:t>
            </a:r>
            <a:r>
              <a:rPr lang="pt-BR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diagrama cazului de utilizare – realizat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ă de </a:t>
            </a:r>
            <a:r>
              <a:rPr lang="ro-RO" sz="2000" dirty="0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Dumitrache Elena Bianca</a:t>
            </a:r>
            <a:endParaRPr lang="pt-BR" sz="2000" dirty="0">
              <a:solidFill>
                <a:srgbClr val="FF0000"/>
              </a:solidFill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br>
              <a:rPr lang="pt-BR" dirty="0"/>
            </a:br>
            <a:endParaRPr lang="vi-VN" sz="16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sz="1600" dirty="0"/>
          </a:p>
          <a:p>
            <a:pPr lvl="1">
              <a:buFont typeface="Wingdings" pitchFamily="2" charset="2"/>
              <a:buChar char="ü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sz="16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86" y="1082410"/>
            <a:ext cx="8229600" cy="1001544"/>
          </a:xfrm>
        </p:spPr>
        <p:txBody>
          <a:bodyPr>
            <a:normAutofit fontScale="90000"/>
          </a:bodyPr>
          <a:lstStyle/>
          <a:p>
            <a:pPr algn="l"/>
            <a:r>
              <a:rPr lang="ro-RO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tructura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bazei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date (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tabele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relații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între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ele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2C3A4C-7F00-0621-EBBD-4E45A8869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3691"/>
          <a:stretch/>
        </p:blipFill>
        <p:spPr>
          <a:xfrm>
            <a:off x="306913" y="1916832"/>
            <a:ext cx="8550861" cy="3773016"/>
          </a:xfrm>
        </p:spPr>
      </p:pic>
    </p:spTree>
    <p:extLst>
      <p:ext uri="{BB962C8B-B14F-4D97-AF65-F5344CB8AC3E}">
        <p14:creationId xmlns:p14="http://schemas.microsoft.com/office/powerpoint/2010/main" val="27131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851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-Proiect de software pentru telecomunicații-  Bază de date – Farmacie-</vt:lpstr>
      <vt:lpstr>Cuprins:</vt:lpstr>
      <vt:lpstr>METODOLOGII DE DEZVOLTARE A PROGRAMELOR INFORMATICE :</vt:lpstr>
      <vt:lpstr> Modelul spiralat</vt:lpstr>
      <vt:lpstr>PowerPoint Presentation</vt:lpstr>
      <vt:lpstr>   b)    Analiză de risc</vt:lpstr>
      <vt:lpstr>     Avantajele utilizării modelului spiralat sunt următoarele:</vt:lpstr>
      <vt:lpstr>Desemnare și descriere roluri și responsabilități în cadrul echipei: </vt:lpstr>
      <vt:lpstr>Structura bazei de date (tabele, relații între ele): </vt:lpstr>
      <vt:lpstr>Modelarea arhitecturii sistemului: </vt:lpstr>
      <vt:lpstr>2. diagrama cazului de utilizare </vt:lpstr>
      <vt:lpstr>Arhitectura Aplicatiei</vt:lpstr>
      <vt:lpstr>Containerizarea Aplicatiei (Docker)</vt:lpstr>
      <vt:lpstr>Actiuni CRUD &amp; Cod Proiect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40799</cp:lastModifiedBy>
  <cp:revision>33</cp:revision>
  <dcterms:created xsi:type="dcterms:W3CDTF">2022-11-28T17:12:42Z</dcterms:created>
  <dcterms:modified xsi:type="dcterms:W3CDTF">2023-02-06T16:18:11Z</dcterms:modified>
</cp:coreProperties>
</file>