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italic.fntdata"/><Relationship Id="rId25"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983bec98d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983bec98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984364987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98436498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84364987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8436498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87a9e240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87a9e24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87a9e240a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87a9e24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87a9e240a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87a9e240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7c78ac76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87c78ac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87c78ac76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87c78ac7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87c78ac76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87c78ac7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87c78ac76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87c78ac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87c78ac76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87c78ac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5.jpg"/><Relationship Id="rId6"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0" y="0"/>
            <a:ext cx="6421200" cy="196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Art Gallery</a:t>
            </a:r>
            <a:endParaRPr/>
          </a:p>
          <a:p>
            <a:pPr indent="0" lvl="0" marL="0" rtl="0" algn="l">
              <a:spcBef>
                <a:spcPts val="0"/>
              </a:spcBef>
              <a:spcAft>
                <a:spcPts val="0"/>
              </a:spcAft>
              <a:buClr>
                <a:schemeClr val="dk1"/>
              </a:buClr>
              <a:buSzPts val="1100"/>
              <a:buFont typeface="Arial"/>
              <a:buNone/>
            </a:pPr>
            <a:r>
              <a:rPr lang="en"/>
              <a:t>Database Management System Project.</a:t>
            </a:r>
            <a:endParaRPr/>
          </a:p>
        </p:txBody>
      </p:sp>
      <p:pic>
        <p:nvPicPr>
          <p:cNvPr id="60" name="Google Shape;60;p13"/>
          <p:cNvPicPr preferRelativeResize="0"/>
          <p:nvPr/>
        </p:nvPicPr>
        <p:blipFill>
          <a:blip r:embed="rId3">
            <a:alphaModFix/>
          </a:blip>
          <a:stretch>
            <a:fillRect/>
          </a:stretch>
        </p:blipFill>
        <p:spPr>
          <a:xfrm>
            <a:off x="6362950" y="0"/>
            <a:ext cx="2533525" cy="1718150"/>
          </a:xfrm>
          <a:prstGeom prst="rect">
            <a:avLst/>
          </a:prstGeom>
          <a:noFill/>
          <a:ln>
            <a:noFill/>
          </a:ln>
        </p:spPr>
      </p:pic>
      <p:sp>
        <p:nvSpPr>
          <p:cNvPr id="61" name="Google Shape;61;p13"/>
          <p:cNvSpPr txBox="1"/>
          <p:nvPr/>
        </p:nvSpPr>
        <p:spPr>
          <a:xfrm>
            <a:off x="5956400" y="1817950"/>
            <a:ext cx="31875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FFFFFF"/>
                </a:solidFill>
              </a:rPr>
              <a:t>Department of Data Science.</a:t>
            </a:r>
            <a:endParaRPr sz="1800" u="sng">
              <a:solidFill>
                <a:srgbClr val="FFFFFF"/>
              </a:solidFill>
            </a:endParaRPr>
          </a:p>
        </p:txBody>
      </p:sp>
      <p:sp>
        <p:nvSpPr>
          <p:cNvPr id="62" name="Google Shape;62;p13"/>
          <p:cNvSpPr txBox="1"/>
          <p:nvPr/>
        </p:nvSpPr>
        <p:spPr>
          <a:xfrm>
            <a:off x="266050" y="3576800"/>
            <a:ext cx="33402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FFFFFF"/>
                </a:solidFill>
              </a:rPr>
              <a:t>S</a:t>
            </a:r>
            <a:r>
              <a:rPr lang="en" sz="1800" u="sng">
                <a:solidFill>
                  <a:srgbClr val="FFFFFF"/>
                </a:solidFill>
              </a:rPr>
              <a:t>ubmitted to:</a:t>
            </a:r>
            <a:endParaRPr sz="1800" u="sng">
              <a:solidFill>
                <a:srgbClr val="FFFFFF"/>
              </a:solidFill>
            </a:endParaRPr>
          </a:p>
          <a:p>
            <a:pPr indent="0" lvl="0" marL="0" rtl="0" algn="l">
              <a:spcBef>
                <a:spcPts val="0"/>
              </a:spcBef>
              <a:spcAft>
                <a:spcPts val="0"/>
              </a:spcAft>
              <a:buNone/>
            </a:pPr>
            <a:r>
              <a:rPr lang="en" sz="1800">
                <a:solidFill>
                  <a:srgbClr val="FFFFFF"/>
                </a:solidFill>
              </a:rPr>
              <a:t>Mr: Suresh Kumar Choudhary</a:t>
            </a:r>
            <a:endParaRPr sz="1800">
              <a:solidFill>
                <a:srgbClr val="FFFFFF"/>
              </a:solidFill>
            </a:endParaRPr>
          </a:p>
        </p:txBody>
      </p:sp>
      <p:sp>
        <p:nvSpPr>
          <p:cNvPr id="63" name="Google Shape;63;p13"/>
          <p:cNvSpPr txBox="1"/>
          <p:nvPr/>
        </p:nvSpPr>
        <p:spPr>
          <a:xfrm>
            <a:off x="5616450" y="3473300"/>
            <a:ext cx="30744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FFFFFF"/>
                </a:solidFill>
              </a:rPr>
              <a:t>Submitted by:</a:t>
            </a:r>
            <a:endParaRPr sz="1800" u="sng">
              <a:solidFill>
                <a:srgbClr val="FFFFFF"/>
              </a:solidFill>
            </a:endParaRPr>
          </a:p>
          <a:p>
            <a:pPr indent="0" lvl="0" marL="0" rtl="0" algn="l">
              <a:spcBef>
                <a:spcPts val="0"/>
              </a:spcBef>
              <a:spcAft>
                <a:spcPts val="0"/>
              </a:spcAft>
              <a:buNone/>
            </a:pPr>
            <a:r>
              <a:rPr lang="en" sz="1800">
                <a:solidFill>
                  <a:srgbClr val="FFFFFF"/>
                </a:solidFill>
              </a:rPr>
              <a:t>Priya sinha</a:t>
            </a:r>
            <a:endParaRPr sz="1800">
              <a:solidFill>
                <a:srgbClr val="FFFFFF"/>
              </a:solidFill>
            </a:endParaRPr>
          </a:p>
          <a:p>
            <a:pPr indent="0" lvl="0" marL="0" rtl="0" algn="l">
              <a:spcBef>
                <a:spcPts val="0"/>
              </a:spcBef>
              <a:spcAft>
                <a:spcPts val="0"/>
              </a:spcAft>
              <a:buNone/>
            </a:pPr>
            <a:r>
              <a:rPr lang="en" sz="1800">
                <a:solidFill>
                  <a:srgbClr val="FFFFFF"/>
                </a:solidFill>
              </a:rPr>
              <a:t>2018MSBDA018</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nvSpPr>
        <p:spPr>
          <a:xfrm>
            <a:off x="0" y="0"/>
            <a:ext cx="92082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t>                                </a:t>
            </a:r>
            <a:r>
              <a:rPr b="1" lang="en" sz="2400" u="sng"/>
              <a:t>NORMALISATION</a:t>
            </a:r>
            <a:endParaRPr b="1" sz="2400" u="sng"/>
          </a:p>
          <a:p>
            <a:pPr indent="0" lvl="0" marL="0" rtl="0" algn="l">
              <a:spcBef>
                <a:spcPts val="0"/>
              </a:spcBef>
              <a:spcAft>
                <a:spcPts val="0"/>
              </a:spcAft>
              <a:buNone/>
            </a:pPr>
            <a:r>
              <a:t/>
            </a:r>
            <a:endParaRPr b="1" sz="1800" u="sng"/>
          </a:p>
          <a:p>
            <a:pPr indent="0" lvl="0" marL="0" rtl="0" algn="l">
              <a:spcBef>
                <a:spcPts val="0"/>
              </a:spcBef>
              <a:spcAft>
                <a:spcPts val="0"/>
              </a:spcAft>
              <a:buNone/>
            </a:pPr>
            <a:r>
              <a:rPr b="1" lang="en" sz="1800" u="sng"/>
              <a:t>CUSTOMER-</a:t>
            </a:r>
            <a:endParaRPr b="1" sz="1800" u="sng"/>
          </a:p>
          <a:p>
            <a:pPr indent="0" lvl="0" marL="0" rtl="0" algn="l">
              <a:spcBef>
                <a:spcPts val="0"/>
              </a:spcBef>
              <a:spcAft>
                <a:spcPts val="0"/>
              </a:spcAft>
              <a:buNone/>
            </a:pPr>
            <a:r>
              <a:t/>
            </a:r>
            <a:endParaRPr sz="1800"/>
          </a:p>
          <a:p>
            <a:pPr indent="0" lvl="0" marL="0" rtl="0" algn="l">
              <a:spcBef>
                <a:spcPts val="0"/>
              </a:spcBef>
              <a:spcAft>
                <a:spcPts val="0"/>
              </a:spcAft>
              <a:buNone/>
            </a:pPr>
            <a:r>
              <a:rPr lang="en" sz="1800"/>
              <a:t>FUNCTIONAL DEPENDENCY</a:t>
            </a:r>
            <a:endParaRPr sz="1800"/>
          </a:p>
          <a:p>
            <a:pPr indent="0" lvl="0" marL="0" rtl="0" algn="l">
              <a:spcBef>
                <a:spcPts val="0"/>
              </a:spcBef>
              <a:spcAft>
                <a:spcPts val="0"/>
              </a:spcAft>
              <a:buNone/>
            </a:pPr>
            <a:r>
              <a:rPr lang="en" sz="1800"/>
              <a:t>Customer(Liking,Total amount,Spent on gallery,Address,Contact,Cust_id,Name)</a:t>
            </a:r>
            <a:endParaRPr sz="1800"/>
          </a:p>
          <a:p>
            <a:pPr indent="0" lvl="0" marL="0" rtl="0" algn="l">
              <a:spcBef>
                <a:spcPts val="0"/>
              </a:spcBef>
              <a:spcAft>
                <a:spcPts val="0"/>
              </a:spcAft>
              <a:buNone/>
            </a:pPr>
            <a:r>
              <a:rPr lang="en" sz="1800"/>
              <a:t>Cust_id     Liking,Total amount,Spent on gallery,Address,Contact,Cust_id,Name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Customer is in </a:t>
            </a:r>
            <a:r>
              <a:rPr lang="en" sz="1800" u="sng"/>
              <a:t>3NF</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u="sng"/>
              <a:t>ARTIST</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FUNCTIONAL DEPENDENCY</a:t>
            </a:r>
            <a:endParaRPr sz="1800"/>
          </a:p>
          <a:p>
            <a:pPr indent="0" lvl="0" marL="0" rtl="0" algn="l">
              <a:spcBef>
                <a:spcPts val="0"/>
              </a:spcBef>
              <a:spcAft>
                <a:spcPts val="0"/>
              </a:spcAft>
              <a:buNone/>
            </a:pPr>
            <a:r>
              <a:rPr lang="en" sz="1800"/>
              <a:t>Artist(Aname,A_id,Birthday,Type of Art,Contact No. ,Email_id, style of Art)</a:t>
            </a:r>
            <a:endParaRPr sz="1800"/>
          </a:p>
          <a:p>
            <a:pPr indent="0" lvl="0" marL="0" rtl="0" algn="l">
              <a:spcBef>
                <a:spcPts val="0"/>
              </a:spcBef>
              <a:spcAft>
                <a:spcPts val="0"/>
              </a:spcAft>
              <a:buNone/>
            </a:pPr>
            <a:r>
              <a:rPr lang="en" sz="1800"/>
              <a:t>A_id      Aname,Birthday,Type of Art,Contact No. ,Email_id, style of Art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Artist data is in </a:t>
            </a:r>
            <a:r>
              <a:rPr lang="en" sz="1800" u="sng"/>
              <a:t>3NF</a:t>
            </a:r>
            <a:r>
              <a:rPr lang="en" sz="1800"/>
              <a:t>.</a:t>
            </a:r>
            <a:endParaRPr sz="1800"/>
          </a:p>
        </p:txBody>
      </p:sp>
      <p:cxnSp>
        <p:nvCxnSpPr>
          <p:cNvPr id="119" name="Google Shape;119;p22"/>
          <p:cNvCxnSpPr/>
          <p:nvPr/>
        </p:nvCxnSpPr>
        <p:spPr>
          <a:xfrm>
            <a:off x="846000" y="2048025"/>
            <a:ext cx="352500" cy="0"/>
          </a:xfrm>
          <a:prstGeom prst="straightConnector1">
            <a:avLst/>
          </a:prstGeom>
          <a:noFill/>
          <a:ln cap="flat" cmpd="sng" w="9525">
            <a:solidFill>
              <a:srgbClr val="000000"/>
            </a:solidFill>
            <a:prstDash val="solid"/>
            <a:round/>
            <a:headEnd len="med" w="med" type="none"/>
            <a:tailEnd len="med" w="med" type="triangle"/>
          </a:ln>
        </p:spPr>
      </p:cxnSp>
      <p:cxnSp>
        <p:nvCxnSpPr>
          <p:cNvPr id="120" name="Google Shape;120;p22"/>
          <p:cNvCxnSpPr/>
          <p:nvPr/>
        </p:nvCxnSpPr>
        <p:spPr>
          <a:xfrm>
            <a:off x="539000" y="4276075"/>
            <a:ext cx="3525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nvSpPr>
        <p:spPr>
          <a:xfrm>
            <a:off x="0" y="0"/>
            <a:ext cx="9311400" cy="523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                                                  </a:t>
            </a:r>
            <a:r>
              <a:rPr b="1" lang="en" sz="1800"/>
              <a:t> </a:t>
            </a:r>
            <a:r>
              <a:rPr b="1" lang="en" sz="1800" u="sng"/>
              <a:t> Normalization(</a:t>
            </a:r>
            <a:r>
              <a:rPr lang="en" sz="1800" u="sng"/>
              <a:t>contd.):</a:t>
            </a:r>
            <a:endParaRPr sz="1800" u="sng"/>
          </a:p>
          <a:p>
            <a:pPr indent="0" lvl="0" marL="0" rtl="0" algn="l">
              <a:spcBef>
                <a:spcPts val="0"/>
              </a:spcBef>
              <a:spcAft>
                <a:spcPts val="0"/>
              </a:spcAft>
              <a:buNone/>
            </a:pPr>
            <a:r>
              <a:t/>
            </a:r>
            <a:endParaRPr b="1" u="sng"/>
          </a:p>
          <a:p>
            <a:pPr indent="0" lvl="0" marL="0" rtl="0" algn="l">
              <a:spcBef>
                <a:spcPts val="0"/>
              </a:spcBef>
              <a:spcAft>
                <a:spcPts val="0"/>
              </a:spcAft>
              <a:buNone/>
            </a:pPr>
            <a:r>
              <a:rPr b="1" lang="en" u="sng"/>
              <a:t>PAINTAING-</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
              <a:t>FUNCTIONAL DEPENDENCY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Painting(Price,P_id,Type,Unique tittle,Date)</a:t>
            </a:r>
            <a:endParaRPr/>
          </a:p>
          <a:p>
            <a:pPr indent="0" lvl="0" marL="0" rtl="0" algn="l">
              <a:spcBef>
                <a:spcPts val="0"/>
              </a:spcBef>
              <a:spcAft>
                <a:spcPts val="0"/>
              </a:spcAft>
              <a:buNone/>
            </a:pPr>
            <a:r>
              <a:rPr lang="en"/>
              <a:t>P_id       Price,P_id,Type,Unique tittle,Date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Painting data is in</a:t>
            </a:r>
            <a:r>
              <a:rPr lang="en" u="sng"/>
              <a:t> 3NF</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STOCK-</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
              <a:t>FUNCTIONAL DEPENDENCY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stock(stock_id,Quantity)</a:t>
            </a:r>
            <a:endParaRPr/>
          </a:p>
          <a:p>
            <a:pPr indent="0" lvl="0" marL="0" rtl="0" algn="l">
              <a:spcBef>
                <a:spcPts val="0"/>
              </a:spcBef>
              <a:spcAft>
                <a:spcPts val="0"/>
              </a:spcAft>
              <a:buNone/>
            </a:pPr>
            <a:r>
              <a:rPr lang="en"/>
              <a:t>Stock_id        Quanlity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Stock data in </a:t>
            </a:r>
            <a:r>
              <a:rPr lang="en" u="sng"/>
              <a:t>3NF</a:t>
            </a:r>
            <a:r>
              <a:rPr lang="en"/>
              <a:t>. </a:t>
            </a:r>
            <a:endParaRPr/>
          </a:p>
        </p:txBody>
      </p:sp>
      <p:cxnSp>
        <p:nvCxnSpPr>
          <p:cNvPr id="126" name="Google Shape;126;p23"/>
          <p:cNvCxnSpPr/>
          <p:nvPr/>
        </p:nvCxnSpPr>
        <p:spPr>
          <a:xfrm>
            <a:off x="424175" y="2238850"/>
            <a:ext cx="352500" cy="0"/>
          </a:xfrm>
          <a:prstGeom prst="straightConnector1">
            <a:avLst/>
          </a:prstGeom>
          <a:noFill/>
          <a:ln cap="flat" cmpd="sng" w="9525">
            <a:solidFill>
              <a:srgbClr val="000000"/>
            </a:solidFill>
            <a:prstDash val="solid"/>
            <a:round/>
            <a:headEnd len="med" w="med" type="none"/>
            <a:tailEnd len="med" w="med" type="triangle"/>
          </a:ln>
        </p:spPr>
      </p:cxnSp>
      <p:cxnSp>
        <p:nvCxnSpPr>
          <p:cNvPr id="127" name="Google Shape;127;p23"/>
          <p:cNvCxnSpPr/>
          <p:nvPr/>
        </p:nvCxnSpPr>
        <p:spPr>
          <a:xfrm>
            <a:off x="776675" y="4151050"/>
            <a:ext cx="3525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nvSpPr>
        <p:spPr>
          <a:xfrm>
            <a:off x="0" y="0"/>
            <a:ext cx="93114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                                                   </a:t>
            </a:r>
            <a:r>
              <a:rPr b="1" lang="en" sz="1800" u="sng">
                <a:solidFill>
                  <a:schemeClr val="dk1"/>
                </a:solidFill>
              </a:rPr>
              <a:t>Normalization</a:t>
            </a:r>
            <a:r>
              <a:rPr lang="en" sz="1800" u="sng">
                <a:solidFill>
                  <a:schemeClr val="dk1"/>
                </a:solidFill>
              </a:rPr>
              <a:t>(contd.):</a:t>
            </a:r>
            <a:endParaRPr sz="1800" u="sng">
              <a:solidFill>
                <a:schemeClr val="dk1"/>
              </a:solidFill>
            </a:endParaRPr>
          </a:p>
          <a:p>
            <a:pPr indent="0" lvl="0" marL="0" rtl="0" algn="l">
              <a:spcBef>
                <a:spcPts val="0"/>
              </a:spcBef>
              <a:spcAft>
                <a:spcPts val="0"/>
              </a:spcAft>
              <a:buNone/>
            </a:pPr>
            <a:r>
              <a:rPr b="1" lang="en" sz="1800" u="sng"/>
              <a:t>EMPLOYEE-</a:t>
            </a:r>
            <a:endParaRPr b="1" sz="1800" u="sng"/>
          </a:p>
          <a:p>
            <a:pPr indent="0" lvl="0" marL="0" rtl="0" algn="l">
              <a:spcBef>
                <a:spcPts val="0"/>
              </a:spcBef>
              <a:spcAft>
                <a:spcPts val="0"/>
              </a:spcAft>
              <a:buNone/>
            </a:pPr>
            <a:r>
              <a:t/>
            </a:r>
            <a:endParaRPr sz="1800"/>
          </a:p>
          <a:p>
            <a:pPr indent="0" lvl="0" marL="0" rtl="0" algn="l">
              <a:spcBef>
                <a:spcPts val="0"/>
              </a:spcBef>
              <a:spcAft>
                <a:spcPts val="0"/>
              </a:spcAft>
              <a:buNone/>
            </a:pPr>
            <a:r>
              <a:rPr lang="en" sz="1800"/>
              <a:t>FUNCTIONAL DEPENDENCY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Employee(Confirmation,Phone,Date,Price,Customer_id,Painting_id,order_id)</a:t>
            </a:r>
            <a:endParaRPr sz="1800"/>
          </a:p>
          <a:p>
            <a:pPr indent="0" lvl="0" marL="0" rtl="0" algn="l">
              <a:spcBef>
                <a:spcPts val="0"/>
              </a:spcBef>
              <a:spcAft>
                <a:spcPts val="0"/>
              </a:spcAft>
              <a:buNone/>
            </a:pPr>
            <a:r>
              <a:rPr lang="en" sz="1800"/>
              <a:t>Order_id      Confirmation,Phone,Date,Price,Customer_id,Painting_id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Employee data is in </a:t>
            </a:r>
            <a:r>
              <a:rPr lang="en" sz="1800" u="sng"/>
              <a:t>3NF</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u="sng"/>
              <a:t>CUSTOMER</a:t>
            </a:r>
            <a:r>
              <a:rPr b="1" lang="en" sz="1800"/>
              <a:t>-</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FUNCTIONAL DEPENDENCY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Customer(Liking,Total amount,Spent on gallery,Address,Contact,Cust_id,Name)</a:t>
            </a:r>
            <a:endParaRPr sz="1800"/>
          </a:p>
          <a:p>
            <a:pPr indent="0" lvl="0" marL="0" rtl="0" algn="l">
              <a:spcBef>
                <a:spcPts val="0"/>
              </a:spcBef>
              <a:spcAft>
                <a:spcPts val="0"/>
              </a:spcAft>
              <a:buNone/>
            </a:pPr>
            <a:r>
              <a:rPr lang="en" sz="1800"/>
              <a:t>Cust_id      Liking,Total amount,Spent on gallery,Address,Contact,Cust_id,Name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Customer is in </a:t>
            </a:r>
            <a:r>
              <a:rPr lang="en" sz="1800" u="sng"/>
              <a:t>3NF</a:t>
            </a:r>
            <a:r>
              <a:rPr lang="en" sz="1800"/>
              <a:t>.</a:t>
            </a:r>
            <a:endParaRPr sz="1800"/>
          </a:p>
          <a:p>
            <a:pPr indent="0" lvl="0" marL="0" rtl="0" algn="l">
              <a:spcBef>
                <a:spcPts val="0"/>
              </a:spcBef>
              <a:spcAft>
                <a:spcPts val="0"/>
              </a:spcAft>
              <a:buNone/>
            </a:pPr>
            <a:r>
              <a:t/>
            </a:r>
            <a:endParaRPr sz="1800"/>
          </a:p>
        </p:txBody>
      </p:sp>
      <p:cxnSp>
        <p:nvCxnSpPr>
          <p:cNvPr id="133" name="Google Shape;133;p24"/>
          <p:cNvCxnSpPr/>
          <p:nvPr/>
        </p:nvCxnSpPr>
        <p:spPr>
          <a:xfrm>
            <a:off x="963000" y="1862300"/>
            <a:ext cx="352500" cy="0"/>
          </a:xfrm>
          <a:prstGeom prst="straightConnector1">
            <a:avLst/>
          </a:prstGeom>
          <a:noFill/>
          <a:ln cap="flat" cmpd="sng" w="9525">
            <a:solidFill>
              <a:srgbClr val="000000"/>
            </a:solidFill>
            <a:prstDash val="solid"/>
            <a:round/>
            <a:headEnd len="med" w="med" type="none"/>
            <a:tailEnd len="med" w="med" type="triangle"/>
          </a:ln>
        </p:spPr>
      </p:cxnSp>
      <p:cxnSp>
        <p:nvCxnSpPr>
          <p:cNvPr id="134" name="Google Shape;134;p24"/>
          <p:cNvCxnSpPr/>
          <p:nvPr/>
        </p:nvCxnSpPr>
        <p:spPr>
          <a:xfrm>
            <a:off x="849375" y="4364750"/>
            <a:ext cx="3525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nvSpPr>
        <p:spPr>
          <a:xfrm>
            <a:off x="0" y="0"/>
            <a:ext cx="93114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u="sng"/>
          </a:p>
          <a:p>
            <a:pPr indent="0" lvl="0" marL="0" rtl="0" algn="l">
              <a:spcBef>
                <a:spcPts val="0"/>
              </a:spcBef>
              <a:spcAft>
                <a:spcPts val="0"/>
              </a:spcAft>
              <a:buNone/>
            </a:pPr>
            <a:r>
              <a:t/>
            </a:r>
            <a:endParaRPr b="1" sz="1800" u="sng"/>
          </a:p>
          <a:p>
            <a:pPr indent="0" lvl="0" marL="0" rtl="0" algn="l">
              <a:spcBef>
                <a:spcPts val="0"/>
              </a:spcBef>
              <a:spcAft>
                <a:spcPts val="0"/>
              </a:spcAft>
              <a:buNone/>
            </a:pPr>
            <a:r>
              <a:rPr b="1" lang="en" sz="1800"/>
              <a:t>                                                            </a:t>
            </a:r>
            <a:r>
              <a:rPr b="1" lang="en" sz="1800" u="sng"/>
              <a:t> </a:t>
            </a:r>
            <a:r>
              <a:rPr b="1" lang="en" sz="1800" u="sng">
                <a:solidFill>
                  <a:schemeClr val="dk1"/>
                </a:solidFill>
              </a:rPr>
              <a:t>Normalization</a:t>
            </a:r>
            <a:r>
              <a:rPr lang="en" sz="1800" u="sng">
                <a:solidFill>
                  <a:schemeClr val="dk1"/>
                </a:solidFill>
              </a:rPr>
              <a:t>(contd.):</a:t>
            </a:r>
            <a:endParaRPr b="1" sz="1800" u="sng"/>
          </a:p>
          <a:p>
            <a:pPr indent="0" lvl="0" marL="0" rtl="0" algn="l">
              <a:spcBef>
                <a:spcPts val="0"/>
              </a:spcBef>
              <a:spcAft>
                <a:spcPts val="0"/>
              </a:spcAft>
              <a:buNone/>
            </a:pPr>
            <a:r>
              <a:rPr b="1" lang="en" sz="1800" u="sng"/>
              <a:t>ORDER-</a:t>
            </a:r>
            <a:endParaRPr b="1" sz="1800" u="sng"/>
          </a:p>
          <a:p>
            <a:pPr indent="0" lvl="0" marL="0" rtl="0" algn="l">
              <a:spcBef>
                <a:spcPts val="0"/>
              </a:spcBef>
              <a:spcAft>
                <a:spcPts val="0"/>
              </a:spcAft>
              <a:buNone/>
            </a:pPr>
            <a:r>
              <a:t/>
            </a:r>
            <a:endParaRPr sz="1800" u="sng"/>
          </a:p>
          <a:p>
            <a:pPr indent="0" lvl="0" marL="0" rtl="0" algn="l">
              <a:spcBef>
                <a:spcPts val="0"/>
              </a:spcBef>
              <a:spcAft>
                <a:spcPts val="0"/>
              </a:spcAft>
              <a:buNone/>
            </a:pPr>
            <a:r>
              <a:rPr lang="en" sz="1800"/>
              <a:t>FUNCTIONAL DEPENDENCY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Order(Order_id,Painting_id,Customer_id,Price,Date,Phone,Confirmation)</a:t>
            </a:r>
            <a:endParaRPr sz="1800"/>
          </a:p>
          <a:p>
            <a:pPr indent="0" lvl="0" marL="0" rtl="0" algn="l">
              <a:spcBef>
                <a:spcPts val="0"/>
              </a:spcBef>
              <a:spcAft>
                <a:spcPts val="0"/>
              </a:spcAft>
              <a:buNone/>
            </a:pPr>
            <a:r>
              <a:rPr lang="en" sz="1800"/>
              <a:t>Order_id      Order_id,Painting_id,Customer_id,Price,Date,Phone,Confirmation</a:t>
            </a:r>
            <a:endParaRPr sz="1800"/>
          </a:p>
          <a:p>
            <a:pPr indent="0" lvl="0" marL="0" rtl="0" algn="l">
              <a:spcBef>
                <a:spcPts val="0"/>
              </a:spcBef>
              <a:spcAft>
                <a:spcPts val="0"/>
              </a:spcAft>
              <a:buNone/>
            </a:pPr>
            <a:r>
              <a:t/>
            </a:r>
            <a:endParaRPr sz="1800" u="sng"/>
          </a:p>
          <a:p>
            <a:pPr indent="0" lvl="0" marL="0" rtl="0" algn="l">
              <a:spcBef>
                <a:spcPts val="0"/>
              </a:spcBef>
              <a:spcAft>
                <a:spcPts val="0"/>
              </a:spcAft>
              <a:buNone/>
            </a:pPr>
            <a:r>
              <a:rPr lang="en" sz="1800"/>
              <a:t>Order data is in</a:t>
            </a:r>
            <a:r>
              <a:rPr lang="en" sz="1800" u="sng"/>
              <a:t> 3NF</a:t>
            </a:r>
            <a:r>
              <a:rPr lang="en" sz="1800"/>
              <a:t>.</a:t>
            </a:r>
            <a:endParaRPr sz="1800"/>
          </a:p>
          <a:p>
            <a:pPr indent="0" lvl="0" marL="0" rtl="0" algn="l">
              <a:spcBef>
                <a:spcPts val="0"/>
              </a:spcBef>
              <a:spcAft>
                <a:spcPts val="0"/>
              </a:spcAft>
              <a:buNone/>
            </a:pPr>
            <a:r>
              <a:rPr lang="en" sz="1800" u="sng"/>
              <a:t> </a:t>
            </a:r>
            <a:endParaRPr sz="1800" u="sng"/>
          </a:p>
          <a:p>
            <a:pPr indent="0" lvl="0" marL="0" rtl="0" algn="l">
              <a:spcBef>
                <a:spcPts val="0"/>
              </a:spcBef>
              <a:spcAft>
                <a:spcPts val="0"/>
              </a:spcAft>
              <a:buNone/>
            </a:pPr>
            <a:r>
              <a:rPr b="1" lang="en" sz="1800" u="sng"/>
              <a:t>MANAGES-</a:t>
            </a:r>
            <a:endParaRPr b="1" sz="1800" u="sng"/>
          </a:p>
          <a:p>
            <a:pPr indent="0" lvl="0" marL="0" rtl="0" algn="l">
              <a:spcBef>
                <a:spcPts val="0"/>
              </a:spcBef>
              <a:spcAft>
                <a:spcPts val="0"/>
              </a:spcAft>
              <a:buNone/>
            </a:pPr>
            <a:r>
              <a:t/>
            </a:r>
            <a:endParaRPr sz="1800" u="sng"/>
          </a:p>
          <a:p>
            <a:pPr indent="0" lvl="0" marL="0" rtl="0" algn="l">
              <a:spcBef>
                <a:spcPts val="0"/>
              </a:spcBef>
              <a:spcAft>
                <a:spcPts val="0"/>
              </a:spcAft>
              <a:buNone/>
            </a:pPr>
            <a:r>
              <a:rPr lang="en" sz="1800"/>
              <a:t>FUNCTIONAL DEPENDENCY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Manages(P-id,E_id,Duration)</a:t>
            </a:r>
            <a:endParaRPr sz="1800"/>
          </a:p>
          <a:p>
            <a:pPr indent="0" lvl="0" marL="0" rtl="0" algn="l">
              <a:spcBef>
                <a:spcPts val="0"/>
              </a:spcBef>
              <a:spcAft>
                <a:spcPts val="0"/>
              </a:spcAft>
              <a:buNone/>
            </a:pPr>
            <a:r>
              <a:rPr lang="en" sz="1800"/>
              <a:t>(P-id,E_id)      Duration</a:t>
            </a:r>
            <a:endParaRPr sz="1800"/>
          </a:p>
          <a:p>
            <a:pPr indent="0" lvl="0" marL="0" rtl="0" algn="l">
              <a:spcBef>
                <a:spcPts val="0"/>
              </a:spcBef>
              <a:spcAft>
                <a:spcPts val="0"/>
              </a:spcAft>
              <a:buNone/>
            </a:pPr>
            <a:r>
              <a:t/>
            </a:r>
            <a:endParaRPr sz="1800" u="sng"/>
          </a:p>
          <a:p>
            <a:pPr indent="0" lvl="0" marL="0" rtl="0" algn="l">
              <a:spcBef>
                <a:spcPts val="0"/>
              </a:spcBef>
              <a:spcAft>
                <a:spcPts val="0"/>
              </a:spcAft>
              <a:buNone/>
            </a:pPr>
            <a:r>
              <a:rPr lang="en" sz="1800"/>
              <a:t>Manages data is in </a:t>
            </a:r>
            <a:r>
              <a:rPr lang="en" sz="1800" u="sng"/>
              <a:t>3NF</a:t>
            </a:r>
            <a:r>
              <a:rPr lang="en" sz="1800"/>
              <a:t>.</a:t>
            </a:r>
            <a:endParaRPr sz="1800"/>
          </a:p>
          <a:p>
            <a:pPr indent="0" lvl="0" marL="0" rtl="0" algn="l">
              <a:spcBef>
                <a:spcPts val="0"/>
              </a:spcBef>
              <a:spcAft>
                <a:spcPts val="0"/>
              </a:spcAft>
              <a:buNone/>
            </a:pPr>
            <a:r>
              <a:rPr lang="en" sz="1800" u="sng"/>
              <a:t> </a:t>
            </a:r>
            <a:endParaRPr sz="1800" u="sng"/>
          </a:p>
          <a:p>
            <a:pPr indent="0" lvl="0" marL="0" rtl="0" algn="l">
              <a:spcBef>
                <a:spcPts val="0"/>
              </a:spcBef>
              <a:spcAft>
                <a:spcPts val="0"/>
              </a:spcAft>
              <a:buNone/>
            </a:pPr>
            <a:r>
              <a:t/>
            </a:r>
            <a:endParaRPr sz="1800" u="sng"/>
          </a:p>
        </p:txBody>
      </p:sp>
      <p:cxnSp>
        <p:nvCxnSpPr>
          <p:cNvPr id="140" name="Google Shape;140;p25"/>
          <p:cNvCxnSpPr/>
          <p:nvPr/>
        </p:nvCxnSpPr>
        <p:spPr>
          <a:xfrm>
            <a:off x="977800" y="1862325"/>
            <a:ext cx="352500" cy="0"/>
          </a:xfrm>
          <a:prstGeom prst="straightConnector1">
            <a:avLst/>
          </a:prstGeom>
          <a:noFill/>
          <a:ln cap="flat" cmpd="sng" w="9525">
            <a:solidFill>
              <a:srgbClr val="000000"/>
            </a:solidFill>
            <a:prstDash val="solid"/>
            <a:round/>
            <a:headEnd len="med" w="med" type="none"/>
            <a:tailEnd len="med" w="med" type="triangle"/>
          </a:ln>
        </p:spPr>
      </p:cxnSp>
      <p:cxnSp>
        <p:nvCxnSpPr>
          <p:cNvPr id="141" name="Google Shape;141;p25"/>
          <p:cNvCxnSpPr/>
          <p:nvPr/>
        </p:nvCxnSpPr>
        <p:spPr>
          <a:xfrm>
            <a:off x="1216675" y="4358500"/>
            <a:ext cx="3525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B9C"/>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0" y="0"/>
            <a:ext cx="9144000" cy="50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u="sng">
                <a:latin typeface="Arial"/>
                <a:ea typeface="Arial"/>
                <a:cs typeface="Arial"/>
                <a:sym typeface="Arial"/>
              </a:rPr>
              <a:t>SQL QUERIES-</a:t>
            </a:r>
            <a:endParaRPr b="1" sz="2400" u="sng">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mysql&gt; CREATE TABLE ARTIST(</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A_id varchar(100) NOT NULL,</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Aname varchar(100),</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birthplace title varchar(100),</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TypeofArt varchar(100), Contact_no varchar(100),</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Email varchar(100), StyleofArt varchar(100),</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PRIMARY KEY(A_id);</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mysql&gt; CREATE TABLE Employee(</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E_id varchar(100) NOT NULL,</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Ename varchar(100),</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Age integer,</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Address varchar(100),</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Salary varchar(100),</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Contact_no varchar(100),</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-&gt; 	PRIMARY KEY(E_id);</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Query OK, 0 rows affected (0.13 sec)</a:t>
            </a:r>
            <a:endParaRPr sz="1400">
              <a:latin typeface="Arial"/>
              <a:ea typeface="Arial"/>
              <a:cs typeface="Arial"/>
              <a:sym typeface="Arial"/>
            </a:endParaRPr>
          </a:p>
          <a:p>
            <a:pPr indent="0" lvl="0" marL="0" rtl="0" algn="l">
              <a:spcBef>
                <a:spcPts val="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B9C"/>
        </a:solid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30450" y="0"/>
            <a:ext cx="9204900" cy="50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Arial"/>
                <a:ea typeface="Arial"/>
                <a:cs typeface="Arial"/>
                <a:sym typeface="Arial"/>
              </a:rPr>
              <a:t>SQL QUERIES(contd.)-</a:t>
            </a:r>
            <a:endParaRPr b="1" sz="2400" u="sng">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t>mysql&gt; CREATE TABLE PAINTAING(</a:t>
            </a:r>
            <a:endParaRPr sz="1400"/>
          </a:p>
          <a:p>
            <a:pPr indent="0" lvl="0" marL="0" rtl="0" algn="l">
              <a:spcBef>
                <a:spcPts val="0"/>
              </a:spcBef>
              <a:spcAft>
                <a:spcPts val="0"/>
              </a:spcAft>
              <a:buClr>
                <a:schemeClr val="dk1"/>
              </a:buClr>
              <a:buSzPts val="1100"/>
              <a:buFont typeface="Arial"/>
              <a:buNone/>
            </a:pPr>
            <a:r>
              <a:rPr lang="en" sz="1400"/>
              <a:t>	-&gt; P_id varchar(100) NOT NULL,</a:t>
            </a:r>
            <a:endParaRPr sz="1400"/>
          </a:p>
          <a:p>
            <a:pPr indent="0" lvl="0" marL="0" rtl="0" algn="l">
              <a:spcBef>
                <a:spcPts val="0"/>
              </a:spcBef>
              <a:spcAft>
                <a:spcPts val="0"/>
              </a:spcAft>
              <a:buClr>
                <a:schemeClr val="dk1"/>
              </a:buClr>
              <a:buSzPts val="1100"/>
              <a:buFont typeface="Arial"/>
              <a:buNone/>
            </a:pPr>
            <a:r>
              <a:rPr lang="en" sz="1400"/>
              <a:t>	-&gt; Price varchar(100),</a:t>
            </a:r>
            <a:endParaRPr sz="1400"/>
          </a:p>
          <a:p>
            <a:pPr indent="0" lvl="0" marL="0" rtl="0" algn="l">
              <a:spcBef>
                <a:spcPts val="0"/>
              </a:spcBef>
              <a:spcAft>
                <a:spcPts val="0"/>
              </a:spcAft>
              <a:buClr>
                <a:schemeClr val="dk1"/>
              </a:buClr>
              <a:buSzPts val="1100"/>
              <a:buFont typeface="Arial"/>
              <a:buNone/>
            </a:pPr>
            <a:r>
              <a:rPr lang="en" sz="1400"/>
              <a:t>	-&gt; unique title varchar(100),</a:t>
            </a:r>
            <a:endParaRPr sz="1400"/>
          </a:p>
          <a:p>
            <a:pPr indent="0" lvl="0" marL="0" rtl="0" algn="l">
              <a:spcBef>
                <a:spcPts val="0"/>
              </a:spcBef>
              <a:spcAft>
                <a:spcPts val="0"/>
              </a:spcAft>
              <a:buClr>
                <a:schemeClr val="dk1"/>
              </a:buClr>
              <a:buSzPts val="1100"/>
              <a:buFont typeface="Arial"/>
              <a:buNone/>
            </a:pPr>
            <a:r>
              <a:rPr lang="en" sz="1400"/>
              <a:t>	-&gt; Type varchar(100), Date varchar(100),</a:t>
            </a:r>
            <a:endParaRPr sz="1400"/>
          </a:p>
          <a:p>
            <a:pPr indent="0" lvl="0" marL="0" rtl="0" algn="l">
              <a:spcBef>
                <a:spcPts val="0"/>
              </a:spcBef>
              <a:spcAft>
                <a:spcPts val="0"/>
              </a:spcAft>
              <a:buClr>
                <a:schemeClr val="dk1"/>
              </a:buClr>
              <a:buSzPts val="1100"/>
              <a:buFont typeface="Arial"/>
              <a:buNone/>
            </a:pPr>
            <a:r>
              <a:rPr lang="en" sz="1400"/>
              <a:t>	-&gt; PRIMARY KEY(P_id);</a:t>
            </a:r>
            <a:endParaRPr sz="1400"/>
          </a:p>
          <a:p>
            <a:pPr indent="0" lvl="0" marL="0" rtl="0" algn="l">
              <a:spcBef>
                <a:spcPts val="0"/>
              </a:spcBef>
              <a:spcAft>
                <a:spcPts val="0"/>
              </a:spcAft>
              <a:buClr>
                <a:schemeClr val="dk1"/>
              </a:buClr>
              <a:buSzPts val="1100"/>
              <a:buFont typeface="Arial"/>
              <a:buNone/>
            </a:pPr>
            <a:r>
              <a:rPr lang="en" sz="1400"/>
              <a:t>Query OK, 0 rows affected (0.19 sec)</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mysql&gt; CREATE TABLE Customer(</a:t>
            </a:r>
            <a:endParaRPr sz="1400"/>
          </a:p>
          <a:p>
            <a:pPr indent="0" lvl="0" marL="0" rtl="0" algn="l">
              <a:spcBef>
                <a:spcPts val="0"/>
              </a:spcBef>
              <a:spcAft>
                <a:spcPts val="0"/>
              </a:spcAft>
              <a:buClr>
                <a:schemeClr val="dk1"/>
              </a:buClr>
              <a:buSzPts val="1100"/>
              <a:buFont typeface="Arial"/>
              <a:buNone/>
            </a:pPr>
            <a:r>
              <a:rPr lang="en" sz="1400"/>
              <a:t>	-&gt; 	Cust_id varchar(100) NOT NULL,</a:t>
            </a:r>
            <a:endParaRPr sz="1400"/>
          </a:p>
          <a:p>
            <a:pPr indent="0" lvl="0" marL="0" rtl="0" algn="l">
              <a:spcBef>
                <a:spcPts val="0"/>
              </a:spcBef>
              <a:spcAft>
                <a:spcPts val="0"/>
              </a:spcAft>
              <a:buClr>
                <a:schemeClr val="dk1"/>
              </a:buClr>
              <a:buSzPts val="1100"/>
              <a:buFont typeface="Arial"/>
              <a:buNone/>
            </a:pPr>
            <a:r>
              <a:rPr lang="en" sz="1400"/>
              <a:t>	-&gt; 	name varchar(100),</a:t>
            </a:r>
            <a:endParaRPr sz="1400"/>
          </a:p>
          <a:p>
            <a:pPr indent="0" lvl="0" marL="0" rtl="0" algn="l">
              <a:spcBef>
                <a:spcPts val="0"/>
              </a:spcBef>
              <a:spcAft>
                <a:spcPts val="0"/>
              </a:spcAft>
              <a:buClr>
                <a:schemeClr val="dk1"/>
              </a:buClr>
              <a:buSzPts val="1100"/>
              <a:buFont typeface="Arial"/>
              <a:buNone/>
            </a:pPr>
            <a:r>
              <a:rPr lang="en" sz="1400"/>
              <a:t>	-&gt; 	Liking varchar(100),</a:t>
            </a:r>
            <a:endParaRPr sz="1400"/>
          </a:p>
          <a:p>
            <a:pPr indent="0" lvl="0" marL="0" rtl="0" algn="l">
              <a:spcBef>
                <a:spcPts val="0"/>
              </a:spcBef>
              <a:spcAft>
                <a:spcPts val="0"/>
              </a:spcAft>
              <a:buClr>
                <a:schemeClr val="dk1"/>
              </a:buClr>
              <a:buSzPts val="1100"/>
              <a:buFont typeface="Arial"/>
              <a:buNone/>
            </a:pPr>
            <a:r>
              <a:rPr lang="en" sz="1400"/>
              <a:t>	-&gt; 	Address varchar(100),</a:t>
            </a:r>
            <a:endParaRPr sz="1400"/>
          </a:p>
          <a:p>
            <a:pPr indent="0" lvl="0" marL="0" rtl="0" algn="l">
              <a:spcBef>
                <a:spcPts val="0"/>
              </a:spcBef>
              <a:spcAft>
                <a:spcPts val="0"/>
              </a:spcAft>
              <a:buClr>
                <a:schemeClr val="dk1"/>
              </a:buClr>
              <a:buSzPts val="1100"/>
              <a:buFont typeface="Arial"/>
              <a:buNone/>
            </a:pPr>
            <a:r>
              <a:rPr lang="en" sz="1400"/>
              <a:t>	-&gt; 	SpentonGalllery float(2),</a:t>
            </a:r>
            <a:endParaRPr sz="1400"/>
          </a:p>
          <a:p>
            <a:pPr indent="0" lvl="0" marL="0" rtl="0" algn="l">
              <a:spcBef>
                <a:spcPts val="0"/>
              </a:spcBef>
              <a:spcAft>
                <a:spcPts val="0"/>
              </a:spcAft>
              <a:buClr>
                <a:schemeClr val="dk1"/>
              </a:buClr>
              <a:buSzPts val="1100"/>
              <a:buFont typeface="Arial"/>
              <a:buNone/>
            </a:pPr>
            <a:r>
              <a:rPr lang="en" sz="1400"/>
              <a:t>	-&gt; 	total_amount float(2),</a:t>
            </a:r>
            <a:endParaRPr sz="1400"/>
          </a:p>
          <a:p>
            <a:pPr indent="0" lvl="0" marL="0" rtl="0" algn="l">
              <a:spcBef>
                <a:spcPts val="0"/>
              </a:spcBef>
              <a:spcAft>
                <a:spcPts val="0"/>
              </a:spcAft>
              <a:buClr>
                <a:schemeClr val="dk1"/>
              </a:buClr>
              <a:buSzPts val="1100"/>
              <a:buFont typeface="Arial"/>
              <a:buNone/>
            </a:pPr>
            <a:r>
              <a:rPr lang="en" sz="1400"/>
              <a:t>	-&gt; 	Contact  varchar(100),</a:t>
            </a:r>
            <a:endParaRPr sz="1400"/>
          </a:p>
          <a:p>
            <a:pPr indent="0" lvl="0" marL="0" rtl="0" algn="l">
              <a:spcBef>
                <a:spcPts val="0"/>
              </a:spcBef>
              <a:spcAft>
                <a:spcPts val="0"/>
              </a:spcAft>
              <a:buClr>
                <a:schemeClr val="dk1"/>
              </a:buClr>
              <a:buSzPts val="1100"/>
              <a:buFont typeface="Arial"/>
              <a:buNone/>
            </a:pPr>
            <a:r>
              <a:rPr lang="en" sz="1400"/>
              <a:t>	-&gt; 	PRIMARY KEY(E_id);</a:t>
            </a:r>
            <a:endParaRPr sz="1400"/>
          </a:p>
          <a:p>
            <a:pPr indent="0" lvl="0" marL="0" rtl="0" algn="l">
              <a:spcBef>
                <a:spcPts val="0"/>
              </a:spcBef>
              <a:spcAft>
                <a:spcPts val="0"/>
              </a:spcAft>
              <a:buClr>
                <a:schemeClr val="dk1"/>
              </a:buClr>
              <a:buSzPts val="1100"/>
              <a:buFont typeface="Arial"/>
              <a:buNone/>
            </a:pPr>
            <a:r>
              <a:rPr lang="en" sz="1400"/>
              <a:t>Query OK, 0 rows affected (0.13 sec)</a:t>
            </a:r>
            <a:endParaRPr sz="1400"/>
          </a:p>
          <a:p>
            <a:pPr indent="0" lvl="0" marL="0" rtl="0" algn="l">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B9C"/>
        </a:solidFill>
      </p:bgPr>
    </p:bg>
    <p:spTree>
      <p:nvGrpSpPr>
        <p:cNvPr id="155" name="Shape 155"/>
        <p:cNvGrpSpPr/>
        <p:nvPr/>
      </p:nvGrpSpPr>
      <p:grpSpPr>
        <a:xfrm>
          <a:off x="0" y="0"/>
          <a:ext cx="0" cy="0"/>
          <a:chOff x="0" y="0"/>
          <a:chExt cx="0" cy="0"/>
        </a:xfrm>
      </p:grpSpPr>
      <p:sp>
        <p:nvSpPr>
          <p:cNvPr id="156" name="Google Shape;156;p28"/>
          <p:cNvSpPr txBox="1"/>
          <p:nvPr>
            <p:ph type="title"/>
          </p:nvPr>
        </p:nvSpPr>
        <p:spPr>
          <a:xfrm>
            <a:off x="-7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Arial"/>
                <a:ea typeface="Arial"/>
                <a:cs typeface="Arial"/>
                <a:sym typeface="Arial"/>
              </a:rPr>
              <a:t>SQL QUERIES(contd.)-</a:t>
            </a:r>
            <a:endParaRPr b="1" sz="2400" u="sng">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800"/>
              <a:t>mysql&gt; CREATE TABLE Stock(</a:t>
            </a:r>
            <a:endParaRPr sz="1800"/>
          </a:p>
          <a:p>
            <a:pPr indent="0" lvl="0" marL="0" rtl="0" algn="l">
              <a:spcBef>
                <a:spcPts val="0"/>
              </a:spcBef>
              <a:spcAft>
                <a:spcPts val="0"/>
              </a:spcAft>
              <a:buClr>
                <a:schemeClr val="dk1"/>
              </a:buClr>
              <a:buSzPts val="1100"/>
              <a:buFont typeface="Arial"/>
              <a:buNone/>
            </a:pPr>
            <a:r>
              <a:rPr lang="en" sz="1800"/>
              <a:t>	-&gt; Stock_id varchar(100) NOT NULL,</a:t>
            </a:r>
            <a:endParaRPr sz="1800"/>
          </a:p>
          <a:p>
            <a:pPr indent="0" lvl="0" marL="0" rtl="0" algn="l">
              <a:spcBef>
                <a:spcPts val="0"/>
              </a:spcBef>
              <a:spcAft>
                <a:spcPts val="0"/>
              </a:spcAft>
              <a:buClr>
                <a:schemeClr val="dk1"/>
              </a:buClr>
              <a:buSzPts val="1100"/>
              <a:buFont typeface="Arial"/>
              <a:buNone/>
            </a:pPr>
            <a:r>
              <a:rPr lang="en" sz="1800"/>
              <a:t>	-&gt; E_id varchar(5),</a:t>
            </a:r>
            <a:endParaRPr sz="1800"/>
          </a:p>
          <a:p>
            <a:pPr indent="0" lvl="0" marL="0" rtl="0" algn="l">
              <a:spcBef>
                <a:spcPts val="0"/>
              </a:spcBef>
              <a:spcAft>
                <a:spcPts val="0"/>
              </a:spcAft>
              <a:buClr>
                <a:schemeClr val="dk1"/>
              </a:buClr>
              <a:buSzPts val="1100"/>
              <a:buFont typeface="Arial"/>
              <a:buNone/>
            </a:pPr>
            <a:r>
              <a:rPr lang="en" sz="1800"/>
              <a:t>	-&gt; Quantity  varchar(20),</a:t>
            </a:r>
            <a:endParaRPr sz="1800"/>
          </a:p>
          <a:p>
            <a:pPr indent="0" lvl="0" marL="0" rtl="0" algn="l">
              <a:spcBef>
                <a:spcPts val="0"/>
              </a:spcBef>
              <a:spcAft>
                <a:spcPts val="0"/>
              </a:spcAft>
              <a:buClr>
                <a:schemeClr val="dk1"/>
              </a:buClr>
              <a:buSzPts val="1100"/>
              <a:buFont typeface="Arial"/>
              <a:buNone/>
            </a:pPr>
            <a:r>
              <a:rPr lang="en" sz="1800"/>
              <a:t>	-&gt; P_id varchar(100),</a:t>
            </a:r>
            <a:endParaRPr sz="1800"/>
          </a:p>
          <a:p>
            <a:pPr indent="0" lvl="0" marL="0" rtl="0" algn="l">
              <a:spcBef>
                <a:spcPts val="0"/>
              </a:spcBef>
              <a:spcAft>
                <a:spcPts val="0"/>
              </a:spcAft>
              <a:buClr>
                <a:schemeClr val="dk1"/>
              </a:buClr>
              <a:buSzPts val="1100"/>
              <a:buFont typeface="Arial"/>
              <a:buNone/>
            </a:pPr>
            <a:r>
              <a:rPr lang="en" sz="1800"/>
              <a:t>	-&gt; PRIMARY KEY(Stock_id),</a:t>
            </a:r>
            <a:endParaRPr sz="1800"/>
          </a:p>
          <a:p>
            <a:pPr indent="0" lvl="0" marL="0" rtl="0" algn="l">
              <a:spcBef>
                <a:spcPts val="0"/>
              </a:spcBef>
              <a:spcAft>
                <a:spcPts val="0"/>
              </a:spcAft>
              <a:buClr>
                <a:schemeClr val="dk1"/>
              </a:buClr>
              <a:buSzPts val="1100"/>
              <a:buFont typeface="Arial"/>
              <a:buNone/>
            </a:pPr>
            <a:r>
              <a:rPr lang="en" sz="1800"/>
              <a:t>	-&gt; FOREIGN KEY(P_id) REFERENCES PAINTING(P_id),</a:t>
            </a:r>
            <a:endParaRPr sz="1800"/>
          </a:p>
          <a:p>
            <a:pPr indent="0" lvl="0" marL="0" rtl="0" algn="l">
              <a:spcBef>
                <a:spcPts val="0"/>
              </a:spcBef>
              <a:spcAft>
                <a:spcPts val="0"/>
              </a:spcAft>
              <a:buClr>
                <a:schemeClr val="dk1"/>
              </a:buClr>
              <a:buSzPts val="1100"/>
              <a:buFont typeface="Arial"/>
              <a:buNone/>
            </a:pPr>
            <a:r>
              <a:rPr lang="en" sz="1800"/>
              <a:t>	-&gt; FOREIGN KEY(E_id) REFERENCES EMPLOYEE(E_id));</a:t>
            </a:r>
            <a:endParaRPr sz="1800"/>
          </a:p>
          <a:p>
            <a:pPr indent="0" lvl="0" marL="0" rtl="0" algn="l">
              <a:spcBef>
                <a:spcPts val="0"/>
              </a:spcBef>
              <a:spcAft>
                <a:spcPts val="0"/>
              </a:spcAft>
              <a:buClr>
                <a:schemeClr val="dk1"/>
              </a:buClr>
              <a:buSzPts val="1100"/>
              <a:buFont typeface="Arial"/>
              <a:buNone/>
            </a:pPr>
            <a:r>
              <a:rPr lang="en" sz="1800"/>
              <a:t>Query OK, 0 rows affected (1.04 sec)</a:t>
            </a:r>
            <a:endParaRPr sz="1800"/>
          </a:p>
          <a:p>
            <a:pPr indent="0" lvl="0" marL="0" rtl="0" algn="l">
              <a:spcBef>
                <a:spcPts val="0"/>
              </a:spcBef>
              <a:spcAft>
                <a:spcPts val="0"/>
              </a:spcAft>
              <a:buClr>
                <a:schemeClr val="dk1"/>
              </a:buClr>
              <a:buSzPts val="1100"/>
              <a:buFont typeface="Arial"/>
              <a:buNone/>
            </a:pPr>
            <a:r>
              <a:rPr lang="en" sz="1800"/>
              <a:t>mysql&gt; CREATE TABLE manages(</a:t>
            </a:r>
            <a:endParaRPr sz="1800"/>
          </a:p>
          <a:p>
            <a:pPr indent="0" lvl="0" marL="0" rtl="0" algn="l">
              <a:spcBef>
                <a:spcPts val="0"/>
              </a:spcBef>
              <a:spcAft>
                <a:spcPts val="0"/>
              </a:spcAft>
              <a:buClr>
                <a:schemeClr val="dk1"/>
              </a:buClr>
              <a:buSzPts val="1100"/>
              <a:buFont typeface="Arial"/>
              <a:buNone/>
            </a:pPr>
            <a:r>
              <a:rPr lang="en" sz="1800"/>
              <a:t>	-&gt; P_id varchar(100) NOT NULL,</a:t>
            </a:r>
            <a:endParaRPr sz="1800"/>
          </a:p>
          <a:p>
            <a:pPr indent="0" lvl="0" marL="0" rtl="0" algn="l">
              <a:spcBef>
                <a:spcPts val="0"/>
              </a:spcBef>
              <a:spcAft>
                <a:spcPts val="0"/>
              </a:spcAft>
              <a:buClr>
                <a:schemeClr val="dk1"/>
              </a:buClr>
              <a:buSzPts val="1100"/>
              <a:buFont typeface="Arial"/>
              <a:buNone/>
            </a:pPr>
            <a:r>
              <a:rPr lang="en" sz="1800"/>
              <a:t>	-&gt; E_id varchar(100),</a:t>
            </a:r>
            <a:endParaRPr sz="1800"/>
          </a:p>
          <a:p>
            <a:pPr indent="0" lvl="0" marL="0" rtl="0" algn="l">
              <a:spcBef>
                <a:spcPts val="0"/>
              </a:spcBef>
              <a:spcAft>
                <a:spcPts val="0"/>
              </a:spcAft>
              <a:buClr>
                <a:schemeClr val="dk1"/>
              </a:buClr>
              <a:buSzPts val="1100"/>
              <a:buFont typeface="Arial"/>
              <a:buNone/>
            </a:pPr>
            <a:r>
              <a:rPr lang="en" sz="1800"/>
              <a:t>	-&gt; Duration  varchar(20),</a:t>
            </a:r>
            <a:endParaRPr sz="1800"/>
          </a:p>
          <a:p>
            <a:pPr indent="0" lvl="0" marL="0" rtl="0" algn="l">
              <a:spcBef>
                <a:spcPts val="0"/>
              </a:spcBef>
              <a:spcAft>
                <a:spcPts val="0"/>
              </a:spcAft>
              <a:buClr>
                <a:schemeClr val="dk1"/>
              </a:buClr>
              <a:buSzPts val="1100"/>
              <a:buFont typeface="Arial"/>
              <a:buNone/>
            </a:pPr>
            <a:r>
              <a:rPr lang="en" sz="1800"/>
              <a:t>	-&gt; PRIMARY KEY(P_id,E_id),</a:t>
            </a:r>
            <a:endParaRPr sz="1800"/>
          </a:p>
          <a:p>
            <a:pPr indent="0" lvl="0" marL="0" rtl="0" algn="l">
              <a:spcBef>
                <a:spcPts val="0"/>
              </a:spcBef>
              <a:spcAft>
                <a:spcPts val="0"/>
              </a:spcAft>
              <a:buClr>
                <a:schemeClr val="dk1"/>
              </a:buClr>
              <a:buSzPts val="1100"/>
              <a:buFont typeface="Arial"/>
              <a:buNone/>
            </a:pPr>
            <a:r>
              <a:rPr lang="en" sz="1800"/>
              <a:t>	-&gt; FOREIGN KEY(P_id) REFERENCES PAINTING(P_id),</a:t>
            </a:r>
            <a:endParaRPr sz="1800"/>
          </a:p>
          <a:p>
            <a:pPr indent="0" lvl="0" marL="0" rtl="0" algn="l">
              <a:spcBef>
                <a:spcPts val="0"/>
              </a:spcBef>
              <a:spcAft>
                <a:spcPts val="0"/>
              </a:spcAft>
              <a:buClr>
                <a:schemeClr val="dk1"/>
              </a:buClr>
              <a:buSzPts val="1100"/>
              <a:buFont typeface="Arial"/>
              <a:buNone/>
            </a:pPr>
            <a:r>
              <a:rPr lang="en" sz="1800"/>
              <a:t>	-&gt; FOREIGN KEY(E_id) REFERENCES EMPLOYEE(E_id));</a:t>
            </a:r>
            <a:endParaRPr sz="1800"/>
          </a:p>
          <a:p>
            <a:pPr indent="0" lvl="0" marL="0" rtl="0" algn="l">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B9C"/>
        </a:solidFill>
      </p:bgPr>
    </p:bg>
    <p:spTree>
      <p:nvGrpSpPr>
        <p:cNvPr id="160" name="Shape 160"/>
        <p:cNvGrpSpPr/>
        <p:nvPr/>
      </p:nvGrpSpPr>
      <p:grpSpPr>
        <a:xfrm>
          <a:off x="0" y="0"/>
          <a:ext cx="0" cy="0"/>
          <a:chOff x="0" y="0"/>
          <a:chExt cx="0" cy="0"/>
        </a:xfrm>
      </p:grpSpPr>
      <p:sp>
        <p:nvSpPr>
          <p:cNvPr id="161" name="Google Shape;161;p29"/>
          <p:cNvSpPr txBox="1"/>
          <p:nvPr/>
        </p:nvSpPr>
        <p:spPr>
          <a:xfrm>
            <a:off x="0" y="0"/>
            <a:ext cx="9144000" cy="500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u="sng">
                <a:solidFill>
                  <a:schemeClr val="dk1"/>
                </a:solidFill>
              </a:rPr>
              <a:t>SQL QUERIES(contd.)-</a:t>
            </a:r>
            <a:endParaRPr b="1" sz="2400" u="sng">
              <a:solidFill>
                <a:schemeClr val="dk1"/>
              </a:solidFill>
            </a:endParaRPr>
          </a:p>
          <a:p>
            <a:pPr indent="0" lvl="0" marL="0" rtl="0" algn="l">
              <a:spcBef>
                <a:spcPts val="0"/>
              </a:spcBef>
              <a:spcAft>
                <a:spcPts val="0"/>
              </a:spcAft>
              <a:buNone/>
            </a:pPr>
            <a:r>
              <a:t/>
            </a:r>
            <a:endParaRPr b="1" sz="2400" u="sng">
              <a:solidFill>
                <a:schemeClr val="dk1"/>
              </a:solidFill>
            </a:endParaRPr>
          </a:p>
          <a:p>
            <a:pPr indent="0" lvl="0" marL="0" rtl="0" algn="l">
              <a:spcBef>
                <a:spcPts val="0"/>
              </a:spcBef>
              <a:spcAft>
                <a:spcPts val="0"/>
              </a:spcAft>
              <a:buClr>
                <a:schemeClr val="dk1"/>
              </a:buClr>
              <a:buSzPts val="1100"/>
              <a:buFont typeface="Arial"/>
              <a:buNone/>
            </a:pPr>
            <a:r>
              <a:rPr lang="en" sz="1800"/>
              <a:t>mysql&gt; CREATE TABLE Order(</a:t>
            </a:r>
            <a:endParaRPr sz="1800"/>
          </a:p>
          <a:p>
            <a:pPr indent="0" lvl="0" marL="0" rtl="0" algn="l">
              <a:spcBef>
                <a:spcPts val="0"/>
              </a:spcBef>
              <a:spcAft>
                <a:spcPts val="0"/>
              </a:spcAft>
              <a:buClr>
                <a:schemeClr val="dk1"/>
              </a:buClr>
              <a:buSzPts val="1100"/>
              <a:buFont typeface="Arial"/>
              <a:buNone/>
            </a:pPr>
            <a:r>
              <a:rPr lang="en" sz="1800"/>
              <a:t>	-&gt; Order_id varchar(100) NOT NULL,</a:t>
            </a:r>
            <a:endParaRPr sz="1800"/>
          </a:p>
          <a:p>
            <a:pPr indent="0" lvl="0" marL="0" rtl="0" algn="l">
              <a:spcBef>
                <a:spcPts val="0"/>
              </a:spcBef>
              <a:spcAft>
                <a:spcPts val="0"/>
              </a:spcAft>
              <a:buClr>
                <a:schemeClr val="dk1"/>
              </a:buClr>
              <a:buSzPts val="1100"/>
              <a:buFont typeface="Arial"/>
              <a:buNone/>
            </a:pPr>
            <a:r>
              <a:rPr lang="en" sz="1800"/>
              <a:t>	-&gt; Painting_id varchar(100),</a:t>
            </a:r>
            <a:endParaRPr sz="1800"/>
          </a:p>
          <a:p>
            <a:pPr indent="0" lvl="0" marL="0" rtl="0" algn="l">
              <a:spcBef>
                <a:spcPts val="0"/>
              </a:spcBef>
              <a:spcAft>
                <a:spcPts val="0"/>
              </a:spcAft>
              <a:buClr>
                <a:schemeClr val="dk1"/>
              </a:buClr>
              <a:buSzPts val="1100"/>
              <a:buFont typeface="Arial"/>
              <a:buNone/>
            </a:pPr>
            <a:r>
              <a:rPr lang="en" sz="1800"/>
              <a:t>	-&gt; Customer_id varchar(100),</a:t>
            </a:r>
            <a:endParaRPr sz="1800"/>
          </a:p>
          <a:p>
            <a:pPr indent="0" lvl="0" marL="0" rtl="0" algn="l">
              <a:spcBef>
                <a:spcPts val="0"/>
              </a:spcBef>
              <a:spcAft>
                <a:spcPts val="0"/>
              </a:spcAft>
              <a:buClr>
                <a:schemeClr val="dk1"/>
              </a:buClr>
              <a:buSzPts val="1100"/>
              <a:buFont typeface="Arial"/>
              <a:buNone/>
            </a:pPr>
            <a:r>
              <a:rPr lang="en" sz="1800"/>
              <a:t>	-&gt; Price float(2),</a:t>
            </a:r>
            <a:endParaRPr sz="1800"/>
          </a:p>
          <a:p>
            <a:pPr indent="0" lvl="0" marL="0" rtl="0" algn="l">
              <a:spcBef>
                <a:spcPts val="0"/>
              </a:spcBef>
              <a:spcAft>
                <a:spcPts val="0"/>
              </a:spcAft>
              <a:buClr>
                <a:schemeClr val="dk1"/>
              </a:buClr>
              <a:buSzPts val="1100"/>
              <a:buFont typeface="Arial"/>
              <a:buNone/>
            </a:pPr>
            <a:r>
              <a:rPr lang="en" sz="1800"/>
              <a:t>	-&gt; Date varchar(100),</a:t>
            </a:r>
            <a:endParaRPr sz="1800"/>
          </a:p>
          <a:p>
            <a:pPr indent="0" lvl="0" marL="0" rtl="0" algn="l">
              <a:spcBef>
                <a:spcPts val="0"/>
              </a:spcBef>
              <a:spcAft>
                <a:spcPts val="0"/>
              </a:spcAft>
              <a:buClr>
                <a:schemeClr val="dk1"/>
              </a:buClr>
              <a:buSzPts val="1100"/>
              <a:buFont typeface="Arial"/>
              <a:buNone/>
            </a:pPr>
            <a:r>
              <a:rPr lang="en" sz="1800"/>
              <a:t>	-&gt; Phone varchar(100),</a:t>
            </a:r>
            <a:endParaRPr sz="1800"/>
          </a:p>
          <a:p>
            <a:pPr indent="0" lvl="0" marL="0" rtl="0" algn="l">
              <a:spcBef>
                <a:spcPts val="0"/>
              </a:spcBef>
              <a:spcAft>
                <a:spcPts val="0"/>
              </a:spcAft>
              <a:buClr>
                <a:schemeClr val="dk1"/>
              </a:buClr>
              <a:buSzPts val="1100"/>
              <a:buFont typeface="Arial"/>
              <a:buNone/>
            </a:pPr>
            <a:r>
              <a:rPr lang="en" sz="1800"/>
              <a:t>	-&gt; Confirmation varchar(100),</a:t>
            </a:r>
            <a:endParaRPr sz="1800"/>
          </a:p>
          <a:p>
            <a:pPr indent="0" lvl="0" marL="0" rtl="0" algn="l">
              <a:spcBef>
                <a:spcPts val="0"/>
              </a:spcBef>
              <a:spcAft>
                <a:spcPts val="0"/>
              </a:spcAft>
              <a:buClr>
                <a:schemeClr val="dk1"/>
              </a:buClr>
              <a:buSzPts val="1100"/>
              <a:buFont typeface="Arial"/>
              <a:buNone/>
            </a:pPr>
            <a:r>
              <a:rPr lang="en" sz="1800"/>
              <a:t>	-&gt; Stock_id varchar(100),</a:t>
            </a:r>
            <a:endParaRPr sz="1800"/>
          </a:p>
          <a:p>
            <a:pPr indent="0" lvl="0" marL="0" rtl="0" algn="l">
              <a:spcBef>
                <a:spcPts val="0"/>
              </a:spcBef>
              <a:spcAft>
                <a:spcPts val="0"/>
              </a:spcAft>
              <a:buClr>
                <a:schemeClr val="dk1"/>
              </a:buClr>
              <a:buSzPts val="1100"/>
              <a:buFont typeface="Arial"/>
              <a:buNone/>
            </a:pPr>
            <a:r>
              <a:rPr lang="en" sz="1800"/>
              <a:t>	-&gt;  varchar(100),</a:t>
            </a:r>
            <a:endParaRPr sz="1800"/>
          </a:p>
          <a:p>
            <a:pPr indent="0" lvl="0" marL="0" rtl="0" algn="l">
              <a:spcBef>
                <a:spcPts val="0"/>
              </a:spcBef>
              <a:spcAft>
                <a:spcPts val="0"/>
              </a:spcAft>
              <a:buClr>
                <a:schemeClr val="dk1"/>
              </a:buClr>
              <a:buSzPts val="1100"/>
              <a:buFont typeface="Arial"/>
              <a:buNone/>
            </a:pPr>
            <a:r>
              <a:rPr lang="en" sz="1800"/>
              <a:t>	-&gt; PRIMARY KEY(Stock_id),</a:t>
            </a:r>
            <a:endParaRPr sz="1800"/>
          </a:p>
          <a:p>
            <a:pPr indent="0" lvl="0" marL="0" rtl="0" algn="l">
              <a:spcBef>
                <a:spcPts val="0"/>
              </a:spcBef>
              <a:spcAft>
                <a:spcPts val="0"/>
              </a:spcAft>
              <a:buClr>
                <a:schemeClr val="dk1"/>
              </a:buClr>
              <a:buSzPts val="1100"/>
              <a:buFont typeface="Arial"/>
              <a:buNone/>
            </a:pPr>
            <a:r>
              <a:rPr lang="en" sz="1800"/>
              <a:t>	-&gt; FOREIGN KEY(P_id) REFERENCES PAINTING(P_id),</a:t>
            </a:r>
            <a:endParaRPr sz="1800"/>
          </a:p>
          <a:p>
            <a:pPr indent="0" lvl="0" marL="0" rtl="0" algn="l">
              <a:spcBef>
                <a:spcPts val="0"/>
              </a:spcBef>
              <a:spcAft>
                <a:spcPts val="0"/>
              </a:spcAft>
              <a:buClr>
                <a:schemeClr val="dk1"/>
              </a:buClr>
              <a:buSzPts val="1100"/>
              <a:buFont typeface="Arial"/>
              <a:buNone/>
            </a:pPr>
            <a:r>
              <a:rPr lang="en" sz="1800"/>
              <a:t>	-&gt; FOREIGN KEY(Customer_id) REFERENCES Customer(Cust_id));</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1665825" y="1726350"/>
            <a:ext cx="5337900" cy="14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Thank You!</a:t>
            </a:r>
            <a:endParaRPr sz="7200"/>
          </a:p>
        </p:txBody>
      </p:sp>
      <p:sp>
        <p:nvSpPr>
          <p:cNvPr id="167" name="Google Shape;167;p30"/>
          <p:cNvSpPr txBox="1"/>
          <p:nvPr/>
        </p:nvSpPr>
        <p:spPr>
          <a:xfrm>
            <a:off x="59125" y="0"/>
            <a:ext cx="8956800" cy="48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                                               </a:t>
            </a:r>
            <a:endParaRPr sz="3000">
              <a:solidFill>
                <a:srgbClr val="FFFFFF"/>
              </a:solidFill>
            </a:endParaRPr>
          </a:p>
        </p:txBody>
      </p:sp>
      <p:pic>
        <p:nvPicPr>
          <p:cNvPr id="168" name="Google Shape;168;p30"/>
          <p:cNvPicPr preferRelativeResize="0"/>
          <p:nvPr/>
        </p:nvPicPr>
        <p:blipFill>
          <a:blip r:embed="rId3">
            <a:alphaModFix/>
          </a:blip>
          <a:stretch>
            <a:fillRect/>
          </a:stretch>
        </p:blipFill>
        <p:spPr>
          <a:xfrm>
            <a:off x="0" y="0"/>
            <a:ext cx="9081550" cy="5045126"/>
          </a:xfrm>
          <a:prstGeom prst="rect">
            <a:avLst/>
          </a:prstGeom>
          <a:noFill/>
          <a:ln>
            <a:noFill/>
          </a:ln>
        </p:spPr>
      </p:pic>
      <p:sp>
        <p:nvSpPr>
          <p:cNvPr id="169" name="Google Shape;169;p30"/>
          <p:cNvSpPr txBox="1"/>
          <p:nvPr/>
        </p:nvSpPr>
        <p:spPr>
          <a:xfrm>
            <a:off x="871300" y="1130250"/>
            <a:ext cx="7125000" cy="25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FFFFF"/>
                </a:solidFill>
              </a:rPr>
              <a:t>Thank You!</a:t>
            </a:r>
            <a:endParaRPr b="1" sz="9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1665825" y="1726350"/>
            <a:ext cx="5337900" cy="14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Thank You!</a:t>
            </a:r>
            <a:endParaRPr sz="7200"/>
          </a:p>
        </p:txBody>
      </p:sp>
      <p:sp>
        <p:nvSpPr>
          <p:cNvPr id="69" name="Google Shape;69;p14"/>
          <p:cNvSpPr txBox="1"/>
          <p:nvPr/>
        </p:nvSpPr>
        <p:spPr>
          <a:xfrm>
            <a:off x="59125" y="0"/>
            <a:ext cx="8956800" cy="48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                                                </a:t>
            </a:r>
            <a:r>
              <a:rPr lang="en" sz="2400" u="sng">
                <a:solidFill>
                  <a:srgbClr val="FFFFFF"/>
                </a:solidFill>
              </a:rPr>
              <a:t>INTRODUCTION</a:t>
            </a:r>
            <a:endParaRPr sz="2400" u="sng">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An art gallery is the place where the paintings of the artists are kept in there where people will be able to visit and view it. They will also given a chance to comment on their paintings so that the artists will be having the chance for the scope of improvements on their paintings. The artists can have their pencil sketches, glass paintings, oil paintings and many other forms of paintings to be kept in the art gallery. The Art Gallery Management System project helps the owner of the art gallery to maintain the details of the artists and details about their paintings.</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84475" y="169050"/>
            <a:ext cx="8757600" cy="38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u="sng">
                <a:solidFill>
                  <a:srgbClr val="24292E"/>
                </a:solidFill>
                <a:latin typeface="Arial"/>
                <a:ea typeface="Arial"/>
                <a:cs typeface="Arial"/>
                <a:sym typeface="Arial"/>
              </a:rPr>
              <a:t>OBJECTIVE-</a:t>
            </a:r>
            <a:endParaRPr b="1" sz="3600" u="sng">
              <a:solidFill>
                <a:srgbClr val="24292E"/>
              </a:solidFill>
              <a:latin typeface="Arial"/>
              <a:ea typeface="Arial"/>
              <a:cs typeface="Arial"/>
              <a:sym typeface="Arial"/>
            </a:endParaRPr>
          </a:p>
          <a:p>
            <a:pPr indent="0" lvl="0" marL="0" rtl="0" algn="l">
              <a:spcBef>
                <a:spcPts val="0"/>
              </a:spcBef>
              <a:spcAft>
                <a:spcPts val="0"/>
              </a:spcAft>
              <a:buNone/>
            </a:pPr>
            <a:r>
              <a:t/>
            </a:r>
            <a:endParaRPr b="1" sz="3600" u="sng">
              <a:solidFill>
                <a:srgbClr val="24292E"/>
              </a:solidFill>
              <a:latin typeface="Arial"/>
              <a:ea typeface="Arial"/>
              <a:cs typeface="Arial"/>
              <a:sym typeface="Arial"/>
            </a:endParaRPr>
          </a:p>
          <a:p>
            <a:pPr indent="0" lvl="0" marL="0" rtl="0" algn="l">
              <a:spcBef>
                <a:spcPts val="0"/>
              </a:spcBef>
              <a:spcAft>
                <a:spcPts val="0"/>
              </a:spcAft>
              <a:buNone/>
            </a:pPr>
            <a:r>
              <a:rPr lang="en" sz="1800">
                <a:solidFill>
                  <a:srgbClr val="24292E"/>
                </a:solidFill>
                <a:latin typeface="Arial"/>
                <a:ea typeface="Arial"/>
                <a:cs typeface="Arial"/>
                <a:sym typeface="Arial"/>
              </a:rPr>
              <a:t>The main object of the project on Art Gallery Management System is to manage the details of Arts Stock,order Update,Gallery,Gallery,order.It manages all the information about, Arts.The project is built at administrative and thus only the administrator is guaranteed the access.The purpose of the project is to built an application program to reduce manual work for managing Arts,Arts stock, Customer,order.It tracks all the details about the order the order update,Gallery,Order.</a:t>
            </a:r>
            <a:endParaRPr sz="1800">
              <a:solidFill>
                <a:srgbClr val="24292E"/>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1382350"/>
            <a:ext cx="4045200" cy="179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Features.</a:t>
            </a:r>
            <a:endParaRPr u="sng"/>
          </a:p>
        </p:txBody>
      </p:sp>
      <p:sp>
        <p:nvSpPr>
          <p:cNvPr id="80" name="Google Shape;80;p16"/>
          <p:cNvSpPr txBox="1"/>
          <p:nvPr>
            <p:ph idx="2" type="body"/>
          </p:nvPr>
        </p:nvSpPr>
        <p:spPr>
          <a:xfrm>
            <a:off x="4939500" y="0"/>
            <a:ext cx="3837000" cy="4994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Store data on Artist</a:t>
            </a:r>
            <a:endParaRPr sz="1400">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Name</a:t>
            </a:r>
            <a:endParaRPr>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Birthplace</a:t>
            </a:r>
            <a:endParaRPr>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Age</a:t>
            </a:r>
            <a:endParaRPr>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Style of art </a:t>
            </a:r>
            <a:endParaRPr>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Store data on Painting</a:t>
            </a:r>
            <a:endParaRPr sz="1400">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Unique Title</a:t>
            </a:r>
            <a:endParaRPr>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Date</a:t>
            </a:r>
            <a:endParaRPr>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Type </a:t>
            </a:r>
            <a:endParaRPr>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Prices</a:t>
            </a:r>
            <a:endParaRPr>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Store data on Customer</a:t>
            </a:r>
            <a:endParaRPr sz="1400">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Name</a:t>
            </a:r>
            <a:endParaRPr>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Address</a:t>
            </a:r>
            <a:endParaRPr>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Spent on gallery</a:t>
            </a:r>
            <a:endParaRPr>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Total amount</a:t>
            </a:r>
            <a:endParaRPr>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Contact</a:t>
            </a:r>
            <a:endParaRPr>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Support for related queries</a:t>
            </a:r>
            <a:endParaRPr sz="1400">
              <a:solidFill>
                <a:srgbClr val="FFFFFF"/>
              </a:solidFill>
              <a:latin typeface="Arial"/>
              <a:ea typeface="Arial"/>
              <a:cs typeface="Arial"/>
              <a:sym typeface="Arial"/>
            </a:endParaRPr>
          </a:p>
          <a:p>
            <a:pPr indent="0" lvl="0" marL="457200" rtl="0" algn="l">
              <a:spcBef>
                <a:spcPts val="0"/>
              </a:spcBef>
              <a:spcAft>
                <a:spcPts val="1600"/>
              </a:spcAft>
              <a:buNone/>
            </a:pPr>
            <a:r>
              <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B9C"/>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0375" y="133025"/>
            <a:ext cx="8439300" cy="4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ENTITY DISCRIPTION</a:t>
            </a:r>
            <a:r>
              <a:rPr lang="en" sz="1800" u="sng"/>
              <a:t>-</a:t>
            </a:r>
            <a:endParaRPr sz="1800" u="sng"/>
          </a:p>
          <a:p>
            <a:pPr indent="0" lvl="0" marL="0" rtl="0" algn="l">
              <a:spcBef>
                <a:spcPts val="0"/>
              </a:spcBef>
              <a:spcAft>
                <a:spcPts val="0"/>
              </a:spcAft>
              <a:buNone/>
            </a:pPr>
            <a:r>
              <a:t/>
            </a:r>
            <a:endParaRPr sz="1800" u="sng"/>
          </a:p>
          <a:p>
            <a:pPr indent="0" lvl="0" marL="0" rtl="0" algn="l">
              <a:spcBef>
                <a:spcPts val="0"/>
              </a:spcBef>
              <a:spcAft>
                <a:spcPts val="0"/>
              </a:spcAft>
              <a:buNone/>
            </a:pPr>
            <a:r>
              <a:rPr b="1" lang="en" sz="1800" u="sng"/>
              <a:t>Artist</a:t>
            </a:r>
            <a:r>
              <a:rPr b="1" lang="en" sz="1800"/>
              <a:t>- this entity has the details of artists</a:t>
            </a:r>
            <a:r>
              <a:rPr lang="en" sz="1800"/>
              <a:t>.</a:t>
            </a:r>
            <a:endParaRPr sz="1800"/>
          </a:p>
          <a:p>
            <a:pPr indent="0" lvl="0" marL="0" rtl="0" algn="l">
              <a:spcBef>
                <a:spcPts val="0"/>
              </a:spcBef>
              <a:spcAft>
                <a:spcPts val="0"/>
              </a:spcAft>
              <a:buNone/>
            </a:pPr>
            <a:r>
              <a:rPr b="1" lang="en" sz="1800"/>
              <a:t>Attributes</a:t>
            </a:r>
            <a:r>
              <a:rPr lang="en" sz="1800"/>
              <a:t>-(</a:t>
            </a:r>
            <a:r>
              <a:rPr lang="en" sz="1800">
                <a:latin typeface="Arial"/>
                <a:ea typeface="Arial"/>
                <a:cs typeface="Arial"/>
                <a:sym typeface="Arial"/>
              </a:rPr>
              <a:t>Aname,A_id,Birthday,Type of Art,Contact No. ,Email_id, style of Art)</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 sz="1800" u="sng">
                <a:latin typeface="Arial"/>
                <a:ea typeface="Arial"/>
                <a:cs typeface="Arial"/>
                <a:sym typeface="Arial"/>
              </a:rPr>
              <a:t>Employee</a:t>
            </a:r>
            <a:r>
              <a:rPr lang="en" sz="1800">
                <a:latin typeface="Arial"/>
                <a:ea typeface="Arial"/>
                <a:cs typeface="Arial"/>
                <a:sym typeface="Arial"/>
              </a:rPr>
              <a:t>-this entity represents the details about the employees manages painting.</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Attributes-(Confirmation,Phone,Date,Price,Customer_id,Painting_id,order_id)</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 sz="1800" u="sng">
                <a:latin typeface="Arial"/>
                <a:ea typeface="Arial"/>
                <a:cs typeface="Arial"/>
                <a:sym typeface="Arial"/>
              </a:rPr>
              <a:t>Customer</a:t>
            </a:r>
            <a:r>
              <a:rPr lang="en" sz="1800">
                <a:latin typeface="Arial"/>
                <a:ea typeface="Arial"/>
                <a:cs typeface="Arial"/>
                <a:sym typeface="Arial"/>
              </a:rPr>
              <a:t>-this entity has details about customers who manages.</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Attributes-(Liking,Total amount,Spent on gallery,Address,Contact,Cust_id,Name)</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 sz="1800" u="sng">
                <a:latin typeface="Arial"/>
                <a:ea typeface="Arial"/>
                <a:cs typeface="Arial"/>
                <a:sym typeface="Arial"/>
              </a:rPr>
              <a:t>Painting</a:t>
            </a:r>
            <a:r>
              <a:rPr lang="en" sz="1800">
                <a:latin typeface="Arial"/>
                <a:ea typeface="Arial"/>
                <a:cs typeface="Arial"/>
                <a:sym typeface="Arial"/>
              </a:rPr>
              <a:t>-this entity has painting details of artist who art it.</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Attributes-(Price,P_id,Type,Unique tittle,Date)</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B9C"/>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0375" y="133025"/>
            <a:ext cx="8439300" cy="4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ENTITY DISCRIPTION(contd.)</a:t>
            </a:r>
            <a:r>
              <a:rPr lang="en" sz="1800" u="sng"/>
              <a:t>-</a:t>
            </a:r>
            <a:endParaRPr sz="1800" u="sng"/>
          </a:p>
          <a:p>
            <a:pPr indent="0" lvl="0" marL="0" rtl="0" algn="l">
              <a:spcBef>
                <a:spcPts val="0"/>
              </a:spcBef>
              <a:spcAft>
                <a:spcPts val="0"/>
              </a:spcAft>
              <a:buNone/>
            </a:pPr>
            <a:r>
              <a:t/>
            </a:r>
            <a:endParaRPr sz="1800"/>
          </a:p>
          <a:p>
            <a:pPr indent="0" lvl="0" marL="0" rtl="0" algn="l">
              <a:spcBef>
                <a:spcPts val="0"/>
              </a:spcBef>
              <a:spcAft>
                <a:spcPts val="0"/>
              </a:spcAft>
              <a:buNone/>
            </a:pPr>
            <a:r>
              <a:rPr b="1" lang="en" sz="1800" u="sng"/>
              <a:t>Stock- </a:t>
            </a:r>
            <a:r>
              <a:rPr b="1" lang="en" sz="1800"/>
              <a:t>This entity has details of stock of paintings.</a:t>
            </a:r>
            <a:endParaRPr b="1" sz="1800"/>
          </a:p>
          <a:p>
            <a:pPr indent="0" lvl="0" marL="0" rtl="0" algn="l">
              <a:spcBef>
                <a:spcPts val="0"/>
              </a:spcBef>
              <a:spcAft>
                <a:spcPts val="0"/>
              </a:spcAft>
              <a:buNone/>
            </a:pPr>
            <a:r>
              <a:rPr b="1" lang="en" sz="1800"/>
              <a:t>Attributes-(</a:t>
            </a:r>
            <a:r>
              <a:rPr lang="en" sz="1800">
                <a:latin typeface="Arial"/>
                <a:ea typeface="Arial"/>
                <a:cs typeface="Arial"/>
                <a:sym typeface="Arial"/>
              </a:rPr>
              <a:t>stock_id,Quantity</a:t>
            </a:r>
            <a:r>
              <a:rPr b="1" lang="en" sz="1800">
                <a:latin typeface="Arial"/>
                <a:ea typeface="Arial"/>
                <a:cs typeface="Arial"/>
                <a:sym typeface="Arial"/>
              </a:rPr>
              <a:t>)</a:t>
            </a:r>
            <a:endParaRPr b="1" sz="18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800" u="sng">
                <a:latin typeface="Arial"/>
                <a:ea typeface="Arial"/>
                <a:cs typeface="Arial"/>
                <a:sym typeface="Arial"/>
              </a:rPr>
              <a:t>Order</a:t>
            </a:r>
            <a:r>
              <a:rPr lang="en" sz="1800">
                <a:latin typeface="Arial"/>
                <a:ea typeface="Arial"/>
                <a:cs typeface="Arial"/>
                <a:sym typeface="Arial"/>
              </a:rPr>
              <a:t>-This entity has details of paintain and customer who orders paintings.</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Attributes-(Order_id,Painting_id,Customer_id,Price,Date,Phone,Confirmation)</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u="sng"/>
          </a:p>
          <a:p>
            <a:pPr indent="0" lvl="0" marL="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39950" y="162575"/>
            <a:ext cx="6663600" cy="38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Entity-Relationship details:</a:t>
            </a:r>
            <a:endParaRPr b="1" u="sng"/>
          </a:p>
          <a:p>
            <a:pPr indent="0" lvl="0" marL="0" rtl="0" algn="l">
              <a:spcBef>
                <a:spcPts val="0"/>
              </a:spcBef>
              <a:spcAft>
                <a:spcPts val="0"/>
              </a:spcAft>
              <a:buNone/>
            </a:pPr>
            <a:r>
              <a:t/>
            </a:r>
            <a:endParaRPr b="1" sz="2400" u="sng"/>
          </a:p>
          <a:p>
            <a:pPr indent="0" lvl="0" marL="0" rtl="0" algn="l">
              <a:spcBef>
                <a:spcPts val="0"/>
              </a:spcBef>
              <a:spcAft>
                <a:spcPts val="0"/>
              </a:spcAft>
              <a:buNone/>
            </a:pPr>
            <a:r>
              <a:rPr lang="en" sz="2400"/>
              <a:t>-Painting has employee to manage them.</a:t>
            </a:r>
            <a:endParaRPr sz="2400"/>
          </a:p>
          <a:p>
            <a:pPr indent="0" lvl="0" marL="0" rtl="0" algn="l">
              <a:spcBef>
                <a:spcPts val="0"/>
              </a:spcBef>
              <a:spcAft>
                <a:spcPts val="0"/>
              </a:spcAft>
              <a:buNone/>
            </a:pPr>
            <a:r>
              <a:rPr lang="en" sz="2400"/>
              <a:t>-Painting has their respective stocks.</a:t>
            </a:r>
            <a:endParaRPr sz="2400"/>
          </a:p>
          <a:p>
            <a:pPr indent="0" lvl="0" marL="0" rtl="0" algn="l">
              <a:spcBef>
                <a:spcPts val="0"/>
              </a:spcBef>
              <a:spcAft>
                <a:spcPts val="0"/>
              </a:spcAft>
              <a:buNone/>
            </a:pPr>
            <a:r>
              <a:rPr lang="en" sz="2400"/>
              <a:t>-Artist paints painting.</a:t>
            </a:r>
            <a:endParaRPr sz="2400"/>
          </a:p>
          <a:p>
            <a:pPr indent="0" lvl="0" marL="0" rtl="0" algn="l">
              <a:spcBef>
                <a:spcPts val="0"/>
              </a:spcBef>
              <a:spcAft>
                <a:spcPts val="0"/>
              </a:spcAft>
              <a:buNone/>
            </a:pPr>
            <a:r>
              <a:rPr lang="en" sz="2400"/>
              <a:t>-Employee manages stock of Art gallery.</a:t>
            </a:r>
            <a:endParaRPr sz="2400"/>
          </a:p>
          <a:p>
            <a:pPr indent="0" lvl="0" marL="0" rtl="0" algn="l">
              <a:spcBef>
                <a:spcPts val="0"/>
              </a:spcBef>
              <a:spcAft>
                <a:spcPts val="0"/>
              </a:spcAft>
              <a:buNone/>
            </a:pPr>
            <a:r>
              <a:rPr lang="en" sz="2400"/>
              <a:t>-Customer places order from Art gallery.</a:t>
            </a:r>
            <a:endParaRPr sz="2400"/>
          </a:p>
          <a:p>
            <a:pPr indent="0" lvl="0" marL="0" rtl="0" algn="l">
              <a:spcBef>
                <a:spcPts val="0"/>
              </a:spcBef>
              <a:spcAft>
                <a:spcPts val="0"/>
              </a:spcAft>
              <a:buNone/>
            </a:pPr>
            <a:r>
              <a:rPr lang="en" sz="2400"/>
              <a:t>-customer can view the paintings.</a:t>
            </a:r>
            <a:endParaRPr sz="2400"/>
          </a:p>
          <a:p>
            <a:pPr indent="0" lvl="0" marL="0" rtl="0" algn="l">
              <a:spcBef>
                <a:spcPts val="0"/>
              </a:spcBef>
              <a:spcAft>
                <a:spcPts val="0"/>
              </a:spcAft>
              <a:buNone/>
            </a:pPr>
            <a:r>
              <a:rPr lang="en" sz="2400"/>
              <a:t>-Painting stores in stock.</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101" name="Google Shape;101;p2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Lorem ipsum dolor sit amet, consectetur adipiscing elit, sed do eiusmod tempor incididunt ut labore et dolore magna aliqua</a:t>
            </a:r>
            <a:endParaRPr sz="1600"/>
          </a:p>
          <a:p>
            <a:pPr indent="-330200" lvl="0" marL="457200" rtl="0" algn="l">
              <a:spcBef>
                <a:spcPts val="1600"/>
              </a:spcBef>
              <a:spcAft>
                <a:spcPts val="0"/>
              </a:spcAft>
              <a:buSzPts val="1600"/>
              <a:buAutoNum type="arabicPeriod"/>
            </a:pPr>
            <a:r>
              <a:rPr lang="en" sz="1600"/>
              <a:t>Incididunt ut labore et dolore</a:t>
            </a:r>
            <a:endParaRPr sz="1600"/>
          </a:p>
          <a:p>
            <a:pPr indent="-330200" lvl="0" marL="457200" rtl="0" algn="l">
              <a:spcBef>
                <a:spcPts val="1600"/>
              </a:spcBef>
              <a:spcAft>
                <a:spcPts val="0"/>
              </a:spcAft>
              <a:buSzPts val="1600"/>
              <a:buAutoNum type="arabicPeriod"/>
            </a:pPr>
            <a:r>
              <a:rPr lang="en" sz="1600"/>
              <a:t>Consectetur adipiscing elit, sed do eiusmod tempor incididunt ut labore et dolore magna aliqua</a:t>
            </a:r>
            <a:endParaRPr sz="1600"/>
          </a:p>
          <a:p>
            <a:pPr indent="-330200" lvl="0" marL="457200" rtl="0" algn="l">
              <a:spcBef>
                <a:spcPts val="1600"/>
              </a:spcBef>
              <a:spcAft>
                <a:spcPts val="1600"/>
              </a:spcAft>
              <a:buSzPts val="1600"/>
              <a:buAutoNum type="arabicPeriod"/>
            </a:pPr>
            <a:r>
              <a:rPr lang="en" sz="1600"/>
              <a:t>Incididunt ut labore et dolore</a:t>
            </a:r>
            <a:endParaRPr sz="1600"/>
          </a:p>
        </p:txBody>
      </p:sp>
      <p:pic>
        <p:nvPicPr>
          <p:cNvPr descr="Overhead shot of hand holding cup of light-colored tea with lemon slices floating in it" id="102" name="Google Shape;102;p20"/>
          <p:cNvPicPr preferRelativeResize="0"/>
          <p:nvPr/>
        </p:nvPicPr>
        <p:blipFill rotWithShape="1">
          <a:blip r:embed="rId3">
            <a:alphaModFix/>
          </a:blip>
          <a:srcRect b="4067" l="17813" r="16061" t="0"/>
          <a:stretch/>
        </p:blipFill>
        <p:spPr>
          <a:xfrm>
            <a:off x="4705150" y="342525"/>
            <a:ext cx="2035799" cy="1955427"/>
          </a:xfrm>
          <a:prstGeom prst="rect">
            <a:avLst/>
          </a:prstGeom>
          <a:noFill/>
          <a:ln>
            <a:noFill/>
          </a:ln>
        </p:spPr>
      </p:pic>
      <p:pic>
        <p:nvPicPr>
          <p:cNvPr descr="Modern, round computer speaker" id="103" name="Google Shape;103;p20"/>
          <p:cNvPicPr preferRelativeResize="0"/>
          <p:nvPr/>
        </p:nvPicPr>
        <p:blipFill rotWithShape="1">
          <a:blip r:embed="rId4">
            <a:alphaModFix/>
          </a:blip>
          <a:srcRect b="15127" l="6179" r="35687" t="10754"/>
          <a:stretch/>
        </p:blipFill>
        <p:spPr>
          <a:xfrm>
            <a:off x="6796425" y="342525"/>
            <a:ext cx="2035799" cy="1946700"/>
          </a:xfrm>
          <a:prstGeom prst="rect">
            <a:avLst/>
          </a:prstGeom>
          <a:noFill/>
          <a:ln>
            <a:noFill/>
          </a:ln>
        </p:spPr>
      </p:pic>
      <p:pic>
        <p:nvPicPr>
          <p:cNvPr descr="Empty upside down mason jars resting on picket fence posts" id="104" name="Google Shape;104;p20"/>
          <p:cNvPicPr preferRelativeResize="0"/>
          <p:nvPr/>
        </p:nvPicPr>
        <p:blipFill rotWithShape="1">
          <a:blip r:embed="rId5">
            <a:alphaModFix/>
          </a:blip>
          <a:srcRect b="9949" l="9164" r="3636" t="13038"/>
          <a:stretch/>
        </p:blipFill>
        <p:spPr>
          <a:xfrm>
            <a:off x="4705200" y="2336175"/>
            <a:ext cx="4127099" cy="2420351"/>
          </a:xfrm>
          <a:prstGeom prst="rect">
            <a:avLst/>
          </a:prstGeom>
          <a:noFill/>
          <a:ln>
            <a:noFill/>
          </a:ln>
        </p:spPr>
      </p:pic>
      <p:pic>
        <p:nvPicPr>
          <p:cNvPr id="105" name="Google Shape;105;p20"/>
          <p:cNvPicPr preferRelativeResize="0"/>
          <p:nvPr/>
        </p:nvPicPr>
        <p:blipFill>
          <a:blip r:embed="rId6">
            <a:alphaModFix/>
          </a:blip>
          <a:stretch>
            <a:fillRect/>
          </a:stretch>
        </p:blipFill>
        <p:spPr>
          <a:xfrm>
            <a:off x="-60312" y="-311225"/>
            <a:ext cx="9264626" cy="5765949"/>
          </a:xfrm>
          <a:prstGeom prst="rect">
            <a:avLst/>
          </a:prstGeom>
          <a:noFill/>
          <a:ln>
            <a:noFill/>
          </a:ln>
        </p:spPr>
      </p:pic>
      <p:sp>
        <p:nvSpPr>
          <p:cNvPr id="106" name="Google Shape;106;p20"/>
          <p:cNvSpPr txBox="1"/>
          <p:nvPr/>
        </p:nvSpPr>
        <p:spPr>
          <a:xfrm>
            <a:off x="0" y="4682325"/>
            <a:ext cx="1878300" cy="613200"/>
          </a:xfrm>
          <a:prstGeom prst="rect">
            <a:avLst/>
          </a:prstGeom>
          <a:solidFill>
            <a:srgbClr val="CC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u="sng">
                <a:latin typeface="Impact"/>
                <a:ea typeface="Impact"/>
                <a:cs typeface="Impact"/>
                <a:sym typeface="Impact"/>
              </a:rPr>
              <a:t>Er-Diagram</a:t>
            </a:r>
            <a:endParaRPr sz="2400" u="sng">
              <a:latin typeface="Impact"/>
              <a:ea typeface="Impact"/>
              <a:cs typeface="Impact"/>
              <a:sym typeface="Impac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381125" y="46161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112" name="Google Shape;112;p21"/>
          <p:cNvSpPr txBox="1"/>
          <p:nvPr/>
        </p:nvSpPr>
        <p:spPr>
          <a:xfrm>
            <a:off x="472850" y="2824725"/>
            <a:ext cx="26499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FFFF"/>
                </a:solidFill>
              </a:rPr>
              <a:t>Schema</a:t>
            </a:r>
            <a:endParaRPr sz="4800">
              <a:solidFill>
                <a:srgbClr val="FFFFFF"/>
              </a:solidFill>
            </a:endParaRPr>
          </a:p>
        </p:txBody>
      </p:sp>
      <p:pic>
        <p:nvPicPr>
          <p:cNvPr id="113" name="Google Shape;113;p21"/>
          <p:cNvPicPr preferRelativeResize="0"/>
          <p:nvPr/>
        </p:nvPicPr>
        <p:blipFill>
          <a:blip r:embed="rId3">
            <a:alphaModFix/>
          </a:blip>
          <a:stretch>
            <a:fillRect/>
          </a:stretch>
        </p:blipFill>
        <p:spPr>
          <a:xfrm>
            <a:off x="3303250" y="0"/>
            <a:ext cx="556435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