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09D5C3A-FF6F-459D-942A-8F6410B5BDC9}">
  <a:tblStyle styleId="{709D5C3A-FF6F-459D-942A-8F6410B5BDC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e77f1c0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e77f1c0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ee77f1c0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ee77f1c0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e77f1c0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ee77f1c0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ee77f1c0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ee77f1c0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e77f1c0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e77f1c0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e77f1c0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e77f1c0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jp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OpsMx/OpsMx-Spinnaker-Tutorial.git" TargetMode="External"/><Relationship Id="rId4" Type="http://schemas.openxmlformats.org/officeDocument/2006/relationships/hyperlink" Target="https://blog.opsmx.com/" TargetMode="External"/><Relationship Id="rId5" Type="http://schemas.openxmlformats.org/officeDocument/2006/relationships/hyperlink" Target="http://spinnakerteam.slack.com" TargetMode="External"/><Relationship Id="rId6" Type="http://schemas.openxmlformats.org/officeDocument/2006/relationships/hyperlink" Target="mailto:hello@opsmx.com" TargetMode="External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Spinnaker Training Series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OpxMx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7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We Are ? 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350" y="4407200"/>
            <a:ext cx="914825" cy="53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4"/>
          <p:cNvCxnSpPr/>
          <p:nvPr/>
        </p:nvCxnSpPr>
        <p:spPr>
          <a:xfrm>
            <a:off x="1845976" y="1503246"/>
            <a:ext cx="0" cy="77250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95" name="Google Shape;95;p14"/>
          <p:cNvGrpSpPr/>
          <p:nvPr/>
        </p:nvGrpSpPr>
        <p:grpSpPr>
          <a:xfrm>
            <a:off x="4878820" y="3525098"/>
            <a:ext cx="3528472" cy="915833"/>
            <a:chOff x="0" y="150402"/>
            <a:chExt cx="5364866" cy="1451629"/>
          </a:xfrm>
        </p:grpSpPr>
        <p:sp>
          <p:nvSpPr>
            <p:cNvPr id="96" name="Google Shape;96;p14"/>
            <p:cNvSpPr/>
            <p:nvPr/>
          </p:nvSpPr>
          <p:spPr>
            <a:xfrm>
              <a:off x="3564566" y="150402"/>
              <a:ext cx="1800300" cy="134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b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0" y="277033"/>
              <a:ext cx="16698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2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Employees Worldwide</a:t>
              </a:r>
              <a:endParaRPr sz="1200"/>
            </a:p>
          </p:txBody>
        </p:sp>
        <p:cxnSp>
          <p:nvCxnSpPr>
            <p:cNvPr id="98" name="Google Shape;98;p14"/>
            <p:cNvCxnSpPr/>
            <p:nvPr/>
          </p:nvCxnSpPr>
          <p:spPr>
            <a:xfrm>
              <a:off x="1772869" y="199118"/>
              <a:ext cx="0" cy="117240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99" name="Google Shape;99;p14"/>
            <p:cNvGrpSpPr/>
            <p:nvPr/>
          </p:nvGrpSpPr>
          <p:grpSpPr>
            <a:xfrm>
              <a:off x="448192" y="781149"/>
              <a:ext cx="1188600" cy="820882"/>
              <a:chOff x="0" y="0"/>
              <a:chExt cx="1188600" cy="820882"/>
            </a:xfrm>
          </p:grpSpPr>
          <p:sp>
            <p:nvSpPr>
              <p:cNvPr id="100" name="Google Shape;100;p14"/>
              <p:cNvSpPr/>
              <p:nvPr/>
            </p:nvSpPr>
            <p:spPr>
              <a:xfrm>
                <a:off x="0" y="0"/>
                <a:ext cx="1188600" cy="707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0" y="10582"/>
                <a:ext cx="1188600" cy="81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675" lIns="45675" spcFirstLastPara="1" rIns="45675" wrap="square" tIns="45675">
                <a:noAutofit/>
              </a:bodyPr>
              <a:lstStyle/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GB" sz="1200" u="none" cap="none" strike="noStrike">
                    <a:solidFill>
                      <a:srgbClr val="4472C4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55+</a:t>
                </a:r>
                <a:endParaRPr sz="1200"/>
              </a:p>
            </p:txBody>
          </p:sp>
        </p:grpSp>
        <p:pic>
          <p:nvPicPr>
            <p:cNvPr descr="kisspng-globe-world-map-flat-earth-asia-5acb22ecd86947.2853042915232621888864.png" id="102" name="Google Shape;102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88657" y="237067"/>
              <a:ext cx="2161093" cy="11801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Google Shape;103;p14"/>
          <p:cNvGrpSpPr/>
          <p:nvPr/>
        </p:nvGrpSpPr>
        <p:grpSpPr>
          <a:xfrm>
            <a:off x="4667302" y="1699861"/>
            <a:ext cx="3581204" cy="762001"/>
            <a:chOff x="0" y="0"/>
            <a:chExt cx="5445042" cy="1207800"/>
          </a:xfrm>
        </p:grpSpPr>
        <p:grpSp>
          <p:nvGrpSpPr>
            <p:cNvPr id="104" name="Google Shape;104;p14"/>
            <p:cNvGrpSpPr/>
            <p:nvPr/>
          </p:nvGrpSpPr>
          <p:grpSpPr>
            <a:xfrm>
              <a:off x="0" y="0"/>
              <a:ext cx="2095223" cy="1207800"/>
              <a:chOff x="0" y="-12700"/>
              <a:chExt cx="2095223" cy="1207800"/>
            </a:xfrm>
          </p:grpSpPr>
          <p:grpSp>
            <p:nvGrpSpPr>
              <p:cNvPr id="105" name="Google Shape;105;p14"/>
              <p:cNvGrpSpPr/>
              <p:nvPr/>
            </p:nvGrpSpPr>
            <p:grpSpPr>
              <a:xfrm>
                <a:off x="0" y="-12700"/>
                <a:ext cx="2005200" cy="1207800"/>
                <a:chOff x="0" y="0"/>
                <a:chExt cx="2005200" cy="1207800"/>
              </a:xfrm>
            </p:grpSpPr>
            <p:sp>
              <p:nvSpPr>
                <p:cNvPr id="106" name="Google Shape;106;p14"/>
                <p:cNvSpPr/>
                <p:nvPr/>
              </p:nvSpPr>
              <p:spPr>
                <a:xfrm>
                  <a:off x="0" y="250373"/>
                  <a:ext cx="2005200" cy="7071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14"/>
                <p:cNvSpPr txBox="1"/>
                <p:nvPr/>
              </p:nvSpPr>
              <p:spPr>
                <a:xfrm>
                  <a:off x="0" y="0"/>
                  <a:ext cx="2005200" cy="12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675" lIns="45675" spcFirstLastPara="1" rIns="45675" wrap="square" tIns="45675">
                  <a:noAutofit/>
                </a:bodyPr>
                <a:lstStyle/>
                <a:p>
                  <a:pPr indent="0" lvl="0" marL="0" marR="0" rtl="0" algn="r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GB" sz="1200" u="none" cap="none" strike="noStrike">
                      <a:solidFill>
                        <a:srgbClr val="4472C4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Reference</a:t>
                  </a:r>
                  <a:endParaRPr sz="1200"/>
                </a:p>
                <a:p>
                  <a:pPr indent="0" lvl="0" marL="0" marR="0" rtl="0" algn="r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GB" sz="1200" u="none" cap="none" strike="noStrike">
                      <a:solidFill>
                        <a:srgbClr val="4472C4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Customers</a:t>
                  </a:r>
                  <a:endParaRPr sz="1200"/>
                </a:p>
              </p:txBody>
            </p:sp>
          </p:grpSp>
          <p:cxnSp>
            <p:nvCxnSpPr>
              <p:cNvPr id="108" name="Google Shape;108;p14"/>
              <p:cNvCxnSpPr/>
              <p:nvPr/>
            </p:nvCxnSpPr>
            <p:spPr>
              <a:xfrm>
                <a:off x="2091923" y="93672"/>
                <a:ext cx="3300" cy="9951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pic>
          <p:nvPicPr>
            <p:cNvPr descr="1280px-Cisco_logo_blue_2016.svg.png" id="109" name="Google Shape;109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97500" y="302802"/>
              <a:ext cx="1188518" cy="6276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06-08-2018-12-38-07_StandardChartered.jpg" id="110" name="Google Shape;110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888317" y="302461"/>
              <a:ext cx="1556725" cy="6640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14"/>
          <p:cNvSpPr/>
          <p:nvPr/>
        </p:nvSpPr>
        <p:spPr>
          <a:xfrm>
            <a:off x="916029" y="1329825"/>
            <a:ext cx="2306400" cy="102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2036148" y="1742327"/>
            <a:ext cx="14001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40404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Founded</a:t>
            </a:r>
            <a:r>
              <a:rPr b="0" i="0" lang="en-GB" sz="24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4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600" u="none" cap="none" strike="noStrik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2016</a:t>
            </a:r>
            <a:endParaRPr b="0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113" name="Google Shape;11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6046" y="1836466"/>
            <a:ext cx="445740" cy="4889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4"/>
          <p:cNvGrpSpPr/>
          <p:nvPr/>
        </p:nvGrpSpPr>
        <p:grpSpPr>
          <a:xfrm>
            <a:off x="665250" y="3612509"/>
            <a:ext cx="1318820" cy="762001"/>
            <a:chOff x="0" y="0"/>
            <a:chExt cx="2005200" cy="1207800"/>
          </a:xfrm>
        </p:grpSpPr>
        <p:sp>
          <p:nvSpPr>
            <p:cNvPr id="115" name="Google Shape;115;p14"/>
            <p:cNvSpPr/>
            <p:nvPr/>
          </p:nvSpPr>
          <p:spPr>
            <a:xfrm>
              <a:off x="0" y="250373"/>
              <a:ext cx="2005200" cy="707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0" y="0"/>
              <a:ext cx="2005200" cy="12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noAutofit/>
            </a:bodyPr>
            <a:lstStyle/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2800" u="none" cap="none" strike="noStrik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Top-Tier </a:t>
              </a:r>
              <a:endParaRPr b="1" i="0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2800" u="none" cap="none" strike="noStrik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VCs</a:t>
              </a:r>
              <a:endParaRPr b="1" i="0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2055010" y="3681576"/>
            <a:ext cx="2202116" cy="627809"/>
            <a:chOff x="2332173" y="4338487"/>
            <a:chExt cx="3348207" cy="995100"/>
          </a:xfrm>
        </p:grpSpPr>
        <p:cxnSp>
          <p:nvCxnSpPr>
            <p:cNvPr id="118" name="Google Shape;118;p14"/>
            <p:cNvCxnSpPr/>
            <p:nvPr/>
          </p:nvCxnSpPr>
          <p:spPr>
            <a:xfrm>
              <a:off x="2332173" y="4338487"/>
              <a:ext cx="3300" cy="99510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9" name="Google Shape;119;p14"/>
            <p:cNvSpPr txBox="1"/>
            <p:nvPr/>
          </p:nvSpPr>
          <p:spPr>
            <a:xfrm>
              <a:off x="2707380" y="4528521"/>
              <a:ext cx="2973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-2476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404041"/>
                </a:buClr>
                <a:buSzPts val="1200"/>
                <a:buFont typeface="Arial"/>
                <a:buChar char="•"/>
              </a:pPr>
              <a:r>
                <a:rPr b="0" i="0" lang="en-GB" sz="1200" u="none" cap="none" strike="noStrike">
                  <a:solidFill>
                    <a:srgbClr val="40404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Foundation Capital</a:t>
              </a:r>
              <a:endParaRPr sz="1200"/>
            </a:p>
            <a:p>
              <a:pPr indent="-2476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404041"/>
                </a:buClr>
                <a:buSzPts val="1200"/>
                <a:buFont typeface="Arial"/>
                <a:buChar char="•"/>
              </a:pPr>
              <a:r>
                <a:rPr b="0" i="0" lang="en-GB" sz="1200" u="none" cap="none" strike="noStrike">
                  <a:solidFill>
                    <a:srgbClr val="40404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Dell Technologies Capital</a:t>
              </a:r>
              <a:endParaRPr sz="1200"/>
            </a:p>
          </p:txBody>
        </p:sp>
      </p:grpSp>
      <p:cxnSp>
        <p:nvCxnSpPr>
          <p:cNvPr id="120" name="Google Shape;120;p14"/>
          <p:cNvCxnSpPr/>
          <p:nvPr/>
        </p:nvCxnSpPr>
        <p:spPr>
          <a:xfrm>
            <a:off x="2044429" y="1773324"/>
            <a:ext cx="2100" cy="62790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1" name="Google Shape;12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38504" y="2820559"/>
            <a:ext cx="530827" cy="364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59558" y="2758775"/>
            <a:ext cx="727985" cy="48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54165" y="2813020"/>
            <a:ext cx="448225" cy="3748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2262887" y="2756448"/>
            <a:ext cx="26139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Software delivery without human intervention. 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680530" y="2640593"/>
            <a:ext cx="1378029" cy="762001"/>
            <a:chOff x="0" y="0"/>
            <a:chExt cx="2095224" cy="1207800"/>
          </a:xfrm>
        </p:grpSpPr>
        <p:grpSp>
          <p:nvGrpSpPr>
            <p:cNvPr id="126" name="Google Shape;126;p14"/>
            <p:cNvGrpSpPr/>
            <p:nvPr/>
          </p:nvGrpSpPr>
          <p:grpSpPr>
            <a:xfrm>
              <a:off x="0" y="0"/>
              <a:ext cx="2005200" cy="1207800"/>
              <a:chOff x="0" y="0"/>
              <a:chExt cx="2005200" cy="1207800"/>
            </a:xfrm>
          </p:grpSpPr>
          <p:sp>
            <p:nvSpPr>
              <p:cNvPr id="127" name="Google Shape;127;p14"/>
              <p:cNvSpPr/>
              <p:nvPr/>
            </p:nvSpPr>
            <p:spPr>
              <a:xfrm>
                <a:off x="0" y="250373"/>
                <a:ext cx="2005200" cy="707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 txBox="1"/>
              <p:nvPr/>
            </p:nvSpPr>
            <p:spPr>
              <a:xfrm>
                <a:off x="0" y="0"/>
                <a:ext cx="2005200" cy="12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675" lIns="45675" spcFirstLastPara="1" rIns="45675" wrap="square" tIns="45675">
                <a:noAutofit/>
              </a:bodyPr>
              <a:lstStyle/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2800" u="none">
                    <a:solidFill>
                      <a:srgbClr val="4472C4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Vision</a:t>
                </a:r>
                <a:endParaRPr b="1" sz="2800" u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9" name="Google Shape;129;p14"/>
            <p:cNvCxnSpPr/>
            <p:nvPr/>
          </p:nvCxnSpPr>
          <p:spPr>
            <a:xfrm>
              <a:off x="2091924" y="109582"/>
              <a:ext cx="3300" cy="99510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0" name="Google Shape;130;p14"/>
          <p:cNvGrpSpPr/>
          <p:nvPr/>
        </p:nvGrpSpPr>
        <p:grpSpPr>
          <a:xfrm>
            <a:off x="4673752" y="2621804"/>
            <a:ext cx="1378029" cy="762001"/>
            <a:chOff x="0" y="0"/>
            <a:chExt cx="2095224" cy="1207800"/>
          </a:xfrm>
        </p:grpSpPr>
        <p:grpSp>
          <p:nvGrpSpPr>
            <p:cNvPr id="131" name="Google Shape;131;p14"/>
            <p:cNvGrpSpPr/>
            <p:nvPr/>
          </p:nvGrpSpPr>
          <p:grpSpPr>
            <a:xfrm>
              <a:off x="0" y="0"/>
              <a:ext cx="2005200" cy="1207800"/>
              <a:chOff x="0" y="0"/>
              <a:chExt cx="2005200" cy="1207800"/>
            </a:xfrm>
          </p:grpSpPr>
          <p:sp>
            <p:nvSpPr>
              <p:cNvPr id="132" name="Google Shape;132;p14"/>
              <p:cNvSpPr/>
              <p:nvPr/>
            </p:nvSpPr>
            <p:spPr>
              <a:xfrm>
                <a:off x="0" y="250373"/>
                <a:ext cx="2005200" cy="707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0" y="0"/>
                <a:ext cx="2005200" cy="12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675" lIns="45675" spcFirstLastPara="1" rIns="45675" wrap="square" tIns="45675">
                <a:noAutofit/>
              </a:bodyPr>
              <a:lstStyle/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 u="none">
                    <a:solidFill>
                      <a:srgbClr val="4472C4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Spinnaker Experts</a:t>
                </a:r>
                <a:endParaRPr b="1" sz="1200" u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34" name="Google Shape;134;p14"/>
            <p:cNvCxnSpPr/>
            <p:nvPr/>
          </p:nvCxnSpPr>
          <p:spPr>
            <a:xfrm>
              <a:off x="2091924" y="109582"/>
              <a:ext cx="3300" cy="99510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7650" y="57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Spinnaker 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727650" y="1441200"/>
            <a:ext cx="7688700" cy="3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Thank You</a:t>
            </a:r>
            <a:r>
              <a:rPr lang="en-GB" sz="1400"/>
              <a:t> for Taking this </a:t>
            </a:r>
            <a:r>
              <a:rPr b="1" lang="en-GB" sz="1400"/>
              <a:t>OpsMx - Spinnaker Course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 sz="1400"/>
              <a:t>Spinnaker</a:t>
            </a:r>
            <a:r>
              <a:rPr lang="en-GB" sz="1400"/>
              <a:t> is the part of </a:t>
            </a:r>
            <a:r>
              <a:rPr b="1" lang="en-GB" sz="1400"/>
              <a:t>Delivery</a:t>
            </a:r>
            <a:r>
              <a:rPr b="1" lang="en-GB" sz="1400"/>
              <a:t> Pipeline</a:t>
            </a:r>
            <a:r>
              <a:rPr lang="en-GB" sz="1400"/>
              <a:t>, It will take care of </a:t>
            </a:r>
            <a:r>
              <a:rPr b="1" lang="en-GB" sz="1400"/>
              <a:t>Deployment Phase</a:t>
            </a:r>
            <a:r>
              <a:rPr lang="en-GB" sz="1400"/>
              <a:t>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 sz="1400"/>
              <a:t>Spinnaker</a:t>
            </a:r>
            <a:r>
              <a:rPr lang="en-GB" sz="1400"/>
              <a:t> can be used in </a:t>
            </a:r>
            <a:r>
              <a:rPr b="1" lang="en-GB" sz="1400"/>
              <a:t>conjunction</a:t>
            </a:r>
            <a:r>
              <a:rPr b="1" lang="en-GB" sz="1400"/>
              <a:t> with </a:t>
            </a:r>
            <a:r>
              <a:rPr b="1" lang="en-GB" sz="1400"/>
              <a:t>Continuous</a:t>
            </a:r>
            <a:r>
              <a:rPr b="1" lang="en-GB" sz="1400"/>
              <a:t> Integration </a:t>
            </a:r>
            <a:r>
              <a:rPr b="1" lang="en-GB" sz="1400"/>
              <a:t>Technologies</a:t>
            </a:r>
            <a:endParaRPr b="1"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Example : Circle CI, TravisCI, Jenkins, BitBucket, TeamCity…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Spinnaker can able to </a:t>
            </a:r>
            <a:r>
              <a:rPr b="1" lang="en-GB" sz="1400"/>
              <a:t>deploy</a:t>
            </a:r>
            <a:r>
              <a:rPr lang="en-GB" sz="1400"/>
              <a:t> and support  all </a:t>
            </a:r>
            <a:r>
              <a:rPr b="1" lang="en-GB" sz="1400"/>
              <a:t>Major Cloud Providers</a:t>
            </a:r>
            <a:endParaRPr b="1"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AWS,  GCP, Azure, App Engine, Kubernetes, etc..</a:t>
            </a:r>
            <a:endParaRPr sz="14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727650" y="57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Objective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727650" y="1441200"/>
            <a:ext cx="7688700" cy="3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be able to </a:t>
            </a:r>
            <a:r>
              <a:rPr b="1" lang="en-GB"/>
              <a:t>use Spinnaker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Get </a:t>
            </a:r>
            <a:r>
              <a:rPr b="1" lang="en-GB"/>
              <a:t>familiar</a:t>
            </a:r>
            <a:r>
              <a:rPr lang="en-GB"/>
              <a:t> with </a:t>
            </a:r>
            <a:r>
              <a:rPr b="1" lang="en-GB"/>
              <a:t>Continuous</a:t>
            </a:r>
            <a:r>
              <a:rPr b="1" lang="en-GB"/>
              <a:t> deployment ecosystem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</a:t>
            </a:r>
            <a:r>
              <a:rPr b="1" lang="en-GB"/>
              <a:t> Setup </a:t>
            </a:r>
            <a:r>
              <a:rPr b="1" lang="en-GB"/>
              <a:t>Continuous</a:t>
            </a:r>
            <a:r>
              <a:rPr b="1" lang="en-GB"/>
              <a:t> </a:t>
            </a:r>
            <a:r>
              <a:rPr b="1" lang="en-GB"/>
              <a:t>deployment</a:t>
            </a:r>
            <a:r>
              <a:rPr b="1" lang="en-GB"/>
              <a:t> platform using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Jenkins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</a:t>
            </a:r>
            <a:r>
              <a:rPr b="1" lang="en-GB"/>
              <a:t>Create Pipelines</a:t>
            </a:r>
            <a:r>
              <a:rPr lang="en-GB"/>
              <a:t> in Spinnaker to Deploy in Various Platforms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Deploy  Spinnaker in an </a:t>
            </a:r>
            <a:r>
              <a:rPr b="1" lang="en-GB"/>
              <a:t>Enterprise Environment.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727650" y="57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Overview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17"/>
          <p:cNvGraphicFramePr/>
          <p:nvPr/>
        </p:nvGraphicFramePr>
        <p:xfrm>
          <a:off x="1134650" y="17120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{709D5C3A-FF6F-459D-942A-8F6410B5BDC9}</a:tableStyleId>
              </a:tblPr>
              <a:tblGrid>
                <a:gridCol w="2137025"/>
                <a:gridCol w="1696650"/>
                <a:gridCol w="1284025"/>
                <a:gridCol w="1926625"/>
              </a:tblGrid>
              <a:tr h="38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Introduction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Deployment To AWS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Building Pipelines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Deploy to </a:t>
                      </a:r>
                      <a:r>
                        <a:rPr b="1" lang="en-GB" sz="1000"/>
                        <a:t>Kubernetes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8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What is Spinnaker and its History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Add Provider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Stage Types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Containers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4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Spinnaker Example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Pipeline Using AWS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Manual Decision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v1 and v2 Deployments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Why Should I Use Spinnaker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Immutable Infrastructure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Rollback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v2 pipeline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4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Installation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Build Debian File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Notification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Manifest From Artifacts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7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Concept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Baking AMIs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Canary Deployment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Build Automation with Webhooks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5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Providers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1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Deployment Strategies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9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Pipeline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727650" y="57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Content - Download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727650" y="2050800"/>
            <a:ext cx="6589500" cy="18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GIT URL    -    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https://github.com/OpsMx/OpsMx-Spinnaker-Tutorial.git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Blog URL -    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https://blog.opsmx.com/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Slack Support - </a:t>
            </a:r>
            <a:r>
              <a:rPr lang="en-GB" sz="1400" u="sng">
                <a:solidFill>
                  <a:schemeClr val="hlink"/>
                </a:solidFill>
                <a:hlinkClick r:id="rId5"/>
              </a:rPr>
              <a:t>spinnakerteam.slack.com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E-Mail   - </a:t>
            </a:r>
            <a:r>
              <a:rPr lang="en-GB" sz="1400" u="sng">
                <a:solidFill>
                  <a:schemeClr val="hlink"/>
                </a:solidFill>
                <a:hlinkClick r:id="rId6"/>
              </a:rPr>
              <a:t>hello@opsmx.com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567825" y="2893650"/>
            <a:ext cx="61998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Thank You :)</a:t>
            </a:r>
            <a:endParaRPr b="1"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