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68" r:id="rId3"/>
  </p:sldMasterIdLst>
  <p:sldIdLst>
    <p:sldId id="256" r:id="rId4"/>
    <p:sldId id="338" r:id="rId5"/>
    <p:sldId id="299" r:id="rId6"/>
    <p:sldId id="313" r:id="rId7"/>
    <p:sldId id="315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39" r:id="rId23"/>
    <p:sldId id="330" r:id="rId24"/>
    <p:sldId id="312" r:id="rId25"/>
    <p:sldId id="331" r:id="rId26"/>
    <p:sldId id="332" r:id="rId27"/>
    <p:sldId id="329" r:id="rId28"/>
    <p:sldId id="333" r:id="rId29"/>
    <p:sldId id="334" r:id="rId30"/>
    <p:sldId id="335" r:id="rId31"/>
    <p:sldId id="340" r:id="rId32"/>
    <p:sldId id="341" r:id="rId33"/>
    <p:sldId id="337" r:id="rId34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A08"/>
    <a:srgbClr val="1F7EBB"/>
    <a:srgbClr val="46618B"/>
    <a:srgbClr val="364D78"/>
    <a:srgbClr val="1E2C3E"/>
    <a:srgbClr val="BDC3C7"/>
    <a:srgbClr val="25A14D"/>
    <a:srgbClr val="28AE60"/>
    <a:srgbClr val="283B4F"/>
    <a:srgbClr val="228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120" y="116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31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34693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4435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905250"/>
            <a:ext cx="7654925" cy="4968875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6596355" y="3905250"/>
            <a:ext cx="7774945" cy="4968875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250805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38195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727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9579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75149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78494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441445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816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8635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92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5317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637314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62815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0D3A-925A-419C-817A-F605891B1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0BAC38-45E0-452F-8D1F-38DD0AF7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33E99-D515-4221-BE7E-90DF399C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1C5CF-8708-4128-BC54-22061973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58747-14AB-4FC8-AEB8-AB3F9FAD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2841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D5DC5-FA09-43D5-A2CE-FD56A1F0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37634-DAE5-4E15-B7F0-E0753142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F38D9-882E-4BF4-A327-D8D5B626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E10830-0E4D-4A55-AC52-223C63DB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3E090-B5C6-48F5-A24C-B06C17C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0053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9A455-0D9F-4023-A10D-FCDEC1D9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62EE5-1DC0-4E12-99B3-13E26EE3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28B667-0F68-479F-B840-2DF7FFE7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5C2214-1643-48FA-92FB-A13AD3A4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1764D-5E95-446A-A79A-8E0DBC97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785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D80C0-D779-43D0-95DB-7DFC8FF4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98513-BD12-4C93-BC8F-07B17D24D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3E61BE-2C15-47DD-8D77-DC4E4983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839D01-DC66-44C9-8CA0-E0604824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02C7C-1FFD-40D7-AD1E-05EF1115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274BB7-FBAB-48EF-BE2E-DC82CCC6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5469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03E5A-A6FE-447E-A4F7-5CD21187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DEFCE-4EA1-4314-9214-02E03AE41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340ABB-8765-4E54-9F19-B1DE95CA4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26D4AF-454E-455E-ACC3-E1BF71DC3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3812AA-6421-481C-A1B8-01317110D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81E56E-FDD4-423C-9EDF-EDCAA4BD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8FFCC8-8F72-4E1C-A395-17904586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567226-B662-4DCE-A79B-C9C4294A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3189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1FBA8-37B9-4656-820F-CCBBFF72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2816F2-AD0B-4C59-83E6-94D66B0F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E5A16E-5F64-4AD9-936E-8C41369B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11A37B-ED11-4614-9DAC-153D2D79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885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73441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5B955C-28FE-4E25-BE26-1F6706E3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2BC566-8E3E-470D-81A5-C1CE6B1A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851E5D-21BA-4CB5-A8CA-766E1DCA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984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2DC19-40E6-44B6-B603-6DD60C37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A7AD6-ACF5-48E0-9245-E9EE70D6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ECDF5A-2BE6-40A7-A45B-A2824275C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A46A42-529A-43F5-A18D-187302A9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987954-D354-4DB7-A2B6-39395A16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B3E1FA-B376-4623-81ED-73C317BE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25825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F4E0F-9396-4D16-8FB6-D13C0189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9ADAEE-FF1C-4FB3-8928-313F303F7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6FE96E-8D33-4FA8-A96B-4BA2533C0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C2E453-9F4A-420F-ACE5-62293F86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CA2C44-4418-4C08-99E5-A2193B61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3B52A2-E857-45C1-900F-4F59D255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7107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B2ED4-F6B0-462F-B3AC-9828094B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4B654A-C9B0-495C-ACF4-4E02EFAA5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2F32E-12E9-483F-BC91-174F8AFD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3E613-7FDC-40A6-9BB7-1C1A42CE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DE984-6743-48FC-88A5-81DA89F1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304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39CAB3-1971-41B9-A0E2-7DED24CAC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180695-0696-43A9-A1F4-0CFFD945C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90500-B711-40EB-AA17-A7970D22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8503B-A26A-42DC-9AD5-E0C255B0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2FEF5C-B52D-4098-A282-370F821D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925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905250"/>
            <a:ext cx="7654925" cy="4968875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6596355" y="3905250"/>
            <a:ext cx="7774945" cy="4968875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131270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 marL="31750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6802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32560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418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48526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8618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8845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2076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chemeClr val="accent3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782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d-ID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1D25DDE-6C81-4457-BDFB-70900F5AAC1A}"/>
              </a:ext>
            </a:extLst>
          </p:cNvPr>
          <p:cNvSpPr/>
          <p:nvPr userDrawn="1"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6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60A015-88C1-47B5-9F54-A42DA0DE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ED766E-F702-4AF3-B815-D50DCB98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BC569-4ECB-47E3-99FC-D5ABEA3C2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4825D-E94E-45C6-A598-488415F8BD0B}" type="datetimeFigureOut">
              <a:rPr lang="de-AT" smtClean="0"/>
              <a:t>30.04.2018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169560-7AD6-45DF-BE5A-4CDDF8203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AB4530-3858-472F-97DF-7F8A6B509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F5B3-B9EF-4288-B464-8607855249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376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2861AA3B-080E-4693-8E7C-2457CA5606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89" r="18889"/>
          <a:stretch>
            <a:fillRect/>
          </a:stretch>
        </p:blipFill>
        <p:spPr>
          <a:xfrm>
            <a:off x="0" y="0"/>
            <a:ext cx="24384000" cy="13716000"/>
          </a:xfrm>
        </p:spPr>
      </p:pic>
      <p:sp>
        <p:nvSpPr>
          <p:cNvPr id="11266" name="Rectangle 2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01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1560513" y="2438400"/>
            <a:ext cx="19456400" cy="878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7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70000"/>
              </a:lnSpc>
            </a:pPr>
            <a:endParaRPr lang="en-US" sz="24000" b="1" dirty="0">
              <a:solidFill>
                <a:schemeClr val="bg1"/>
              </a:solidFill>
              <a:latin typeface="Aileron" panose="00000500000000000000" pitchFamily="50" charset="0"/>
              <a:ea typeface="Helvetica Neue" charset="0"/>
              <a:cs typeface="Helvetica Neue" charset="0"/>
              <a:sym typeface="Helvetica Neue" charset="0"/>
            </a:endParaRPr>
          </a:p>
          <a:p>
            <a:pPr>
              <a:lnSpc>
                <a:spcPct val="70000"/>
              </a:lnSpc>
            </a:pPr>
            <a:r>
              <a:rPr lang="en-US" sz="9600" b="1" dirty="0">
                <a:solidFill>
                  <a:schemeClr val="bg1"/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MySQL/MariaDB/SQLite</a:t>
            </a:r>
          </a:p>
          <a:p>
            <a:pPr>
              <a:lnSpc>
                <a:spcPct val="70000"/>
              </a:lnSpc>
            </a:pPr>
            <a:endParaRPr lang="en-US" sz="9600" b="1" dirty="0">
              <a:solidFill>
                <a:schemeClr val="bg1"/>
              </a:solidFill>
              <a:latin typeface="Aileron" panose="00000500000000000000" pitchFamily="50" charset="0"/>
              <a:ea typeface="Helvetica Neue" charset="0"/>
              <a:cs typeface="Helvetica Neue" charset="0"/>
              <a:sym typeface="Helvetica Neue" charset="0"/>
            </a:endParaRPr>
          </a:p>
          <a:p>
            <a:pPr>
              <a:lnSpc>
                <a:spcPct val="70000"/>
              </a:lnSpc>
            </a:pPr>
            <a:r>
              <a:rPr lang="en-US" sz="9600" b="1" dirty="0">
                <a:solidFill>
                  <a:schemeClr val="bg1"/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Presentient von Martin Eller und Johannes Lindner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AE11D3C7-09DF-4823-90C1-6D0F1FBB1E0C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B4D18CCC-0534-46E9-9893-BDC00126F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3960BF95-D2F7-40F8-AA3C-949067287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3B6B3BF-56A3-41B7-B4A9-52D51A4C0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962A302-CB65-4190-AB59-77442574F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7537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Teil I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60192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MySQL Aufbau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977680"/>
            <a:ext cx="21240476" cy="608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Datenbank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Ein Ort um Daten zu speichern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Datenbank besteht aus mehreren Tabellen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Tabelle ist Teil der Datenbank, welcher die Daten speichert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Tabellen wiederum bestehen aus Zeilen und Spalten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In den Spalten werden die Attribute dargestellt 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Attribute müssen immer einen Datentyp besitzen (</a:t>
            </a:r>
            <a:r>
              <a:rPr lang="de-DE" sz="4400" dirty="0" err="1">
                <a:latin typeface="+mj-lt"/>
              </a:rPr>
              <a:t>Varchar</a:t>
            </a:r>
            <a:r>
              <a:rPr lang="de-DE" sz="4400" dirty="0">
                <a:latin typeface="+mj-lt"/>
              </a:rPr>
              <a:t>, </a:t>
            </a:r>
            <a:r>
              <a:rPr lang="de-DE" sz="4400" dirty="0" err="1">
                <a:latin typeface="+mj-lt"/>
              </a:rPr>
              <a:t>Int</a:t>
            </a:r>
            <a:r>
              <a:rPr lang="de-DE" sz="4400" dirty="0">
                <a:latin typeface="+mj-lt"/>
              </a:rPr>
              <a:t>, Date,..)</a:t>
            </a:r>
            <a:endParaRPr lang="de-AT" sz="44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3BF6E2D8-9116-4869-9A2B-5FF9EBFEDEB7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B506BD5-9876-4D7E-A543-311B2CD2F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07B94C4D-7337-4E9B-A2A0-56C730EAF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D49E789-765B-4F83-8EA4-1F750C62A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5E13D049-7E4A-44BF-BFB0-16B6B0AE4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94721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8579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Teil II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60192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MySQL Aufbau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977680"/>
            <a:ext cx="21240476" cy="608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Attribute können neben dem Datentyp auch Contraints besitzen</a:t>
            </a:r>
            <a:endParaRPr lang="de-AT" sz="4400" dirty="0">
              <a:latin typeface="+mj-lt"/>
            </a:endParaRPr>
          </a:p>
          <a:p>
            <a:pPr marL="685800" lvl="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Constraints werden verwendet, um Regeln für Dateneinträge in einer Tabelle zu definieren</a:t>
            </a:r>
            <a:endParaRPr lang="de-AT" sz="4400" dirty="0">
              <a:latin typeface="+mj-lt"/>
            </a:endParaRPr>
          </a:p>
          <a:p>
            <a:pPr marL="685800" lvl="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In den Zeilen werden die Dateneinträge mit dem im Attribut definierten Datentyp hineingespeichert (Zeile für Attribut Name „Eller“)</a:t>
            </a:r>
            <a:endParaRPr lang="de-AT" sz="4400" dirty="0">
              <a:latin typeface="+mj-lt"/>
            </a:endParaRPr>
          </a:p>
          <a:p>
            <a:pPr marL="685800" lvl="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Tabellen werden mit sogenannten Schlüsseln(PRIMARY und FOREIGN KEYS) miteinander verbunden</a:t>
            </a:r>
            <a:endParaRPr lang="de-AT" sz="44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0B71CA1E-10FE-4EFB-9998-246B947AC326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8FA59A63-6AD4-491A-9FA1-BCEFC5A46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346F8758-FF7C-4399-B2DA-13893C0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8BC7518B-8383-4737-B467-3A4470C99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64CB659C-12A6-47BC-A70B-8A9D192FC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71360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7537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Teil I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78581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MySQL Constraints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977680"/>
            <a:ext cx="21240476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Constraints können verwendet werden, um eine erhöhte Genauigkeit und Zuverlässigkeit der Daten in einer Tabelle zu erhalten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Bei Verstoß wird ein Fehler ausgegeben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Constraints können auf ganze Tabellen oder Spalten angewendet werden</a:t>
            </a:r>
            <a:endParaRPr lang="de-AT" sz="44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15B57806-2423-40FD-9508-B2C78598A0B6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8822A78-DD35-41A0-82C9-D042A242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2DFA1342-7D37-4BEE-B1FB-7512D1705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42EFFE69-8068-42F2-89AA-F7B23E796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35006A6-1887-40DD-A7EA-F9F0C6B8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642379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8579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Teil II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78581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MySQL Constraints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2996626"/>
            <a:ext cx="2124047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de-DE" sz="4400" dirty="0">
                <a:latin typeface="+mj-lt"/>
              </a:rPr>
              <a:t>Wichtige Constraints</a:t>
            </a:r>
            <a:endParaRPr lang="de-AT" sz="4400" dirty="0">
              <a:latin typeface="+mj-lt"/>
            </a:endParaRPr>
          </a:p>
          <a:p>
            <a:pPr marL="148590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NOT NULL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stellt sicher, dass Wert in der Spalte keinen Nullwert haben darf</a:t>
            </a:r>
            <a:endParaRPr lang="de-AT" sz="4400" dirty="0">
              <a:latin typeface="+mj-lt"/>
            </a:endParaRPr>
          </a:p>
          <a:p>
            <a:pPr marL="148590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UNIQUE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stellt sicher, dass alle Werte in einer Spalte unterschiedlich sind</a:t>
            </a:r>
            <a:endParaRPr lang="de-AT" sz="4400" dirty="0">
              <a:latin typeface="+mj-lt"/>
            </a:endParaRPr>
          </a:p>
          <a:p>
            <a:pPr marL="148590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PRIMARY KEY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identifiziert Dateneinträge in einer Zeile als eindeutig</a:t>
            </a:r>
            <a:br>
              <a:rPr lang="de-DE" sz="4400" dirty="0">
                <a:latin typeface="+mj-lt"/>
              </a:rPr>
            </a:br>
            <a:r>
              <a:rPr lang="de-DE" sz="4400" dirty="0">
                <a:latin typeface="+mj-lt"/>
              </a:rPr>
              <a:t>(Kombination aus NOT NULL und Unique)</a:t>
            </a:r>
            <a:endParaRPr lang="de-AT" sz="4400" dirty="0">
              <a:latin typeface="+mj-lt"/>
            </a:endParaRPr>
          </a:p>
          <a:p>
            <a:pPr marL="148590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FOREIGN KEY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identifiziert Dateneinträge in einer anderen (fremden) Tabelle als eindeutig</a:t>
            </a:r>
            <a:endParaRPr lang="de-AT" sz="4400" dirty="0">
              <a:latin typeface="+mj-lt"/>
            </a:endParaRPr>
          </a:p>
          <a:p>
            <a:pPr marL="1485900" lvl="2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DEFAULT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legt einen Standartwert für eine Spalte fest, falls kein Dateneintrag gemacht wurde</a:t>
            </a:r>
            <a:endParaRPr lang="de-AT" sz="44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9DF065DC-EB63-40EE-8C56-ACA6F5591DA6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45ED52F0-C981-4AB6-9C6B-70FBABFC3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E947446A-0A4C-4C73-83D9-CAF459613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E2D1F62-4112-49EA-8E61-A0AF43EFE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3A4D682D-2C23-471F-9503-A4626F1F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4711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38876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Was war SQL nochmal?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154048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977680"/>
            <a:ext cx="21240476" cy="608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SQL oder auch Structured </a:t>
            </a:r>
            <a:r>
              <a:rPr lang="de-DE" sz="4400" dirty="0" err="1">
                <a:latin typeface="+mj-lt"/>
              </a:rPr>
              <a:t>query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language</a:t>
            </a:r>
            <a:r>
              <a:rPr lang="de-DE" sz="4400" dirty="0">
                <a:latin typeface="+mj-lt"/>
              </a:rPr>
              <a:t> ist die Datenbanksprache 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SQL ermöglicht es mit speziellen SQL Statements( in DDL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Data Definition Language definiert) an die Datenbank das Erstellen, Löschen, Verändern von Tabellen und das Abfragen der in denen sich befindlichen Daten</a:t>
            </a:r>
            <a:endParaRPr lang="de-AT" sz="4400" dirty="0">
              <a:latin typeface="+mj-lt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Wichtigsten Befehle in SQL sind CREATE, ALTER, DELETE, DROP, UPDATE, INSERT, SELECT, SHOW</a:t>
            </a:r>
            <a:endParaRPr lang="de-AT" sz="44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81445B2E-0A0D-488D-A990-74D9D564BB43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6B604FB3-318E-4158-9493-A9F5118B7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68B8D59D-0F0A-498E-9BC6-B11C47F59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5C89AFA9-7B2F-4C41-A4DB-945F02225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D0E7657-3A1F-465D-8804-950906795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5398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41940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Neue Container erstellen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974856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 – Create Statement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510087"/>
            <a:ext cx="212404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Für das Erstellen einer Datenbank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create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database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name</a:t>
            </a:r>
            <a:r>
              <a:rPr lang="de-DE" sz="4400" dirty="0">
                <a:latin typeface="+mj-lt"/>
              </a:rPr>
              <a:t>&gt;;</a:t>
            </a: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DE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Für das Erstellen einer Tabelle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create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table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name</a:t>
            </a:r>
            <a:r>
              <a:rPr lang="de-DE" sz="4400" dirty="0">
                <a:latin typeface="+mj-lt"/>
              </a:rPr>
              <a:t>&gt; (&lt;column1&gt; </a:t>
            </a:r>
            <a:r>
              <a:rPr lang="de-DE" sz="4400" dirty="0" err="1">
                <a:latin typeface="+mj-lt"/>
              </a:rPr>
              <a:t>datatype</a:t>
            </a:r>
            <a:r>
              <a:rPr lang="de-DE" sz="4400" dirty="0">
                <a:latin typeface="+mj-lt"/>
              </a:rPr>
              <a:t>,</a:t>
            </a:r>
            <a:br>
              <a:rPr lang="de-DE" sz="4400" dirty="0">
                <a:latin typeface="+mj-lt"/>
              </a:rPr>
            </a:br>
            <a:r>
              <a:rPr lang="de-DE" sz="4400" dirty="0">
                <a:latin typeface="+mj-lt"/>
              </a:rPr>
              <a:t>  		     												&lt;column2&gt; </a:t>
            </a:r>
            <a:r>
              <a:rPr lang="de-DE" sz="4400" dirty="0" err="1">
                <a:latin typeface="+mj-lt"/>
              </a:rPr>
              <a:t>datatype</a:t>
            </a:r>
            <a:r>
              <a:rPr lang="de-DE" sz="4400" dirty="0">
                <a:latin typeface="+mj-lt"/>
              </a:rPr>
              <a:t>, …);</a:t>
            </a:r>
            <a:endParaRPr lang="de-AT" sz="4400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4DD98E-140A-4B0A-92F8-A563FD567150}"/>
              </a:ext>
            </a:extLst>
          </p:cNvPr>
          <p:cNvSpPr>
            <a:spLocks/>
          </p:cNvSpPr>
          <p:nvPr/>
        </p:nvSpPr>
        <p:spPr bwMode="auto">
          <a:xfrm>
            <a:off x="1536700" y="8248730"/>
            <a:ext cx="31026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Container löschen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668B44-8541-49E0-B388-2BDBB749DEE6}"/>
              </a:ext>
            </a:extLst>
          </p:cNvPr>
          <p:cNvSpPr>
            <a:spLocks/>
          </p:cNvSpPr>
          <p:nvPr/>
        </p:nvSpPr>
        <p:spPr bwMode="auto">
          <a:xfrm>
            <a:off x="1536700" y="6957675"/>
            <a:ext cx="911294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 – Drop Statement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CCCCC9C-32FF-49C1-ADBD-DF6DFFA52B46}"/>
              </a:ext>
            </a:extLst>
          </p:cNvPr>
          <p:cNvSpPr txBox="1"/>
          <p:nvPr/>
        </p:nvSpPr>
        <p:spPr>
          <a:xfrm>
            <a:off x="1536700" y="9378280"/>
            <a:ext cx="212404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eine bestehende Datenbank mit Inhalt zu löschen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drop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database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name</a:t>
            </a:r>
            <a:r>
              <a:rPr lang="de-DE" sz="4400" dirty="0">
                <a:latin typeface="+mj-lt"/>
              </a:rPr>
              <a:t>&gt;;</a:t>
            </a: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eine bestehende Tabelle mit Inhalt zu löschen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drop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table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name</a:t>
            </a:r>
            <a:r>
              <a:rPr lang="de-DE" sz="4400" dirty="0">
                <a:latin typeface="+mj-lt"/>
              </a:rPr>
              <a:t>&gt;;</a:t>
            </a:r>
            <a:endParaRPr lang="de-AT" sz="4400" dirty="0">
              <a:latin typeface="+mj-lt"/>
            </a:endParaRPr>
          </a:p>
        </p:txBody>
      </p:sp>
      <p:grpSp>
        <p:nvGrpSpPr>
          <p:cNvPr id="15" name="Group 7">
            <a:extLst>
              <a:ext uri="{FF2B5EF4-FFF2-40B4-BE49-F238E27FC236}">
                <a16:creationId xmlns:a16="http://schemas.microsoft.com/office/drawing/2014/main" id="{E7BF1C5E-8868-4D7E-8938-6BBB7D9AF3BB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46F00D9D-48F4-449B-989F-2D90EFD32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CB9DC196-950F-483C-AEF9-1A1052D71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3D58DC59-F623-4526-8B3E-AB4708819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9E3D0B8B-4747-42FF-BCE8-62A661A06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35298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34412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Container verändern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889012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 – Alter Statement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510087"/>
            <a:ext cx="212404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in einer bestehenden Tabelle Spalten hinzuzufügen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alter </a:t>
            </a:r>
            <a:r>
              <a:rPr lang="de-DE" sz="4400" dirty="0" err="1">
                <a:latin typeface="+mj-lt"/>
              </a:rPr>
              <a:t>table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name</a:t>
            </a:r>
            <a:r>
              <a:rPr lang="de-DE" sz="4400" dirty="0">
                <a:latin typeface="+mj-lt"/>
              </a:rPr>
              <a:t>&gt; </a:t>
            </a:r>
            <a:br>
              <a:rPr lang="de-DE" sz="4400" dirty="0">
                <a:latin typeface="+mj-lt"/>
              </a:rPr>
            </a:br>
            <a:r>
              <a:rPr lang="de-DE" sz="4400" dirty="0">
                <a:latin typeface="+mj-lt"/>
              </a:rPr>
              <a:t> 			       												</a:t>
            </a:r>
            <a:r>
              <a:rPr lang="de-DE" sz="4400" dirty="0" err="1">
                <a:latin typeface="+mj-lt"/>
              </a:rPr>
              <a:t>add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column</a:t>
            </a:r>
            <a:r>
              <a:rPr lang="de-DE" sz="4400" dirty="0">
                <a:latin typeface="+mj-lt"/>
              </a:rPr>
              <a:t>&gt; </a:t>
            </a:r>
            <a:r>
              <a:rPr lang="de-DE" sz="4400" dirty="0" err="1">
                <a:latin typeface="+mj-lt"/>
              </a:rPr>
              <a:t>datatype</a:t>
            </a:r>
            <a:r>
              <a:rPr lang="de-DE" sz="4400" dirty="0">
                <a:latin typeface="+mj-lt"/>
              </a:rPr>
              <a:t>;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aus einer bestehenden Tabelle Spalten zu löschen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alter </a:t>
            </a:r>
            <a:r>
              <a:rPr lang="de-DE" sz="4400" dirty="0" err="1">
                <a:latin typeface="+mj-lt"/>
              </a:rPr>
              <a:t>table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name</a:t>
            </a:r>
            <a:r>
              <a:rPr lang="de-DE" sz="4400" dirty="0">
                <a:latin typeface="+mj-lt"/>
              </a:rPr>
              <a:t>&gt;</a:t>
            </a:r>
            <a:br>
              <a:rPr lang="de-DE" sz="4400" dirty="0">
                <a:latin typeface="+mj-lt"/>
              </a:rPr>
            </a:br>
            <a:r>
              <a:rPr lang="de-DE" sz="4400" dirty="0">
                <a:latin typeface="+mj-lt"/>
              </a:rPr>
              <a:t> 	                                                                                               	</a:t>
            </a:r>
            <a:r>
              <a:rPr lang="de-DE" sz="4400" dirty="0" err="1">
                <a:latin typeface="+mj-lt"/>
              </a:rPr>
              <a:t>drop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column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column</a:t>
            </a:r>
            <a:r>
              <a:rPr lang="de-DE" sz="4400" dirty="0">
                <a:latin typeface="+mj-lt"/>
              </a:rPr>
              <a:t>&gt;;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den Datentyp bestimmter Spalten zu ändern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alter </a:t>
            </a:r>
            <a:r>
              <a:rPr lang="de-DE" sz="4400" dirty="0" err="1">
                <a:latin typeface="+mj-lt"/>
              </a:rPr>
              <a:t>table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name</a:t>
            </a:r>
            <a:r>
              <a:rPr lang="de-DE" sz="4400" dirty="0">
                <a:latin typeface="+mj-lt"/>
              </a:rPr>
              <a:t>&gt; </a:t>
            </a:r>
            <a:br>
              <a:rPr lang="de-DE" sz="4400" dirty="0">
                <a:latin typeface="+mj-lt"/>
              </a:rPr>
            </a:br>
            <a:r>
              <a:rPr lang="de-DE" sz="4400" dirty="0">
                <a:latin typeface="+mj-lt"/>
              </a:rPr>
              <a:t>  	                                                                                            </a:t>
            </a:r>
            <a:r>
              <a:rPr lang="de-DE" sz="4400" dirty="0" err="1">
                <a:latin typeface="+mj-lt"/>
              </a:rPr>
              <a:t>modify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column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column</a:t>
            </a:r>
            <a:r>
              <a:rPr lang="de-DE" sz="4400" dirty="0">
                <a:latin typeface="+mj-lt"/>
              </a:rPr>
              <a:t>&gt; </a:t>
            </a:r>
            <a:r>
              <a:rPr lang="de-DE" sz="4400" dirty="0" err="1">
                <a:latin typeface="+mj-lt"/>
              </a:rPr>
              <a:t>datatype</a:t>
            </a:r>
            <a:r>
              <a:rPr lang="de-DE" sz="4400" dirty="0">
                <a:latin typeface="+mj-lt"/>
              </a:rPr>
              <a:t>;</a:t>
            </a:r>
            <a:endParaRPr lang="de-AT" sz="4400" dirty="0">
              <a:latin typeface="+mj-lt"/>
            </a:endParaRP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8269808E-4B5C-428E-AF8E-91C116857FFE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64E83F6C-8996-4EE5-A0CE-B9273337B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90A8513D-79F9-4457-8076-D628B23A8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9ECBBED9-BF30-4606-8965-1C5995C73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ECCA81DF-BB17-44D7-8B09-2FF3FFD04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2154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26794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Container füllen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924509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 – Insert Statement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510087"/>
            <a:ext cx="212404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/>
              <a:t>Um Daten in Tabellen hinzuzufügen </a:t>
            </a:r>
            <a:r>
              <a:rPr lang="de-DE" sz="4400" dirty="0">
                <a:sym typeface="Wingdings" panose="05000000000000000000" pitchFamily="2" charset="2"/>
              </a:rPr>
              <a:t></a:t>
            </a:r>
            <a:r>
              <a:rPr lang="de-DE" sz="4400" dirty="0"/>
              <a:t> </a:t>
            </a:r>
            <a:r>
              <a:rPr lang="de-DE" sz="4400" dirty="0" err="1"/>
              <a:t>insert</a:t>
            </a:r>
            <a:r>
              <a:rPr lang="de-DE" sz="4400" dirty="0"/>
              <a:t> </a:t>
            </a:r>
            <a:r>
              <a:rPr lang="de-DE" sz="4400" dirty="0" err="1"/>
              <a:t>into</a:t>
            </a:r>
            <a:r>
              <a:rPr lang="de-DE" sz="4400" dirty="0"/>
              <a:t> &lt;</a:t>
            </a:r>
            <a:r>
              <a:rPr lang="de-DE" sz="4400" dirty="0" err="1"/>
              <a:t>name</a:t>
            </a:r>
            <a:r>
              <a:rPr lang="de-DE" sz="4400" dirty="0"/>
              <a:t>&gt; </a:t>
            </a:r>
            <a:br>
              <a:rPr lang="de-DE" sz="4400" dirty="0"/>
            </a:br>
            <a:r>
              <a:rPr lang="de-DE" sz="4400" dirty="0"/>
              <a:t> 	                                                          		(column1 , column2, column3, …) </a:t>
            </a:r>
            <a:endParaRPr lang="de-AT" sz="4400" dirty="0"/>
          </a:p>
          <a:p>
            <a:pPr algn="l"/>
            <a:r>
              <a:rPr lang="de-DE" sz="4400" dirty="0"/>
              <a:t>                                                                           	Values (value1, value2, value3,….);</a:t>
            </a:r>
            <a:endParaRPr lang="de-AT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4DD98E-140A-4B0A-92F8-A563FD567150}"/>
              </a:ext>
            </a:extLst>
          </p:cNvPr>
          <p:cNvSpPr>
            <a:spLocks/>
          </p:cNvSpPr>
          <p:nvPr/>
        </p:nvSpPr>
        <p:spPr bwMode="auto">
          <a:xfrm>
            <a:off x="1536700" y="8248730"/>
            <a:ext cx="33108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Container updaten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668B44-8541-49E0-B388-2BDBB749DEE6}"/>
              </a:ext>
            </a:extLst>
          </p:cNvPr>
          <p:cNvSpPr>
            <a:spLocks/>
          </p:cNvSpPr>
          <p:nvPr/>
        </p:nvSpPr>
        <p:spPr bwMode="auto">
          <a:xfrm>
            <a:off x="1536700" y="6957675"/>
            <a:ext cx="986853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 – Update Statement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CCCCC9C-32FF-49C1-ADBD-DF6DFFA52B46}"/>
              </a:ext>
            </a:extLst>
          </p:cNvPr>
          <p:cNvSpPr txBox="1"/>
          <p:nvPr/>
        </p:nvSpPr>
        <p:spPr>
          <a:xfrm>
            <a:off x="1536700" y="9378280"/>
            <a:ext cx="21240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bestimmten Tabelleneintrag zu ändern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update &lt;</a:t>
            </a:r>
            <a:r>
              <a:rPr lang="de-DE" sz="4400" dirty="0" err="1">
                <a:latin typeface="+mj-lt"/>
              </a:rPr>
              <a:t>table</a:t>
            </a:r>
            <a:r>
              <a:rPr lang="de-DE" sz="4400" dirty="0">
                <a:latin typeface="+mj-lt"/>
              </a:rPr>
              <a:t>&gt; </a:t>
            </a:r>
            <a:r>
              <a:rPr lang="de-DE" sz="4400" dirty="0" err="1">
                <a:latin typeface="+mj-lt"/>
              </a:rPr>
              <a:t>set</a:t>
            </a:r>
            <a:r>
              <a:rPr lang="de-DE" sz="4400" dirty="0">
                <a:latin typeface="+mj-lt"/>
              </a:rPr>
              <a:t> &lt;cloumn1&gt;=</a:t>
            </a:r>
            <a:r>
              <a:rPr lang="de-DE" sz="4400" dirty="0" err="1">
                <a:latin typeface="+mj-lt"/>
              </a:rPr>
              <a:t>value</a:t>
            </a:r>
            <a:br>
              <a:rPr lang="de-DE" sz="4400" dirty="0">
                <a:latin typeface="+mj-lt"/>
              </a:rPr>
            </a:br>
            <a:r>
              <a:rPr lang="de-DE" sz="4400" dirty="0">
                <a:latin typeface="+mj-lt"/>
              </a:rPr>
              <a:t> 	                                                                 		</a:t>
            </a:r>
            <a:r>
              <a:rPr lang="de-DE" sz="4400" dirty="0" err="1">
                <a:latin typeface="+mj-lt"/>
              </a:rPr>
              <a:t>where</a:t>
            </a:r>
            <a:r>
              <a:rPr lang="de-DE" sz="4400" dirty="0">
                <a:latin typeface="+mj-lt"/>
              </a:rPr>
              <a:t>  &lt;</a:t>
            </a:r>
            <a:r>
              <a:rPr lang="de-DE" sz="4400" dirty="0" err="1">
                <a:latin typeface="+mj-lt"/>
              </a:rPr>
              <a:t>column</a:t>
            </a:r>
            <a:r>
              <a:rPr lang="de-DE" sz="4400" dirty="0">
                <a:latin typeface="+mj-lt"/>
              </a:rPr>
              <a:t>&gt;=</a:t>
            </a:r>
            <a:r>
              <a:rPr lang="de-DE" sz="4400" dirty="0" err="1">
                <a:latin typeface="+mj-lt"/>
              </a:rPr>
              <a:t>othervalue</a:t>
            </a:r>
            <a:r>
              <a:rPr lang="de-DE" sz="4400" dirty="0">
                <a:latin typeface="+mj-lt"/>
              </a:rPr>
              <a:t>;</a:t>
            </a:r>
            <a:endParaRPr lang="de-AT" sz="4400" dirty="0">
              <a:latin typeface="+mj-lt"/>
            </a:endParaRP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AF9BADDB-F30F-489B-8F4B-A23D17275F26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4AB5722E-D9CA-42CF-8A73-FD172F45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E957F2CC-4450-421C-8BEA-EC686AFDC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5F2D65CC-3C2C-40DF-A362-F664CEB0D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ECF792EF-BEA2-4015-B347-CB136943C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46729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49629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Werte des Containers löschen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954229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 – Delete Statement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510087"/>
            <a:ext cx="212404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einen bestimmten Tabelleneintrag zu löschen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delete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from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table</a:t>
            </a:r>
            <a:r>
              <a:rPr lang="de-DE" sz="4400" dirty="0">
                <a:latin typeface="+mj-lt"/>
              </a:rPr>
              <a:t>&gt; </a:t>
            </a:r>
            <a:br>
              <a:rPr lang="de-DE" sz="4400" dirty="0">
                <a:latin typeface="+mj-lt"/>
              </a:rPr>
            </a:br>
            <a:r>
              <a:rPr lang="de-DE" sz="4400" dirty="0">
                <a:latin typeface="+mj-lt"/>
              </a:rPr>
              <a:t>                                                                                              </a:t>
            </a:r>
            <a:r>
              <a:rPr lang="de-DE" sz="4400" dirty="0" err="1">
                <a:latin typeface="+mj-lt"/>
              </a:rPr>
              <a:t>where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column</a:t>
            </a:r>
            <a:r>
              <a:rPr lang="de-DE" sz="4400" dirty="0">
                <a:latin typeface="+mj-lt"/>
              </a:rPr>
              <a:t>&gt;=</a:t>
            </a:r>
            <a:r>
              <a:rPr lang="de-DE" sz="4400" dirty="0" err="1">
                <a:latin typeface="+mj-lt"/>
              </a:rPr>
              <a:t>value</a:t>
            </a:r>
            <a:r>
              <a:rPr lang="de-DE" sz="4400" dirty="0">
                <a:latin typeface="+mj-lt"/>
              </a:rPr>
              <a:t>;</a:t>
            </a: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alle Tabelleneinträge in einer Tabelle zu löschen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delete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from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table</a:t>
            </a:r>
            <a:r>
              <a:rPr lang="de-DE" sz="4400" dirty="0">
                <a:latin typeface="+mj-lt"/>
              </a:rPr>
              <a:t>&gt;;</a:t>
            </a:r>
            <a:endParaRPr lang="de-AT" sz="4400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4DD98E-140A-4B0A-92F8-A563FD567150}"/>
              </a:ext>
            </a:extLst>
          </p:cNvPr>
          <p:cNvSpPr>
            <a:spLocks/>
          </p:cNvSpPr>
          <p:nvPr/>
        </p:nvSpPr>
        <p:spPr bwMode="auto">
          <a:xfrm>
            <a:off x="1536700" y="8248730"/>
            <a:ext cx="61393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Werte aus einem Container abfragen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668B44-8541-49E0-B388-2BDBB749DEE6}"/>
              </a:ext>
            </a:extLst>
          </p:cNvPr>
          <p:cNvSpPr>
            <a:spLocks/>
          </p:cNvSpPr>
          <p:nvPr/>
        </p:nvSpPr>
        <p:spPr bwMode="auto">
          <a:xfrm>
            <a:off x="1536700" y="6957675"/>
            <a:ext cx="932364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 – Select Statement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CCCCC9C-32FF-49C1-ADBD-DF6DFFA52B46}"/>
              </a:ext>
            </a:extLst>
          </p:cNvPr>
          <p:cNvSpPr txBox="1"/>
          <p:nvPr/>
        </p:nvSpPr>
        <p:spPr>
          <a:xfrm>
            <a:off x="1536700" y="9378280"/>
            <a:ext cx="21240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alle Tabelleneinträge einer Tabelle anzeigen zu können </a:t>
            </a:r>
            <a:br>
              <a:rPr lang="de-DE" sz="4400" dirty="0">
                <a:latin typeface="+mj-lt"/>
              </a:rPr>
            </a:b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Select * </a:t>
            </a:r>
            <a:r>
              <a:rPr lang="de-DE" sz="4400" dirty="0" err="1">
                <a:latin typeface="+mj-lt"/>
              </a:rPr>
              <a:t>from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table</a:t>
            </a:r>
            <a:r>
              <a:rPr lang="de-DE" sz="4400" dirty="0">
                <a:latin typeface="+mj-lt"/>
              </a:rPr>
              <a:t>&gt;;</a:t>
            </a:r>
            <a:endParaRPr lang="de-AT" sz="4400" dirty="0">
              <a:latin typeface="+mj-lt"/>
            </a:endParaRP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6B069796-0CB5-48C2-A7D5-BAD7B6A8B3BD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FCD1B5F1-C4A1-4CDB-A243-6F8F8CE8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0D5720E0-2826-4559-9BF2-2EB11BAD6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41BE6A41-6209-413F-8247-EEBEDC243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29894B53-C08A-41B7-BAD7-C6E514B1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5725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41940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Neue Container erstellen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912935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 – Show Statement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510087"/>
            <a:ext cx="212404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Spalten von einer Tabelle anzuzeigen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show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columns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from</a:t>
            </a:r>
            <a:r>
              <a:rPr lang="de-DE" sz="4400" dirty="0">
                <a:latin typeface="+mj-lt"/>
              </a:rPr>
              <a:t> &lt;</a:t>
            </a:r>
            <a:r>
              <a:rPr lang="de-DE" sz="4400" dirty="0" err="1">
                <a:latin typeface="+mj-lt"/>
              </a:rPr>
              <a:t>table</a:t>
            </a:r>
            <a:r>
              <a:rPr lang="de-DE" sz="4400" dirty="0">
                <a:latin typeface="+mj-lt"/>
              </a:rPr>
              <a:t>&gt;;</a:t>
            </a: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bestehende Datenbanken anzuzeigen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show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databases</a:t>
            </a:r>
            <a:r>
              <a:rPr lang="de-DE" sz="4400" dirty="0">
                <a:latin typeface="+mj-lt"/>
              </a:rPr>
              <a:t>;</a:t>
            </a: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Um bestehende Tabellen in einer Datenbank anzuzeigen </a:t>
            </a:r>
            <a:r>
              <a:rPr lang="de-DE" sz="44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show</a:t>
            </a:r>
            <a:r>
              <a:rPr lang="de-DE" sz="4400" dirty="0">
                <a:latin typeface="+mj-lt"/>
              </a:rPr>
              <a:t> </a:t>
            </a:r>
            <a:r>
              <a:rPr lang="de-DE" sz="4400" dirty="0" err="1">
                <a:latin typeface="+mj-lt"/>
              </a:rPr>
              <a:t>tables</a:t>
            </a:r>
            <a:r>
              <a:rPr lang="de-DE" sz="4400" dirty="0">
                <a:latin typeface="+mj-lt"/>
              </a:rPr>
              <a:t>;</a:t>
            </a:r>
            <a:endParaRPr lang="de-AT" sz="44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80BDE3A6-79AA-4F26-AD3F-F4BD2C2DEDD9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24C8D91-2886-4ED9-AE7A-C085A5CA9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BBEB6FEF-F665-4B8E-936B-C6EF695A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66E58B9-8980-4AB9-8E60-25A908D78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776D66A-DC28-4115-BF6E-BCEC6A04E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68916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305769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Agenda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2996626"/>
            <a:ext cx="2124047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MySQL Datenbanken</a:t>
            </a:r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Einführung</a:t>
            </a:r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OpenSource?</a:t>
            </a:r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Entwicklung</a:t>
            </a:r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Verwendung</a:t>
            </a:r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Embedded Database</a:t>
            </a:r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Relational Database</a:t>
            </a:r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Aufbau / Constraints / SQL Statements</a:t>
            </a:r>
          </a:p>
          <a:p>
            <a:pPr marL="1485900" lvl="2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phpMyAdmin 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MariaDB Datenbanken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SQLite Datenbanken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A2D4559C-1475-47C2-8F5D-E5C3BA44351B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95476E9C-C9CC-42FD-919D-9F2D8D1C3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52A2BC2E-5793-44A6-B413-22BEE04B3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4FDE2D62-A12C-4573-9E80-3705A429F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B97F582A-CC90-4D76-B2E2-DD2129860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80925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67304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Welche Datentypen werden verwendet?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853002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MySQL – Datentypen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510087"/>
            <a:ext cx="21240476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Ganzzahlen</a:t>
            </a:r>
          </a:p>
          <a:p>
            <a:pPr marL="1600200" lvl="2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INT, </a:t>
            </a:r>
            <a:r>
              <a:rPr lang="de-AT" sz="4400" dirty="0">
                <a:latin typeface="+mj-lt"/>
              </a:rPr>
              <a:t>TINYINT, SMALLINT, MEDIUMINT, BIGINT</a:t>
            </a:r>
            <a:endParaRPr lang="de-DE" sz="4400" dirty="0">
              <a:latin typeface="+mj-lt"/>
            </a:endParaRP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Gleitkommazahlen</a:t>
            </a:r>
          </a:p>
          <a:p>
            <a:pPr marL="1600200" lvl="2" indent="-6858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FLOAT, DOUBLE, REAL, DECIMAL, NUMERIC</a:t>
            </a: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Datum/Zeit</a:t>
            </a:r>
          </a:p>
          <a:p>
            <a:pPr marL="1600200" lvl="2" indent="-6858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DATE, DATETIME, TIMESTAMP, TIME, YEAR</a:t>
            </a: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AT" sz="4400" dirty="0"/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/>
              <a:t>Chars/Strings</a:t>
            </a:r>
          </a:p>
          <a:p>
            <a:pPr marL="1600200" lvl="2" indent="-685800" algn="l">
              <a:buFont typeface="Wingdings" panose="05000000000000000000" pitchFamily="2" charset="2"/>
              <a:buChar char="§"/>
            </a:pPr>
            <a:r>
              <a:rPr lang="de-DE" sz="4400" dirty="0"/>
              <a:t>CHAR, VARCHAR, BINARY, TEXT</a:t>
            </a: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AT" sz="4400" dirty="0"/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/>
              <a:t>Rest: BLOB, ENUM, SET</a:t>
            </a:r>
          </a:p>
          <a:p>
            <a:pPr lvl="2" algn="l"/>
            <a:endParaRPr lang="de-DE" sz="4400" dirty="0"/>
          </a:p>
          <a:p>
            <a:pPr marL="1600200" lvl="2" indent="-6858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80BDE3A6-79AA-4F26-AD3F-F4BD2C2DEDD9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24C8D91-2886-4ED9-AE7A-C085A5CA9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BBEB6FEF-F665-4B8E-936B-C6EF695A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66E58B9-8980-4AB9-8E60-25A908D78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776D66A-DC28-4115-BF6E-BCEC6A04E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282118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8F557C0-FAA9-45BF-9A7B-A5D0BCF11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1" r="24076" b="21836"/>
          <a:stretch/>
        </p:blipFill>
        <p:spPr>
          <a:xfrm>
            <a:off x="8419931" y="2232"/>
            <a:ext cx="15964069" cy="13716000"/>
          </a:xfrm>
          <a:prstGeom prst="rect">
            <a:avLst/>
          </a:prstGeom>
        </p:spPr>
      </p:pic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68832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Verwaltungstool für MySQL Datenbanken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952664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MySQL &amp; phpMyAdmin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510087"/>
            <a:ext cx="813502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Webanwendung die in PHP realisiert ist</a:t>
            </a: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DE" sz="4400" dirty="0">
              <a:latin typeface="+mj-lt"/>
            </a:endParaRP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Calibri Light" panose="020F0302020204030204"/>
              </a:rPr>
              <a:t>Webserver wie z.B.: Apache wird vorausgesetzt</a:t>
            </a:r>
            <a:endParaRPr lang="de-DE" sz="4400" dirty="0">
              <a:latin typeface="+mj-lt"/>
            </a:endParaRP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Die meisten SQL Funktionen können mithilfe einer grafischen Benutzeroberfläche ausgeführt werden.</a:t>
            </a: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Ist bei den meisten Webhosting-Anbietern standardmäßig vorinstalliert</a:t>
            </a: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DE" sz="4400" dirty="0">
              <a:latin typeface="+mj-lt"/>
            </a:endParaRPr>
          </a:p>
          <a:p>
            <a:pPr marL="685800" lvl="0" indent="-6858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D2BD41-2B75-49A5-8745-A0D418DBB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016" y="3257600"/>
            <a:ext cx="12047984" cy="8640960"/>
          </a:xfrm>
          <a:prstGeom prst="rect">
            <a:avLst/>
          </a:prstGeom>
        </p:spPr>
      </p:pic>
      <p:grpSp>
        <p:nvGrpSpPr>
          <p:cNvPr id="17" name="Group 7">
            <a:extLst>
              <a:ext uri="{FF2B5EF4-FFF2-40B4-BE49-F238E27FC236}">
                <a16:creationId xmlns:a16="http://schemas.microsoft.com/office/drawing/2014/main" id="{0187F09D-1653-4386-962B-30A768DEFE73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07324FDE-2415-42A6-BA58-D81A9D32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CD867D6B-288B-4EB8-AEA2-B23E62077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6AC9803C-0478-4265-A418-189CD658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79414BAB-DB93-43BF-92C3-2D274E979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2844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3">
            <a:extLst>
              <a:ext uri="{FF2B5EF4-FFF2-40B4-BE49-F238E27FC236}">
                <a16:creationId xmlns:a16="http://schemas.microsoft.com/office/drawing/2014/main" id="{E237A9AB-0DE4-4358-AE64-8149EC44B99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89" r="1888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2296" name="Rectangle 8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02</a:t>
            </a:r>
          </a:p>
        </p:txBody>
      </p:sp>
      <p:sp>
        <p:nvSpPr>
          <p:cNvPr id="12289" name="Rectangle 1"/>
          <p:cNvSpPr>
            <a:spLocks/>
          </p:cNvSpPr>
          <p:nvPr/>
        </p:nvSpPr>
        <p:spPr bwMode="auto">
          <a:xfrm>
            <a:off x="2462213" y="5607050"/>
            <a:ext cx="19456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de-AT" sz="9600" b="1" dirty="0">
                <a:solidFill>
                  <a:schemeClr val="bg1"/>
                </a:solidFill>
                <a:latin typeface="Aileron Black" panose="00000A00000000000000" pitchFamily="50" charset="0"/>
                <a:ea typeface="Helvetica Neue" charset="0"/>
                <a:cs typeface="Helvetica Neue" charset="0"/>
                <a:sym typeface="Helvetica Neue" charset="0"/>
              </a:rPr>
              <a:t>MariaDB Datenbanken</a:t>
            </a:r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2462213" y="4962080"/>
            <a:ext cx="3391378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MySQL / SQLite / MariaDB</a:t>
            </a: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2462213" y="8290230"/>
            <a:ext cx="5562600" cy="177800"/>
            <a:chOff x="0" y="0"/>
            <a:chExt cx="3504" cy="112"/>
          </a:xfrm>
        </p:grpSpPr>
        <p:sp>
          <p:nvSpPr>
            <p:cNvPr id="12291" name="Rectangle 3"/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2292" name="Rectangle 4"/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2293" name="Rectangle 5"/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2294" name="Rectangle 6"/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5231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 autoUpdateAnimBg="0"/>
      <p:bldP spid="122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462229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Wissenswertes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zum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Thema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ileron" panose="00000500000000000000" pitchFamily="50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355866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MariaDB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2996626"/>
            <a:ext cx="2124047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MariaDB ist ein Fork (von den Entwicklern) von MySQL.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MariaDB ist </a:t>
            </a:r>
            <a:r>
              <a:rPr lang="de-AT" sz="4400" dirty="0" err="1">
                <a:latin typeface="+mj-lt"/>
              </a:rPr>
              <a:t>rückwertskompatibel</a:t>
            </a:r>
            <a:r>
              <a:rPr lang="de-AT" sz="4400" dirty="0">
                <a:latin typeface="+mj-lt"/>
              </a:rPr>
              <a:t> zu MySQL dadurch ist eine einfache Migration gewährleistet.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Neuer Name für MySQL da Oracle sämtliche Namensrechte besitzt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Große Unternehmen setzen immer mehr MariaDB (Google, </a:t>
            </a:r>
            <a:r>
              <a:rPr lang="de-AT" sz="4400" dirty="0" err="1">
                <a:latin typeface="+mj-lt"/>
              </a:rPr>
              <a:t>Craigslist</a:t>
            </a:r>
            <a:r>
              <a:rPr lang="de-AT" sz="4400" dirty="0">
                <a:latin typeface="+mj-lt"/>
              </a:rPr>
              <a:t>, Wikipedia, </a:t>
            </a:r>
            <a:r>
              <a:rPr lang="de-AT" sz="4400" dirty="0" err="1">
                <a:latin typeface="+mj-lt"/>
              </a:rPr>
              <a:t>archlinux</a:t>
            </a:r>
            <a:r>
              <a:rPr lang="de-AT" sz="4400" dirty="0">
                <a:latin typeface="+mj-lt"/>
              </a:rPr>
              <a:t>, </a:t>
            </a:r>
            <a:r>
              <a:rPr lang="de-AT" sz="4400" dirty="0" err="1">
                <a:latin typeface="+mj-lt"/>
              </a:rPr>
              <a:t>RedHat</a:t>
            </a:r>
            <a:r>
              <a:rPr lang="de-AT" sz="4400" dirty="0">
                <a:latin typeface="+mj-lt"/>
              </a:rPr>
              <a:t>, </a:t>
            </a:r>
            <a:r>
              <a:rPr lang="de-AT" sz="4400" dirty="0" err="1">
                <a:latin typeface="+mj-lt"/>
              </a:rPr>
              <a:t>CentOS</a:t>
            </a:r>
            <a:r>
              <a:rPr lang="de-AT" sz="4400" dirty="0">
                <a:latin typeface="+mj-lt"/>
              </a:rPr>
              <a:t>…)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Es werden langsam immer mehr Unterschiede zwischen den Distributionen entstehen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FDFD8F35-A1D7-4950-A811-4885F76467FA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1F29E8D-FDA7-45E1-A32F-6BB98685D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4C0508F-4B56-48D7-ABAD-1720746FC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1FBFDD82-2C06-45AE-8449-FDC5633CC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DE88BDF7-5094-4806-9ECB-C4EB4DD5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706001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462229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Wissenswertes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zum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Thema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ileron" panose="00000500000000000000" pitchFamily="50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355866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MariaDB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2996626"/>
            <a:ext cx="212404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MariaDB funktioniert exakt wie MySQL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Es steht die Grundsätzliche Frage im Raum ob man möchte, dass ein Unternehmen wie Oracle die Entwicklung steuert oder ob man eine OpenSource alternative will zu der jeder beitragen kann.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607DF5-A601-4F4E-8F4D-8A9E3CAB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61" y="7866112"/>
            <a:ext cx="9976953" cy="3581470"/>
          </a:xfrm>
          <a:prstGeom prst="rect">
            <a:avLst/>
          </a:prstGeom>
        </p:spPr>
      </p:pic>
      <p:grpSp>
        <p:nvGrpSpPr>
          <p:cNvPr id="13" name="Group 7">
            <a:extLst>
              <a:ext uri="{FF2B5EF4-FFF2-40B4-BE49-F238E27FC236}">
                <a16:creationId xmlns:a16="http://schemas.microsoft.com/office/drawing/2014/main" id="{6740E7EC-BE6A-4F21-8B8F-3406EBD46297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F45E601F-C65F-48A9-9EE4-052A6DEEA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63738C56-7FA4-4143-B176-10884B9EA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2904533-F790-4C8D-9BFD-59232BD6C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6935A6F-7FEB-466B-9492-9F3F85444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02737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3">
            <a:extLst>
              <a:ext uri="{FF2B5EF4-FFF2-40B4-BE49-F238E27FC236}">
                <a16:creationId xmlns:a16="http://schemas.microsoft.com/office/drawing/2014/main" id="{E237A9AB-0DE4-4358-AE64-8149EC44B99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89" r="1888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2296" name="Rectangle 8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02</a:t>
            </a:r>
          </a:p>
        </p:txBody>
      </p:sp>
      <p:sp>
        <p:nvSpPr>
          <p:cNvPr id="12289" name="Rectangle 1"/>
          <p:cNvSpPr>
            <a:spLocks/>
          </p:cNvSpPr>
          <p:nvPr/>
        </p:nvSpPr>
        <p:spPr bwMode="auto">
          <a:xfrm>
            <a:off x="2462213" y="5607050"/>
            <a:ext cx="19456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de-AT" sz="9600" b="1" dirty="0">
                <a:solidFill>
                  <a:schemeClr val="bg1"/>
                </a:solidFill>
                <a:latin typeface="Aileron Black" panose="00000A00000000000000" pitchFamily="50" charset="0"/>
                <a:ea typeface="Helvetica Neue" charset="0"/>
                <a:cs typeface="Helvetica Neue" charset="0"/>
                <a:sym typeface="Helvetica Neue" charset="0"/>
              </a:rPr>
              <a:t>SQLite Datenbanken</a:t>
            </a:r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2462213" y="4962080"/>
            <a:ext cx="3391378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MySQL / SQLite / MariaDB</a:t>
            </a: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2462213" y="8290230"/>
            <a:ext cx="5562600" cy="177800"/>
            <a:chOff x="0" y="0"/>
            <a:chExt cx="3504" cy="112"/>
          </a:xfrm>
        </p:grpSpPr>
        <p:sp>
          <p:nvSpPr>
            <p:cNvPr id="12291" name="Rectangle 3"/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2292" name="Rectangle 4"/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2293" name="Rectangle 5"/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2294" name="Rectangle 6"/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402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 autoUpdateAnimBg="0"/>
      <p:bldP spid="122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23523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Was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ist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 SQLite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259616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SQLite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2996626"/>
            <a:ext cx="2124047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SQLite ist eine freie Programmbibliothek die ein relationales Datenbankschema beinhaltet. 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Unterstützung vieler aber nicht aller SQL Statements und Befehle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Kann direkt ohne Server in verschiedenste Anwendungen integriert werden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SQLite ist als Embedded Databasesystem entworfen, daher Fehlen Objektberechtigungen etc.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Die gesamte Datenbank befindet sich in einer einzigen Datei, kann aber auch nicht-persistent im Hauptspeicher angelegt werden.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CF3BB790-32B3-4A0C-94F5-242551569421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C85A1B87-F0F6-4E82-A581-10886D5C9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F3FAB78B-E1B7-4B5A-B34B-CEF9F1CCA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E4C61F2-E19A-4CB8-84DA-E86C7526B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DCC76BA1-F15E-42A8-A7FA-200F0B38F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08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54277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Wo kann man SQLite einsetzen?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882062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SQLite Kompatibilität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2996626"/>
            <a:ext cx="212404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SQLite kann nahezu auf jedem Betriebssystem verwendet werden.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Die Bibliothek selbst ist in C geschrieben aber es existieren Wrapper für alle gängigen Programmiersprachen.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SQLite ist das am meisten verbreitetste Datenbanksystem der Welt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874A26-E60D-4F20-87A6-83ECE274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10" y="7828718"/>
            <a:ext cx="11233248" cy="4690807"/>
          </a:xfrm>
          <a:prstGeom prst="rect">
            <a:avLst/>
          </a:prstGeom>
        </p:spPr>
      </p:pic>
      <p:grpSp>
        <p:nvGrpSpPr>
          <p:cNvPr id="17" name="Group 7">
            <a:extLst>
              <a:ext uri="{FF2B5EF4-FFF2-40B4-BE49-F238E27FC236}">
                <a16:creationId xmlns:a16="http://schemas.microsoft.com/office/drawing/2014/main" id="{1C3ECA47-B94B-478C-8AE5-2A6B135B6AE7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0B9E2526-419A-4816-9908-EB4B8626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BC838A5C-7ACF-44C8-A89C-F39FA18E9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F7342B0-9B45-4F55-B27A-5E13A03E2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C11C2091-80F3-47CD-B702-475FFFF20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65757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67765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Welche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Datentypen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 warden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unterstützt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?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778713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SQLite Datentypen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2996626"/>
            <a:ext cx="212404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Es existieren nur folgende Typen (Alle anderen aus dem Create Table Statement werden in diese umgewandelt):</a:t>
            </a: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AT" sz="4400" dirty="0">
              <a:latin typeface="+mj-lt"/>
            </a:endParaRPr>
          </a:p>
          <a:p>
            <a:pPr algn="l"/>
            <a:r>
              <a:rPr lang="en-US" sz="4400" b="1" dirty="0">
                <a:latin typeface="+mj-lt"/>
              </a:rPr>
              <a:t>NULL</a:t>
            </a:r>
            <a:r>
              <a:rPr lang="en-US" sz="4400" dirty="0">
                <a:latin typeface="+mj-lt"/>
              </a:rPr>
              <a:t> 		Ein Null Wert</a:t>
            </a:r>
          </a:p>
          <a:p>
            <a:pPr algn="l"/>
            <a:r>
              <a:rPr lang="en-US" sz="4400" b="1" dirty="0">
                <a:latin typeface="+mj-lt"/>
              </a:rPr>
              <a:t>INTEGER</a:t>
            </a:r>
            <a:r>
              <a:rPr lang="en-US" sz="4400" dirty="0">
                <a:latin typeface="+mj-lt"/>
              </a:rPr>
              <a:t> 	Der Wert </a:t>
            </a:r>
            <a:r>
              <a:rPr lang="en-US" sz="4400" dirty="0" err="1">
                <a:latin typeface="+mj-lt"/>
              </a:rPr>
              <a:t>wird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als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Ganzzahl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gespeichert</a:t>
            </a:r>
            <a:r>
              <a:rPr lang="en-US" sz="4400" dirty="0">
                <a:latin typeface="+mj-lt"/>
              </a:rPr>
              <a:t>: 1,2,3,4,5,6…</a:t>
            </a:r>
          </a:p>
          <a:p>
            <a:pPr algn="l"/>
            <a:r>
              <a:rPr lang="en-US" sz="4400" b="1" dirty="0">
                <a:latin typeface="+mj-lt"/>
              </a:rPr>
              <a:t>REAL</a:t>
            </a:r>
            <a:r>
              <a:rPr lang="en-US" sz="4400" dirty="0">
                <a:latin typeface="+mj-lt"/>
              </a:rPr>
              <a:t>		Ein 8-bit Floating Point Wert</a:t>
            </a:r>
          </a:p>
          <a:p>
            <a:pPr algn="l"/>
            <a:r>
              <a:rPr lang="en-US" sz="4400" b="1" dirty="0">
                <a:latin typeface="+mj-lt"/>
              </a:rPr>
              <a:t>TEXT</a:t>
            </a:r>
            <a:r>
              <a:rPr lang="en-US" sz="4400" dirty="0">
                <a:latin typeface="+mj-lt"/>
              </a:rPr>
              <a:t>		Text </a:t>
            </a:r>
            <a:r>
              <a:rPr lang="en-US" sz="4400" dirty="0" err="1">
                <a:latin typeface="+mj-lt"/>
              </a:rPr>
              <a:t>wird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als</a:t>
            </a:r>
            <a:r>
              <a:rPr lang="en-US" sz="4400" dirty="0">
                <a:latin typeface="+mj-lt"/>
              </a:rPr>
              <a:t> String in </a:t>
            </a:r>
            <a:r>
              <a:rPr lang="en-US" sz="4400" dirty="0" err="1">
                <a:latin typeface="+mj-lt"/>
              </a:rPr>
              <a:t>einem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festgelegtem</a:t>
            </a:r>
            <a:r>
              <a:rPr lang="en-US" sz="4400" dirty="0">
                <a:latin typeface="+mj-lt"/>
              </a:rPr>
              <a:t> Encoding </a:t>
            </a:r>
            <a:r>
              <a:rPr lang="en-US" sz="4400" dirty="0" err="1">
                <a:latin typeface="+mj-lt"/>
              </a:rPr>
              <a:t>gespeichert</a:t>
            </a:r>
            <a:r>
              <a:rPr lang="en-US" sz="4400" dirty="0">
                <a:latin typeface="+mj-lt"/>
              </a:rPr>
              <a:t> (</a:t>
            </a:r>
            <a:r>
              <a:rPr lang="en-US" sz="4400" dirty="0" err="1">
                <a:latin typeface="+mj-lt"/>
              </a:rPr>
              <a:t>bsp</a:t>
            </a:r>
            <a:r>
              <a:rPr lang="en-US" sz="4400" dirty="0">
                <a:latin typeface="+mj-lt"/>
              </a:rPr>
              <a:t>. UTF-8…)</a:t>
            </a:r>
          </a:p>
          <a:p>
            <a:pPr algn="l"/>
            <a:r>
              <a:rPr lang="en-US" sz="4400" b="1" dirty="0">
                <a:latin typeface="+mj-lt"/>
              </a:rPr>
              <a:t>BLOB</a:t>
            </a:r>
            <a:r>
              <a:rPr lang="en-US" sz="4400" dirty="0">
                <a:latin typeface="+mj-lt"/>
              </a:rPr>
              <a:t>		</a:t>
            </a:r>
            <a:r>
              <a:rPr lang="en-US" sz="4400" dirty="0" err="1">
                <a:latin typeface="+mj-lt"/>
              </a:rPr>
              <a:t>Werden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genau</a:t>
            </a:r>
            <a:r>
              <a:rPr lang="en-US" sz="4400" dirty="0">
                <a:latin typeface="+mj-lt"/>
              </a:rPr>
              <a:t> so </a:t>
            </a:r>
            <a:r>
              <a:rPr lang="en-US" sz="4400" dirty="0" err="1">
                <a:latin typeface="+mj-lt"/>
              </a:rPr>
              <a:t>gespeichert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wie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sie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übergeben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werden</a:t>
            </a:r>
            <a:endParaRPr lang="en-US" sz="4400" dirty="0">
              <a:latin typeface="+mj-lt"/>
            </a:endParaRPr>
          </a:p>
          <a:p>
            <a:pPr lvl="0" algn="l"/>
            <a:endParaRPr lang="de-AT" sz="4400" dirty="0">
              <a:latin typeface="+mj-lt"/>
            </a:endParaRP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E2D3A4D2-2596-4EE2-BB11-17FDF06938E2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F78FA46D-4677-48B7-BD23-BF1C4A70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602C594B-B1A9-4C2D-A5BD-16A07E7B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BF6EC70-3171-4452-A4D2-D53CAB48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408746E-21D6-4D54-806F-6B5BEC227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5441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57851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Wieso sollte man was verwenden?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805656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Vor- bzw. Nachteile: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2996626"/>
            <a:ext cx="2124047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endParaRPr lang="de-AT" sz="4400" dirty="0">
              <a:latin typeface="+mj-lt"/>
            </a:endParaRPr>
          </a:p>
          <a:p>
            <a:pPr lvl="0" algn="l"/>
            <a:r>
              <a:rPr lang="de-AT" sz="4400" dirty="0">
                <a:latin typeface="+mj-lt"/>
              </a:rPr>
              <a:t>SQLite:</a:t>
            </a:r>
          </a:p>
          <a:p>
            <a:pPr lvl="0" algn="l"/>
            <a:r>
              <a:rPr lang="de-AT" sz="4400" dirty="0">
                <a:latin typeface="+mj-lt"/>
              </a:rPr>
              <a:t>	Vorteile:</a:t>
            </a:r>
          </a:p>
          <a:p>
            <a:pPr lvl="0" algn="l"/>
            <a:r>
              <a:rPr lang="de-AT" sz="4400" dirty="0">
                <a:latin typeface="+mj-lt"/>
              </a:rPr>
              <a:t>			Keine laufende Server Datenbankverbindung notwendig</a:t>
            </a:r>
          </a:p>
          <a:p>
            <a:pPr lvl="0" algn="l"/>
            <a:r>
              <a:rPr lang="de-AT" sz="4400" dirty="0">
                <a:latin typeface="+mj-lt"/>
              </a:rPr>
              <a:t>			Datenbankdatei lässt sich einfach sichern weitergeben und austauschen</a:t>
            </a:r>
          </a:p>
          <a:p>
            <a:pPr lvl="0" algn="l"/>
            <a:r>
              <a:rPr lang="de-AT" sz="4400" dirty="0">
                <a:latin typeface="+mj-lt"/>
              </a:rPr>
              <a:t>			Bedienung über SQL Befehle</a:t>
            </a:r>
          </a:p>
          <a:p>
            <a:pPr lvl="0" algn="l"/>
            <a:endParaRPr lang="de-AT" sz="4400" dirty="0">
              <a:latin typeface="+mj-lt"/>
            </a:endParaRPr>
          </a:p>
          <a:p>
            <a:pPr lvl="0" algn="l"/>
            <a:r>
              <a:rPr lang="de-AT" sz="4400" dirty="0">
                <a:latin typeface="+mj-lt"/>
              </a:rPr>
              <a:t>	Nachteile:</a:t>
            </a:r>
          </a:p>
          <a:p>
            <a:pPr lvl="0" algn="l"/>
            <a:r>
              <a:rPr lang="de-AT" sz="4400" dirty="0">
                <a:latin typeface="+mj-lt"/>
              </a:rPr>
              <a:t>			Es wird lediglich der alte SQL-92 Standard unterstützt</a:t>
            </a:r>
          </a:p>
          <a:p>
            <a:pPr lvl="0" algn="l"/>
            <a:r>
              <a:rPr lang="de-AT" sz="4400" dirty="0">
                <a:latin typeface="+mj-lt"/>
              </a:rPr>
              <a:t>			Nicht alle Möglichkeiten des SQL-92 Standards sind implementiert</a:t>
            </a:r>
          </a:p>
          <a:p>
            <a:pPr lvl="0" algn="l"/>
            <a:r>
              <a:rPr lang="de-AT" sz="4400" dirty="0">
                <a:latin typeface="+mj-lt"/>
              </a:rPr>
              <a:t>			</a:t>
            </a:r>
          </a:p>
          <a:p>
            <a:pPr lvl="0" algn="l"/>
            <a:r>
              <a:rPr lang="de-AT" sz="4400" dirty="0">
                <a:latin typeface="+mj-lt"/>
              </a:rPr>
              <a:t>			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E2D3A4D2-2596-4EE2-BB11-17FDF06938E2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F78FA46D-4677-48B7-BD23-BF1C4A70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602C594B-B1A9-4C2D-A5BD-16A07E7B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BF6EC70-3171-4452-A4D2-D53CAB48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408746E-21D6-4D54-806F-6B5BEC227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44207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3">
            <a:extLst>
              <a:ext uri="{FF2B5EF4-FFF2-40B4-BE49-F238E27FC236}">
                <a16:creationId xmlns:a16="http://schemas.microsoft.com/office/drawing/2014/main" id="{E237A9AB-0DE4-4358-AE64-8149EC44B99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89" r="1888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2296" name="Rectangle 8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02</a:t>
            </a:r>
          </a:p>
        </p:txBody>
      </p:sp>
      <p:sp>
        <p:nvSpPr>
          <p:cNvPr id="12289" name="Rectangle 1"/>
          <p:cNvSpPr>
            <a:spLocks/>
          </p:cNvSpPr>
          <p:nvPr/>
        </p:nvSpPr>
        <p:spPr bwMode="auto">
          <a:xfrm>
            <a:off x="2462213" y="5607050"/>
            <a:ext cx="19456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de-AT" sz="9600" b="1" dirty="0">
                <a:solidFill>
                  <a:schemeClr val="bg1"/>
                </a:solidFill>
                <a:latin typeface="Aileron Black" panose="00000A00000000000000" pitchFamily="50" charset="0"/>
                <a:ea typeface="Helvetica Neue" charset="0"/>
                <a:cs typeface="Helvetica Neue" charset="0"/>
                <a:sym typeface="Helvetica Neue" charset="0"/>
              </a:rPr>
              <a:t>MySQL Datenbanken</a:t>
            </a:r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2462213" y="4962080"/>
            <a:ext cx="3391378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MySQL / SQLite / MariaDB</a:t>
            </a: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2462213" y="8290230"/>
            <a:ext cx="5562600" cy="177800"/>
            <a:chOff x="0" y="0"/>
            <a:chExt cx="3504" cy="112"/>
          </a:xfrm>
        </p:grpSpPr>
        <p:sp>
          <p:nvSpPr>
            <p:cNvPr id="12291" name="Rectangle 3"/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2292" name="Rectangle 4"/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2293" name="Rectangle 5"/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2294" name="Rectangle 6"/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7DE70108-7F9C-4C05-9436-0047BB037F7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99" y="3458715"/>
            <a:ext cx="4920415" cy="4920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57851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Wieso sollte man was verwenden?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805656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Vor- bzw. Nachteile: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2996626"/>
            <a:ext cx="2124047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endParaRPr lang="de-AT" sz="4400" dirty="0">
              <a:latin typeface="+mj-lt"/>
            </a:endParaRPr>
          </a:p>
          <a:p>
            <a:pPr lvl="0" algn="l"/>
            <a:r>
              <a:rPr lang="de-AT" sz="4400" dirty="0" err="1">
                <a:latin typeface="+mj-lt"/>
              </a:rPr>
              <a:t>MariaDB</a:t>
            </a:r>
            <a:r>
              <a:rPr lang="de-AT" sz="4400" dirty="0">
                <a:latin typeface="+mj-lt"/>
              </a:rPr>
              <a:t>:</a:t>
            </a:r>
          </a:p>
          <a:p>
            <a:pPr lvl="0" algn="l"/>
            <a:r>
              <a:rPr lang="de-AT" sz="4400" dirty="0">
                <a:latin typeface="+mj-lt"/>
              </a:rPr>
              <a:t>	Vorteile:</a:t>
            </a:r>
          </a:p>
          <a:p>
            <a:pPr lvl="0" algn="l"/>
            <a:r>
              <a:rPr lang="de-AT" sz="4400" dirty="0">
                <a:latin typeface="+mj-lt"/>
              </a:rPr>
              <a:t>			</a:t>
            </a:r>
            <a:r>
              <a:rPr lang="de-AT" sz="4400" dirty="0" err="1">
                <a:latin typeface="+mj-lt"/>
              </a:rPr>
              <a:t>MariaDB</a:t>
            </a:r>
            <a:r>
              <a:rPr lang="de-AT" sz="4400" dirty="0">
                <a:latin typeface="+mj-lt"/>
              </a:rPr>
              <a:t> unterstützt im Verglich zu MySQL mehr </a:t>
            </a:r>
            <a:r>
              <a:rPr lang="de-AT" sz="4400" dirty="0" err="1">
                <a:latin typeface="+mj-lt"/>
              </a:rPr>
              <a:t>Engines</a:t>
            </a:r>
            <a:r>
              <a:rPr lang="de-AT" sz="4400" dirty="0">
                <a:latin typeface="+mj-lt"/>
              </a:rPr>
              <a:t> (Aria, </a:t>
            </a:r>
            <a:r>
              <a:rPr lang="de-AT" sz="4400" dirty="0" err="1">
                <a:latin typeface="+mj-lt"/>
              </a:rPr>
              <a:t>SphinxSE</a:t>
            </a:r>
            <a:r>
              <a:rPr lang="de-AT" sz="4400" dirty="0">
                <a:latin typeface="+mj-lt"/>
              </a:rPr>
              <a:t> etc.)</a:t>
            </a:r>
          </a:p>
          <a:p>
            <a:pPr lvl="0" algn="l"/>
            <a:r>
              <a:rPr lang="de-AT" sz="4400" dirty="0">
                <a:latin typeface="+mj-lt"/>
              </a:rPr>
              <a:t>			Entwickelt sich kontinuierlich fort</a:t>
            </a:r>
          </a:p>
          <a:p>
            <a:pPr lvl="0" algn="l"/>
            <a:r>
              <a:rPr lang="de-AT" sz="4400" dirty="0">
                <a:latin typeface="+mj-lt"/>
              </a:rPr>
              <a:t>			Gute Performance bei größeren Mengen an Datensätzen</a:t>
            </a:r>
          </a:p>
          <a:p>
            <a:pPr lvl="0" algn="l"/>
            <a:r>
              <a:rPr lang="de-AT" sz="4400" dirty="0">
                <a:latin typeface="+mj-lt"/>
              </a:rPr>
              <a:t>			</a:t>
            </a:r>
          </a:p>
          <a:p>
            <a:pPr lvl="0" algn="l"/>
            <a:r>
              <a:rPr lang="de-AT" sz="4400" dirty="0">
                <a:latin typeface="+mj-lt"/>
              </a:rPr>
              <a:t>	Nachteile:</a:t>
            </a:r>
          </a:p>
          <a:p>
            <a:pPr lvl="0" algn="l"/>
            <a:r>
              <a:rPr lang="de-AT" sz="4400" dirty="0">
                <a:latin typeface="+mj-lt"/>
              </a:rPr>
              <a:t>			Seit der Version 5.5.36 ist </a:t>
            </a:r>
            <a:r>
              <a:rPr lang="de-AT" sz="4400" dirty="0" err="1">
                <a:latin typeface="+mj-lt"/>
              </a:rPr>
              <a:t>MariaDB</a:t>
            </a:r>
            <a:r>
              <a:rPr lang="de-AT" sz="4400" dirty="0">
                <a:latin typeface="+mj-lt"/>
              </a:rPr>
              <a:t> nicht mehr nur ein Fork von MySQL</a:t>
            </a:r>
          </a:p>
          <a:p>
            <a:pPr lvl="0" algn="l"/>
            <a:r>
              <a:rPr lang="de-AT" sz="4400" dirty="0">
                <a:latin typeface="+mj-lt"/>
              </a:rPr>
              <a:t>			Bei neuen Releases werden die dazugehörigen Libraries nicht schnell geupdated						</a:t>
            </a:r>
          </a:p>
          <a:p>
            <a:pPr lvl="0" algn="l"/>
            <a:r>
              <a:rPr lang="de-AT" sz="4400" dirty="0">
                <a:latin typeface="+mj-lt"/>
              </a:rPr>
              <a:t>			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E2D3A4D2-2596-4EE2-BB11-17FDF06938E2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F78FA46D-4677-48B7-BD23-BF1C4A70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602C594B-B1A9-4C2D-A5BD-16A07E7B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2BF6EC70-3171-4452-A4D2-D53CAB48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408746E-21D6-4D54-806F-6B5BEC227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280453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3">
            <a:extLst>
              <a:ext uri="{FF2B5EF4-FFF2-40B4-BE49-F238E27FC236}">
                <a16:creationId xmlns:a16="http://schemas.microsoft.com/office/drawing/2014/main" id="{E237A9AB-0DE4-4358-AE64-8149EC44B9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89" r="18889"/>
          <a:stretch>
            <a:fillRect/>
          </a:stretch>
        </p:blipFill>
        <p:spPr/>
      </p:pic>
      <p:sp>
        <p:nvSpPr>
          <p:cNvPr id="12296" name="Rectangle 8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02</a:t>
            </a:r>
          </a:p>
        </p:txBody>
      </p:sp>
      <p:sp>
        <p:nvSpPr>
          <p:cNvPr id="12289" name="Rectangle 1"/>
          <p:cNvSpPr>
            <a:spLocks/>
          </p:cNvSpPr>
          <p:nvPr/>
        </p:nvSpPr>
        <p:spPr bwMode="auto">
          <a:xfrm>
            <a:off x="2462213" y="5607050"/>
            <a:ext cx="19456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de-AT" sz="9600" b="1" dirty="0">
                <a:solidFill>
                  <a:schemeClr val="bg1"/>
                </a:solidFill>
                <a:latin typeface="Aileron Black" panose="00000A00000000000000" pitchFamily="50" charset="0"/>
                <a:ea typeface="Helvetica Neue" charset="0"/>
                <a:cs typeface="Helvetica Neue" charset="0"/>
                <a:sym typeface="Helvetica Neue" charset="0"/>
              </a:rPr>
              <a:t>Danke für die Aufmerksamkeit!</a:t>
            </a:r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2462213" y="4962080"/>
            <a:ext cx="3391378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MySQL / SQLite / MariaDB</a:t>
            </a: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2462213" y="8290230"/>
            <a:ext cx="5562601" cy="177800"/>
            <a:chOff x="0" y="0"/>
            <a:chExt cx="3504" cy="112"/>
          </a:xfrm>
        </p:grpSpPr>
        <p:sp>
          <p:nvSpPr>
            <p:cNvPr id="12291" name="Rectangle 3"/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2292" name="Rectangle 4"/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2293" name="Rectangle 5"/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2294" name="Rectangle 6"/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12535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462229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Wissenswertes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zum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Thema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ileron" panose="00000500000000000000" pitchFamily="50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773083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MySQL Einführung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2996626"/>
            <a:ext cx="21240476" cy="94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Eine der weltweit meistens verbreitende relationale Datenbanken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Open-Source Software 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Aktuellste Version 5.7.21 (15.Januar 2018)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Verfügbar für mehrere Betriebssysteme (Windows, MacOS, Linux, Unix, Oracle Solaris,…)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Name MySQL kommt von My (Tochter des Mysql-AB Gründers Michael Widenius) und SQL (Structured Query Language)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MySQL Delphin Logo leitet sich von Sakila dem Namen einer Stadt Tansanias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MySQL wird heutzutage durch MariaDB abgelöst </a:t>
            </a:r>
            <a:endParaRPr lang="de-AT" sz="4400" dirty="0">
              <a:latin typeface="+mj-lt"/>
            </a:endParaRP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MariaDB ist zu Mysql Datenbanken kompatibel, welches Umstieg sehr vereinfacht</a:t>
            </a:r>
            <a:endParaRPr lang="de-AT" sz="4400" dirty="0">
              <a:latin typeface="+mj-lt"/>
            </a:endParaRPr>
          </a:p>
          <a:p>
            <a:pPr algn="l"/>
            <a:endParaRPr lang="de-AT" sz="1600" dirty="0"/>
          </a:p>
        </p:txBody>
      </p:sp>
      <p:grpSp>
        <p:nvGrpSpPr>
          <p:cNvPr id="17" name="Group 7">
            <a:extLst>
              <a:ext uri="{FF2B5EF4-FFF2-40B4-BE49-F238E27FC236}">
                <a16:creationId xmlns:a16="http://schemas.microsoft.com/office/drawing/2014/main" id="{106022E1-1747-47E6-B20E-27F124775231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AE07EE43-BE34-4F59-A069-F859245B5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124CB409-A6CE-4B04-9D2B-67331122C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96307718-CC29-4BC4-8787-0196022FF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FF742DBC-5090-4464-A9E3-684D696B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365048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36107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Was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ist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 Open Source?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924298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Open Source Software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252C0B2-2C52-4EDE-9538-960301C8A09E}"/>
              </a:ext>
            </a:extLst>
          </p:cNvPr>
          <p:cNvSpPr/>
          <p:nvPr/>
        </p:nvSpPr>
        <p:spPr>
          <a:xfrm>
            <a:off x="1536700" y="3545632"/>
            <a:ext cx="208823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/>
              <a:t>Open Source bedeutet, dass es für jeden möglich ist die Software zu nutzen und diese frei zu verändern/verbessern</a:t>
            </a:r>
            <a:endParaRPr lang="de-AT" sz="4400" dirty="0"/>
          </a:p>
          <a:p>
            <a:pPr marL="685800" lvl="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4400" dirty="0"/>
          </a:p>
          <a:p>
            <a:pPr marL="685800" lvl="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4400" dirty="0"/>
          </a:p>
          <a:p>
            <a:pPr marL="685800" lvl="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4400" dirty="0"/>
          </a:p>
          <a:p>
            <a:pPr marL="685800" lvl="0" indent="-6858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4400" dirty="0"/>
              <a:t>Jeder kann sich die Software gratis vom Internet herunterladen </a:t>
            </a:r>
            <a:endParaRPr lang="de-AT" sz="4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A283C1-E9B7-49DC-9C78-B81DECBE52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6864" y="6180606"/>
            <a:ext cx="1636440" cy="16364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968EE7D-2589-4C97-A208-ACA9BA294A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5096" y="6180606"/>
            <a:ext cx="1636440" cy="16364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931AEA9-9E10-499B-B1C5-9DE497E46C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3328" y="6180606"/>
            <a:ext cx="1636440" cy="16364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DA75741-0B4F-4DCB-8F59-3BFD0F817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6864" y="10026352"/>
            <a:ext cx="1636440" cy="1636440"/>
          </a:xfrm>
          <a:prstGeom prst="rect">
            <a:avLst/>
          </a:prstGeom>
        </p:spPr>
      </p:pic>
      <p:grpSp>
        <p:nvGrpSpPr>
          <p:cNvPr id="17" name="Group 7">
            <a:extLst>
              <a:ext uri="{FF2B5EF4-FFF2-40B4-BE49-F238E27FC236}">
                <a16:creationId xmlns:a16="http://schemas.microsoft.com/office/drawing/2014/main" id="{C7304375-4605-4B0F-B433-2838A1B13E94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B09BD5D5-883D-4FF4-8CF6-F1625BA2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203ED31B-6828-47D9-84D7-743B2CE6D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AD33ACE2-244F-4273-AAC8-054A218C2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F92A1121-CB37-46C7-9B0F-CC6EA02B1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43956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17647E63-F48C-4F1A-8339-FD535568AD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312" y="152944"/>
            <a:ext cx="7290049" cy="7290049"/>
          </a:xfrm>
          <a:prstGeom prst="rect">
            <a:avLst/>
          </a:prstGeom>
        </p:spPr>
      </p:pic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50312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MySQL über die Jahre hinweg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491378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Entwicklung</a:t>
            </a:r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1562100" y="4475161"/>
            <a:ext cx="4635500" cy="4508501"/>
            <a:chOff x="0" y="-233"/>
            <a:chExt cx="2920" cy="2840"/>
          </a:xfrm>
        </p:grpSpPr>
        <p:sp>
          <p:nvSpPr>
            <p:cNvPr id="18436" name="Rectangle 4"/>
            <p:cNvSpPr>
              <a:spLocks/>
            </p:cNvSpPr>
            <p:nvPr/>
          </p:nvSpPr>
          <p:spPr bwMode="auto">
            <a:xfrm>
              <a:off x="393" y="-233"/>
              <a:ext cx="2129" cy="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ntypo" pitchFamily="50" charset="0"/>
                  <a:ea typeface="Entypo" pitchFamily="50" charset="0"/>
                  <a:cs typeface="Entypo" pitchFamily="50" charset="0"/>
                  <a:sym typeface="Entypo" pitchFamily="50" charset="0"/>
                </a:rPr>
                <a:t>1994</a:t>
              </a:r>
            </a:p>
          </p:txBody>
        </p:sp>
        <p:sp>
          <p:nvSpPr>
            <p:cNvPr id="18437" name="Rectangle 5"/>
            <p:cNvSpPr>
              <a:spLocks/>
            </p:cNvSpPr>
            <p:nvPr/>
          </p:nvSpPr>
          <p:spPr bwMode="auto">
            <a:xfrm>
              <a:off x="0" y="1765"/>
              <a:ext cx="2920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de-AT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Die Entwicklung begann in dem schwedischen Software Unternehmen MySQL AB. </a:t>
              </a:r>
            </a:p>
          </p:txBody>
        </p:sp>
        <p:sp>
          <p:nvSpPr>
            <p:cNvPr id="18438" name="Rectangle 6"/>
            <p:cNvSpPr>
              <a:spLocks/>
            </p:cNvSpPr>
            <p:nvPr/>
          </p:nvSpPr>
          <p:spPr bwMode="auto">
            <a:xfrm>
              <a:off x="630" y="1297"/>
              <a:ext cx="165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alibri Bold" panose="020F0702030404030204" pitchFamily="34" charset="0"/>
                </a:rPr>
                <a:t>Entwicklungsstart</a:t>
              </a:r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7DEC777C-6E29-4DB3-90EC-7C91917A89A3}"/>
              </a:ext>
            </a:extLst>
          </p:cNvPr>
          <p:cNvGrpSpPr>
            <a:grpSpLocks/>
          </p:cNvGrpSpPr>
          <p:nvPr/>
        </p:nvGrpSpPr>
        <p:grpSpPr bwMode="auto">
          <a:xfrm>
            <a:off x="6875924" y="4522785"/>
            <a:ext cx="4635500" cy="5735639"/>
            <a:chOff x="0" y="-233"/>
            <a:chExt cx="2920" cy="3613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BED30150-6677-402F-8EC7-63E38A76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" y="-233"/>
              <a:ext cx="2129" cy="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ntypo" pitchFamily="50" charset="0"/>
                  <a:ea typeface="Entypo" pitchFamily="50" charset="0"/>
                  <a:cs typeface="Entypo" pitchFamily="50" charset="0"/>
                  <a:sym typeface="Entypo" pitchFamily="50" charset="0"/>
                </a:rPr>
                <a:t>2008</a:t>
              </a:r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7B9BC8C8-6398-4B8D-98D5-DE321FB6F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60"/>
              <a:ext cx="2920" cy="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de-AT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2008 wurde MySQL von Sun Microsystems übernommen. Dieser Kalifornische Computer und Software Hersteller ist auch Entwickler von Java gewesen.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25C0CD3B-F067-45DE-BB35-E6DF1888B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" y="1297"/>
              <a:ext cx="134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alibri Bold" panose="020F0702030404030204" pitchFamily="34" charset="0"/>
                </a:rPr>
                <a:t>Übernahme #1</a:t>
              </a:r>
            </a:p>
          </p:txBody>
        </p:sp>
      </p:grpSp>
      <p:grpSp>
        <p:nvGrpSpPr>
          <p:cNvPr id="29" name="Group 7">
            <a:extLst>
              <a:ext uri="{FF2B5EF4-FFF2-40B4-BE49-F238E27FC236}">
                <a16:creationId xmlns:a16="http://schemas.microsoft.com/office/drawing/2014/main" id="{D08344D5-46A8-410D-8C53-C38B2E22581A}"/>
              </a:ext>
            </a:extLst>
          </p:cNvPr>
          <p:cNvGrpSpPr>
            <a:grpSpLocks/>
          </p:cNvGrpSpPr>
          <p:nvPr/>
        </p:nvGrpSpPr>
        <p:grpSpPr bwMode="auto">
          <a:xfrm>
            <a:off x="12813636" y="4548979"/>
            <a:ext cx="4635500" cy="5735639"/>
            <a:chOff x="0" y="-233"/>
            <a:chExt cx="2920" cy="3613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F2AE7F7F-EE8F-49B6-93F4-45D6AEE3D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" y="-233"/>
              <a:ext cx="2129" cy="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ntypo" pitchFamily="50" charset="0"/>
                  <a:ea typeface="Entypo" pitchFamily="50" charset="0"/>
                  <a:cs typeface="Entypo" pitchFamily="50" charset="0"/>
                  <a:sym typeface="Entypo" pitchFamily="50" charset="0"/>
                </a:rPr>
                <a:t>2010</a:t>
              </a:r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719F3126-0DBB-4C2C-8FDF-12A96E62F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719"/>
              <a:ext cx="2920" cy="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de-AT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Das Unternehmen Sun wurde von Oracle, einem Weltmarktführer im Bereich der Softwareherstellung übernommen. (Übernahm die Entwicklung von Java, Netbeans, Eclipse etc…)</a:t>
              </a: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EEE8B544-DFD4-401E-85C9-0B041355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" y="1297"/>
              <a:ext cx="134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alibri Bold" panose="020F0702030404030204" pitchFamily="34" charset="0"/>
                </a:rPr>
                <a:t>Übernahme #2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A15EFC2A-0B6A-4346-B3FB-6917AD5E0B8A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73A4D765-7372-424F-A70F-B7D397640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76D02F0C-6275-4599-BBC9-FE3B35EBB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7257487-8DD2-41EB-AF75-C601E5CE7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F1F24BA6-F536-4FE4-A846-EED0DC691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25961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43856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Wofür eignet sich MySQL?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513063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Verwendung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6190840"/>
            <a:ext cx="2124047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Bevorzugt für die Datenspeicherung von Webservices</a:t>
            </a: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Je nach Größe eine Vielzahl von Datenbanken am Server möglich</a:t>
            </a: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Es können beliebig viele User gleichzeitig zugreifen</a:t>
            </a: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Genutzt von bekannten Services: YouTube, Facebook, Twitter,…</a:t>
            </a: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Häufig gemeinsam mit Apache Webserver und der Skriptsprache PHP verwendet</a:t>
            </a:r>
          </a:p>
          <a:p>
            <a:pPr marL="571500" lvl="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sz="4400" dirty="0">
                <a:latin typeface="+mj-lt"/>
              </a:rPr>
              <a:t>Einsatz auch als Embedded-Database</a:t>
            </a:r>
          </a:p>
          <a:p>
            <a:pPr algn="l"/>
            <a:endParaRPr lang="de-AT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CA1DE4-0892-4018-AE6C-43D12303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9374" y="3366814"/>
            <a:ext cx="2356520" cy="23565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210C32-A76D-4A0C-9C83-BA4748A3F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3094" y="3366764"/>
            <a:ext cx="2356520" cy="23565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1BB2F08-70F5-46B1-8399-539A3C40B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3848" y="3521764"/>
            <a:ext cx="2359510" cy="235951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F397F8-45D7-4A94-9DE6-386DADA367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27592" y="3518306"/>
            <a:ext cx="2362968" cy="236296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B3E6D7F-674F-4E3A-8864-B7609F671C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634794" y="3518306"/>
            <a:ext cx="2356520" cy="2356520"/>
          </a:xfrm>
          <a:prstGeom prst="rect">
            <a:avLst/>
          </a:prstGeom>
        </p:spPr>
      </p:pic>
      <p:grpSp>
        <p:nvGrpSpPr>
          <p:cNvPr id="19" name="Group 7">
            <a:extLst>
              <a:ext uri="{FF2B5EF4-FFF2-40B4-BE49-F238E27FC236}">
                <a16:creationId xmlns:a16="http://schemas.microsoft.com/office/drawing/2014/main" id="{77B74A22-4412-4CC3-8592-A431B7CB3E75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648F4604-9E11-4EDB-B2C2-459D4D4B2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E88DCA18-3596-4E39-AC31-DED3402AE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19CFC259-D187-4DCF-A9E5-1BA620714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A59AC03F-0571-4B7F-987A-ED719F80D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34598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63208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Was ist eine Eingebettete Datenbank?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833952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Embedded Database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977680"/>
            <a:ext cx="212404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400" dirty="0">
                <a:latin typeface="+mj-lt"/>
              </a:rPr>
              <a:t>Ein eingebettetes Datenbanksystem ist ein in der Anwendungssoftware eingebettetes Datenbanksystem, das nach außen nicht sichtbar in Erscheinung tritt und speziell für die Anwendung angepasst ist. </a:t>
            </a:r>
            <a:endParaRPr lang="de-AT" sz="44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4FD75E80-B4D3-486A-9005-93D76D1ACC70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C33D5DB8-E888-419B-BEF0-32B7CF717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9661261-6C54-4A4C-BA28-994C7F818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3C31FC37-6C98-4CB5-8A79-2C0FAA855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9CBD2340-70B8-4FDE-9089-D877FBDEB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66651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23287760" y="640834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  <a:latin typeface="Open Sans Bold" charset="0"/>
                <a:ea typeface="Open Sans Bold" charset="0"/>
                <a:cs typeface="Open Sans Bold" charset="0"/>
                <a:sym typeface="Open Sans Bold" charset="0"/>
              </a:rPr>
              <a:t>08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536700" y="2382679"/>
            <a:ext cx="606133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3200" dirty="0">
                <a:solidFill>
                  <a:schemeClr val="bg1">
                    <a:lumMod val="65000"/>
                  </a:schemeClr>
                </a:solidFill>
                <a:latin typeface="Aileron" panose="00000500000000000000" pitchFamily="50" charset="0"/>
                <a:ea typeface="Helvetica Neue" charset="0"/>
                <a:cs typeface="Helvetica Neue" charset="0"/>
                <a:sym typeface="Helvetica Neue" charset="0"/>
              </a:rPr>
              <a:t>Was ist eine Relationale Datenbank?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1536700" y="1091624"/>
            <a:ext cx="807733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de-AT" sz="7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ileron" panose="00000500000000000000" pitchFamily="50" charset="0"/>
                <a:ea typeface="Helvetica Neue Medium" charset="0"/>
                <a:cs typeface="Helvetica Neue Medium" charset="0"/>
                <a:sym typeface="Helvetica Neue Medium" charset="0"/>
              </a:rPr>
              <a:t>Relational Database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AFC996-7743-403A-AFAD-63BCBBE33FD4}"/>
              </a:ext>
            </a:extLst>
          </p:cNvPr>
          <p:cNvSpPr txBox="1"/>
          <p:nvPr/>
        </p:nvSpPr>
        <p:spPr>
          <a:xfrm>
            <a:off x="1536700" y="3977680"/>
            <a:ext cx="2124047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Weitest verbreitetes Datenbankmodell </a:t>
            </a: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DE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Konzept: Basiert auf der Speicherung von Informationen in verschiedenen Tabellen, welche über Beziehungen (Relationen) miteinander verknüpft sind </a:t>
            </a: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DE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Datenbankmanagementsystem von rationalen Datenbanken heißt RDBMS (Relational Database Management System)</a:t>
            </a:r>
            <a:endParaRPr lang="de-AT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endParaRPr lang="de-DE" sz="4400" dirty="0">
              <a:latin typeface="+mj-lt"/>
            </a:endParaRPr>
          </a:p>
          <a:p>
            <a:pPr marL="571500" lvl="0" indent="-571500" algn="l">
              <a:buFont typeface="Wingdings" panose="05000000000000000000" pitchFamily="2" charset="2"/>
              <a:buChar char="§"/>
            </a:pPr>
            <a:r>
              <a:rPr lang="de-DE" sz="4400" dirty="0">
                <a:latin typeface="+mj-lt"/>
              </a:rPr>
              <a:t>Mit RDBMS lassen sich rationale Datenbanken erstellen, verwalten und administrieren</a:t>
            </a:r>
            <a:endParaRPr lang="de-AT" sz="4400" dirty="0">
              <a:latin typeface="+mj-lt"/>
            </a:endParaRPr>
          </a:p>
          <a:p>
            <a:pPr algn="l"/>
            <a:endParaRPr lang="de-AT" sz="4400" dirty="0">
              <a:latin typeface="+mj-lt"/>
            </a:endParaRP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A8C68043-2672-4E7A-82B1-EF37AB2D81CC}"/>
              </a:ext>
            </a:extLst>
          </p:cNvPr>
          <p:cNvGrpSpPr>
            <a:grpSpLocks/>
          </p:cNvGrpSpPr>
          <p:nvPr/>
        </p:nvGrpSpPr>
        <p:grpSpPr bwMode="auto">
          <a:xfrm>
            <a:off x="-8856" y="13482736"/>
            <a:ext cx="24392856" cy="288032"/>
            <a:chOff x="0" y="0"/>
            <a:chExt cx="3504" cy="11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ED72AD87-A34A-426E-8D16-47336DC53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75" cy="112"/>
            </a:xfrm>
            <a:prstGeom prst="rect">
              <a:avLst/>
            </a:prstGeom>
            <a:solidFill>
              <a:srgbClr val="FC9A08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F80B9C53-75CA-438B-B920-F31F702E1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0"/>
              <a:ext cx="876" cy="112"/>
            </a:xfrm>
            <a:prstGeom prst="rect">
              <a:avLst/>
            </a:prstGeom>
            <a:solidFill>
              <a:srgbClr val="46618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A4253F7-AF93-4687-8F67-265CD2778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0"/>
              <a:ext cx="876" cy="112"/>
            </a:xfrm>
            <a:prstGeom prst="rect">
              <a:avLst/>
            </a:prstGeom>
            <a:solidFill>
              <a:srgbClr val="1F7EBB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6446E53E-8C26-4561-AAF5-929E989A0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0"/>
              <a:ext cx="876" cy="112"/>
            </a:xfrm>
            <a:prstGeom prst="rect">
              <a:avLst/>
            </a:prstGeom>
            <a:solidFill>
              <a:srgbClr val="00B0F0"/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75432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 copy 3">
  <a:themeElements>
    <a:clrScheme name="keynote_project_orang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C9A08"/>
      </a:accent1>
      <a:accent2>
        <a:srgbClr val="F6741C"/>
      </a:accent2>
      <a:accent3>
        <a:srgbClr val="EBEFF1"/>
      </a:accent3>
      <a:accent4>
        <a:srgbClr val="D85308"/>
      </a:accent4>
      <a:accent5>
        <a:srgbClr val="EFC409"/>
      </a:accent5>
      <a:accent6>
        <a:srgbClr val="839494"/>
      </a:accent6>
      <a:hlink>
        <a:srgbClr val="009999"/>
      </a:hlink>
      <a:folHlink>
        <a:srgbClr val="99CC00"/>
      </a:folHlink>
    </a:clrScheme>
    <a:fontScheme name="Blank copy 3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copy 9">
  <a:themeElements>
    <a:clrScheme name="keynote_project_orang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C9A08"/>
      </a:accent1>
      <a:accent2>
        <a:srgbClr val="F6741C"/>
      </a:accent2>
      <a:accent3>
        <a:srgbClr val="EBEFF1"/>
      </a:accent3>
      <a:accent4>
        <a:srgbClr val="D85308"/>
      </a:accent4>
      <a:accent5>
        <a:srgbClr val="EFC409"/>
      </a:accent5>
      <a:accent6>
        <a:srgbClr val="839494"/>
      </a:accent6>
      <a:hlink>
        <a:srgbClr val="009999"/>
      </a:hlink>
      <a:folHlink>
        <a:srgbClr val="99CC00"/>
      </a:folHlink>
    </a:clrScheme>
    <a:fontScheme name="Blank copy 9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copy 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1271</Words>
  <Characters>0</Characters>
  <Application>Microsoft Office PowerPoint</Application>
  <PresentationFormat>Benutzerdefiniert</PresentationFormat>
  <Lines>0</Lines>
  <Paragraphs>269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31</vt:i4>
      </vt:variant>
    </vt:vector>
  </HeadingPairs>
  <TitlesOfParts>
    <vt:vector size="47" baseType="lpstr">
      <vt:lpstr>Aileron</vt:lpstr>
      <vt:lpstr>Aileron Black</vt:lpstr>
      <vt:lpstr>Arial</vt:lpstr>
      <vt:lpstr>Calibri</vt:lpstr>
      <vt:lpstr>Calibri Bold</vt:lpstr>
      <vt:lpstr>Calibri Light</vt:lpstr>
      <vt:lpstr>Entypo</vt:lpstr>
      <vt:lpstr>Gill Sans</vt:lpstr>
      <vt:lpstr>Heiti SC Light</vt:lpstr>
      <vt:lpstr>Helvetica Neue</vt:lpstr>
      <vt:lpstr>Helvetica Neue Medium</vt:lpstr>
      <vt:lpstr>Open Sans Bold</vt:lpstr>
      <vt:lpstr>Wingdings</vt:lpstr>
      <vt:lpstr>Blank copy 3</vt:lpstr>
      <vt:lpstr>Blank copy 9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- SQLite - MariaDB</dc:title>
  <dc:subject/>
  <dc:creator>Sojournercntl</dc:creator>
  <cp:keywords/>
  <dc:description/>
  <cp:lastModifiedBy>Martin Eller</cp:lastModifiedBy>
  <cp:revision>171</cp:revision>
  <dcterms:modified xsi:type="dcterms:W3CDTF">2018-05-01T09:57:05Z</dcterms:modified>
</cp:coreProperties>
</file>