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3" r:id="rId5"/>
    <p:sldId id="260" r:id="rId6"/>
    <p:sldId id="258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F6EDE-D520-3C4B-88EB-F54EF7A3F0A5}" v="2914" dt="2025-03-24T09:34:59.722"/>
    <p1510:client id="{DCDF7CBB-E50A-32CB-668A-5776793E90E7}" v="473" vWet="474" dt="2025-03-24T09:29:56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5"/>
    <p:restoredTop sz="94628"/>
  </p:normalViewPr>
  <p:slideViewPr>
    <p:cSldViewPr snapToGrid="0">
      <p:cViewPr varScale="1">
        <p:scale>
          <a:sx n="101" d="100"/>
          <a:sy n="101" d="100"/>
        </p:scale>
        <p:origin x="216" y="2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24/3/25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488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24/3/25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84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24/3/25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197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24/3/25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21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24/3/25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437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24/3/25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62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24/3/25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24/3/25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71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24/3/25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641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24/3/25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796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0771E8B-6CA5-40B2-8038-0E112F3DAC1C}" type="datetimeFigureOut">
              <a:rPr lang="es-ES" smtClean="0"/>
              <a:t>24/3/25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53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24/3/25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599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s-ES_tradnl" sz="4800" dirty="0" err="1">
                <a:solidFill>
                  <a:schemeClr val="tx1"/>
                </a:solidFill>
              </a:rPr>
              <a:t>Act</a:t>
            </a:r>
            <a:r>
              <a:rPr lang="es-ES_tradnl" sz="4800" dirty="0">
                <a:solidFill>
                  <a:schemeClr val="tx1"/>
                </a:solidFill>
              </a:rPr>
              <a:t> 2 – Modelo de Colas usando </a:t>
            </a:r>
            <a:r>
              <a:rPr lang="es-ES_tradnl" sz="4800" dirty="0" err="1">
                <a:solidFill>
                  <a:schemeClr val="tx1"/>
                </a:solidFill>
              </a:rPr>
              <a:t>FlexSim</a:t>
            </a:r>
            <a:endParaRPr lang="es-ES_tradnl" sz="4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A76502B-0D04-01B2-7979-FCADC2B10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7706" y="6418926"/>
            <a:ext cx="4654294" cy="439074"/>
          </a:xfrm>
        </p:spPr>
        <p:txBody>
          <a:bodyPr>
            <a:normAutofit fontScale="92500"/>
          </a:bodyPr>
          <a:lstStyle/>
          <a:p>
            <a:r>
              <a:rPr lang="en-ES" dirty="0"/>
              <a:t>Grupo 4: Anna Gargallo y Jonathan Granado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80286-60FC-5384-358D-A10A1676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>
                <a:latin typeface="Aptos Display"/>
              </a:rPr>
              <a:t>Definición del Sistema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D2845-DA36-41E7-97AD-E664A1728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_tradnl" b="1"/>
              <a:t>Escenarios: Centro de conciertos.</a:t>
            </a:r>
          </a:p>
          <a:p>
            <a:pPr lvl="1"/>
            <a:r>
              <a:rPr lang="es-ES_tradnl" sz="1800"/>
              <a:t>Validación entradas</a:t>
            </a:r>
          </a:p>
          <a:p>
            <a:pPr lvl="2"/>
            <a:r>
              <a:rPr lang="es-ES_tradnl" sz="1800"/>
              <a:t>1 cola</a:t>
            </a:r>
          </a:p>
          <a:p>
            <a:pPr lvl="2"/>
            <a:r>
              <a:rPr lang="es-ES_tradnl" sz="1800"/>
              <a:t>3 procesadores</a:t>
            </a:r>
          </a:p>
          <a:p>
            <a:pPr lvl="1"/>
            <a:r>
              <a:rPr lang="es-ES_tradnl" sz="1800"/>
              <a:t>Venta </a:t>
            </a:r>
            <a:r>
              <a:rPr lang="es-ES_tradnl" sz="1800" err="1"/>
              <a:t>merchandising</a:t>
            </a:r>
            <a:endParaRPr lang="es-ES_tradnl" sz="1800"/>
          </a:p>
          <a:p>
            <a:pPr lvl="2"/>
            <a:r>
              <a:rPr lang="es-ES_tradnl" sz="1800"/>
              <a:t>1 cola</a:t>
            </a:r>
          </a:p>
          <a:p>
            <a:pPr lvl="2"/>
            <a:r>
              <a:rPr lang="es-ES_tradnl" sz="1800"/>
              <a:t>1 procesador</a:t>
            </a:r>
          </a:p>
        </p:txBody>
      </p:sp>
    </p:spTree>
    <p:extLst>
      <p:ext uri="{BB962C8B-B14F-4D97-AF65-F5344CB8AC3E}">
        <p14:creationId xmlns:p14="http://schemas.microsoft.com/office/powerpoint/2010/main" val="178903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8A86-27F1-1328-DE2D-824001992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57B98-C789-5903-8D8A-51360D33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>
                <a:latin typeface="Aptos Display"/>
              </a:rPr>
              <a:t>Definición del Sistema actual</a:t>
            </a:r>
            <a:br>
              <a:rPr lang="es-ES_tradnl">
                <a:latin typeface="Aptos Display"/>
              </a:rPr>
            </a:br>
            <a:r>
              <a:rPr lang="es-ES_tradnl">
                <a:latin typeface="Aptos Display"/>
              </a:rPr>
              <a:t>arquitectura</a:t>
            </a:r>
            <a:endParaRPr lang="es-ES_tradnl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17E6D2E-A40A-31A9-1CB7-22386B41F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301" y="2638044"/>
            <a:ext cx="6009397" cy="3101983"/>
          </a:xfrm>
        </p:spPr>
      </p:pic>
    </p:spTree>
    <p:extLst>
      <p:ext uri="{BB962C8B-B14F-4D97-AF65-F5344CB8AC3E}">
        <p14:creationId xmlns:p14="http://schemas.microsoft.com/office/powerpoint/2010/main" val="414407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1A881-E82D-EE1B-139A-AF745B4FD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9EA3E-48E1-0BA1-1771-89FF1E3B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>
                <a:latin typeface="Aptos Display"/>
              </a:rPr>
              <a:t>Definición del Sistema actual</a:t>
            </a:r>
            <a:br>
              <a:rPr lang="es-ES_tradnl">
                <a:latin typeface="Aptos Display"/>
              </a:rPr>
            </a:br>
            <a:r>
              <a:rPr lang="es-ES_tradnl">
                <a:latin typeface="Aptos Display"/>
              </a:rPr>
              <a:t> Parámetros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753FB9-43DF-20AF-DF42-108E3FF5F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" b="1" dirty="0">
                <a:latin typeface="Aptos"/>
              </a:rPr>
              <a:t>Cola entrada </a:t>
            </a:r>
            <a:r>
              <a:rPr lang="es" dirty="0">
                <a:latin typeface="Aptos"/>
              </a:rPr>
              <a:t>--&gt;  </a:t>
            </a:r>
            <a:r>
              <a:rPr lang="es" b="1" dirty="0">
                <a:latin typeface="Aptos"/>
              </a:rPr>
              <a:t>λ</a:t>
            </a:r>
            <a:r>
              <a:rPr lang="es" dirty="0">
                <a:latin typeface="Aptos"/>
              </a:rPr>
              <a:t> = 60 personas / minuto</a:t>
            </a:r>
            <a:endParaRPr lang="es-ES" dirty="0">
              <a:latin typeface="Aptos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s" sz="1800" dirty="0">
                <a:latin typeface="Aptos"/>
              </a:rPr>
              <a:t>Tiempo entre arribos --&gt; 1 / 60 = 0,0167 (1 seg)</a:t>
            </a:r>
          </a:p>
          <a:p>
            <a:r>
              <a:rPr lang="es" b="1" dirty="0">
                <a:latin typeface="Aptos"/>
              </a:rPr>
              <a:t>Velocidad de servicio validador </a:t>
            </a:r>
            <a:r>
              <a:rPr lang="es" dirty="0">
                <a:latin typeface="Aptos"/>
              </a:rPr>
              <a:t>--&gt; </a:t>
            </a:r>
            <a:r>
              <a:rPr lang="es" b="1" dirty="0">
                <a:latin typeface="Aptos"/>
              </a:rPr>
              <a:t>μ</a:t>
            </a:r>
            <a:r>
              <a:rPr lang="es" dirty="0">
                <a:latin typeface="Aptos"/>
              </a:rPr>
              <a:t> = 25 personas / minuto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" sz="1800" dirty="0">
                <a:latin typeface="Aptos"/>
              </a:rPr>
              <a:t>Tiempo entre servicio = 1 / 25 = 0,04 minutos (5,5 seg)</a:t>
            </a:r>
          </a:p>
          <a:p>
            <a:r>
              <a:rPr lang="es" b="1" dirty="0">
                <a:latin typeface="Aptos"/>
              </a:rPr>
              <a:t>Cola tienda </a:t>
            </a:r>
            <a:r>
              <a:rPr lang="es" dirty="0">
                <a:latin typeface="Aptos"/>
              </a:rPr>
              <a:t>--&gt; λ = 30% de los que entran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" sz="1800" dirty="0">
                <a:latin typeface="Aptos"/>
              </a:rPr>
              <a:t>30% de 30 = 9 personas</a:t>
            </a:r>
          </a:p>
          <a:p>
            <a:r>
              <a:rPr lang="es" b="1" dirty="0">
                <a:latin typeface="Aptos"/>
              </a:rPr>
              <a:t>Velocidad de servicio tienda </a:t>
            </a:r>
            <a:r>
              <a:rPr lang="es" dirty="0">
                <a:latin typeface="Aptos"/>
              </a:rPr>
              <a:t>--&gt; </a:t>
            </a:r>
            <a:r>
              <a:rPr lang="es" b="1" dirty="0">
                <a:latin typeface="Aptos"/>
              </a:rPr>
              <a:t>μ</a:t>
            </a:r>
            <a:r>
              <a:rPr lang="es" dirty="0">
                <a:latin typeface="Aptos"/>
              </a:rPr>
              <a:t> = 5 personas / minuto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s" sz="1800" dirty="0">
                <a:latin typeface="Aptos"/>
              </a:rPr>
              <a:t>Tiempo entre servicios = 1 / 5 = 0,2 minutos (12 seg)</a:t>
            </a:r>
          </a:p>
        </p:txBody>
      </p:sp>
    </p:spTree>
    <p:extLst>
      <p:ext uri="{BB962C8B-B14F-4D97-AF65-F5344CB8AC3E}">
        <p14:creationId xmlns:p14="http://schemas.microsoft.com/office/powerpoint/2010/main" val="182140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CE4FC-12FB-445C-F443-CB415F6E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464" y="533371"/>
            <a:ext cx="4476806" cy="1188720"/>
          </a:xfrm>
        </p:spPr>
        <p:txBody>
          <a:bodyPr>
            <a:normAutofit/>
          </a:bodyPr>
          <a:lstStyle/>
          <a:p>
            <a:r>
              <a:rPr lang="es-ES_tradnl">
                <a:latin typeface="Aptos Display"/>
              </a:rPr>
              <a:t>Escenario a estudiar: BASE</a:t>
            </a:r>
            <a:endParaRPr lang="es-ES_tradnl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AC140E-31B9-EF6C-BE3E-5BCE5934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28" y="1976254"/>
            <a:ext cx="5307454" cy="46085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600" b="1" dirty="0"/>
              <a:t>Factor de utilización: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Ro (Validadores) = 79,07%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Ro (Tienda) = 98,9%</a:t>
            </a:r>
          </a:p>
          <a:p>
            <a:pPr>
              <a:lnSpc>
                <a:spcPct val="90000"/>
              </a:lnSpc>
            </a:pPr>
            <a:r>
              <a:rPr lang="es-ES" sz="1600" b="1" dirty="0"/>
              <a:t>Tiempo promedio en sistema: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Ws</a:t>
            </a:r>
            <a:r>
              <a:rPr lang="es-ES" dirty="0"/>
              <a:t> (ruta tienda) = 0,03 + 0,04 + 1,88 + 0,15 = 2,1 minutos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Ws</a:t>
            </a:r>
            <a:r>
              <a:rPr lang="es-ES" dirty="0"/>
              <a:t> (ruta directa) = 0,03 + 0,04 = 0,07 minutos (4,2 </a:t>
            </a:r>
            <a:r>
              <a:rPr lang="es-ES" dirty="0" err="1"/>
              <a:t>seg</a:t>
            </a:r>
            <a:r>
              <a:rPr lang="es-ES" dirty="0"/>
              <a:t>)</a:t>
            </a:r>
          </a:p>
          <a:p>
            <a:pPr>
              <a:lnSpc>
                <a:spcPct val="90000"/>
              </a:lnSpc>
            </a:pPr>
            <a:r>
              <a:rPr lang="es-ES" sz="1600" b="1" dirty="0"/>
              <a:t>Máximo personas en cola: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Lq</a:t>
            </a:r>
            <a:r>
              <a:rPr lang="es-ES" dirty="0"/>
              <a:t> (entrada) = </a:t>
            </a:r>
            <a:r>
              <a:rPr lang="es-ES" sz="1700" dirty="0"/>
              <a:t>16</a:t>
            </a:r>
            <a:r>
              <a:rPr lang="es-ES" dirty="0"/>
              <a:t> personas.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Lq</a:t>
            </a:r>
            <a:r>
              <a:rPr lang="es-ES" dirty="0"/>
              <a:t> (tienda) = 62 personas.</a:t>
            </a:r>
          </a:p>
          <a:p>
            <a:pPr>
              <a:lnSpc>
                <a:spcPct val="90000"/>
              </a:lnSpc>
            </a:pPr>
            <a:r>
              <a:rPr lang="es-ES" sz="1600" b="1" dirty="0"/>
              <a:t>Tiempo medio en cola: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Wq</a:t>
            </a:r>
            <a:r>
              <a:rPr lang="es-ES" dirty="0"/>
              <a:t> (entrada) = 0,03 minutos (</a:t>
            </a:r>
            <a:r>
              <a:rPr lang="es-ES"/>
              <a:t>1,8</a:t>
            </a:r>
            <a:r>
              <a:rPr lang="es-ES" dirty="0"/>
              <a:t> </a:t>
            </a:r>
            <a:r>
              <a:rPr lang="es-ES" dirty="0" err="1"/>
              <a:t>seg</a:t>
            </a:r>
            <a:r>
              <a:rPr lang="es-ES" dirty="0"/>
              <a:t>)</a:t>
            </a:r>
          </a:p>
          <a:p>
            <a:pPr lvl="1">
              <a:lnSpc>
                <a:spcPct val="90000"/>
              </a:lnSpc>
            </a:pPr>
            <a:r>
              <a:rPr lang="es-ES" dirty="0" err="1"/>
              <a:t>Wq</a:t>
            </a:r>
            <a:r>
              <a:rPr lang="es-ES" dirty="0"/>
              <a:t> (tienda) = 1,88 minutos (1 min y </a:t>
            </a:r>
            <a:r>
              <a:rPr lang="es-ES"/>
              <a:t>52,8</a:t>
            </a:r>
            <a:r>
              <a:rPr lang="es-ES" dirty="0"/>
              <a:t> </a:t>
            </a:r>
            <a:r>
              <a:rPr lang="es-ES" dirty="0" err="1"/>
              <a:t>seg</a:t>
            </a:r>
            <a:r>
              <a:rPr lang="es-ES" dirty="0"/>
              <a:t>)</a:t>
            </a:r>
          </a:p>
          <a:p>
            <a:pPr>
              <a:lnSpc>
                <a:spcPct val="90000"/>
              </a:lnSpc>
              <a:buFont typeface="Courier New" panose="020B0604020202020204" pitchFamily="34" charset="0"/>
              <a:buChar char="o"/>
            </a:pPr>
            <a:endParaRPr lang="es-ES" sz="1100" dirty="0"/>
          </a:p>
          <a:p>
            <a:pPr>
              <a:lnSpc>
                <a:spcPct val="90000"/>
              </a:lnSpc>
              <a:buFont typeface="Courier New" panose="020B0604020202020204" pitchFamily="34" charset="0"/>
              <a:buChar char="o"/>
            </a:pPr>
            <a:endParaRPr lang="es-ES" sz="11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2A458FED-6466-0CD6-8AB1-50509DA54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123813"/>
            <a:ext cx="4782312" cy="26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8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D05F4-9613-ADD6-19F8-49F478F0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>
                <a:latin typeface="Aptos Display"/>
              </a:rPr>
              <a:t>Propósito de la simulación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BC0A3-829E-264F-7A15-EDB52B8C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_tradnl" b="1" dirty="0"/>
              <a:t>Analizar tiempos y cuellos de botella en nuestro sistema de validación de entradas y </a:t>
            </a:r>
            <a:r>
              <a:rPr lang="es-ES_tradnl" b="1" dirty="0" err="1"/>
              <a:t>merchandising</a:t>
            </a:r>
            <a:r>
              <a:rPr lang="es-ES_tradnl" b="1" dirty="0"/>
              <a:t>.</a:t>
            </a:r>
          </a:p>
          <a:p>
            <a:pPr marL="0" indent="0">
              <a:buNone/>
            </a:pPr>
            <a:endParaRPr lang="es-ES_tradnl" b="1" dirty="0"/>
          </a:p>
          <a:p>
            <a:r>
              <a:rPr lang="es-ES_tradnl" b="1" dirty="0"/>
              <a:t>Mejora 2ndo escenario:</a:t>
            </a:r>
          </a:p>
          <a:p>
            <a:pPr lvl="1"/>
            <a:r>
              <a:rPr lang="es-ES_tradnl" sz="1800" dirty="0"/>
              <a:t>Al hacer la primera simulación de nuestro sistema, vimos que la cola para la tienda de </a:t>
            </a:r>
            <a:r>
              <a:rPr lang="es-ES_tradnl" sz="1800" dirty="0" err="1">
                <a:ea typeface="+mn-lt"/>
                <a:cs typeface="+mn-lt"/>
              </a:rPr>
              <a:t>merchandising</a:t>
            </a:r>
            <a:r>
              <a:rPr lang="es-ES_tradnl" sz="1800" dirty="0">
                <a:ea typeface="+mn-lt"/>
                <a:cs typeface="+mn-lt"/>
              </a:rPr>
              <a:t> </a:t>
            </a:r>
            <a:r>
              <a:rPr lang="es-ES_tradnl" sz="1800" dirty="0"/>
              <a:t>se hacía muy larga.</a:t>
            </a:r>
          </a:p>
          <a:p>
            <a:pPr lvl="1"/>
            <a:r>
              <a:rPr lang="es-ES_tradnl" sz="1800" dirty="0"/>
              <a:t>Para reducir el tiempo de espera, decidimos añadir un nuevo vendedor en la tienda.</a:t>
            </a:r>
          </a:p>
        </p:txBody>
      </p:sp>
    </p:spTree>
    <p:extLst>
      <p:ext uri="{BB962C8B-B14F-4D97-AF65-F5344CB8AC3E}">
        <p14:creationId xmlns:p14="http://schemas.microsoft.com/office/powerpoint/2010/main" val="290736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B2425-D142-E383-BA71-496B646B6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412C2-4FB3-F514-A84C-9165F09A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75220"/>
            <a:ext cx="3849624" cy="1188720"/>
          </a:xfrm>
        </p:spPr>
        <p:txBody>
          <a:bodyPr>
            <a:normAutofit/>
          </a:bodyPr>
          <a:lstStyle/>
          <a:p>
            <a:r>
              <a:rPr lang="es-ES_tradnl" sz="2200">
                <a:latin typeface="Aptos Display"/>
              </a:rPr>
              <a:t>Escenario a estudiar: Mejora Tienda</a:t>
            </a:r>
            <a:endParaRPr lang="es-ES_tradnl" sz="220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D100BE-AB98-DD40-0159-288DADA3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88" y="1719448"/>
            <a:ext cx="4561967" cy="500550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s-ES" b="1" dirty="0"/>
              <a:t>Factor de utilización:</a:t>
            </a:r>
          </a:p>
          <a:p>
            <a:pPr lvl="1">
              <a:lnSpc>
                <a:spcPct val="90000"/>
              </a:lnSpc>
            </a:pPr>
            <a:r>
              <a:rPr lang="es-ES" sz="1800" dirty="0"/>
              <a:t>Ro (Validadores) = 79,07%</a:t>
            </a:r>
          </a:p>
          <a:p>
            <a:pPr lvl="1">
              <a:lnSpc>
                <a:spcPct val="90000"/>
              </a:lnSpc>
            </a:pPr>
            <a:r>
              <a:rPr lang="es-ES" sz="1800" dirty="0"/>
              <a:t>Ro (Tienda) = 98,05%</a:t>
            </a:r>
          </a:p>
          <a:p>
            <a:pPr>
              <a:lnSpc>
                <a:spcPct val="90000"/>
              </a:lnSpc>
            </a:pPr>
            <a:r>
              <a:rPr lang="es-ES" b="1" dirty="0"/>
              <a:t>Tiempo promedio en sistema:</a:t>
            </a:r>
          </a:p>
          <a:p>
            <a:pPr lvl="1">
              <a:lnSpc>
                <a:spcPct val="90000"/>
              </a:lnSpc>
            </a:pPr>
            <a:r>
              <a:rPr lang="es-ES" sz="1800" dirty="0" err="1"/>
              <a:t>Ws</a:t>
            </a:r>
            <a:r>
              <a:rPr lang="es-ES" sz="1800" dirty="0"/>
              <a:t> (ruta tienda) = 0,03 + 0,04 + 0,70 + 0,15 = 0,92 minutos (55,2 </a:t>
            </a:r>
            <a:r>
              <a:rPr lang="es-ES" sz="1800" dirty="0" err="1"/>
              <a:t>seg</a:t>
            </a:r>
            <a:r>
              <a:rPr lang="es-ES" sz="1800" dirty="0"/>
              <a:t>)</a:t>
            </a:r>
          </a:p>
          <a:p>
            <a:pPr lvl="1">
              <a:lnSpc>
                <a:spcPct val="90000"/>
              </a:lnSpc>
            </a:pPr>
            <a:r>
              <a:rPr lang="es-ES" sz="1800" dirty="0" err="1"/>
              <a:t>Ws</a:t>
            </a:r>
            <a:r>
              <a:rPr lang="es-ES" sz="1800" dirty="0"/>
              <a:t> (ruta directa) = 0,03 + 0,04 = 0,07 minutos (4,2 </a:t>
            </a:r>
            <a:r>
              <a:rPr lang="es-ES" sz="1800" dirty="0" err="1"/>
              <a:t>seg</a:t>
            </a:r>
            <a:r>
              <a:rPr lang="es-ES" sz="1800" dirty="0"/>
              <a:t>)</a:t>
            </a:r>
          </a:p>
          <a:p>
            <a:pPr>
              <a:lnSpc>
                <a:spcPct val="90000"/>
              </a:lnSpc>
            </a:pPr>
            <a:r>
              <a:rPr lang="es-ES" b="1" dirty="0"/>
              <a:t>Máximo personas en cola:</a:t>
            </a:r>
          </a:p>
          <a:p>
            <a:pPr lvl="1">
              <a:lnSpc>
                <a:spcPct val="90000"/>
              </a:lnSpc>
            </a:pPr>
            <a:r>
              <a:rPr lang="es-ES" sz="1800" dirty="0" err="1"/>
              <a:t>Lq</a:t>
            </a:r>
            <a:r>
              <a:rPr lang="es-ES" sz="1800" dirty="0"/>
              <a:t> (entrada) = 16 personas</a:t>
            </a:r>
          </a:p>
          <a:p>
            <a:pPr lvl="1">
              <a:lnSpc>
                <a:spcPct val="90000"/>
              </a:lnSpc>
            </a:pPr>
            <a:r>
              <a:rPr lang="es-ES" sz="1800" dirty="0" err="1"/>
              <a:t>Lq</a:t>
            </a:r>
            <a:r>
              <a:rPr lang="es-ES" sz="1800" dirty="0"/>
              <a:t> (tienda) = 32 personas</a:t>
            </a:r>
          </a:p>
          <a:p>
            <a:pPr>
              <a:lnSpc>
                <a:spcPct val="90000"/>
              </a:lnSpc>
            </a:pPr>
            <a:r>
              <a:rPr lang="es-ES" b="1" dirty="0"/>
              <a:t>Tiempo medio en cola:</a:t>
            </a:r>
          </a:p>
          <a:p>
            <a:pPr lvl="1">
              <a:lnSpc>
                <a:spcPct val="90000"/>
              </a:lnSpc>
            </a:pPr>
            <a:r>
              <a:rPr lang="es-ES" sz="1800" dirty="0" err="1"/>
              <a:t>Wq</a:t>
            </a:r>
            <a:r>
              <a:rPr lang="es-ES" sz="1800" dirty="0"/>
              <a:t> (entrada) = 0,03 minutos (1,8 </a:t>
            </a:r>
            <a:r>
              <a:rPr lang="es-ES" sz="1800" dirty="0" err="1"/>
              <a:t>seg</a:t>
            </a:r>
            <a:r>
              <a:rPr lang="es-ES" sz="1800" dirty="0"/>
              <a:t>)</a:t>
            </a:r>
          </a:p>
          <a:p>
            <a:pPr lvl="1">
              <a:lnSpc>
                <a:spcPct val="90000"/>
              </a:lnSpc>
            </a:pPr>
            <a:r>
              <a:rPr lang="es-ES" sz="1800" dirty="0" err="1"/>
              <a:t>Wq</a:t>
            </a:r>
            <a:r>
              <a:rPr lang="es-ES" sz="1800" dirty="0"/>
              <a:t> (tienda) = 0,70 minutos (42 </a:t>
            </a:r>
            <a:r>
              <a:rPr lang="es-ES" sz="1800" dirty="0" err="1"/>
              <a:t>seg</a:t>
            </a:r>
            <a:r>
              <a:rPr lang="es-ES" sz="1800" dirty="0"/>
              <a:t>)</a:t>
            </a:r>
          </a:p>
          <a:p>
            <a:pPr>
              <a:lnSpc>
                <a:spcPct val="90000"/>
              </a:lnSpc>
              <a:buFont typeface="Courier New" panose="020B0604020202020204" pitchFamily="34" charset="0"/>
              <a:buChar char="o"/>
            </a:pPr>
            <a:endParaRPr lang="es-ES" sz="1600" dirty="0"/>
          </a:p>
          <a:p>
            <a:pPr>
              <a:lnSpc>
                <a:spcPct val="90000"/>
              </a:lnSpc>
              <a:buFont typeface="Courier New" panose="020B0604020202020204" pitchFamily="34" charset="0"/>
              <a:buChar char="o"/>
            </a:pPr>
            <a:endParaRPr lang="es-ES" sz="1600" dirty="0"/>
          </a:p>
        </p:txBody>
      </p:sp>
      <p:pic>
        <p:nvPicPr>
          <p:cNvPr id="7" name="Imagen 6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62CB09B2-0ED1-C4D0-23E0-827C12E7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" t="6557" r="134" b="999"/>
          <a:stretch/>
        </p:blipFill>
        <p:spPr>
          <a:xfrm>
            <a:off x="5453178" y="-2"/>
            <a:ext cx="6729959" cy="341091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F21D194-2208-2E1B-9E84-535175BBB7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4" t="458" r="4" b="14193"/>
          <a:stretch/>
        </p:blipFill>
        <p:spPr>
          <a:xfrm>
            <a:off x="5452903" y="3447288"/>
            <a:ext cx="6729972" cy="34080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9A52FB-66E4-6BAF-D800-A32EDF488F8C}"/>
              </a:ext>
            </a:extLst>
          </p:cNvPr>
          <p:cNvSpPr txBox="1"/>
          <p:nvPr/>
        </p:nvSpPr>
        <p:spPr>
          <a:xfrm>
            <a:off x="5452903" y="3447092"/>
            <a:ext cx="171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b="1" u="sng" dirty="0"/>
              <a:t>Mejora Tienda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C0F2A-9B72-93E1-C526-6178A3499699}"/>
              </a:ext>
            </a:extLst>
          </p:cNvPr>
          <p:cNvSpPr txBox="1"/>
          <p:nvPr/>
        </p:nvSpPr>
        <p:spPr>
          <a:xfrm>
            <a:off x="5452903" y="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b="1" u="sng" dirty="0"/>
              <a:t>Base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F4B443D-CB1D-0DDA-E134-7AB633D3355A}"/>
              </a:ext>
            </a:extLst>
          </p:cNvPr>
          <p:cNvSpPr/>
          <p:nvPr/>
        </p:nvSpPr>
        <p:spPr>
          <a:xfrm>
            <a:off x="9558125" y="3344003"/>
            <a:ext cx="1820286" cy="171626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943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6F4D0-F408-1E4F-27B0-64E53CB1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>
                <a:latin typeface="Aptos Display"/>
              </a:rPr>
              <a:t>Conclusiones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F45B79-A159-0479-F062-7C95DB9FF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_tradnl" dirty="0"/>
              <a:t>Como vimos que el problema de nuestro sistema era solo en la cola de la tienda, nos hemos centrado en arreglar este aspecto.</a:t>
            </a:r>
          </a:p>
          <a:p>
            <a:r>
              <a:rPr lang="es-ES_tradnl" dirty="0"/>
              <a:t>Con la adición de un nuevo procesador para la tienda, hemos podido reducir de manera significativa el </a:t>
            </a:r>
            <a:r>
              <a:rPr lang="es-ES_tradnl" b="1" dirty="0"/>
              <a:t>tiempo promedio en el sistema en un 50% </a:t>
            </a:r>
            <a:r>
              <a:rPr lang="es-ES_tradnl" dirty="0"/>
              <a:t>(2.1min -&gt; 0.92 min) y el </a:t>
            </a:r>
            <a:r>
              <a:rPr lang="es-ES_tradnl" b="1" dirty="0"/>
              <a:t>máximo de personas en cola también en un 50 % </a:t>
            </a:r>
            <a:r>
              <a:rPr lang="es-ES_tradnl" b="1" dirty="0" err="1"/>
              <a:t>aprox</a:t>
            </a:r>
            <a:r>
              <a:rPr lang="es-ES_tradnl" b="1" dirty="0"/>
              <a:t> </a:t>
            </a:r>
            <a:r>
              <a:rPr lang="es-ES_tradnl" dirty="0"/>
              <a:t>(62 </a:t>
            </a:r>
            <a:r>
              <a:rPr lang="es-ES_tradnl" dirty="0" err="1"/>
              <a:t>pers</a:t>
            </a:r>
            <a:r>
              <a:rPr lang="es-ES_tradnl" dirty="0"/>
              <a:t> -&gt; 32 </a:t>
            </a:r>
            <a:r>
              <a:rPr lang="es-ES_tradnl" dirty="0" err="1"/>
              <a:t>pers</a:t>
            </a:r>
            <a:r>
              <a:rPr lang="es-ES_tradnl" dirty="0"/>
              <a:t>). </a:t>
            </a:r>
          </a:p>
          <a:p>
            <a:r>
              <a:rPr lang="es-ES_tradnl" dirty="0"/>
              <a:t>Además de </a:t>
            </a:r>
            <a:r>
              <a:rPr lang="es-ES_tradnl" b="1" dirty="0"/>
              <a:t>reducir el tiempo promedio en cola en 62.77%</a:t>
            </a:r>
          </a:p>
          <a:p>
            <a:pPr marL="0" indent="0">
              <a:buNone/>
            </a:pPr>
            <a:r>
              <a:rPr lang="es-ES_tradnl" b="1" dirty="0"/>
              <a:t>    </a:t>
            </a:r>
            <a:r>
              <a:rPr lang="es-ES_tradnl" dirty="0"/>
              <a:t>( 1.88min -&gt; 0.70 min).</a:t>
            </a:r>
          </a:p>
          <a:p>
            <a:r>
              <a:rPr lang="es-ES_tradnl" dirty="0"/>
              <a:t>Por lo cual consideramos que la mejora ha sido satisfactoria, aliviando significativamente la congestión del sistema.</a:t>
            </a:r>
          </a:p>
        </p:txBody>
      </p:sp>
    </p:spTree>
    <p:extLst>
      <p:ext uri="{BB962C8B-B14F-4D97-AF65-F5344CB8AC3E}">
        <p14:creationId xmlns:p14="http://schemas.microsoft.com/office/powerpoint/2010/main" val="172839175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544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Courier New</vt:lpstr>
      <vt:lpstr>Gill Sans MT</vt:lpstr>
      <vt:lpstr>Parcel</vt:lpstr>
      <vt:lpstr>Act 2 – Modelo de Colas usando FlexSim</vt:lpstr>
      <vt:lpstr>Definición del Sistema actual</vt:lpstr>
      <vt:lpstr>Definición del Sistema actual arquitectura</vt:lpstr>
      <vt:lpstr>Definición del Sistema actual  Parámetros</vt:lpstr>
      <vt:lpstr>Escenario a estudiar: BASE</vt:lpstr>
      <vt:lpstr>Propósito de la simulación</vt:lpstr>
      <vt:lpstr>Escenario a estudiar: Mejora Tienda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JONATHAN GRANADO GOMEZ</cp:lastModifiedBy>
  <cp:revision>1</cp:revision>
  <dcterms:created xsi:type="dcterms:W3CDTF">2025-03-20T15:14:04Z</dcterms:created>
  <dcterms:modified xsi:type="dcterms:W3CDTF">2025-03-24T09:34:59Z</dcterms:modified>
</cp:coreProperties>
</file>