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ADFD-E8A1-41BB-9CE6-A5701E47B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1D092-5763-4874-B25F-9C8990A9F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7F1E-F7F5-472A-BDEA-12838974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0E76-3BE7-46B3-A073-DB5FD388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BAA1-0D72-46DD-BF65-371A00F5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7AD6-6153-4F5B-AC16-4B5B0426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D8E04-BE94-4EF0-BB68-F976D8F95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71B02-90EA-4193-9114-940A33B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0220-5947-47D3-BCD2-499C694E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92A70-9C2B-417A-AB4C-B7612902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9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8B2F3-66BD-490D-84F8-B3B7E70D3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CAAF6-C7C6-4F7A-9E7A-832911F94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A748-4711-4863-8C58-B38ED73B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3799-88E2-4C24-9FD6-183EADC4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7341-8299-4C25-9164-B3BAED46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8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33CF-DA20-418C-B651-8E06E850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35B3-8208-402B-B3FB-BEA25E18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C5E8-4024-4547-91BE-21C99967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7B3B-E81D-4ACC-919A-A96AAF9B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D5769-2019-4E85-920C-26A8F287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8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821F-31E5-4257-801B-8EA926C2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AF1C3-98D0-4917-A179-80EB112DF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2D50-26D6-4394-96EB-044C912B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F1D8-CBC1-4505-B6E5-ADFD02FA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94CA-13FF-4FE4-87D6-9DE27B9C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186-8AF0-4E85-9A27-8241E619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5FD7-7425-4A08-A1EF-370963ACB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94D7E-448E-48F7-A937-8E0E2C81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37BEC-1E00-43EB-B48F-6D9FD52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CBF86-827D-461C-B0A0-7EC2DE67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501BA-574B-4C05-97B5-8CF746D9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2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6AAE-760B-4493-8325-B7BE65F3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DA979-5CC3-4D1A-A020-DB99AA21B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266A8-A2C8-4723-A086-D3C0DA15E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B58DC-77C3-4F5E-A0EB-3082CF577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6C165-7285-4733-9B64-BA6884E5E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FEA34-7223-473E-B4C7-D9A066A3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F0C76-CDC7-4ECA-8796-F13E65E5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9E3ED-93B2-42C6-B687-E8893419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3205-5B2A-4F21-8840-CC999388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C8C30-02AB-449F-BB63-270F924A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11B55-5A73-4FD8-B4CC-A184F62D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1A355-680F-482E-A503-1FEC06F4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7E0F9-E09A-49D6-A921-8DB5B733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CF68-9BF5-45F0-BF51-56DC1334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0FA29-1BD7-4ADF-8F63-AE4F37D5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0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FCF8-53F9-4814-9035-1AB470CD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E7B2-2FF7-4422-88F4-26EB8D33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66C4A-E61C-42FB-9AD1-0E6223662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AFCCD-964D-4633-A1E6-54F0920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54BC-EA85-4F60-8986-14339D1B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0411-34FC-4531-B432-45893475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3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473E-B3E8-4B3B-88C2-FDCE9302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3D1D5-8948-4959-8ACF-5B484C298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3A672-7FF7-464F-95B6-E6427764F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2736F-B1FC-4F65-9C22-F80ED5F4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3744-8538-4A53-8CBC-04871CB09A3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4FE1E-EC34-4720-B166-4D97F86F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0AF72-DB81-4C00-BFAC-D6170987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7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767F1-2DC9-484C-8CD1-D6A9E0EE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3FE78-555F-4B7C-9038-C5A389290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37DB-AC08-462C-9A22-FCA8E67B0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3744-8538-4A53-8CBC-04871CB09A3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2038-618F-4652-9E09-D4172608A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0120-4553-4059-B37D-794498DE3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0502C-D292-41F0-9115-EEEDB10D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A042-91AE-449D-AFCC-50014F34C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Accelerator Framework Learning Sessions [ADF ETL Databricks Delta Lake]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10A60-3CF4-415A-95E9-1476C24B2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10.28.2021</a:t>
            </a:r>
          </a:p>
        </p:txBody>
      </p:sp>
    </p:spTree>
    <p:extLst>
      <p:ext uri="{BB962C8B-B14F-4D97-AF65-F5344CB8AC3E}">
        <p14:creationId xmlns:p14="http://schemas.microsoft.com/office/powerpoint/2010/main" val="346068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C998-22CD-4BDC-A256-69734335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A398-7751-4157-AD20-15386BCD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31"/>
            <a:ext cx="10515600" cy="4351338"/>
          </a:xfrm>
        </p:spPr>
        <p:txBody>
          <a:bodyPr/>
          <a:lstStyle/>
          <a:p>
            <a:r>
              <a:rPr lang="en-US" sz="1800" dirty="0"/>
              <a:t>Week 1: </a:t>
            </a:r>
            <a:r>
              <a:rPr lang="en-US" sz="1800" b="1" dirty="0"/>
              <a:t>ADF ETL </a:t>
            </a:r>
            <a:r>
              <a:rPr lang="en-US" sz="1800" dirty="0"/>
              <a:t>Process and </a:t>
            </a:r>
            <a:r>
              <a:rPr lang="en-US" sz="1800" dirty="0" err="1"/>
              <a:t>adl</a:t>
            </a:r>
            <a:r>
              <a:rPr lang="en-US" sz="1800" dirty="0"/>
              <a:t> deployments</a:t>
            </a:r>
          </a:p>
          <a:p>
            <a:r>
              <a:rPr lang="en-US" sz="1800" dirty="0"/>
              <a:t>Week 2: </a:t>
            </a:r>
            <a:r>
              <a:rPr lang="en-US" sz="1800" b="1" dirty="0"/>
              <a:t>Data-bricks </a:t>
            </a:r>
            <a:r>
              <a:rPr lang="en-US" sz="1800" dirty="0"/>
              <a:t>Permissions and secret scopes</a:t>
            </a:r>
          </a:p>
          <a:p>
            <a:r>
              <a:rPr lang="en-US" sz="1800" dirty="0"/>
              <a:t>Week 3: </a:t>
            </a:r>
            <a:r>
              <a:rPr lang="en-US" sz="1800" b="1" dirty="0"/>
              <a:t>Data-bricks</a:t>
            </a:r>
            <a:r>
              <a:rPr lang="en-US" sz="1800" dirty="0"/>
              <a:t> Framework Orchestration</a:t>
            </a:r>
          </a:p>
          <a:p>
            <a:r>
              <a:rPr lang="en-US" sz="1800" dirty="0"/>
              <a:t>Week 4: </a:t>
            </a:r>
            <a:r>
              <a:rPr lang="en-US" sz="1800" b="1" dirty="0"/>
              <a:t>Delta Lake and Meta-Data </a:t>
            </a:r>
            <a:r>
              <a:rPr lang="en-US" sz="1800" dirty="0"/>
              <a:t>capabilities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33DC0-9346-45D6-A3DC-462B5369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666" y="2960818"/>
            <a:ext cx="5447134" cy="34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1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3DB5-E0E1-47E0-981C-00E4F636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err="1"/>
              <a:t>Adl</a:t>
            </a:r>
            <a:r>
              <a:rPr lang="en-US" sz="2800" dirty="0"/>
              <a:t> deployment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30AE48-0170-4284-A19B-166B4968C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2" y="1028688"/>
            <a:ext cx="10031963" cy="539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A083E0-3B74-4014-BC14-286386D1E1CB}"/>
              </a:ext>
            </a:extLst>
          </p:cNvPr>
          <p:cNvSpPr txBox="1"/>
          <p:nvPr/>
        </p:nvSpPr>
        <p:spPr>
          <a:xfrm>
            <a:off x="7610335" y="4512820"/>
            <a:ext cx="41388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Additional Config 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Two Databricks workspaces due to framework workspace caching secrets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ACL Access control used for all container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Local Databricks secret scopes used to </a:t>
            </a:r>
            <a:r>
              <a:rPr lang="en-US" sz="1200" dirty="0" err="1"/>
              <a:t>databricks</a:t>
            </a:r>
            <a:r>
              <a:rPr lang="en-US" sz="1200" dirty="0"/>
              <a:t> container access</a:t>
            </a:r>
          </a:p>
          <a:p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433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BC0661-7162-4B06-B62B-7FC79792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err="1"/>
              <a:t>Adl</a:t>
            </a:r>
            <a:r>
              <a:rPr lang="en-US" sz="2800" dirty="0"/>
              <a:t>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1AC07-AE54-4A5E-AE8F-ADD500465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35"/>
          <a:stretch/>
        </p:blipFill>
        <p:spPr>
          <a:xfrm>
            <a:off x="8767667" y="1392497"/>
            <a:ext cx="3268824" cy="2533650"/>
          </a:xfrm>
          <a:prstGeom prst="rect">
            <a:avLst/>
          </a:prstGeom>
        </p:spPr>
      </p:pic>
      <p:pic>
        <p:nvPicPr>
          <p:cNvPr id="7" name="Picture 22" descr="Data Factory | Microsoft Azure Color">
            <a:extLst>
              <a:ext uri="{FF2B5EF4-FFF2-40B4-BE49-F238E27FC236}">
                <a16:creationId xmlns:a16="http://schemas.microsoft.com/office/drawing/2014/main" id="{06F6F90F-279C-4526-B91C-470DA401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489" y="3244334"/>
            <a:ext cx="43146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B09D31-FD3A-424D-96CC-5036CE341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80" y="1805475"/>
            <a:ext cx="4560130" cy="19174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83ACDA-2F5A-4A2C-92BE-CDB495BCC82B}"/>
              </a:ext>
            </a:extLst>
          </p:cNvPr>
          <p:cNvCxnSpPr/>
          <p:nvPr/>
        </p:nvCxnSpPr>
        <p:spPr>
          <a:xfrm>
            <a:off x="3470988" y="3545633"/>
            <a:ext cx="2625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E6F73EE-6DAC-4199-A1AB-68A1CCA522DA}"/>
              </a:ext>
            </a:extLst>
          </p:cNvPr>
          <p:cNvCxnSpPr>
            <a:cxnSpLocks/>
          </p:cNvCxnSpPr>
          <p:nvPr/>
        </p:nvCxnSpPr>
        <p:spPr>
          <a:xfrm flipV="1">
            <a:off x="6920848" y="2091893"/>
            <a:ext cx="1782546" cy="1406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2" descr="Data Factory | Microsoft Azure Color">
            <a:extLst>
              <a:ext uri="{FF2B5EF4-FFF2-40B4-BE49-F238E27FC236}">
                <a16:creationId xmlns:a16="http://schemas.microsoft.com/office/drawing/2014/main" id="{31BD6556-E8AE-48AE-92F3-B3B539422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89" y="2100282"/>
            <a:ext cx="43146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D60FC49D-06FA-4FB3-87C5-40507F9F2E4E}"/>
              </a:ext>
            </a:extLst>
          </p:cNvPr>
          <p:cNvSpPr/>
          <p:nvPr/>
        </p:nvSpPr>
        <p:spPr>
          <a:xfrm>
            <a:off x="8608354" y="2208418"/>
            <a:ext cx="154553" cy="500197"/>
          </a:xfrm>
          <a:prstGeom prst="curv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37A657-737D-4F62-A775-47E9591A4D2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70988" y="2273417"/>
            <a:ext cx="3366701" cy="115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20B798-8D27-4939-A196-E2CBE7BB6ADA}"/>
              </a:ext>
            </a:extLst>
          </p:cNvPr>
          <p:cNvCxnSpPr>
            <a:cxnSpLocks/>
          </p:cNvCxnSpPr>
          <p:nvPr/>
        </p:nvCxnSpPr>
        <p:spPr>
          <a:xfrm flipV="1">
            <a:off x="7462396" y="2271877"/>
            <a:ext cx="1010485" cy="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4" descr="Microsoft Azure SQL Database LTR Backup Storage - RA-GRS Data Stored - fee  - AAD-37005 - Security - CDWG.com">
            <a:extLst>
              <a:ext uri="{FF2B5EF4-FFF2-40B4-BE49-F238E27FC236}">
                <a16:creationId xmlns:a16="http://schemas.microsoft.com/office/drawing/2014/main" id="{FFD81700-3671-4958-9F31-700F39828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79" y="5049001"/>
            <a:ext cx="1161657" cy="83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35CA0531-7CF0-4556-B02C-4213DAA81552}"/>
              </a:ext>
            </a:extLst>
          </p:cNvPr>
          <p:cNvSpPr/>
          <p:nvPr/>
        </p:nvSpPr>
        <p:spPr>
          <a:xfrm>
            <a:off x="6594702" y="3786545"/>
            <a:ext cx="92279" cy="11744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206D0532-2EEA-49FC-9635-4D60781D435E}"/>
              </a:ext>
            </a:extLst>
          </p:cNvPr>
          <p:cNvSpPr/>
          <p:nvPr/>
        </p:nvSpPr>
        <p:spPr>
          <a:xfrm>
            <a:off x="7007283" y="2546081"/>
            <a:ext cx="61934" cy="23760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27BD88-24BB-499A-BAE5-EA1BD3C7F349}"/>
              </a:ext>
            </a:extLst>
          </p:cNvPr>
          <p:cNvSpPr txBox="1"/>
          <p:nvPr/>
        </p:nvSpPr>
        <p:spPr>
          <a:xfrm>
            <a:off x="638880" y="4362992"/>
            <a:ext cx="4138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Orchestratration</a:t>
            </a:r>
            <a:r>
              <a:rPr lang="en-US" sz="1400" dirty="0"/>
              <a:t> 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Framework Notebook used to ingest data via </a:t>
            </a:r>
            <a:r>
              <a:rPr lang="en-US" sz="1200" dirty="0" err="1"/>
              <a:t>sql</a:t>
            </a:r>
            <a:r>
              <a:rPr lang="en-US" sz="1200" dirty="0"/>
              <a:t>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Container Notebook used to call Databricks notebooks to transform data between staging layers</a:t>
            </a:r>
          </a:p>
        </p:txBody>
      </p:sp>
    </p:spTree>
    <p:extLst>
      <p:ext uri="{BB962C8B-B14F-4D97-AF65-F5344CB8AC3E}">
        <p14:creationId xmlns:p14="http://schemas.microsoft.com/office/powerpoint/2010/main" val="161184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BC0661-7162-4B06-B62B-7FC79792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ADF Orchestration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2690E-6697-4496-8762-F0F4EF68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24" y="4434192"/>
            <a:ext cx="1601904" cy="260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4EA6B9-2AAE-4D9C-BA03-D82DC8688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3" y="2720870"/>
            <a:ext cx="6648450" cy="74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53B7E5-710A-4A5A-921B-D4A54685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79" y="2055924"/>
            <a:ext cx="2495550" cy="23812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F28C86-A8D4-4F83-BCB1-64B46E751A4D}"/>
              </a:ext>
            </a:extLst>
          </p:cNvPr>
          <p:cNvCxnSpPr>
            <a:cxnSpLocks/>
          </p:cNvCxnSpPr>
          <p:nvPr/>
        </p:nvCxnSpPr>
        <p:spPr>
          <a:xfrm>
            <a:off x="1912165" y="2383503"/>
            <a:ext cx="0" cy="27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E0580F3-B494-4772-9330-92A90C74D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58" y="950311"/>
            <a:ext cx="2304704" cy="100636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EB44C4-037C-4538-A54C-384B2653A8A7}"/>
              </a:ext>
            </a:extLst>
          </p:cNvPr>
          <p:cNvCxnSpPr>
            <a:cxnSpLocks/>
          </p:cNvCxnSpPr>
          <p:nvPr/>
        </p:nvCxnSpPr>
        <p:spPr>
          <a:xfrm>
            <a:off x="1941310" y="3429000"/>
            <a:ext cx="0" cy="27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2" descr="Data Factory | Microsoft Azure Color">
            <a:extLst>
              <a:ext uri="{FF2B5EF4-FFF2-40B4-BE49-F238E27FC236}">
                <a16:creationId xmlns:a16="http://schemas.microsoft.com/office/drawing/2014/main" id="{41BAD159-55C6-4D0F-B239-F01584AC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150" y="2256581"/>
            <a:ext cx="43146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8BD6D0C-9FE1-479B-957B-611034F51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5949" y="4888615"/>
            <a:ext cx="6394814" cy="1107444"/>
          </a:xfrm>
          <a:prstGeom prst="rect">
            <a:avLst/>
          </a:prstGeom>
        </p:spPr>
      </p:pic>
      <p:pic>
        <p:nvPicPr>
          <p:cNvPr id="29" name="Picture 20" descr="Move your Jupyter notebooks to an Azure DataBricks workspace — Python Data  Analysis series part 5 | by José Fernando Costa | Nerd For Tech | Medium">
            <a:extLst>
              <a:ext uri="{FF2B5EF4-FFF2-40B4-BE49-F238E27FC236}">
                <a16:creationId xmlns:a16="http://schemas.microsoft.com/office/drawing/2014/main" id="{62767543-806B-4CAE-8385-DAA65F3F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90" y="5137282"/>
            <a:ext cx="890281" cy="4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CD88986-94B0-4CCE-81AD-30B7F4B46753}"/>
              </a:ext>
            </a:extLst>
          </p:cNvPr>
          <p:cNvSpPr txBox="1"/>
          <p:nvPr/>
        </p:nvSpPr>
        <p:spPr>
          <a:xfrm>
            <a:off x="7297554" y="638829"/>
            <a:ext cx="4138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Orchestratration</a:t>
            </a:r>
            <a:r>
              <a:rPr lang="en-US" sz="1400" dirty="0"/>
              <a:t>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Pipeline Run Cadence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E44177-4E09-41EA-B529-1B37C128D3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6471" y="3429000"/>
            <a:ext cx="2930554" cy="89245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3D57999-5DAA-4B7E-BB6C-0FEBDBEE2C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6471" y="2286767"/>
            <a:ext cx="2609850" cy="3714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93B102-FF23-4AB9-A717-606D6B82CCE2}"/>
              </a:ext>
            </a:extLst>
          </p:cNvPr>
          <p:cNvCxnSpPr>
            <a:cxnSpLocks/>
          </p:cNvCxnSpPr>
          <p:nvPr/>
        </p:nvCxnSpPr>
        <p:spPr>
          <a:xfrm>
            <a:off x="8569791" y="2759440"/>
            <a:ext cx="0" cy="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C63F73-65FF-4981-98DC-24B688622A34}"/>
              </a:ext>
            </a:extLst>
          </p:cNvPr>
          <p:cNvCxnSpPr>
            <a:cxnSpLocks/>
          </p:cNvCxnSpPr>
          <p:nvPr/>
        </p:nvCxnSpPr>
        <p:spPr>
          <a:xfrm>
            <a:off x="10374823" y="4395804"/>
            <a:ext cx="0" cy="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5A4CE173-33EC-41D2-8D9C-19BCA7AE43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936" y="4061173"/>
            <a:ext cx="2114816" cy="260285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36E4AA2-ACFB-43E8-BC09-4EA3154C497D}"/>
              </a:ext>
            </a:extLst>
          </p:cNvPr>
          <p:cNvCxnSpPr>
            <a:cxnSpLocks/>
          </p:cNvCxnSpPr>
          <p:nvPr/>
        </p:nvCxnSpPr>
        <p:spPr>
          <a:xfrm flipV="1">
            <a:off x="2824863" y="3718844"/>
            <a:ext cx="5381608" cy="822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3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114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Accelerator Framework Learning Sessions [ADF ETL Databricks Delta Lake]</vt:lpstr>
      <vt:lpstr>Schedule</vt:lpstr>
      <vt:lpstr>Adl deployment</vt:lpstr>
      <vt:lpstr>Adl structure</vt:lpstr>
      <vt:lpstr>ADF Orchestration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Accelerator Framework Learning Sessions [ADF ETL Databricks Delta Lake]</dc:title>
  <dc:creator>Jason</dc:creator>
  <cp:lastModifiedBy>Jason</cp:lastModifiedBy>
  <cp:revision>7</cp:revision>
  <dcterms:created xsi:type="dcterms:W3CDTF">2021-10-27T22:16:11Z</dcterms:created>
  <dcterms:modified xsi:type="dcterms:W3CDTF">2021-10-28T17:59:26Z</dcterms:modified>
</cp:coreProperties>
</file>