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A13B-6CF5-48D1-B0F7-B26FF29D2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44E2C-DA40-49DE-AFD9-5269A9AD0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0AACB-6862-4EF4-9487-CBE3AB46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3526-6085-46D2-B0FB-F7FBEC36DB3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8C218-65F1-4172-9C93-337FB493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08CF0-78DB-4875-AF74-3835F17C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5586-47F5-4321-8A8F-4C276000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8F7B-D06D-4EE1-B406-C4CD7A6C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9639E-FA5C-47AE-8B22-E9797544F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55FDD-89B3-4B7A-86E9-3B38C53D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3526-6085-46D2-B0FB-F7FBEC36DB3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AB8DB-7DC6-4185-847D-0D07A3FA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ECF9A-F184-4692-90EC-35ADA9D4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5586-47F5-4321-8A8F-4C276000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5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56729-BA24-4600-BE39-7D8ABCAC5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AB3E7-EA79-4435-84AE-87970DB89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BD35-A017-41D6-B16E-7F863C62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3526-6085-46D2-B0FB-F7FBEC36DB3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3BB12-0562-4ADF-8CCF-11E23186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9EF19-9320-4BC3-860A-CF450B36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5586-47F5-4321-8A8F-4C276000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3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03DE-73A3-4D1F-B9FA-B463C32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68E27-F32E-40A8-9FB4-F0F1AF02F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69CC9-11F5-43B5-B3AE-A05866A4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3526-6085-46D2-B0FB-F7FBEC36DB3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5B3C6-A6FE-4086-9389-1EABB937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D5A8D-22DA-4B11-958E-887D46AE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5586-47F5-4321-8A8F-4C276000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F7E2-0887-4837-9949-8EC6ABA8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F7DF3-FEB8-4396-A0EA-6E61F7DF7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8A37D-4F22-4F44-B06F-36B2D324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3526-6085-46D2-B0FB-F7FBEC36DB3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D9D78-C6C4-4BF9-A3F5-30D7061C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47337-D165-4C91-8B92-EF9D82FA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5586-47F5-4321-8A8F-4C276000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9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9665-EF94-48A2-BDFC-7BF2379E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C1623-AC3A-4BE6-A9BB-C73F93A23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EA8AC-3CED-4CBA-84E4-FD9474829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5EAC1-E33D-4B36-93CB-56C368BD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3526-6085-46D2-B0FB-F7FBEC36DB3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9CC89-042B-4C2C-937C-19A5B821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0CF8F-A3A3-46AD-97C4-D395B794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5586-47F5-4321-8A8F-4C276000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6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5075-EF7A-4005-A871-9B6F2A51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169C3-73BD-4603-AE26-826678792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D200D-2827-4044-B039-1CFF30178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82921-5CB5-4A7E-BEA6-B3E0E5594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17A25-4100-4E07-AF08-C046F73E1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DE137-DC1F-43A7-9B8B-E5D402F5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3526-6085-46D2-B0FB-F7FBEC36DB3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D64C5-30F5-43F8-9AF9-25862E37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B790A-E2C4-47EF-846E-60422410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5586-47F5-4321-8A8F-4C276000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9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B05D-CA85-4015-9276-2766301A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0BDF2-55A9-45A8-BD2B-074B90E4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3526-6085-46D2-B0FB-F7FBEC36DB3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2951D-D7AB-489C-B975-8118B32B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E8E85-130E-4AC8-BE0B-906DB731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5586-47F5-4321-8A8F-4C276000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6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0A86E-923F-455E-BC42-A55486FB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3526-6085-46D2-B0FB-F7FBEC36DB3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C88D4-F019-4339-903E-5AAC08B2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976F6-710C-42B9-9791-7B65D980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5586-47F5-4321-8A8F-4C276000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DB58-5848-4B10-A427-64F067B8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9DCD-DA4A-4836-91A8-8E7D7248D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19585-5729-4230-92D1-F8C86C077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E0C66-DAB1-44DD-8A0B-BBE5868C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3526-6085-46D2-B0FB-F7FBEC36DB3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5AF9F-70F0-41F4-8B72-DA505158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68602-EA81-4DBC-905F-95C97AD6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5586-47F5-4321-8A8F-4C276000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EA7D-1E14-4B6D-9D99-8B6034AA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3F3D2-3BFC-4A41-8FC2-F44979461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A7305-5394-43BC-8449-ED02016DB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4CEDA-00E2-4F82-A5DD-4315159F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3526-6085-46D2-B0FB-F7FBEC36DB3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B5195-8851-44DE-9E37-2EB8DEB0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6810C-7B4D-4295-9527-38F89CF3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5586-47F5-4321-8A8F-4C276000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3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F31BD-0EAD-416D-B0EB-19C7CF88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BD2C6-F633-4355-A6B1-8AF67C28D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509F0-3D3F-4707-B589-0A5863714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53526-6085-46D2-B0FB-F7FBEC36DB3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EC1B7-DB58-4D1D-9E6D-D121A6826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B2E5-8368-4E12-945C-20AFC2B90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95586-47F5-4321-8A8F-4C276000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8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, type, powershell Icon">
            <a:extLst>
              <a:ext uri="{FF2B5EF4-FFF2-40B4-BE49-F238E27FC236}">
                <a16:creationId xmlns:a16="http://schemas.microsoft.com/office/drawing/2014/main" id="{9998F5B7-A3F3-45ED-8379-97FB42C0C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559" y="453858"/>
            <a:ext cx="293719" cy="29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C33A7A-A733-492F-99E1-0F07FB40234F}"/>
              </a:ext>
            </a:extLst>
          </p:cNvPr>
          <p:cNvSpPr txBox="1"/>
          <p:nvPr/>
        </p:nvSpPr>
        <p:spPr>
          <a:xfrm>
            <a:off x="2827278" y="453722"/>
            <a:ext cx="18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0" dirty="0">
                <a:effectLst/>
                <a:latin typeface="-apple-system"/>
              </a:rPr>
              <a:t>da-dev-resource-kv.deploy.ps1</a:t>
            </a:r>
          </a:p>
          <a:p>
            <a:endParaRPr lang="en-US" sz="900" dirty="0"/>
          </a:p>
        </p:txBody>
      </p:sp>
      <p:pic>
        <p:nvPicPr>
          <p:cNvPr id="1028" name="Picture 4" descr="Azure DevOps Hands-On Labs | Azure DevOps Hands-on-Labs">
            <a:extLst>
              <a:ext uri="{FF2B5EF4-FFF2-40B4-BE49-F238E27FC236}">
                <a16:creationId xmlns:a16="http://schemas.microsoft.com/office/drawing/2014/main" id="{CD3A0B82-16F0-42B2-8D68-A111244FB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03" y="451388"/>
            <a:ext cx="250227" cy="25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3F4201-8300-4930-9F1B-BE50477CDC5C}"/>
              </a:ext>
            </a:extLst>
          </p:cNvPr>
          <p:cNvSpPr txBox="1"/>
          <p:nvPr/>
        </p:nvSpPr>
        <p:spPr>
          <a:xfrm>
            <a:off x="943730" y="451388"/>
            <a:ext cx="1150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$</a:t>
            </a:r>
            <a:r>
              <a:rPr lang="en-US" sz="900" dirty="0" err="1"/>
              <a:t>subscriptionId</a:t>
            </a:r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8BB097-56D3-46E8-B146-316143F5CB7A}"/>
              </a:ext>
            </a:extLst>
          </p:cNvPr>
          <p:cNvSpPr txBox="1"/>
          <p:nvPr/>
        </p:nvSpPr>
        <p:spPr>
          <a:xfrm>
            <a:off x="953785" y="800841"/>
            <a:ext cx="1150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$</a:t>
            </a:r>
            <a:r>
              <a:rPr lang="en-US" sz="900" dirty="0" err="1"/>
              <a:t>resourceName</a:t>
            </a:r>
            <a:endParaRPr lang="en-US" sz="900" dirty="0"/>
          </a:p>
        </p:txBody>
      </p:sp>
      <p:pic>
        <p:nvPicPr>
          <p:cNvPr id="1030" name="Picture 6" descr="ResourceGroup | Microsoft Azure Mono">
            <a:extLst>
              <a:ext uri="{FF2B5EF4-FFF2-40B4-BE49-F238E27FC236}">
                <a16:creationId xmlns:a16="http://schemas.microsoft.com/office/drawing/2014/main" id="{31CA389F-1A72-4D8E-8FFA-32BA33543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08" y="812087"/>
            <a:ext cx="250227" cy="25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AC05FB6-E314-434B-9EA7-55AE6CA97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58" y="1122132"/>
            <a:ext cx="293719" cy="29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BDFAF0-7936-4F41-A10E-CE272154B982}"/>
              </a:ext>
            </a:extLst>
          </p:cNvPr>
          <p:cNvSpPr txBox="1"/>
          <p:nvPr/>
        </p:nvSpPr>
        <p:spPr>
          <a:xfrm>
            <a:off x="953785" y="1173773"/>
            <a:ext cx="1150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$</a:t>
            </a:r>
            <a:r>
              <a:rPr lang="en-US" sz="900" dirty="0" err="1"/>
              <a:t>localroot</a:t>
            </a:r>
            <a:endParaRPr lang="en-US" sz="900" dirty="0"/>
          </a:p>
        </p:txBody>
      </p:sp>
      <p:pic>
        <p:nvPicPr>
          <p:cNvPr id="1034" name="Picture 10" descr="Key Vault | Microsoft Azure Color">
            <a:extLst>
              <a:ext uri="{FF2B5EF4-FFF2-40B4-BE49-F238E27FC236}">
                <a16:creationId xmlns:a16="http://schemas.microsoft.com/office/drawing/2014/main" id="{63FC58CC-9CCF-4F84-8C57-BE7C3CC17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775" y="1117911"/>
            <a:ext cx="293719" cy="33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D73EAB-6451-4E3A-B3BA-6D47EC547D9C}"/>
              </a:ext>
            </a:extLst>
          </p:cNvPr>
          <p:cNvSpPr txBox="1"/>
          <p:nvPr/>
        </p:nvSpPr>
        <p:spPr>
          <a:xfrm>
            <a:off x="3069103" y="1176671"/>
            <a:ext cx="1150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$</a:t>
            </a:r>
            <a:r>
              <a:rPr lang="en-US" sz="900" b="1" dirty="0" err="1"/>
              <a:t>VaultName</a:t>
            </a:r>
            <a:endParaRPr lang="en-US" sz="900" b="1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46E0A82E-509D-47ED-BDDE-851427CCE944}"/>
              </a:ext>
            </a:extLst>
          </p:cNvPr>
          <p:cNvSpPr/>
          <p:nvPr/>
        </p:nvSpPr>
        <p:spPr>
          <a:xfrm>
            <a:off x="583108" y="303623"/>
            <a:ext cx="1392728" cy="1263435"/>
          </a:xfrm>
          <a:prstGeom prst="frame">
            <a:avLst>
              <a:gd name="adj1" fmla="val 2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BBE2589-257E-4F68-A82E-51F3C1D7B090}"/>
              </a:ext>
            </a:extLst>
          </p:cNvPr>
          <p:cNvSpPr/>
          <p:nvPr/>
        </p:nvSpPr>
        <p:spPr>
          <a:xfrm>
            <a:off x="3062217" y="747577"/>
            <a:ext cx="117560" cy="337303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file, type, powershell Icon">
            <a:extLst>
              <a:ext uri="{FF2B5EF4-FFF2-40B4-BE49-F238E27FC236}">
                <a16:creationId xmlns:a16="http://schemas.microsoft.com/office/drawing/2014/main" id="{09DD2AD4-0E2B-4DCA-96A3-2B857073B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68" y="354899"/>
            <a:ext cx="293719" cy="29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779AB53-F80E-4651-B132-9A0FF8B2DAA0}"/>
              </a:ext>
            </a:extLst>
          </p:cNvPr>
          <p:cNvSpPr txBox="1"/>
          <p:nvPr/>
        </p:nvSpPr>
        <p:spPr>
          <a:xfrm>
            <a:off x="6016187" y="394743"/>
            <a:ext cx="2248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i="0" dirty="0">
                <a:effectLst/>
                <a:latin typeface="-apple-system"/>
              </a:rPr>
              <a:t>CreateAzureServicePrincipalsAndCreds.ps1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ECDBAAB-61EA-41D6-A9BE-F45E3DBD8201}"/>
              </a:ext>
            </a:extLst>
          </p:cNvPr>
          <p:cNvSpPr/>
          <p:nvPr/>
        </p:nvSpPr>
        <p:spPr>
          <a:xfrm>
            <a:off x="5636166" y="786718"/>
            <a:ext cx="117560" cy="337303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file, type, powershell Icon">
            <a:extLst>
              <a:ext uri="{FF2B5EF4-FFF2-40B4-BE49-F238E27FC236}">
                <a16:creationId xmlns:a16="http://schemas.microsoft.com/office/drawing/2014/main" id="{59308959-2288-4321-BFBF-7C41E521F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9" y="2178776"/>
            <a:ext cx="293719" cy="29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0A4A874-C096-497F-9D21-858012342D38}"/>
              </a:ext>
            </a:extLst>
          </p:cNvPr>
          <p:cNvSpPr txBox="1"/>
          <p:nvPr/>
        </p:nvSpPr>
        <p:spPr>
          <a:xfrm>
            <a:off x="2827278" y="2184492"/>
            <a:ext cx="18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0" dirty="0">
                <a:effectLst/>
                <a:latin typeface="-apple-system"/>
              </a:rPr>
              <a:t>da-dev-resource-dl.deploy.ps1</a:t>
            </a:r>
          </a:p>
          <a:p>
            <a:endParaRPr 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3451C2-AE43-43CA-8915-D5A61C53D0CA}"/>
              </a:ext>
            </a:extLst>
          </p:cNvPr>
          <p:cNvSpPr txBox="1"/>
          <p:nvPr/>
        </p:nvSpPr>
        <p:spPr>
          <a:xfrm>
            <a:off x="2840255" y="2727950"/>
            <a:ext cx="1150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$</a:t>
            </a:r>
            <a:r>
              <a:rPr lang="en-US" sz="900" b="1" dirty="0" err="1"/>
              <a:t>ContainerName</a:t>
            </a:r>
            <a:endParaRPr lang="en-US" sz="900" b="1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6D3460A4-C3CB-46C7-9BDC-24E93384EB79}"/>
              </a:ext>
            </a:extLst>
          </p:cNvPr>
          <p:cNvSpPr/>
          <p:nvPr/>
        </p:nvSpPr>
        <p:spPr>
          <a:xfrm>
            <a:off x="3209414" y="2384959"/>
            <a:ext cx="79945" cy="337303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Microsoft Azure Data Lake Storage Gen2 Flat Namespace - Cool - Iterative Re  - AAD-37652 - Security - CDWG.com">
            <a:extLst>
              <a:ext uri="{FF2B5EF4-FFF2-40B4-BE49-F238E27FC236}">
                <a16:creationId xmlns:a16="http://schemas.microsoft.com/office/drawing/2014/main" id="{70C0EABB-E169-498C-B22F-521D668F0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20" y="2664123"/>
            <a:ext cx="607036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D8027CE-665A-4941-B101-6A9C83ECC6F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20005" y="612205"/>
            <a:ext cx="1465873" cy="6798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34B08AC-36ED-4721-8813-D97A67CB1A10}"/>
              </a:ext>
            </a:extLst>
          </p:cNvPr>
          <p:cNvCxnSpPr>
            <a:cxnSpLocks/>
          </p:cNvCxnSpPr>
          <p:nvPr/>
        </p:nvCxnSpPr>
        <p:spPr>
          <a:xfrm>
            <a:off x="2067172" y="343935"/>
            <a:ext cx="3415108" cy="1014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Official Azure Icon Set">
            <a:extLst>
              <a:ext uri="{FF2B5EF4-FFF2-40B4-BE49-F238E27FC236}">
                <a16:creationId xmlns:a16="http://schemas.microsoft.com/office/drawing/2014/main" id="{AF71EB09-89F1-4BB2-B8D5-1408758A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217" y="1228639"/>
            <a:ext cx="464205" cy="4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Official Azure Icon Set">
            <a:extLst>
              <a:ext uri="{FF2B5EF4-FFF2-40B4-BE49-F238E27FC236}">
                <a16:creationId xmlns:a16="http://schemas.microsoft.com/office/drawing/2014/main" id="{C951AF07-6A79-4842-9495-6B50DC6F7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260" y="1230887"/>
            <a:ext cx="443660" cy="44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Arrow: Down 44">
            <a:extLst>
              <a:ext uri="{FF2B5EF4-FFF2-40B4-BE49-F238E27FC236}">
                <a16:creationId xmlns:a16="http://schemas.microsoft.com/office/drawing/2014/main" id="{ECB2821A-FE8C-44FA-AEE4-38796AFF791F}"/>
              </a:ext>
            </a:extLst>
          </p:cNvPr>
          <p:cNvSpPr/>
          <p:nvPr/>
        </p:nvSpPr>
        <p:spPr>
          <a:xfrm>
            <a:off x="7044530" y="786718"/>
            <a:ext cx="117560" cy="337303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68DE5-DC98-4C3A-9BBD-110ABC4667B5}"/>
              </a:ext>
            </a:extLst>
          </p:cNvPr>
          <p:cNvSpPr txBox="1"/>
          <p:nvPr/>
        </p:nvSpPr>
        <p:spPr>
          <a:xfrm>
            <a:off x="5327971" y="1708017"/>
            <a:ext cx="1150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$Azure AD Groups</a:t>
            </a:r>
          </a:p>
        </p:txBody>
      </p:sp>
      <p:pic>
        <p:nvPicPr>
          <p:cNvPr id="47" name="Picture 2" descr="file, type, powershell Icon">
            <a:extLst>
              <a:ext uri="{FF2B5EF4-FFF2-40B4-BE49-F238E27FC236}">
                <a16:creationId xmlns:a16="http://schemas.microsoft.com/office/drawing/2014/main" id="{F354E38F-7176-4B25-AA3B-AA6C6218B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087" y="2387639"/>
            <a:ext cx="293719" cy="29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0D225B9-4BB6-4242-A5D4-F5F66B7BAD8F}"/>
              </a:ext>
            </a:extLst>
          </p:cNvPr>
          <p:cNvSpPr txBox="1"/>
          <p:nvPr/>
        </p:nvSpPr>
        <p:spPr>
          <a:xfrm>
            <a:off x="5841806" y="2427483"/>
            <a:ext cx="2248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i="0" dirty="0">
                <a:effectLst/>
                <a:latin typeface="-apple-system"/>
              </a:rPr>
              <a:t>SetADLSPermissionsContainerDev.ps1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BE04D3-3AB0-4227-AF05-37B148DC4DB4}"/>
              </a:ext>
            </a:extLst>
          </p:cNvPr>
          <p:cNvSpPr txBox="1"/>
          <p:nvPr/>
        </p:nvSpPr>
        <p:spPr>
          <a:xfrm>
            <a:off x="6804611" y="1674547"/>
            <a:ext cx="1380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$Azure App Registration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4800857-E619-42FF-BD55-0A2A2DDFDDA9}"/>
              </a:ext>
            </a:extLst>
          </p:cNvPr>
          <p:cNvCxnSpPr>
            <a:cxnSpLocks/>
            <a:endCxn id="30" idx="3"/>
          </p:cNvCxnSpPr>
          <p:nvPr/>
        </p:nvCxnSpPr>
        <p:spPr>
          <a:xfrm rot="10800000" flipV="1">
            <a:off x="3991158" y="2481292"/>
            <a:ext cx="1491125" cy="3620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file, type, powershell Icon">
            <a:extLst>
              <a:ext uri="{FF2B5EF4-FFF2-40B4-BE49-F238E27FC236}">
                <a16:creationId xmlns:a16="http://schemas.microsoft.com/office/drawing/2014/main" id="{64D790EE-19D0-49A9-A00D-B4AB6D181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54" y="1872617"/>
            <a:ext cx="293719" cy="29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94FB451-DF54-43D5-AB99-32943B75F60D}"/>
              </a:ext>
            </a:extLst>
          </p:cNvPr>
          <p:cNvSpPr txBox="1"/>
          <p:nvPr/>
        </p:nvSpPr>
        <p:spPr>
          <a:xfrm>
            <a:off x="1963216" y="1887204"/>
            <a:ext cx="1894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 ConfigureAzureKeyVault.ps1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54624A-8AB8-4B48-9F1E-DB6E48B3F76E}"/>
              </a:ext>
            </a:extLst>
          </p:cNvPr>
          <p:cNvCxnSpPr>
            <a:cxnSpLocks/>
          </p:cNvCxnSpPr>
          <p:nvPr/>
        </p:nvCxnSpPr>
        <p:spPr>
          <a:xfrm>
            <a:off x="5753726" y="1938849"/>
            <a:ext cx="0" cy="31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9B36CCD-641E-44E7-97F2-CB484121D195}"/>
              </a:ext>
            </a:extLst>
          </p:cNvPr>
          <p:cNvCxnSpPr>
            <a:cxnSpLocks/>
          </p:cNvCxnSpPr>
          <p:nvPr/>
        </p:nvCxnSpPr>
        <p:spPr>
          <a:xfrm>
            <a:off x="7247548" y="1938849"/>
            <a:ext cx="0" cy="31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5438B9F-30C2-424A-8252-EBFDDF82FB37}"/>
              </a:ext>
            </a:extLst>
          </p:cNvPr>
          <p:cNvCxnSpPr>
            <a:cxnSpLocks/>
            <a:stCxn id="5" idx="2"/>
            <a:endCxn id="21" idx="1"/>
          </p:cNvCxnSpPr>
          <p:nvPr/>
        </p:nvCxnSpPr>
        <p:spPr>
          <a:xfrm rot="16200000" flipH="1">
            <a:off x="1514601" y="1331928"/>
            <a:ext cx="758578" cy="1228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B5983B8-E00C-4B2B-9553-6E6DF1448409}"/>
              </a:ext>
            </a:extLst>
          </p:cNvPr>
          <p:cNvCxnSpPr>
            <a:cxnSpLocks/>
            <a:stCxn id="9" idx="3"/>
            <a:endCxn id="1026" idx="1"/>
          </p:cNvCxnSpPr>
          <p:nvPr/>
        </p:nvCxnSpPr>
        <p:spPr>
          <a:xfrm flipV="1">
            <a:off x="2104687" y="600718"/>
            <a:ext cx="428872" cy="3155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1B0B4643-36AB-4ABB-A861-C69B0DF4F7A1}"/>
              </a:ext>
            </a:extLst>
          </p:cNvPr>
          <p:cNvCxnSpPr>
            <a:cxnSpLocks/>
          </p:cNvCxnSpPr>
          <p:nvPr/>
        </p:nvCxnSpPr>
        <p:spPr>
          <a:xfrm rot="5400000">
            <a:off x="314955" y="1817678"/>
            <a:ext cx="1080008" cy="601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file, type, powershell Icon">
            <a:extLst>
              <a:ext uri="{FF2B5EF4-FFF2-40B4-BE49-F238E27FC236}">
                <a16:creationId xmlns:a16="http://schemas.microsoft.com/office/drawing/2014/main" id="{583B71E2-0523-45B8-98C7-A83B9E056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12" y="2727296"/>
            <a:ext cx="293719" cy="29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EF53E469-C06F-485F-9486-4F624F33498D}"/>
              </a:ext>
            </a:extLst>
          </p:cNvPr>
          <p:cNvSpPr txBox="1"/>
          <p:nvPr/>
        </p:nvSpPr>
        <p:spPr>
          <a:xfrm>
            <a:off x="685874" y="2741883"/>
            <a:ext cx="1894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i="0" dirty="0">
                <a:effectLst/>
                <a:latin typeface="-apple-system"/>
              </a:rPr>
              <a:t>da-dev-resource-fw-db.ps1</a:t>
            </a:r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1271F9A3-7B3C-479A-817C-227B766D52BE}"/>
              </a:ext>
            </a:extLst>
          </p:cNvPr>
          <p:cNvSpPr/>
          <p:nvPr/>
        </p:nvSpPr>
        <p:spPr>
          <a:xfrm>
            <a:off x="-2277763" y="4506032"/>
            <a:ext cx="45719" cy="192897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Move your Jupyter notebooks to an Azure DataBricks workspace — Python Data  Analysis series part 5 | by José Fernando Costa | Nerd For Tech | Medium">
            <a:extLst>
              <a:ext uri="{FF2B5EF4-FFF2-40B4-BE49-F238E27FC236}">
                <a16:creationId xmlns:a16="http://schemas.microsoft.com/office/drawing/2014/main" id="{8AF5695D-69C7-44CE-B470-A47704F30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7" y="3425928"/>
            <a:ext cx="890281" cy="4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Arrow: Down 85">
            <a:extLst>
              <a:ext uri="{FF2B5EF4-FFF2-40B4-BE49-F238E27FC236}">
                <a16:creationId xmlns:a16="http://schemas.microsoft.com/office/drawing/2014/main" id="{3322CDDA-873F-4889-921F-D7824E805FD2}"/>
              </a:ext>
            </a:extLst>
          </p:cNvPr>
          <p:cNvSpPr/>
          <p:nvPr/>
        </p:nvSpPr>
        <p:spPr>
          <a:xfrm>
            <a:off x="1037066" y="2972715"/>
            <a:ext cx="79945" cy="337303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7CAF00C-DCB5-4562-B49F-352D2A052DB2}"/>
              </a:ext>
            </a:extLst>
          </p:cNvPr>
          <p:cNvSpPr txBox="1"/>
          <p:nvPr/>
        </p:nvSpPr>
        <p:spPr>
          <a:xfrm>
            <a:off x="916270" y="3414775"/>
            <a:ext cx="115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$</a:t>
            </a:r>
            <a:r>
              <a:rPr lang="en-US" sz="900" b="1" i="0" dirty="0" err="1">
                <a:solidFill>
                  <a:srgbClr val="24292F"/>
                </a:solidFill>
                <a:effectLst/>
                <a:latin typeface="ui-monospace"/>
              </a:rPr>
              <a:t>resourceName</a:t>
            </a:r>
            <a:endParaRPr lang="en-US" sz="900" b="1" i="0" dirty="0">
              <a:solidFill>
                <a:srgbClr val="24292F"/>
              </a:solidFill>
              <a:effectLst/>
              <a:latin typeface="ui-monospace"/>
            </a:endParaRPr>
          </a:p>
          <a:p>
            <a:r>
              <a:rPr lang="en-US" sz="900" b="1" i="0" dirty="0">
                <a:solidFill>
                  <a:srgbClr val="24292F"/>
                </a:solidFill>
                <a:effectLst/>
                <a:latin typeface="ui-monospace"/>
              </a:rPr>
              <a:t>$</a:t>
            </a:r>
            <a:r>
              <a:rPr lang="en-US" sz="900" b="1" dirty="0" err="1">
                <a:solidFill>
                  <a:srgbClr val="24292F"/>
                </a:solidFill>
                <a:latin typeface="ui-monospace"/>
              </a:rPr>
              <a:t>server</a:t>
            </a:r>
            <a:r>
              <a:rPr lang="en-US" sz="900" b="1" i="0" dirty="0" err="1">
                <a:solidFill>
                  <a:srgbClr val="24292F"/>
                </a:solidFill>
                <a:effectLst/>
                <a:latin typeface="ui-monospace"/>
              </a:rPr>
              <a:t>Name</a:t>
            </a:r>
            <a:endParaRPr lang="en-US" sz="9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254155-71A9-4F75-A717-658C65442AA2}"/>
              </a:ext>
            </a:extLst>
          </p:cNvPr>
          <p:cNvSpPr txBox="1"/>
          <p:nvPr/>
        </p:nvSpPr>
        <p:spPr>
          <a:xfrm>
            <a:off x="4639162" y="2133654"/>
            <a:ext cx="89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Set Permissions</a:t>
            </a:r>
          </a:p>
        </p:txBody>
      </p:sp>
      <p:pic>
        <p:nvPicPr>
          <p:cNvPr id="90" name="Picture 2" descr="file, type, powershell Icon">
            <a:extLst>
              <a:ext uri="{FF2B5EF4-FFF2-40B4-BE49-F238E27FC236}">
                <a16:creationId xmlns:a16="http://schemas.microsoft.com/office/drawing/2014/main" id="{62EFCB7B-E894-452F-9155-17CAB28F4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92" y="1601942"/>
            <a:ext cx="293719" cy="29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06E6C436-52BB-4682-9A6F-6EC5CC4E640B}"/>
              </a:ext>
            </a:extLst>
          </p:cNvPr>
          <p:cNvSpPr txBox="1"/>
          <p:nvPr/>
        </p:nvSpPr>
        <p:spPr>
          <a:xfrm>
            <a:off x="2000779" y="1652398"/>
            <a:ext cx="2248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latin typeface="-apple-system"/>
              </a:rPr>
              <a:t>CreateDatabricksSecretsCLI_option2</a:t>
            </a:r>
            <a:r>
              <a:rPr lang="en-US" sz="900" i="0" dirty="0">
                <a:effectLst/>
                <a:latin typeface="-apple-system"/>
              </a:rPr>
              <a:t>.ps1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78EF71E-EEC1-4DEA-984A-63C2AF8E3E1C}"/>
              </a:ext>
            </a:extLst>
          </p:cNvPr>
          <p:cNvCxnSpPr>
            <a:cxnSpLocks/>
            <a:stCxn id="91" idx="0"/>
          </p:cNvCxnSpPr>
          <p:nvPr/>
        </p:nvCxnSpPr>
        <p:spPr>
          <a:xfrm rot="5400000" flipH="1" flipV="1">
            <a:off x="3074159" y="1429429"/>
            <a:ext cx="273662" cy="172277"/>
          </a:xfrm>
          <a:prstGeom prst="bentConnector3">
            <a:avLst>
              <a:gd name="adj1" fmla="val 37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02AECA70-06A3-4B2F-B6FA-6E70B6E599E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60324" y="1423086"/>
            <a:ext cx="516196" cy="427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882D15A-829B-4093-8008-15788B338BE7}"/>
              </a:ext>
            </a:extLst>
          </p:cNvPr>
          <p:cNvCxnSpPr>
            <a:cxnSpLocks/>
          </p:cNvCxnSpPr>
          <p:nvPr/>
        </p:nvCxnSpPr>
        <p:spPr>
          <a:xfrm>
            <a:off x="1681398" y="3647445"/>
            <a:ext cx="263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2E5CD4E-D923-4CDE-A328-0C3FAC8A8A14}"/>
              </a:ext>
            </a:extLst>
          </p:cNvPr>
          <p:cNvSpPr txBox="1"/>
          <p:nvPr/>
        </p:nvSpPr>
        <p:spPr>
          <a:xfrm>
            <a:off x="1939186" y="3518403"/>
            <a:ext cx="1894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Access-Token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2851A71-4D7C-485F-A284-F05C126A1E21}"/>
              </a:ext>
            </a:extLst>
          </p:cNvPr>
          <p:cNvCxnSpPr>
            <a:cxnSpLocks/>
          </p:cNvCxnSpPr>
          <p:nvPr/>
        </p:nvCxnSpPr>
        <p:spPr>
          <a:xfrm>
            <a:off x="2319123" y="3774524"/>
            <a:ext cx="0" cy="31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2" descr="file, type, powershell Icon">
            <a:extLst>
              <a:ext uri="{FF2B5EF4-FFF2-40B4-BE49-F238E27FC236}">
                <a16:creationId xmlns:a16="http://schemas.microsoft.com/office/drawing/2014/main" id="{C2D8F6F9-B692-40EC-9912-50CD46EFE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894" y="4186646"/>
            <a:ext cx="293719" cy="29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5CF7A1C4-94A3-4EDB-A706-CE24D81F416B}"/>
              </a:ext>
            </a:extLst>
          </p:cNvPr>
          <p:cNvSpPr txBox="1"/>
          <p:nvPr/>
        </p:nvSpPr>
        <p:spPr>
          <a:xfrm>
            <a:off x="1871613" y="4226490"/>
            <a:ext cx="2248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i="0" dirty="0">
                <a:effectLst/>
                <a:latin typeface="-apple-system"/>
              </a:rPr>
              <a:t>ImportDatabricksFolder.ps1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A1D2CA87-AC19-4803-B17F-EADEC5AA0619}"/>
              </a:ext>
            </a:extLst>
          </p:cNvPr>
          <p:cNvCxnSpPr>
            <a:cxnSpLocks/>
            <a:endCxn id="1044" idx="2"/>
          </p:cNvCxnSpPr>
          <p:nvPr/>
        </p:nvCxnSpPr>
        <p:spPr>
          <a:xfrm rot="10800000">
            <a:off x="614009" y="3893327"/>
            <a:ext cx="846999" cy="389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D74AF66-960D-4D88-8142-003E9B3164E2}"/>
              </a:ext>
            </a:extLst>
          </p:cNvPr>
          <p:cNvSpPr txBox="1"/>
          <p:nvPr/>
        </p:nvSpPr>
        <p:spPr>
          <a:xfrm>
            <a:off x="3705003" y="1346127"/>
            <a:ext cx="891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Set Keys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DD8BE1E-D296-412E-9D5D-CD26E6B047E2}"/>
              </a:ext>
            </a:extLst>
          </p:cNvPr>
          <p:cNvSpPr txBox="1"/>
          <p:nvPr/>
        </p:nvSpPr>
        <p:spPr>
          <a:xfrm>
            <a:off x="554325" y="4282582"/>
            <a:ext cx="1037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Load Notebooks</a:t>
            </a:r>
          </a:p>
        </p:txBody>
      </p:sp>
      <p:pic>
        <p:nvPicPr>
          <p:cNvPr id="124" name="Picture 2" descr="file, type, powershell Icon">
            <a:extLst>
              <a:ext uri="{FF2B5EF4-FFF2-40B4-BE49-F238E27FC236}">
                <a16:creationId xmlns:a16="http://schemas.microsoft.com/office/drawing/2014/main" id="{3AEE6AD4-ED34-47B1-936D-80ABB9611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59" y="3167862"/>
            <a:ext cx="293719" cy="29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3AED46C7-0225-48E8-BEB5-7ADB827CD2A7}"/>
              </a:ext>
            </a:extLst>
          </p:cNvPr>
          <p:cNvSpPr txBox="1"/>
          <p:nvPr/>
        </p:nvSpPr>
        <p:spPr>
          <a:xfrm>
            <a:off x="2802028" y="3173578"/>
            <a:ext cx="18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0" dirty="0">
                <a:effectLst/>
                <a:latin typeface="-apple-system"/>
              </a:rPr>
              <a:t>da-dev-resource-dl.deploy.ps1</a:t>
            </a:r>
          </a:p>
          <a:p>
            <a:endParaRPr lang="en-US" sz="900" dirty="0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9C041476-BB09-49D4-8681-7B178960656F}"/>
              </a:ext>
            </a:extLst>
          </p:cNvPr>
          <p:cNvCxnSpPr>
            <a:cxnSpLocks/>
            <a:endCxn id="124" idx="1"/>
          </p:cNvCxnSpPr>
          <p:nvPr/>
        </p:nvCxnSpPr>
        <p:spPr>
          <a:xfrm rot="16200000" flipH="1">
            <a:off x="1069867" y="1901530"/>
            <a:ext cx="1732398" cy="1093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Data Factory | Microsoft Azure Color">
            <a:extLst>
              <a:ext uri="{FF2B5EF4-FFF2-40B4-BE49-F238E27FC236}">
                <a16:creationId xmlns:a16="http://schemas.microsoft.com/office/drawing/2014/main" id="{4FAD7B2D-FFF1-4230-BAA2-479363AC9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267" y="5080396"/>
            <a:ext cx="431466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Arrow: Down 135">
            <a:extLst>
              <a:ext uri="{FF2B5EF4-FFF2-40B4-BE49-F238E27FC236}">
                <a16:creationId xmlns:a16="http://schemas.microsoft.com/office/drawing/2014/main" id="{D044C8F8-6096-4288-AA38-F5379EE48BAA}"/>
              </a:ext>
            </a:extLst>
          </p:cNvPr>
          <p:cNvSpPr/>
          <p:nvPr/>
        </p:nvSpPr>
        <p:spPr>
          <a:xfrm>
            <a:off x="3669531" y="3425928"/>
            <a:ext cx="79945" cy="337303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DED16D4-FFCC-442B-9527-898E6080059E}"/>
              </a:ext>
            </a:extLst>
          </p:cNvPr>
          <p:cNvSpPr txBox="1"/>
          <p:nvPr/>
        </p:nvSpPr>
        <p:spPr>
          <a:xfrm>
            <a:off x="4006838" y="3586044"/>
            <a:ext cx="154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Arm_template</a:t>
            </a:r>
            <a:endParaRPr lang="en-US" sz="900" dirty="0"/>
          </a:p>
          <a:p>
            <a:r>
              <a:rPr lang="en-US" sz="900" dirty="0" err="1"/>
              <a:t>Arm_template_parameters</a:t>
            </a:r>
            <a:endParaRPr lang="en-US" sz="900" dirty="0"/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59660F94-00A4-40F5-BB79-CB7E7AFA01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51359" y="3317413"/>
            <a:ext cx="386530" cy="3447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985A9E5-E850-460F-8E09-D02DA36FDC46}"/>
              </a:ext>
            </a:extLst>
          </p:cNvPr>
          <p:cNvCxnSpPr>
            <a:cxnSpLocks/>
          </p:cNvCxnSpPr>
          <p:nvPr/>
        </p:nvCxnSpPr>
        <p:spPr>
          <a:xfrm>
            <a:off x="6016187" y="1946346"/>
            <a:ext cx="0" cy="136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F2051C7-0955-4330-B314-A9EFB3A72719}"/>
              </a:ext>
            </a:extLst>
          </p:cNvPr>
          <p:cNvCxnSpPr>
            <a:cxnSpLocks/>
          </p:cNvCxnSpPr>
          <p:nvPr/>
        </p:nvCxnSpPr>
        <p:spPr>
          <a:xfrm>
            <a:off x="7044530" y="1946346"/>
            <a:ext cx="0" cy="135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AAD3CD60-D2B8-4356-962C-B3B561977A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0417" y="3574481"/>
            <a:ext cx="4907781" cy="36099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Picture 1051">
            <a:extLst>
              <a:ext uri="{FF2B5EF4-FFF2-40B4-BE49-F238E27FC236}">
                <a16:creationId xmlns:a16="http://schemas.microsoft.com/office/drawing/2014/main" id="{45CC2D52-16D0-4E46-86CD-1EE7ED98F3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3518" y="3358244"/>
            <a:ext cx="1428289" cy="506812"/>
          </a:xfrm>
          <a:prstGeom prst="rect">
            <a:avLst/>
          </a:prstGeom>
        </p:spPr>
      </p:pic>
      <p:pic>
        <p:nvPicPr>
          <p:cNvPr id="166" name="Picture 2" descr="file, type, powershell Icon">
            <a:extLst>
              <a:ext uri="{FF2B5EF4-FFF2-40B4-BE49-F238E27FC236}">
                <a16:creationId xmlns:a16="http://schemas.microsoft.com/office/drawing/2014/main" id="{072D377B-8D6B-48CC-858C-A9338A617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66" y="4735301"/>
            <a:ext cx="293719" cy="29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4FD676E4-F16A-4B0B-BDBC-F7C683CA0178}"/>
              </a:ext>
            </a:extLst>
          </p:cNvPr>
          <p:cNvSpPr txBox="1"/>
          <p:nvPr/>
        </p:nvSpPr>
        <p:spPr>
          <a:xfrm>
            <a:off x="701185" y="4735165"/>
            <a:ext cx="18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0" dirty="0">
                <a:effectLst/>
                <a:latin typeface="-apple-system"/>
              </a:rPr>
              <a:t>da-dev-resource-db.deployment.ps1</a:t>
            </a:r>
          </a:p>
          <a:p>
            <a:endParaRPr lang="en-US" sz="900" dirty="0"/>
          </a:p>
        </p:txBody>
      </p:sp>
      <p:pic>
        <p:nvPicPr>
          <p:cNvPr id="1053" name="Picture 24" descr="Microsoft Azure SQL Database LTR Backup Storage - RA-GRS Data Stored - fee  - AAD-37005 - Security - CDWG.com">
            <a:extLst>
              <a:ext uri="{FF2B5EF4-FFF2-40B4-BE49-F238E27FC236}">
                <a16:creationId xmlns:a16="http://schemas.microsoft.com/office/drawing/2014/main" id="{0DB7A9F9-7288-441F-866E-89EB59F08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922" y="4631266"/>
            <a:ext cx="690650" cy="49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Arrow: Down 168">
            <a:extLst>
              <a:ext uri="{FF2B5EF4-FFF2-40B4-BE49-F238E27FC236}">
                <a16:creationId xmlns:a16="http://schemas.microsoft.com/office/drawing/2014/main" id="{4597502C-B60B-4806-A91E-35F7C142A944}"/>
              </a:ext>
            </a:extLst>
          </p:cNvPr>
          <p:cNvSpPr/>
          <p:nvPr/>
        </p:nvSpPr>
        <p:spPr>
          <a:xfrm rot="16200000">
            <a:off x="2701867" y="4681311"/>
            <a:ext cx="79945" cy="337303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C27B983-6235-414C-A26C-8C445D1C73C5}"/>
              </a:ext>
            </a:extLst>
          </p:cNvPr>
          <p:cNvSpPr txBox="1"/>
          <p:nvPr/>
        </p:nvSpPr>
        <p:spPr>
          <a:xfrm>
            <a:off x="4906829" y="5206199"/>
            <a:ext cx="1150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$</a:t>
            </a:r>
            <a:r>
              <a:rPr lang="en-US" sz="900" b="1" dirty="0" err="1"/>
              <a:t>Resourcename</a:t>
            </a:r>
            <a:endParaRPr lang="en-US" sz="900" b="1" dirty="0"/>
          </a:p>
        </p:txBody>
      </p: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65AE6E66-F1FE-41F5-B176-29F249A1B48A}"/>
              </a:ext>
            </a:extLst>
          </p:cNvPr>
          <p:cNvCxnSpPr>
            <a:cxnSpLocks/>
            <a:stCxn id="1053" idx="3"/>
          </p:cNvCxnSpPr>
          <p:nvPr/>
        </p:nvCxnSpPr>
        <p:spPr>
          <a:xfrm>
            <a:off x="3560572" y="4878749"/>
            <a:ext cx="732171" cy="234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98F3F932-B21B-4ACF-BE90-2A175A2764DF}"/>
              </a:ext>
            </a:extLst>
          </p:cNvPr>
          <p:cNvCxnSpPr>
            <a:cxnSpLocks/>
          </p:cNvCxnSpPr>
          <p:nvPr/>
        </p:nvCxnSpPr>
        <p:spPr>
          <a:xfrm>
            <a:off x="312709" y="3584506"/>
            <a:ext cx="3978417" cy="1849344"/>
          </a:xfrm>
          <a:prstGeom prst="bentConnector3">
            <a:avLst>
              <a:gd name="adj1" fmla="val -39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D96743DF-4F04-4955-B57C-BB2EEB3FB3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47901" y="3440199"/>
            <a:ext cx="1969228" cy="9900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A7758008-81D3-4E6A-BD62-1AE821746F30}"/>
              </a:ext>
            </a:extLst>
          </p:cNvPr>
          <p:cNvSpPr txBox="1"/>
          <p:nvPr/>
        </p:nvSpPr>
        <p:spPr>
          <a:xfrm>
            <a:off x="4633645" y="4301646"/>
            <a:ext cx="1037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Linked Service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5F61AB7-9E5A-47D4-88A4-237E3C0DEAB4}"/>
              </a:ext>
            </a:extLst>
          </p:cNvPr>
          <p:cNvSpPr txBox="1"/>
          <p:nvPr/>
        </p:nvSpPr>
        <p:spPr>
          <a:xfrm>
            <a:off x="3289359" y="5472243"/>
            <a:ext cx="1037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Linked Service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8A9B84B-7D81-40B0-AB88-C8FB5A6B9FD9}"/>
              </a:ext>
            </a:extLst>
          </p:cNvPr>
          <p:cNvSpPr txBox="1"/>
          <p:nvPr/>
        </p:nvSpPr>
        <p:spPr>
          <a:xfrm>
            <a:off x="3415706" y="4616158"/>
            <a:ext cx="1037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Linked Service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7A42E1A6-3232-4981-81EE-571E073EBEF5}"/>
              </a:ext>
            </a:extLst>
          </p:cNvPr>
          <p:cNvSpPr txBox="1"/>
          <p:nvPr/>
        </p:nvSpPr>
        <p:spPr>
          <a:xfrm>
            <a:off x="8739709" y="354584"/>
            <a:ext cx="200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 Order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56B777AA-9932-4527-8DA6-C3C87220CDF6}"/>
              </a:ext>
            </a:extLst>
          </p:cNvPr>
          <p:cNvSpPr txBox="1"/>
          <p:nvPr/>
        </p:nvSpPr>
        <p:spPr>
          <a:xfrm>
            <a:off x="8711110" y="845355"/>
            <a:ext cx="2609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1. Set                  In Azure</a:t>
            </a:r>
          </a:p>
        </p:txBody>
      </p:sp>
      <p:sp>
        <p:nvSpPr>
          <p:cNvPr id="197" name="Frame 196">
            <a:extLst>
              <a:ext uri="{FF2B5EF4-FFF2-40B4-BE49-F238E27FC236}">
                <a16:creationId xmlns:a16="http://schemas.microsoft.com/office/drawing/2014/main" id="{4DAC6DD3-55BE-43D6-9308-B1B287DE41CA}"/>
              </a:ext>
            </a:extLst>
          </p:cNvPr>
          <p:cNvSpPr/>
          <p:nvPr/>
        </p:nvSpPr>
        <p:spPr>
          <a:xfrm>
            <a:off x="9122111" y="734732"/>
            <a:ext cx="324645" cy="289924"/>
          </a:xfrm>
          <a:prstGeom prst="frame">
            <a:avLst>
              <a:gd name="adj1" fmla="val 2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1096492-D1CD-41DC-B2E4-1CA45B38A2AE}"/>
              </a:ext>
            </a:extLst>
          </p:cNvPr>
          <p:cNvSpPr txBox="1"/>
          <p:nvPr/>
        </p:nvSpPr>
        <p:spPr>
          <a:xfrm>
            <a:off x="8716280" y="1071833"/>
            <a:ext cx="23556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0" dirty="0">
                <a:effectLst/>
                <a:latin typeface="-apple-system"/>
              </a:rPr>
              <a:t>2. da-dev-resource-kv.deploy.ps1</a:t>
            </a:r>
          </a:p>
          <a:p>
            <a:pPr algn="l"/>
            <a:r>
              <a:rPr lang="en-US" sz="900" i="0" dirty="0">
                <a:effectLst/>
                <a:latin typeface="-apple-system"/>
              </a:rPr>
              <a:t>3. CreateAzureServicePrincipalsAndCreds.ps1</a:t>
            </a:r>
            <a:endParaRPr lang="en-US" sz="900" dirty="0">
              <a:latin typeface="-apple-system"/>
            </a:endParaRPr>
          </a:p>
          <a:p>
            <a:r>
              <a:rPr lang="en-US" sz="900" i="0" dirty="0">
                <a:effectLst/>
                <a:latin typeface="-apple-system"/>
              </a:rPr>
              <a:t>4. da-dev-resource-dl.deploy.ps1</a:t>
            </a:r>
          </a:p>
          <a:p>
            <a:r>
              <a:rPr lang="en-US" sz="900" dirty="0">
                <a:latin typeface="-apple-system"/>
              </a:rPr>
              <a:t>5. CreateDatabricksSecretsCLI_option2</a:t>
            </a:r>
            <a:r>
              <a:rPr lang="en-US" sz="900" i="0" dirty="0">
                <a:effectLst/>
                <a:latin typeface="-apple-system"/>
              </a:rPr>
              <a:t>.ps1</a:t>
            </a:r>
          </a:p>
          <a:p>
            <a:r>
              <a:rPr lang="en-US" sz="900" i="0" dirty="0">
                <a:effectLst/>
                <a:latin typeface="-apple-system"/>
              </a:rPr>
              <a:t>6. </a:t>
            </a:r>
            <a:r>
              <a:rPr lang="en-US" sz="900" dirty="0"/>
              <a:t>ConfigureAzureKeyVault.ps1 </a:t>
            </a:r>
          </a:p>
          <a:p>
            <a:r>
              <a:rPr lang="en-US" sz="900" dirty="0"/>
              <a:t>7. </a:t>
            </a:r>
            <a:r>
              <a:rPr lang="en-US" sz="900" i="0" dirty="0">
                <a:effectLst/>
                <a:latin typeface="-apple-system"/>
              </a:rPr>
              <a:t>SetADLSPermissionsContainerDev.ps1</a:t>
            </a:r>
          </a:p>
          <a:p>
            <a:r>
              <a:rPr lang="en-US" sz="900" dirty="0">
                <a:latin typeface="-apple-system"/>
              </a:rPr>
              <a:t>8.</a:t>
            </a:r>
            <a:r>
              <a:rPr lang="en-US" sz="900" i="0" dirty="0">
                <a:effectLst/>
                <a:latin typeface="-apple-system"/>
              </a:rPr>
              <a:t> da-dev-resource-dl.deploy.ps1</a:t>
            </a:r>
          </a:p>
          <a:p>
            <a:r>
              <a:rPr lang="en-US" sz="900" dirty="0">
                <a:latin typeface="-apple-system"/>
              </a:rPr>
              <a:t>9. </a:t>
            </a:r>
            <a:r>
              <a:rPr lang="en-US" sz="900" i="0" dirty="0">
                <a:effectLst/>
                <a:latin typeface="-apple-system"/>
              </a:rPr>
              <a:t>da-dev-resource-fw-db.ps1</a:t>
            </a:r>
          </a:p>
          <a:p>
            <a:r>
              <a:rPr lang="en-US" sz="900" i="0" dirty="0">
                <a:effectLst/>
                <a:latin typeface="-apple-system"/>
              </a:rPr>
              <a:t>10. da-dev-resource-db.deployment.ps1</a:t>
            </a:r>
          </a:p>
          <a:p>
            <a:endParaRPr lang="en-US" sz="900" i="0" dirty="0">
              <a:effectLst/>
              <a:latin typeface="-apple-system"/>
            </a:endParaRPr>
          </a:p>
          <a:p>
            <a:endParaRPr lang="en-US" sz="900" dirty="0"/>
          </a:p>
          <a:p>
            <a:endParaRPr lang="en-US" sz="900" i="0" dirty="0">
              <a:effectLst/>
              <a:latin typeface="-apple-system"/>
            </a:endParaRPr>
          </a:p>
          <a:p>
            <a:endParaRPr lang="en-US" sz="900" dirty="0"/>
          </a:p>
          <a:p>
            <a:pPr algn="l"/>
            <a:endParaRPr lang="en-US" sz="900" i="0" dirty="0">
              <a:effectLst/>
              <a:latin typeface="-apple-system"/>
            </a:endParaRPr>
          </a:p>
          <a:p>
            <a:endParaRPr lang="en-US" sz="900" i="0" dirty="0">
              <a:effectLst/>
              <a:latin typeface="-apple-system"/>
            </a:endParaRP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9819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148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ui-monospace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Jason</cp:lastModifiedBy>
  <cp:revision>3</cp:revision>
  <dcterms:created xsi:type="dcterms:W3CDTF">2021-10-26T20:09:55Z</dcterms:created>
  <dcterms:modified xsi:type="dcterms:W3CDTF">2021-10-26T21:24:22Z</dcterms:modified>
</cp:coreProperties>
</file>