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58" r:id="rId3"/>
    <p:sldId id="264" r:id="rId4"/>
    <p:sldId id="265" r:id="rId5"/>
    <p:sldId id="263" r:id="rId6"/>
    <p:sldId id="282" r:id="rId7"/>
    <p:sldId id="283" r:id="rId8"/>
    <p:sldId id="284" r:id="rId9"/>
    <p:sldId id="285" r:id="rId10"/>
    <p:sldId id="286" r:id="rId11"/>
    <p:sldId id="287" r:id="rId12"/>
    <p:sldId id="288" r:id="rId13"/>
    <p:sldId id="289" r:id="rId14"/>
    <p:sldId id="290" r:id="rId15"/>
    <p:sldId id="291" r:id="rId16"/>
    <p:sldId id="266" r:id="rId17"/>
    <p:sldId id="259" r:id="rId18"/>
    <p:sldId id="292" r:id="rId19"/>
    <p:sldId id="268" r:id="rId20"/>
    <p:sldId id="269" r:id="rId21"/>
    <p:sldId id="270" r:id="rId22"/>
    <p:sldId id="275" r:id="rId23"/>
    <p:sldId id="276" r:id="rId24"/>
    <p:sldId id="277" r:id="rId25"/>
    <p:sldId id="260" r:id="rId26"/>
    <p:sldId id="272" r:id="rId27"/>
    <p:sldId id="273" r:id="rId28"/>
    <p:sldId id="278" r:id="rId29"/>
    <p:sldId id="279" r:id="rId30"/>
    <p:sldId id="280" r:id="rId31"/>
    <p:sldId id="281" r:id="rId32"/>
    <p:sldId id="261" r:id="rId33"/>
    <p:sldId id="262" r:id="rId34"/>
  </p:sldIdLst>
  <p:sldSz cx="12192000" cy="6858000"/>
  <p:notesSz cx="6858000" cy="9144000"/>
  <p:custShowLst>
    <p:custShow name="Custom Show 1" id="0">
      <p:sldLst>
        <p:sld r:id="rId2"/>
        <p:sld r:id="rId3"/>
        <p:sld r:id="rId4"/>
        <p:sld r:id="rId5"/>
        <p:sld r:id="rId6"/>
        <p:sld r:id="rId17"/>
        <p:sld r:id="rId18"/>
        <p:sld r:id="rId20"/>
        <p:sld r:id="rId21"/>
        <p:sld r:id="rId22"/>
        <p:sld r:id="rId23"/>
        <p:sld r:id="rId24"/>
        <p:sld r:id="rId25"/>
        <p:sld r:id="rId26"/>
        <p:sld r:id="rId27"/>
        <p:sld r:id="rId28"/>
        <p:sld r:id="rId29"/>
        <p:sld r:id="rId30"/>
        <p:sld r:id="rId33"/>
        <p:sld r:id="rId34"/>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 GUPTA" initials="OG" lastIdx="1" clrIdx="0">
    <p:extLst>
      <p:ext uri="{19B8F6BF-5375-455C-9EA6-DF929625EA0E}">
        <p15:presenceInfo xmlns:p15="http://schemas.microsoft.com/office/powerpoint/2012/main" userId="661cdf8955a512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54F53-FCED-4EC6-9097-77868C56B871}" type="datetimeFigureOut">
              <a:rPr lang="en-IN" smtClean="0"/>
              <a:t>30-11-2023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18B99-DF56-4F05-971B-FCAB1D6535DC}" type="slidenum">
              <a:rPr lang="en-IN" smtClean="0"/>
              <a:t>‹#›</a:t>
            </a:fld>
            <a:endParaRPr lang="en-IN"/>
          </a:p>
        </p:txBody>
      </p:sp>
    </p:spTree>
    <p:extLst>
      <p:ext uri="{BB962C8B-B14F-4D97-AF65-F5344CB8AC3E}">
        <p14:creationId xmlns:p14="http://schemas.microsoft.com/office/powerpoint/2010/main" val="695111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E9E8C-AAB1-4D76-BBF6-905EF39EB98D}" type="datetime1">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54403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13CD3-F7A1-4CA1-B347-DC51ACCCA944}" type="datetime1">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218805670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13CD3-F7A1-4CA1-B347-DC51ACCCA944}" type="datetime1">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421A79-F751-4E2E-A6A8-90315ACC792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097072"/>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A13CD3-F7A1-4CA1-B347-DC51ACCCA944}" type="datetime1">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304126414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A13CD3-F7A1-4CA1-B347-DC51ACCCA944}" type="datetime1">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421A79-F751-4E2E-A6A8-90315ACC792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2257547"/>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A13CD3-F7A1-4CA1-B347-DC51ACCCA944}" type="datetime1">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605211026"/>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D5789-9AD8-4A2D-B5BA-60A3C12C0A48}" type="datetime1">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2628378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9E88D-AA8E-478E-A829-7A60BAA96BFD}" type="datetime1">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332743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6EF97-8497-4452-9D3B-D156F4D78093}" type="datetime1">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192182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6F7AC-AF64-4152-837D-C6256D50655D}" type="datetime1">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65478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810E8-583D-43BD-A099-37B5F4EC2C26}" type="datetime1">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388999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D0FF5-8587-4A0A-887B-D99DB590F3A4}" type="datetime1">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46881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EBAA70-2F66-4577-A4C3-208E90DA05F8}" type="datetime1">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3160429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E26ED-5677-4D05-AC6F-5F321D45D8DC}" type="datetime1">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368041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4FC4CC-BB65-43C0-9E13-1958142E95A0}" type="datetime1">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712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BB7F85-9144-42CC-8CAA-3CDE083C66FC}" type="datetime1">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392106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A13CD3-F7A1-4CA1-B347-DC51ACCCA944}" type="datetime1">
              <a:rPr lang="en-IN" smtClean="0"/>
              <a:t>30-11-2023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421A79-F751-4E2E-A6A8-90315ACC7929}" type="slidenum">
              <a:rPr lang="en-IN" smtClean="0"/>
              <a:t>‹#›</a:t>
            </a:fld>
            <a:endParaRPr lang="en-IN"/>
          </a:p>
        </p:txBody>
      </p:sp>
    </p:spTree>
    <p:extLst>
      <p:ext uri="{BB962C8B-B14F-4D97-AF65-F5344CB8AC3E}">
        <p14:creationId xmlns:p14="http://schemas.microsoft.com/office/powerpoint/2010/main" val="2567988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ebp"/><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video1197393099.mp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drive.google.com/open?id=128QGI95DIBuHqhKa4w1CIXpKDmfrdPEC" TargetMode="External"/><Relationship Id="rId13" Type="http://schemas.openxmlformats.org/officeDocument/2006/relationships/hyperlink" Target="https://drive.google.com/open?id=1icMnfAKPfSeCzx5AohEBt9vn_qAGlVlv" TargetMode="External"/><Relationship Id="rId3" Type="http://schemas.openxmlformats.org/officeDocument/2006/relationships/hyperlink" Target="https://drive.google.com/open?id=1Ze920zhziRdW-S_JD0nhpxdHw6Hl0oza" TargetMode="External"/><Relationship Id="rId7" Type="http://schemas.openxmlformats.org/officeDocument/2006/relationships/hyperlink" Target="https://drive.google.com/open?id=19uOqdXkad9a33hAwpo5YIuTX3CrsmZZl" TargetMode="External"/><Relationship Id="rId12" Type="http://schemas.openxmlformats.org/officeDocument/2006/relationships/hyperlink" Target="https://drive.google.com/open?id=1YzUOCEV7YOJIEYEyGkkjWCOGRMjQ2b6Y" TargetMode="External"/><Relationship Id="rId2" Type="http://schemas.openxmlformats.org/officeDocument/2006/relationships/hyperlink" Target="https://drive.google.com/open?id=1hlLIC6jdKRI0IgXczOc23cLYfVSYcsj0" TargetMode="External"/><Relationship Id="rId1" Type="http://schemas.openxmlformats.org/officeDocument/2006/relationships/slideLayout" Target="../slideLayouts/slideLayout8.xml"/><Relationship Id="rId6" Type="http://schemas.openxmlformats.org/officeDocument/2006/relationships/hyperlink" Target="https://drive.google.com/open?id=117ALJkLmKMYARB1YQV3chlNj7LoPl4CP" TargetMode="External"/><Relationship Id="rId11" Type="http://schemas.openxmlformats.org/officeDocument/2006/relationships/hyperlink" Target="https://drive.google.com/open?id=1_2WZfZfTE4Enjkxp8hksLNtec1vNOAAD" TargetMode="External"/><Relationship Id="rId5" Type="http://schemas.openxmlformats.org/officeDocument/2006/relationships/hyperlink" Target="https://drive.google.com/open?id=1BSTc2lN8Wn75GHGI_DxO8B9geG59Vb2F" TargetMode="External"/><Relationship Id="rId10" Type="http://schemas.openxmlformats.org/officeDocument/2006/relationships/hyperlink" Target="https://drive.google.com/open?id=1JSK0-Q5nQuuvi2tMnFD_gEas2djiiO7a" TargetMode="External"/><Relationship Id="rId4" Type="http://schemas.openxmlformats.org/officeDocument/2006/relationships/hyperlink" Target="https://drive.google.com/open?id=1PBMMGIpaFyeLiGjluotI-gcSH_MQ3Rb7" TargetMode="External"/><Relationship Id="rId9" Type="http://schemas.openxmlformats.org/officeDocument/2006/relationships/hyperlink" Target="https://drive.google.com/open?id=1Q67knkQsjpdYdYFAYAL-gmEb-4kThw7Z" TargetMode="External"/><Relationship Id="rId14" Type="http://schemas.openxmlformats.org/officeDocument/2006/relationships/hyperlink" Target="https://drive.google.com/open?id=1slj3OBzS1sXZ8pLSGpXJHe10us2VKva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111D72C-54F6-4521-923C-B401B7B90CAB}"/>
              </a:ext>
            </a:extLst>
          </p:cNvPr>
          <p:cNvSpPr txBox="1"/>
          <p:nvPr/>
        </p:nvSpPr>
        <p:spPr>
          <a:xfrm>
            <a:off x="197218" y="227948"/>
            <a:ext cx="11797564" cy="1384995"/>
          </a:xfrm>
          <a:prstGeom prst="rect">
            <a:avLst/>
          </a:prstGeom>
          <a:noFill/>
        </p:spPr>
        <p:txBody>
          <a:bodyPr wrap="square">
            <a:spAutoFit/>
          </a:bodyPr>
          <a:lstStyle/>
          <a:p>
            <a:pPr algn="ctr"/>
            <a:r>
              <a:rPr lang="en-IN" sz="2800" b="1" dirty="0">
                <a:solidFill>
                  <a:srgbClr val="002060"/>
                </a:solidFill>
                <a:effectLst/>
                <a:latin typeface="Arial Black" panose="020B0A04020102020204" pitchFamily="34" charset="0"/>
              </a:rPr>
              <a:t>DOCTOPRO </a:t>
            </a:r>
            <a:r>
              <a:rPr lang="en-IN" sz="2800" b="1" dirty="0">
                <a:solidFill>
                  <a:srgbClr val="002060"/>
                </a:solidFill>
                <a:latin typeface="Arial Black" panose="020B0A04020102020204" pitchFamily="34" charset="0"/>
              </a:rPr>
              <a:t>–A secure system for data medical authentication system</a:t>
            </a:r>
            <a:endParaRPr lang="en-IN" sz="2800" b="1" dirty="0">
              <a:solidFill>
                <a:srgbClr val="002060"/>
              </a:solidFill>
              <a:effectLst/>
              <a:latin typeface="Arial Black" panose="020B0A04020102020204" pitchFamily="34" charset="0"/>
            </a:endParaRPr>
          </a:p>
          <a:p>
            <a:pPr algn="ctr"/>
            <a:r>
              <a:rPr lang="en-IN" sz="2800" b="1" dirty="0">
                <a:solidFill>
                  <a:srgbClr val="C00000"/>
                </a:solidFill>
                <a:latin typeface="Arial Black" panose="020B0A04020102020204" pitchFamily="34" charset="0"/>
              </a:rPr>
              <a:t>MASTER OF COMPUTER APPLICATION</a:t>
            </a:r>
            <a:endParaRPr lang="en-IN" sz="2800" b="1" dirty="0">
              <a:solidFill>
                <a:srgbClr val="C00000"/>
              </a:solidFill>
              <a:effectLst/>
              <a:latin typeface="Arial Black" panose="020B0A04020102020204" pitchFamily="34" charset="0"/>
            </a:endParaRPr>
          </a:p>
        </p:txBody>
      </p:sp>
      <p:sp>
        <p:nvSpPr>
          <p:cNvPr id="12" name="TextBox 11">
            <a:extLst>
              <a:ext uri="{FF2B5EF4-FFF2-40B4-BE49-F238E27FC236}">
                <a16:creationId xmlns:a16="http://schemas.microsoft.com/office/drawing/2014/main" id="{69C08ADF-69CD-4BF5-BD2E-ADD335146364}"/>
              </a:ext>
            </a:extLst>
          </p:cNvPr>
          <p:cNvSpPr txBox="1"/>
          <p:nvPr/>
        </p:nvSpPr>
        <p:spPr>
          <a:xfrm>
            <a:off x="2379406" y="2006441"/>
            <a:ext cx="7333559" cy="1200329"/>
          </a:xfrm>
          <a:prstGeom prst="rect">
            <a:avLst/>
          </a:prstGeom>
          <a:noFill/>
        </p:spPr>
        <p:txBody>
          <a:bodyPr wrap="square">
            <a:spAutoFit/>
          </a:bodyPr>
          <a:lstStyle/>
          <a:p>
            <a:pPr algn="ctr"/>
            <a:r>
              <a:rPr lang="en-IN" dirty="0">
                <a:solidFill>
                  <a:srgbClr val="002060"/>
                </a:solidFill>
                <a:latin typeface="Arial Black" panose="020B0A04020102020204" pitchFamily="34" charset="0"/>
              </a:rPr>
              <a:t>Presented By: </a:t>
            </a:r>
          </a:p>
          <a:p>
            <a:pPr algn="just"/>
            <a:r>
              <a:rPr lang="en-IN" dirty="0">
                <a:solidFill>
                  <a:srgbClr val="002060"/>
                </a:solidFill>
                <a:latin typeface="Arial Black" panose="020B0A04020102020204" pitchFamily="34" charset="0"/>
              </a:rPr>
              <a:t>                      Student Name : OM GUPTA</a:t>
            </a:r>
          </a:p>
          <a:p>
            <a:pPr algn="just"/>
            <a:r>
              <a:rPr lang="en-US" b="1" dirty="0">
                <a:solidFill>
                  <a:srgbClr val="002060"/>
                </a:solidFill>
                <a:latin typeface="Arial Black" panose="020B0A04020102020204" pitchFamily="34" charset="0"/>
              </a:rPr>
              <a:t>                      Roll No : 10071022048</a:t>
            </a:r>
          </a:p>
          <a:p>
            <a:pPr algn="just"/>
            <a:r>
              <a:rPr lang="en-US" b="1" dirty="0">
                <a:solidFill>
                  <a:srgbClr val="002060"/>
                </a:solidFill>
                <a:latin typeface="Arial Black" panose="020B0A04020102020204" pitchFamily="34" charset="0"/>
              </a:rPr>
              <a:t>                      Registration No : 221000512114</a:t>
            </a:r>
            <a:endParaRPr lang="en-IN" dirty="0">
              <a:solidFill>
                <a:srgbClr val="002060"/>
              </a:solidFill>
              <a:latin typeface="Arial Black" panose="020B0A04020102020204" pitchFamily="34" charset="0"/>
            </a:endParaRPr>
          </a:p>
        </p:txBody>
      </p:sp>
      <p:cxnSp>
        <p:nvCxnSpPr>
          <p:cNvPr id="26" name="Straight Connector 25">
            <a:extLst>
              <a:ext uri="{FF2B5EF4-FFF2-40B4-BE49-F238E27FC236}">
                <a16:creationId xmlns:a16="http://schemas.microsoft.com/office/drawing/2014/main" id="{F3D03D80-49ED-434D-ACEF-CA763CD96923}"/>
              </a:ext>
            </a:extLst>
          </p:cNvPr>
          <p:cNvCxnSpPr/>
          <p:nvPr/>
        </p:nvCxnSpPr>
        <p:spPr>
          <a:xfrm>
            <a:off x="588433" y="1708282"/>
            <a:ext cx="11015133" cy="1"/>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5B16DFB3-06C2-4752-BF23-554719FDED01}"/>
              </a:ext>
            </a:extLst>
          </p:cNvPr>
          <p:cNvSpPr txBox="1"/>
          <p:nvPr/>
        </p:nvSpPr>
        <p:spPr>
          <a:xfrm>
            <a:off x="701441" y="5776885"/>
            <a:ext cx="10987249" cy="707886"/>
          </a:xfrm>
          <a:prstGeom prst="rect">
            <a:avLst/>
          </a:prstGeom>
          <a:noFill/>
        </p:spPr>
        <p:txBody>
          <a:bodyPr wrap="square">
            <a:spAutoFit/>
          </a:bodyPr>
          <a:lstStyle/>
          <a:p>
            <a:pPr algn="ctr"/>
            <a:r>
              <a:rPr lang="en-IN" sz="2000" dirty="0">
                <a:solidFill>
                  <a:srgbClr val="002060"/>
                </a:solidFill>
                <a:latin typeface="Arial Black" panose="020B0A04020102020204" pitchFamily="34" charset="0"/>
              </a:rPr>
              <a:t>Department of Computer Application.</a:t>
            </a:r>
          </a:p>
          <a:p>
            <a:pPr algn="ctr"/>
            <a:r>
              <a:rPr lang="en-IN" sz="2000" b="1" dirty="0" err="1">
                <a:solidFill>
                  <a:srgbClr val="002060"/>
                </a:solidFill>
                <a:effectLst/>
                <a:latin typeface="Arial Black" panose="020B0A04020102020204" pitchFamily="34" charset="0"/>
              </a:rPr>
              <a:t>Maulana</a:t>
            </a:r>
            <a:r>
              <a:rPr lang="en-IN" sz="2000" b="1" dirty="0">
                <a:solidFill>
                  <a:srgbClr val="002060"/>
                </a:solidFill>
                <a:effectLst/>
                <a:latin typeface="Arial Black" panose="020B0A04020102020204" pitchFamily="34" charset="0"/>
              </a:rPr>
              <a:t> </a:t>
            </a:r>
            <a:r>
              <a:rPr lang="en-IN" sz="2000" b="1" dirty="0" err="1">
                <a:solidFill>
                  <a:srgbClr val="002060"/>
                </a:solidFill>
                <a:effectLst/>
                <a:latin typeface="Arial Black" panose="020B0A04020102020204" pitchFamily="34" charset="0"/>
              </a:rPr>
              <a:t>Abul</a:t>
            </a:r>
            <a:r>
              <a:rPr lang="en-IN" sz="2000" b="1" dirty="0">
                <a:solidFill>
                  <a:srgbClr val="002060"/>
                </a:solidFill>
                <a:effectLst/>
                <a:latin typeface="Arial Black" panose="020B0A04020102020204" pitchFamily="34" charset="0"/>
              </a:rPr>
              <a:t> </a:t>
            </a:r>
            <a:r>
              <a:rPr lang="en-IN" sz="2000" b="1" dirty="0" err="1">
                <a:solidFill>
                  <a:srgbClr val="002060"/>
                </a:solidFill>
                <a:effectLst/>
                <a:latin typeface="Arial Black" panose="020B0A04020102020204" pitchFamily="34" charset="0"/>
              </a:rPr>
              <a:t>Kalam</a:t>
            </a:r>
            <a:r>
              <a:rPr lang="en-IN" sz="2000" b="1" dirty="0">
                <a:solidFill>
                  <a:srgbClr val="002060"/>
                </a:solidFill>
                <a:effectLst/>
                <a:latin typeface="Arial Black" panose="020B0A04020102020204" pitchFamily="34" charset="0"/>
              </a:rPr>
              <a:t> Azad University Technology, West Bengal, India </a:t>
            </a:r>
            <a:endParaRPr lang="en-IN" sz="2000" dirty="0">
              <a:solidFill>
                <a:srgbClr val="002060"/>
              </a:solidFill>
              <a:latin typeface="Arial Black" panose="020B0A04020102020204" pitchFamily="34" charset="0"/>
            </a:endParaRPr>
          </a:p>
        </p:txBody>
      </p:sp>
      <p:sp>
        <p:nvSpPr>
          <p:cNvPr id="18" name="TextBox 17">
            <a:extLst>
              <a:ext uri="{FF2B5EF4-FFF2-40B4-BE49-F238E27FC236}">
                <a16:creationId xmlns:a16="http://schemas.microsoft.com/office/drawing/2014/main" id="{69C08ADF-69CD-4BF5-BD2E-ADD335146364}"/>
              </a:ext>
            </a:extLst>
          </p:cNvPr>
          <p:cNvSpPr txBox="1"/>
          <p:nvPr/>
        </p:nvSpPr>
        <p:spPr>
          <a:xfrm>
            <a:off x="2495187" y="4483094"/>
            <a:ext cx="6904451" cy="1200329"/>
          </a:xfrm>
          <a:prstGeom prst="rect">
            <a:avLst/>
          </a:prstGeom>
          <a:noFill/>
        </p:spPr>
        <p:txBody>
          <a:bodyPr wrap="square">
            <a:spAutoFit/>
          </a:bodyPr>
          <a:lstStyle/>
          <a:p>
            <a:pPr algn="ctr"/>
            <a:endParaRPr lang="en-IN" dirty="0">
              <a:solidFill>
                <a:srgbClr val="002060"/>
              </a:solidFill>
              <a:latin typeface="Arial Black" panose="020B0A04020102020204" pitchFamily="34" charset="0"/>
            </a:endParaRPr>
          </a:p>
          <a:p>
            <a:pPr algn="ctr"/>
            <a:r>
              <a:rPr lang="en-IN" dirty="0">
                <a:solidFill>
                  <a:srgbClr val="002060"/>
                </a:solidFill>
                <a:latin typeface="Arial Black" panose="020B0A04020102020204" pitchFamily="34" charset="0"/>
              </a:rPr>
              <a:t>Guided By:</a:t>
            </a:r>
          </a:p>
          <a:p>
            <a:pPr algn="ctr"/>
            <a:endParaRPr lang="en-IN" dirty="0">
              <a:solidFill>
                <a:srgbClr val="002060"/>
              </a:solidFill>
              <a:latin typeface="Arial Black" panose="020B0A04020102020204" pitchFamily="34" charset="0"/>
            </a:endParaRPr>
          </a:p>
          <a:p>
            <a:pPr algn="ctr"/>
            <a:r>
              <a:rPr lang="en-IN" dirty="0">
                <a:solidFill>
                  <a:srgbClr val="002060"/>
                </a:solidFill>
                <a:latin typeface="Arial Black" panose="020B0A04020102020204" pitchFamily="34" charset="0"/>
              </a:rPr>
              <a:t>      Mr. </a:t>
            </a:r>
            <a:r>
              <a:rPr lang="en-IN" dirty="0" err="1">
                <a:solidFill>
                  <a:srgbClr val="002060"/>
                </a:solidFill>
                <a:latin typeface="Arial Black" panose="020B0A04020102020204" pitchFamily="34" charset="0"/>
              </a:rPr>
              <a:t>Sanchayan</a:t>
            </a:r>
            <a:r>
              <a:rPr lang="en-IN" dirty="0">
                <a:solidFill>
                  <a:srgbClr val="002060"/>
                </a:solidFill>
                <a:latin typeface="Arial Black" panose="020B0A04020102020204" pitchFamily="34" charset="0"/>
              </a:rPr>
              <a:t> Bhaumik</a:t>
            </a:r>
          </a:p>
        </p:txBody>
      </p:sp>
      <p:pic>
        <p:nvPicPr>
          <p:cNvPr id="5" name="Picture 4">
            <a:extLst>
              <a:ext uri="{FF2B5EF4-FFF2-40B4-BE49-F238E27FC236}">
                <a16:creationId xmlns:a16="http://schemas.microsoft.com/office/drawing/2014/main" id="{46ABA3AF-E3DC-7623-5410-4D2518DEA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8" y="3300232"/>
            <a:ext cx="1936802" cy="1200330"/>
          </a:xfrm>
          <a:prstGeom prst="rect">
            <a:avLst/>
          </a:prstGeom>
        </p:spPr>
      </p:pic>
    </p:spTree>
    <p:extLst>
      <p:ext uri="{BB962C8B-B14F-4D97-AF65-F5344CB8AC3E}">
        <p14:creationId xmlns:p14="http://schemas.microsoft.com/office/powerpoint/2010/main" val="167880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B9F18C4-138B-57D5-DD11-2C8A6B27C89C}"/>
              </a:ext>
            </a:extLst>
          </p:cNvPr>
          <p:cNvGraphicFramePr>
            <a:graphicFrameLocks noGrp="1"/>
          </p:cNvGraphicFramePr>
          <p:nvPr>
            <p:ph idx="1"/>
            <p:extLst>
              <p:ext uri="{D42A27DB-BD31-4B8C-83A1-F6EECF244321}">
                <p14:modId xmlns:p14="http://schemas.microsoft.com/office/powerpoint/2010/main" val="2616664714"/>
              </p:ext>
            </p:extLst>
          </p:nvPr>
        </p:nvGraphicFramePr>
        <p:xfrm>
          <a:off x="875070" y="1484671"/>
          <a:ext cx="10343535" cy="4719484"/>
        </p:xfrm>
        <a:graphic>
          <a:graphicData uri="http://schemas.openxmlformats.org/drawingml/2006/table">
            <a:tbl>
              <a:tblPr firstRow="1" firstCol="1" bandRow="1">
                <a:tableStyleId>{5C22544A-7EE6-4342-B048-85BDC9FD1C3A}</a:tableStyleId>
              </a:tblPr>
              <a:tblGrid>
                <a:gridCol w="1766807">
                  <a:extLst>
                    <a:ext uri="{9D8B030D-6E8A-4147-A177-3AD203B41FA5}">
                      <a16:colId xmlns:a16="http://schemas.microsoft.com/office/drawing/2014/main" val="2239219593"/>
                    </a:ext>
                  </a:extLst>
                </a:gridCol>
                <a:gridCol w="598566">
                  <a:extLst>
                    <a:ext uri="{9D8B030D-6E8A-4147-A177-3AD203B41FA5}">
                      <a16:colId xmlns:a16="http://schemas.microsoft.com/office/drawing/2014/main" val="2720141161"/>
                    </a:ext>
                  </a:extLst>
                </a:gridCol>
                <a:gridCol w="2834834">
                  <a:extLst>
                    <a:ext uri="{9D8B030D-6E8A-4147-A177-3AD203B41FA5}">
                      <a16:colId xmlns:a16="http://schemas.microsoft.com/office/drawing/2014/main" val="2214375877"/>
                    </a:ext>
                  </a:extLst>
                </a:gridCol>
                <a:gridCol w="2589269">
                  <a:extLst>
                    <a:ext uri="{9D8B030D-6E8A-4147-A177-3AD203B41FA5}">
                      <a16:colId xmlns:a16="http://schemas.microsoft.com/office/drawing/2014/main" val="499855447"/>
                    </a:ext>
                  </a:extLst>
                </a:gridCol>
                <a:gridCol w="2554059">
                  <a:extLst>
                    <a:ext uri="{9D8B030D-6E8A-4147-A177-3AD203B41FA5}">
                      <a16:colId xmlns:a16="http://schemas.microsoft.com/office/drawing/2014/main" val="8094183"/>
                    </a:ext>
                  </a:extLst>
                </a:gridCol>
              </a:tblGrid>
              <a:tr h="2221347">
                <a:tc>
                  <a:txBody>
                    <a:bodyPr/>
                    <a:lstStyle/>
                    <a:p>
                      <a:pPr algn="l">
                        <a:lnSpc>
                          <a:spcPct val="107000"/>
                        </a:lnSpc>
                        <a:spcAft>
                          <a:spcPts val="800"/>
                        </a:spcAft>
                      </a:pPr>
                      <a:r>
                        <a:rPr lang="en-IN" sz="700" kern="100">
                          <a:effectLst/>
                        </a:rPr>
                        <a:t>Anonymous Authentication for Wireless Body Area Networks With Provable Security.</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tc>
                  <a:txBody>
                    <a:bodyPr/>
                    <a:lstStyle/>
                    <a:p>
                      <a:pPr algn="l">
                        <a:lnSpc>
                          <a:spcPct val="107000"/>
                        </a:lnSpc>
                        <a:spcAft>
                          <a:spcPts val="800"/>
                        </a:spcAft>
                      </a:pPr>
                      <a:r>
                        <a:rPr lang="en-IN" sz="800" kern="100">
                          <a:effectLst/>
                        </a:rPr>
                        <a:t>2017</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tc>
                  <a:txBody>
                    <a:bodyPr/>
                    <a:lstStyle/>
                    <a:p>
                      <a:pPr algn="l">
                        <a:lnSpc>
                          <a:spcPct val="107000"/>
                        </a:lnSpc>
                        <a:spcAft>
                          <a:spcPts val="800"/>
                        </a:spcAft>
                      </a:pPr>
                      <a:r>
                        <a:rPr lang="en-IN" sz="700" kern="100">
                          <a:effectLst/>
                        </a:rPr>
                        <a:t>Advances in wireless communications, embedded systems, and integrated circuit technologies have made wireless body area networks (WBANs) a promising networking paradigm.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tc>
                  <a:txBody>
                    <a:bodyPr/>
                    <a:lstStyle/>
                    <a:p>
                      <a:pPr algn="l">
                        <a:lnSpc>
                          <a:spcPct val="107000"/>
                        </a:lnSpc>
                        <a:spcAft>
                          <a:spcPts val="750"/>
                        </a:spcAft>
                      </a:pPr>
                      <a:r>
                        <a:rPr lang="en-IN" sz="700" kern="100">
                          <a:effectLst/>
                        </a:rPr>
                        <a:t>WBANs are increasingly used in modern medical systems for collecting real-time biomedical data through intelligent medical sensors and sending it to remote medical personnel for clinical diagnostics. However, WBANs also present challenges in maintaining data confidentiality and patients' privacy.</a:t>
                      </a:r>
                      <a:endParaRPr lang="en-IN" sz="800" kern="100">
                        <a:effectLst/>
                      </a:endParaRPr>
                    </a:p>
                    <a:p>
                      <a:pPr marL="457200" algn="l">
                        <a:lnSpc>
                          <a:spcPct val="107000"/>
                        </a:lnSpc>
                        <a:spcAft>
                          <a:spcPts val="750"/>
                        </a:spcAft>
                      </a:pPr>
                      <a:r>
                        <a:rPr lang="en-IN" sz="800" kern="0">
                          <a:effectLst/>
                        </a:rPr>
                        <a:t> </a:t>
                      </a:r>
                      <a:endParaRPr lang="en-IN" sz="800" kern="100">
                        <a:effectLst/>
                      </a:endParaRPr>
                    </a:p>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tc>
                  <a:txBody>
                    <a:bodyPr/>
                    <a:lstStyle/>
                    <a:p>
                      <a:pPr algn="l">
                        <a:lnSpc>
                          <a:spcPct val="107000"/>
                        </a:lnSpc>
                        <a:spcAft>
                          <a:spcPts val="800"/>
                        </a:spcAft>
                      </a:pPr>
                      <a:r>
                        <a:rPr lang="en-IN" sz="700" kern="100">
                          <a:effectLst/>
                        </a:rPr>
                        <a:t>In recent years, several anonymous authentication (AA) schemes have been proposed to enhance security by protecting patients' identities and encrypting medical data. However, many of these schemes are not secure enough</a:t>
                      </a:r>
                      <a:r>
                        <a:rPr lang="en-IN" sz="800" kern="100">
                          <a:effectLst/>
                        </a:rPr>
                        <a:t>.</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extLst>
                  <a:ext uri="{0D108BD9-81ED-4DB2-BD59-A6C34878D82A}">
                    <a16:rowId xmlns:a16="http://schemas.microsoft.com/office/drawing/2014/main" val="1851121448"/>
                  </a:ext>
                </a:extLst>
              </a:tr>
              <a:tr h="197186">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extLst>
                  <a:ext uri="{0D108BD9-81ED-4DB2-BD59-A6C34878D82A}">
                    <a16:rowId xmlns:a16="http://schemas.microsoft.com/office/drawing/2014/main" val="348885685"/>
                  </a:ext>
                </a:extLst>
              </a:tr>
              <a:tr h="2300951">
                <a:tc>
                  <a:txBody>
                    <a:bodyPr/>
                    <a:lstStyle/>
                    <a:p>
                      <a:pPr algn="l">
                        <a:lnSpc>
                          <a:spcPct val="107000"/>
                        </a:lnSpc>
                        <a:spcAft>
                          <a:spcPts val="800"/>
                        </a:spcAft>
                      </a:pPr>
                      <a:r>
                        <a:rPr lang="en-IN" sz="700" kern="100">
                          <a:effectLst/>
                        </a:rPr>
                        <a:t>ASSURED PRIVACY AND AUTHENTICATION OF HEALTH DATA IN CLOUD USING CRYPTOGRAPHIC ALGORITHM.</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tc>
                  <a:txBody>
                    <a:bodyPr/>
                    <a:lstStyle/>
                    <a:p>
                      <a:pPr algn="l">
                        <a:lnSpc>
                          <a:spcPct val="107000"/>
                        </a:lnSpc>
                        <a:spcAft>
                          <a:spcPts val="800"/>
                        </a:spcAft>
                      </a:pPr>
                      <a:r>
                        <a:rPr lang="en-IN" sz="800" kern="100">
                          <a:effectLst/>
                        </a:rPr>
                        <a:t>2018</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tc>
                  <a:txBody>
                    <a:bodyPr/>
                    <a:lstStyle/>
                    <a:p>
                      <a:pPr algn="l">
                        <a:lnSpc>
                          <a:spcPct val="107000"/>
                        </a:lnSpc>
                        <a:spcAft>
                          <a:spcPts val="800"/>
                        </a:spcAft>
                      </a:pPr>
                      <a:r>
                        <a:rPr lang="en-IN" sz="700" kern="100">
                          <a:effectLst/>
                        </a:rPr>
                        <a:t>In the modern era, healthcare centers and individual care takers create a prolific path to share and store data, reducing healthcare costs.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tc>
                  <a:txBody>
                    <a:bodyPr/>
                    <a:lstStyle/>
                    <a:p>
                      <a:pPr algn="l">
                        <a:lnSpc>
                          <a:spcPct val="107000"/>
                        </a:lnSpc>
                        <a:spcAft>
                          <a:spcPts val="800"/>
                        </a:spcAft>
                      </a:pPr>
                      <a:r>
                        <a:rPr lang="en-IN" sz="700" kern="100">
                          <a:effectLst/>
                        </a:rPr>
                        <a:t>However, using public clouds for this purpose includes high risks, as data is shared among multiple users, making security issues more deep-rooted and vulnerable to theft. Currently, cloud service providers have full control over the key, making data sharing more vulnerable to theft.</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tc>
                  <a:txBody>
                    <a:bodyPr/>
                    <a:lstStyle/>
                    <a:p>
                      <a:pPr algn="l">
                        <a:lnSpc>
                          <a:spcPct val="107000"/>
                        </a:lnSpc>
                        <a:spcAft>
                          <a:spcPts val="800"/>
                        </a:spcAft>
                      </a:pPr>
                      <a:r>
                        <a:rPr lang="en-IN" sz="700" kern="100" dirty="0">
                          <a:effectLst/>
                        </a:rPr>
                        <a:t>To ensure end-to-end security, protocols are used to protect data among authorized users. The design of webpages helps patients upload encrypted data to the cloud, and authorized users can only download the data if the key is present. Memory usage and encryption time are calculated to provide end-to-end security for sharing health data between a patient and an authorized user. Cryptographic algorithms.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8572" marR="48572" marT="0" marB="0"/>
                </a:tc>
                <a:extLst>
                  <a:ext uri="{0D108BD9-81ED-4DB2-BD59-A6C34878D82A}">
                    <a16:rowId xmlns:a16="http://schemas.microsoft.com/office/drawing/2014/main" val="1206148491"/>
                  </a:ext>
                </a:extLst>
              </a:tr>
            </a:tbl>
          </a:graphicData>
        </a:graphic>
      </p:graphicFrame>
      <p:sp>
        <p:nvSpPr>
          <p:cNvPr id="4" name="Date Placeholder 3">
            <a:extLst>
              <a:ext uri="{FF2B5EF4-FFF2-40B4-BE49-F238E27FC236}">
                <a16:creationId xmlns:a16="http://schemas.microsoft.com/office/drawing/2014/main" id="{B78DE3DC-1054-B494-D77F-6ADD6F0AAC7C}"/>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C7BBD622-512D-DF1F-8920-E80E4520C667}"/>
              </a:ext>
            </a:extLst>
          </p:cNvPr>
          <p:cNvSpPr>
            <a:spLocks noGrp="1"/>
          </p:cNvSpPr>
          <p:nvPr>
            <p:ph type="sldNum" sz="quarter" idx="12"/>
          </p:nvPr>
        </p:nvSpPr>
        <p:spPr/>
        <p:txBody>
          <a:bodyPr/>
          <a:lstStyle/>
          <a:p>
            <a:fld id="{C8421A79-F751-4E2E-A6A8-90315ACC7929}" type="slidenum">
              <a:rPr lang="en-IN" smtClean="0"/>
              <a:t>10</a:t>
            </a:fld>
            <a:endParaRPr lang="en-IN"/>
          </a:p>
        </p:txBody>
      </p:sp>
    </p:spTree>
    <p:extLst>
      <p:ext uri="{BB962C8B-B14F-4D97-AF65-F5344CB8AC3E}">
        <p14:creationId xmlns:p14="http://schemas.microsoft.com/office/powerpoint/2010/main" val="302699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7A2BB43-ACAA-D64A-8E14-01DC32C2C71B}"/>
              </a:ext>
            </a:extLst>
          </p:cNvPr>
          <p:cNvGraphicFramePr>
            <a:graphicFrameLocks noGrp="1"/>
          </p:cNvGraphicFramePr>
          <p:nvPr>
            <p:ph idx="1"/>
            <p:extLst>
              <p:ext uri="{D42A27DB-BD31-4B8C-83A1-F6EECF244321}">
                <p14:modId xmlns:p14="http://schemas.microsoft.com/office/powerpoint/2010/main" val="2891398470"/>
              </p:ext>
            </p:extLst>
          </p:nvPr>
        </p:nvGraphicFramePr>
        <p:xfrm>
          <a:off x="1406012" y="1297857"/>
          <a:ext cx="10333703" cy="4906297"/>
        </p:xfrm>
        <a:graphic>
          <a:graphicData uri="http://schemas.openxmlformats.org/drawingml/2006/table">
            <a:tbl>
              <a:tblPr firstRow="1" firstCol="1" bandRow="1">
                <a:tableStyleId>{5C22544A-7EE6-4342-B048-85BDC9FD1C3A}</a:tableStyleId>
              </a:tblPr>
              <a:tblGrid>
                <a:gridCol w="1765127">
                  <a:extLst>
                    <a:ext uri="{9D8B030D-6E8A-4147-A177-3AD203B41FA5}">
                      <a16:colId xmlns:a16="http://schemas.microsoft.com/office/drawing/2014/main" val="136252672"/>
                    </a:ext>
                  </a:extLst>
                </a:gridCol>
                <a:gridCol w="597996">
                  <a:extLst>
                    <a:ext uri="{9D8B030D-6E8A-4147-A177-3AD203B41FA5}">
                      <a16:colId xmlns:a16="http://schemas.microsoft.com/office/drawing/2014/main" val="818400091"/>
                    </a:ext>
                  </a:extLst>
                </a:gridCol>
                <a:gridCol w="2832140">
                  <a:extLst>
                    <a:ext uri="{9D8B030D-6E8A-4147-A177-3AD203B41FA5}">
                      <a16:colId xmlns:a16="http://schemas.microsoft.com/office/drawing/2014/main" val="1779998501"/>
                    </a:ext>
                  </a:extLst>
                </a:gridCol>
                <a:gridCol w="2586808">
                  <a:extLst>
                    <a:ext uri="{9D8B030D-6E8A-4147-A177-3AD203B41FA5}">
                      <a16:colId xmlns:a16="http://schemas.microsoft.com/office/drawing/2014/main" val="3262258300"/>
                    </a:ext>
                  </a:extLst>
                </a:gridCol>
                <a:gridCol w="2551632">
                  <a:extLst>
                    <a:ext uri="{9D8B030D-6E8A-4147-A177-3AD203B41FA5}">
                      <a16:colId xmlns:a16="http://schemas.microsoft.com/office/drawing/2014/main" val="1324390082"/>
                    </a:ext>
                  </a:extLst>
                </a:gridCol>
              </a:tblGrid>
              <a:tr h="2956453">
                <a:tc>
                  <a:txBody>
                    <a:bodyPr/>
                    <a:lstStyle/>
                    <a:p>
                      <a:pPr algn="l">
                        <a:lnSpc>
                          <a:spcPct val="107000"/>
                        </a:lnSpc>
                        <a:spcAft>
                          <a:spcPts val="800"/>
                        </a:spcAft>
                      </a:pPr>
                      <a:r>
                        <a:rPr lang="en-IN" sz="700" kern="100">
                          <a:effectLst/>
                        </a:rPr>
                        <a:t>Authenticated Medical Documents Releasing with Privacy Protection and Release Control.</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tc>
                  <a:txBody>
                    <a:bodyPr/>
                    <a:lstStyle/>
                    <a:p>
                      <a:pPr algn="l">
                        <a:lnSpc>
                          <a:spcPct val="107000"/>
                        </a:lnSpc>
                        <a:spcAft>
                          <a:spcPts val="800"/>
                        </a:spcAft>
                      </a:pPr>
                      <a:r>
                        <a:rPr lang="en-IN" sz="800" kern="100">
                          <a:effectLst/>
                        </a:rPr>
                        <a:t>2021</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tc>
                  <a:txBody>
                    <a:bodyPr/>
                    <a:lstStyle/>
                    <a:p>
                      <a:pPr algn="l">
                        <a:lnSpc>
                          <a:spcPct val="107000"/>
                        </a:lnSpc>
                        <a:spcAft>
                          <a:spcPts val="750"/>
                        </a:spcAft>
                      </a:pPr>
                      <a:r>
                        <a:rPr lang="en-IN" sz="800" kern="100">
                          <a:effectLst/>
                        </a:rPr>
                        <a:t> </a:t>
                      </a:r>
                      <a:r>
                        <a:rPr lang="en-IN" sz="700" kern="100">
                          <a:effectLst/>
                        </a:rPr>
                        <a:t>The integrity and origin authentication of medical documents released in Information Societies.</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tc>
                  <a:txBody>
                    <a:bodyPr/>
                    <a:lstStyle/>
                    <a:p>
                      <a:pPr algn="l">
                        <a:lnSpc>
                          <a:spcPct val="107000"/>
                        </a:lnSpc>
                        <a:spcAft>
                          <a:spcPts val="800"/>
                        </a:spcAft>
                      </a:pPr>
                      <a:r>
                        <a:rPr lang="en-IN" sz="700" kern="100">
                          <a:effectLst/>
                        </a:rPr>
                        <a:t>The sensitive nature of this information raises a privacy threat when medical documents are uncontrollably made available to untrusted third parties. Redactable signatures (RSSs) allow parties to delete parts of an authenticated document while guaranteeing the origin and integrity authentication of the resulting subdocument.</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tc>
                  <a:txBody>
                    <a:bodyPr/>
                    <a:lstStyle/>
                    <a:p>
                      <a:pPr algn="l">
                        <a:lnSpc>
                          <a:spcPct val="107000"/>
                        </a:lnSpc>
                        <a:spcAft>
                          <a:spcPts val="750"/>
                        </a:spcAft>
                      </a:pPr>
                      <a:r>
                        <a:rPr lang="en-IN" sz="700" kern="100">
                          <a:effectLst/>
                        </a:rPr>
                        <a:t>. However, most existing RSSs are vulnerable to dishonest redactors or illegal redaction detection. To address these issues, the authors propose two distinct RSSs with flexible release control (RSSs-FRC) and analyze their performance in terms of security, efficiency, and functionality. The study highlights the importance of protecting patients' privacy when their medical data is used for secondary use, such as clinical studies and medical research.</a:t>
                      </a:r>
                      <a:endParaRPr lang="en-IN" sz="800" kern="100">
                        <a:effectLst/>
                      </a:endParaRPr>
                    </a:p>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extLst>
                  <a:ext uri="{0D108BD9-81ED-4DB2-BD59-A6C34878D82A}">
                    <a16:rowId xmlns:a16="http://schemas.microsoft.com/office/drawing/2014/main" val="2541818752"/>
                  </a:ext>
                </a:extLst>
              </a:tr>
              <a:tr h="216389">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extLst>
                  <a:ext uri="{0D108BD9-81ED-4DB2-BD59-A6C34878D82A}">
                    <a16:rowId xmlns:a16="http://schemas.microsoft.com/office/drawing/2014/main" val="3371915460"/>
                  </a:ext>
                </a:extLst>
              </a:tr>
              <a:tr h="1733455">
                <a:tc>
                  <a:txBody>
                    <a:bodyPr/>
                    <a:lstStyle/>
                    <a:p>
                      <a:pPr algn="l">
                        <a:lnSpc>
                          <a:spcPct val="107000"/>
                        </a:lnSpc>
                        <a:spcAft>
                          <a:spcPts val="800"/>
                        </a:spcAft>
                      </a:pPr>
                      <a:r>
                        <a:rPr lang="en-IN" sz="700" kern="100">
                          <a:effectLst/>
                        </a:rPr>
                        <a:t>Authentication and Secure Key Management in E-Health Services: A Robust and Efficient Protocol Using Biometrics.</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tc>
                  <a:txBody>
                    <a:bodyPr/>
                    <a:lstStyle/>
                    <a:p>
                      <a:pPr algn="l">
                        <a:lnSpc>
                          <a:spcPct val="107000"/>
                        </a:lnSpc>
                        <a:spcAft>
                          <a:spcPts val="800"/>
                        </a:spcAft>
                      </a:pPr>
                      <a:r>
                        <a:rPr lang="en-IN" sz="800" kern="100">
                          <a:effectLst/>
                        </a:rPr>
                        <a:t>2017</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tc>
                  <a:txBody>
                    <a:bodyPr/>
                    <a:lstStyle/>
                    <a:p>
                      <a:pPr algn="l">
                        <a:lnSpc>
                          <a:spcPct val="107000"/>
                        </a:lnSpc>
                        <a:spcAft>
                          <a:spcPts val="800"/>
                        </a:spcAft>
                      </a:pPr>
                      <a:r>
                        <a:rPr lang="en-IN" sz="700" kern="100">
                          <a:effectLst/>
                        </a:rPr>
                        <a:t>This article discusses the use of modern technology in medical science, particularly in Telecare Medicine Information Systems (TMIS).</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tc>
                  <a:txBody>
                    <a:bodyPr/>
                    <a:lstStyle/>
                    <a:p>
                      <a:pPr algn="l">
                        <a:lnSpc>
                          <a:spcPct val="107000"/>
                        </a:lnSpc>
                        <a:spcAft>
                          <a:spcPts val="800"/>
                        </a:spcAft>
                      </a:pPr>
                      <a:r>
                        <a:rPr lang="en-IN" sz="700" kern="100">
                          <a:effectLst/>
                        </a:rPr>
                        <a:t>The security of patient-related information is crucial, and authentication protocols have been proposed for this purpose. However, Omid et al.'s protocol is susceptible to user impersonation attacks and fails to protect user identity</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tc>
                  <a:txBody>
                    <a:bodyPr/>
                    <a:lstStyle/>
                    <a:p>
                      <a:pPr algn="l">
                        <a:lnSpc>
                          <a:spcPct val="107000"/>
                        </a:lnSpc>
                        <a:spcAft>
                          <a:spcPts val="800"/>
                        </a:spcAft>
                      </a:pPr>
                      <a:r>
                        <a:rPr lang="en-IN" sz="700" kern="100" dirty="0">
                          <a:effectLst/>
                        </a:rPr>
                        <a:t>To address these issues, an improved mechanism is needed to secure the three-factor authentication framework for practical applications. A robust and efficient biometrics-based authentication and key agreement protocol for E-Health Services has been proposed</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273" marR="51273" marT="0" marB="0"/>
                </a:tc>
                <a:extLst>
                  <a:ext uri="{0D108BD9-81ED-4DB2-BD59-A6C34878D82A}">
                    <a16:rowId xmlns:a16="http://schemas.microsoft.com/office/drawing/2014/main" val="453734430"/>
                  </a:ext>
                </a:extLst>
              </a:tr>
            </a:tbl>
          </a:graphicData>
        </a:graphic>
      </p:graphicFrame>
      <p:sp>
        <p:nvSpPr>
          <p:cNvPr id="4" name="Date Placeholder 3">
            <a:extLst>
              <a:ext uri="{FF2B5EF4-FFF2-40B4-BE49-F238E27FC236}">
                <a16:creationId xmlns:a16="http://schemas.microsoft.com/office/drawing/2014/main" id="{5B813018-051F-FE89-B1BE-13EBAE9F3FD9}"/>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566AD583-2059-B7C4-321E-707C8566CFA5}"/>
              </a:ext>
            </a:extLst>
          </p:cNvPr>
          <p:cNvSpPr>
            <a:spLocks noGrp="1"/>
          </p:cNvSpPr>
          <p:nvPr>
            <p:ph type="sldNum" sz="quarter" idx="12"/>
          </p:nvPr>
        </p:nvSpPr>
        <p:spPr/>
        <p:txBody>
          <a:bodyPr/>
          <a:lstStyle/>
          <a:p>
            <a:fld id="{C8421A79-F751-4E2E-A6A8-90315ACC7929}" type="slidenum">
              <a:rPr lang="en-IN" smtClean="0"/>
              <a:t>11</a:t>
            </a:fld>
            <a:endParaRPr lang="en-IN"/>
          </a:p>
        </p:txBody>
      </p:sp>
    </p:spTree>
    <p:extLst>
      <p:ext uri="{BB962C8B-B14F-4D97-AF65-F5344CB8AC3E}">
        <p14:creationId xmlns:p14="http://schemas.microsoft.com/office/powerpoint/2010/main" val="56355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E27A1B-5923-84A5-A51E-3DACB0510F17}"/>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070D40F6-C9F4-F43B-7B43-D49B0C3E5B79}"/>
              </a:ext>
            </a:extLst>
          </p:cNvPr>
          <p:cNvSpPr>
            <a:spLocks noGrp="1"/>
          </p:cNvSpPr>
          <p:nvPr>
            <p:ph type="sldNum" sz="quarter" idx="12"/>
          </p:nvPr>
        </p:nvSpPr>
        <p:spPr/>
        <p:txBody>
          <a:bodyPr/>
          <a:lstStyle/>
          <a:p>
            <a:fld id="{C8421A79-F751-4E2E-A6A8-90315ACC7929}" type="slidenum">
              <a:rPr lang="en-IN" smtClean="0"/>
              <a:t>12</a:t>
            </a:fld>
            <a:endParaRPr lang="en-IN"/>
          </a:p>
        </p:txBody>
      </p:sp>
      <p:graphicFrame>
        <p:nvGraphicFramePr>
          <p:cNvPr id="7" name="Content Placeholder 6">
            <a:extLst>
              <a:ext uri="{FF2B5EF4-FFF2-40B4-BE49-F238E27FC236}">
                <a16:creationId xmlns:a16="http://schemas.microsoft.com/office/drawing/2014/main" id="{D9B405B0-5D9D-85A9-7D76-A5378DAA4B7D}"/>
              </a:ext>
            </a:extLst>
          </p:cNvPr>
          <p:cNvGraphicFramePr>
            <a:graphicFrameLocks noGrp="1"/>
          </p:cNvGraphicFramePr>
          <p:nvPr>
            <p:ph idx="1"/>
            <p:extLst>
              <p:ext uri="{D42A27DB-BD31-4B8C-83A1-F6EECF244321}">
                <p14:modId xmlns:p14="http://schemas.microsoft.com/office/powerpoint/2010/main" val="3824697602"/>
              </p:ext>
            </p:extLst>
          </p:nvPr>
        </p:nvGraphicFramePr>
        <p:xfrm>
          <a:off x="1238865" y="1337188"/>
          <a:ext cx="10461522" cy="4574662"/>
        </p:xfrm>
        <a:graphic>
          <a:graphicData uri="http://schemas.openxmlformats.org/drawingml/2006/table">
            <a:tbl>
              <a:tblPr firstRow="1" firstCol="1" bandRow="1">
                <a:tableStyleId>{5C22544A-7EE6-4342-B048-85BDC9FD1C3A}</a:tableStyleId>
              </a:tblPr>
              <a:tblGrid>
                <a:gridCol w="1786960">
                  <a:extLst>
                    <a:ext uri="{9D8B030D-6E8A-4147-A177-3AD203B41FA5}">
                      <a16:colId xmlns:a16="http://schemas.microsoft.com/office/drawing/2014/main" val="3311084337"/>
                    </a:ext>
                  </a:extLst>
                </a:gridCol>
                <a:gridCol w="605394">
                  <a:extLst>
                    <a:ext uri="{9D8B030D-6E8A-4147-A177-3AD203B41FA5}">
                      <a16:colId xmlns:a16="http://schemas.microsoft.com/office/drawing/2014/main" val="4178253265"/>
                    </a:ext>
                  </a:extLst>
                </a:gridCol>
                <a:gridCol w="2867170">
                  <a:extLst>
                    <a:ext uri="{9D8B030D-6E8A-4147-A177-3AD203B41FA5}">
                      <a16:colId xmlns:a16="http://schemas.microsoft.com/office/drawing/2014/main" val="3556056153"/>
                    </a:ext>
                  </a:extLst>
                </a:gridCol>
                <a:gridCol w="2618804">
                  <a:extLst>
                    <a:ext uri="{9D8B030D-6E8A-4147-A177-3AD203B41FA5}">
                      <a16:colId xmlns:a16="http://schemas.microsoft.com/office/drawing/2014/main" val="2591961080"/>
                    </a:ext>
                  </a:extLst>
                </a:gridCol>
                <a:gridCol w="2583194">
                  <a:extLst>
                    <a:ext uri="{9D8B030D-6E8A-4147-A177-3AD203B41FA5}">
                      <a16:colId xmlns:a16="http://schemas.microsoft.com/office/drawing/2014/main" val="4199238787"/>
                    </a:ext>
                  </a:extLst>
                </a:gridCol>
              </a:tblGrid>
              <a:tr h="1759621">
                <a:tc>
                  <a:txBody>
                    <a:bodyPr/>
                    <a:lstStyle/>
                    <a:p>
                      <a:pPr algn="l">
                        <a:lnSpc>
                          <a:spcPct val="107000"/>
                        </a:lnSpc>
                        <a:spcAft>
                          <a:spcPts val="800"/>
                        </a:spcAft>
                      </a:pPr>
                      <a:r>
                        <a:rPr lang="en-IN" sz="600" kern="100">
                          <a:effectLst/>
                        </a:rPr>
                        <a:t>COMPUTER-AIDED INTERVENTIONS INFORMATION SYSTEM.</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tc>
                  <a:txBody>
                    <a:bodyPr/>
                    <a:lstStyle/>
                    <a:p>
                      <a:pPr algn="l">
                        <a:lnSpc>
                          <a:spcPct val="107000"/>
                        </a:lnSpc>
                        <a:spcAft>
                          <a:spcPts val="800"/>
                        </a:spcAft>
                      </a:pPr>
                      <a:r>
                        <a:rPr lang="en-IN" sz="700" kern="100">
                          <a:effectLst/>
                        </a:rPr>
                        <a:t>2018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tc>
                  <a:txBody>
                    <a:bodyPr/>
                    <a:lstStyle/>
                    <a:p>
                      <a:pPr algn="l">
                        <a:lnSpc>
                          <a:spcPct val="107000"/>
                        </a:lnSpc>
                        <a:spcAft>
                          <a:spcPts val="800"/>
                        </a:spcAft>
                      </a:pPr>
                      <a:r>
                        <a:rPr lang="en-IN" sz="600" kern="100">
                          <a:effectLst/>
                        </a:rPr>
                        <a:t>The Computer-Aided Interventions Information System (CAIIS) was designed to support image-guided interventions for neurosurgery and radiosurgery activity.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tc>
                  <a:txBody>
                    <a:bodyPr/>
                    <a:lstStyle/>
                    <a:p>
                      <a:pPr algn="l">
                        <a:lnSpc>
                          <a:spcPct val="107000"/>
                        </a:lnSpc>
                        <a:spcAft>
                          <a:spcPts val="800"/>
                        </a:spcAft>
                      </a:pPr>
                      <a:r>
                        <a:rPr lang="en-IN" sz="600" kern="100">
                          <a:effectLst/>
                        </a:rPr>
                        <a:t>The system includes patient and center management, clinical knowledge system, archiving, and report production. The framework uses a server-side web application based on open, standard, and robust technologies such as Java, XML, JDO, persistence layer (Castor), SQL-transaction enabled Database, HL7, DICOM3.0, and Apache projects.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tc>
                  <a:txBody>
                    <a:bodyPr/>
                    <a:lstStyle/>
                    <a:p>
                      <a:pPr algn="l">
                        <a:lnSpc>
                          <a:spcPct val="107000"/>
                        </a:lnSpc>
                        <a:spcAft>
                          <a:spcPts val="800"/>
                        </a:spcAft>
                      </a:pPr>
                      <a:r>
                        <a:rPr lang="en-IN" sz="600" kern="100">
                          <a:effectLst/>
                        </a:rPr>
                        <a:t>The system is used by over 30 users to encode treatment data (654 interventions) and patient follow-up (597 for diverse image-guided procedures). The system also collects planning and treatment data, including images, from various medical workstations and archives both online and offline with fully automated management.</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extLst>
                  <a:ext uri="{0D108BD9-81ED-4DB2-BD59-A6C34878D82A}">
                    <a16:rowId xmlns:a16="http://schemas.microsoft.com/office/drawing/2014/main" val="1707402567"/>
                  </a:ext>
                </a:extLst>
              </a:tr>
              <a:tr h="172415">
                <a:tc>
                  <a:txBody>
                    <a:bodyPr/>
                    <a:lstStyle/>
                    <a:p>
                      <a:pPr algn="l">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tc>
                  <a:txBody>
                    <a:bodyPr/>
                    <a:lstStyle/>
                    <a:p>
                      <a:pPr algn="l">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tc>
                  <a:txBody>
                    <a:bodyPr/>
                    <a:lstStyle/>
                    <a:p>
                      <a:pPr algn="l">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tc>
                  <a:txBody>
                    <a:bodyPr/>
                    <a:lstStyle/>
                    <a:p>
                      <a:pPr algn="l">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tc>
                  <a:txBody>
                    <a:bodyPr/>
                    <a:lstStyle/>
                    <a:p>
                      <a:pPr algn="l">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extLst>
                  <a:ext uri="{0D108BD9-81ED-4DB2-BD59-A6C34878D82A}">
                    <a16:rowId xmlns:a16="http://schemas.microsoft.com/office/drawing/2014/main" val="1152512069"/>
                  </a:ext>
                </a:extLst>
              </a:tr>
              <a:tr h="2642626">
                <a:tc>
                  <a:txBody>
                    <a:bodyPr/>
                    <a:lstStyle/>
                    <a:p>
                      <a:pPr algn="l">
                        <a:lnSpc>
                          <a:spcPct val="107000"/>
                        </a:lnSpc>
                        <a:spcAft>
                          <a:spcPts val="800"/>
                        </a:spcAft>
                      </a:pPr>
                      <a:r>
                        <a:rPr lang="en-IN" sz="600" kern="100">
                          <a:effectLst/>
                        </a:rPr>
                        <a:t>CSEF: Cloud-Based Secure and Efficient Framework for Smart Medical System Using ECC.</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tc>
                  <a:txBody>
                    <a:bodyPr/>
                    <a:lstStyle/>
                    <a:p>
                      <a:pPr algn="l">
                        <a:lnSpc>
                          <a:spcPct val="107000"/>
                        </a:lnSpc>
                        <a:spcAft>
                          <a:spcPts val="800"/>
                        </a:spcAft>
                      </a:pPr>
                      <a:r>
                        <a:rPr lang="en-IN" sz="700" kern="100">
                          <a:effectLst/>
                        </a:rPr>
                        <a:t>2020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tc>
                  <a:txBody>
                    <a:bodyPr/>
                    <a:lstStyle/>
                    <a:p>
                      <a:pPr algn="l">
                        <a:lnSpc>
                          <a:spcPct val="107000"/>
                        </a:lnSpc>
                        <a:spcAft>
                          <a:spcPts val="800"/>
                        </a:spcAft>
                      </a:pPr>
                      <a:r>
                        <a:rPr lang="en-IN" sz="600" kern="100">
                          <a:effectLst/>
                        </a:rPr>
                        <a:t>The study by Ashish Kumari and Chien-Ming Chen aims to design a secure and efficient authentication framework for cloud-assisted SMS in smart architecture.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tc>
                  <a:txBody>
                    <a:bodyPr/>
                    <a:lstStyle/>
                    <a:p>
                      <a:pPr algn="l">
                        <a:lnSpc>
                          <a:spcPct val="107000"/>
                        </a:lnSpc>
                        <a:spcAft>
                          <a:spcPts val="800"/>
                        </a:spcAft>
                      </a:pPr>
                      <a:r>
                        <a:rPr lang="en-IN" sz="600" kern="100">
                          <a:effectLst/>
                        </a:rPr>
                        <a:t>The framework uses elliptic curve cryptography (ECC) and hash function to establish mutual authentication between healthcare centers, patients, doctors, and patients using ECC and hash function. The CSEF is secure against security attacks and satisfies many security attributes such as man-in-the-middle attack, impersonation attack, data non-repudiation, doctor anonymity, replay attack, known-key security property, message authentication, patient anonymity, data confidentiality, stolen-verifier attack, parallel session attack, and session key security.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tc>
                  <a:txBody>
                    <a:bodyPr/>
                    <a:lstStyle/>
                    <a:p>
                      <a:pPr algn="l">
                        <a:lnSpc>
                          <a:spcPct val="107000"/>
                        </a:lnSpc>
                        <a:spcAft>
                          <a:spcPts val="1800"/>
                        </a:spcAft>
                      </a:pPr>
                      <a:r>
                        <a:rPr lang="en-IN" sz="600" kern="100" dirty="0">
                          <a:effectLst/>
                        </a:rPr>
                        <a:t>It is also efficient in terms of computation and communication compared to other related frameworks, making it suitable for cloud-based SMS.</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815" marR="43815" marT="0" marB="0"/>
                </a:tc>
                <a:extLst>
                  <a:ext uri="{0D108BD9-81ED-4DB2-BD59-A6C34878D82A}">
                    <a16:rowId xmlns:a16="http://schemas.microsoft.com/office/drawing/2014/main" val="1602954986"/>
                  </a:ext>
                </a:extLst>
              </a:tr>
            </a:tbl>
          </a:graphicData>
        </a:graphic>
      </p:graphicFrame>
    </p:spTree>
    <p:extLst>
      <p:ext uri="{BB962C8B-B14F-4D97-AF65-F5344CB8AC3E}">
        <p14:creationId xmlns:p14="http://schemas.microsoft.com/office/powerpoint/2010/main" val="181207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53E4B24-D2B9-E36E-BB64-B82A83DE628A}"/>
              </a:ext>
            </a:extLst>
          </p:cNvPr>
          <p:cNvGraphicFramePr>
            <a:graphicFrameLocks noGrp="1"/>
          </p:cNvGraphicFramePr>
          <p:nvPr>
            <p:ph idx="1"/>
            <p:extLst>
              <p:ext uri="{D42A27DB-BD31-4B8C-83A1-F6EECF244321}">
                <p14:modId xmlns:p14="http://schemas.microsoft.com/office/powerpoint/2010/main" val="1600570121"/>
              </p:ext>
            </p:extLst>
          </p:nvPr>
        </p:nvGraphicFramePr>
        <p:xfrm>
          <a:off x="1311579" y="1356852"/>
          <a:ext cx="10074176" cy="4466507"/>
        </p:xfrm>
        <a:graphic>
          <a:graphicData uri="http://schemas.openxmlformats.org/drawingml/2006/table">
            <a:tbl>
              <a:tblPr firstRow="1" firstCol="1" bandRow="1">
                <a:tableStyleId>{5C22544A-7EE6-4342-B048-85BDC9FD1C3A}</a:tableStyleId>
              </a:tblPr>
              <a:tblGrid>
                <a:gridCol w="1720795">
                  <a:extLst>
                    <a:ext uri="{9D8B030D-6E8A-4147-A177-3AD203B41FA5}">
                      <a16:colId xmlns:a16="http://schemas.microsoft.com/office/drawing/2014/main" val="3116848903"/>
                    </a:ext>
                  </a:extLst>
                </a:gridCol>
                <a:gridCol w="582978">
                  <a:extLst>
                    <a:ext uri="{9D8B030D-6E8A-4147-A177-3AD203B41FA5}">
                      <a16:colId xmlns:a16="http://schemas.microsoft.com/office/drawing/2014/main" val="1852387033"/>
                    </a:ext>
                  </a:extLst>
                </a:gridCol>
                <a:gridCol w="2761013">
                  <a:extLst>
                    <a:ext uri="{9D8B030D-6E8A-4147-A177-3AD203B41FA5}">
                      <a16:colId xmlns:a16="http://schemas.microsoft.com/office/drawing/2014/main" val="1172235844"/>
                    </a:ext>
                  </a:extLst>
                </a:gridCol>
                <a:gridCol w="2521842">
                  <a:extLst>
                    <a:ext uri="{9D8B030D-6E8A-4147-A177-3AD203B41FA5}">
                      <a16:colId xmlns:a16="http://schemas.microsoft.com/office/drawing/2014/main" val="1718429038"/>
                    </a:ext>
                  </a:extLst>
                </a:gridCol>
                <a:gridCol w="2487548">
                  <a:extLst>
                    <a:ext uri="{9D8B030D-6E8A-4147-A177-3AD203B41FA5}">
                      <a16:colId xmlns:a16="http://schemas.microsoft.com/office/drawing/2014/main" val="1091024752"/>
                    </a:ext>
                  </a:extLst>
                </a:gridCol>
              </a:tblGrid>
              <a:tr h="1713200">
                <a:tc>
                  <a:txBody>
                    <a:bodyPr/>
                    <a:lstStyle/>
                    <a:p>
                      <a:pPr algn="l">
                        <a:lnSpc>
                          <a:spcPct val="107000"/>
                        </a:lnSpc>
                        <a:spcAft>
                          <a:spcPts val="800"/>
                        </a:spcAft>
                      </a:pPr>
                      <a:r>
                        <a:rPr lang="en-IN" sz="600" kern="100">
                          <a:effectLst/>
                        </a:rPr>
                        <a:t>Design of Secure Authentication Protocol for Cloud-Assisted Telecare Medical Information System Using Blockchain.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tc>
                  <a:txBody>
                    <a:bodyPr/>
                    <a:lstStyle/>
                    <a:p>
                      <a:pPr algn="l">
                        <a:lnSpc>
                          <a:spcPct val="107000"/>
                        </a:lnSpc>
                        <a:spcAft>
                          <a:spcPts val="800"/>
                        </a:spcAft>
                      </a:pPr>
                      <a:r>
                        <a:rPr lang="en-IN" sz="700" kern="100">
                          <a:effectLst/>
                        </a:rPr>
                        <a:t>2020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tc>
                  <a:txBody>
                    <a:bodyPr/>
                    <a:lstStyle/>
                    <a:p>
                      <a:pPr algn="l">
                        <a:lnSpc>
                          <a:spcPct val="107000"/>
                        </a:lnSpc>
                        <a:spcAft>
                          <a:spcPts val="800"/>
                        </a:spcAft>
                      </a:pPr>
                      <a:r>
                        <a:rPr lang="en-IN" sz="600" kern="100">
                          <a:effectLst/>
                        </a:rPr>
                        <a:t>The study focuses on the design of a secure authentication protocol for a cloud-assisted Telecare Medical Information System (TMIS) using blockchain.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tc>
                  <a:txBody>
                    <a:bodyPr/>
                    <a:lstStyle/>
                    <a:p>
                      <a:pPr algn="l">
                        <a:lnSpc>
                          <a:spcPct val="107000"/>
                        </a:lnSpc>
                        <a:spcAft>
                          <a:spcPts val="800"/>
                        </a:spcAft>
                      </a:pPr>
                      <a:r>
                        <a:rPr lang="en-IN" sz="600" kern="100">
                          <a:effectLst/>
                        </a:rPr>
                        <a:t>The TMIS is implemented in wireless body area networks (WBAN) and uses wearable devices to generate patient health data. However, malicious attackers can attempt attacks through public channels, making secure authentication between patients and servers essential. Wearable devices have limited storage power, making it difficult to store an entire set of health data.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tc>
                  <a:txBody>
                    <a:bodyPr/>
                    <a:lstStyle/>
                    <a:p>
                      <a:pPr algn="l">
                        <a:lnSpc>
                          <a:spcPct val="107000"/>
                        </a:lnSpc>
                        <a:spcAft>
                          <a:spcPts val="800"/>
                        </a:spcAft>
                      </a:pPr>
                      <a:r>
                        <a:rPr lang="en-IN" sz="600" kern="100">
                          <a:effectLst/>
                        </a:rPr>
                        <a:t>To address this issue, the researchers propose a secure authentication protocol using ciphertext-policy attribute-based encryption (CP-ABE) to establish access control for health data stored in the cloud server and apply blockchain to guarantee data integrity</a:t>
                      </a:r>
                      <a:r>
                        <a:rPr lang="en-IN" sz="700" kern="100">
                          <a:effectLst/>
                        </a:rPr>
                        <a:t>.</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extLst>
                  <a:ext uri="{0D108BD9-81ED-4DB2-BD59-A6C34878D82A}">
                    <a16:rowId xmlns:a16="http://schemas.microsoft.com/office/drawing/2014/main" val="2803491114"/>
                  </a:ext>
                </a:extLst>
              </a:tr>
              <a:tr h="167867">
                <a:tc>
                  <a:txBody>
                    <a:bodyPr/>
                    <a:lstStyle/>
                    <a:p>
                      <a:pPr algn="l">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tc>
                  <a:txBody>
                    <a:bodyPr/>
                    <a:lstStyle/>
                    <a:p>
                      <a:pPr algn="l">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tc>
                  <a:txBody>
                    <a:bodyPr/>
                    <a:lstStyle/>
                    <a:p>
                      <a:pPr algn="l">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tc>
                  <a:txBody>
                    <a:bodyPr/>
                    <a:lstStyle/>
                    <a:p>
                      <a:pPr algn="l">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tc>
                  <a:txBody>
                    <a:bodyPr/>
                    <a:lstStyle/>
                    <a:p>
                      <a:pPr algn="l">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extLst>
                  <a:ext uri="{0D108BD9-81ED-4DB2-BD59-A6C34878D82A}">
                    <a16:rowId xmlns:a16="http://schemas.microsoft.com/office/drawing/2014/main" val="1898413643"/>
                  </a:ext>
                </a:extLst>
              </a:tr>
              <a:tr h="2585440">
                <a:tc>
                  <a:txBody>
                    <a:bodyPr/>
                    <a:lstStyle/>
                    <a:p>
                      <a:pPr algn="l">
                        <a:lnSpc>
                          <a:spcPct val="107000"/>
                        </a:lnSpc>
                        <a:spcAft>
                          <a:spcPts val="800"/>
                        </a:spcAft>
                      </a:pPr>
                      <a:r>
                        <a:rPr lang="en-IN" sz="600" kern="100">
                          <a:effectLst/>
                        </a:rPr>
                        <a:t>Enabling Telecare Medical Information Systems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tc>
                  <a:txBody>
                    <a:bodyPr/>
                    <a:lstStyle/>
                    <a:p>
                      <a:pPr algn="l">
                        <a:lnSpc>
                          <a:spcPct val="107000"/>
                        </a:lnSpc>
                        <a:spcAft>
                          <a:spcPts val="800"/>
                        </a:spcAft>
                      </a:pPr>
                      <a:r>
                        <a:rPr lang="en-IN" sz="700" kern="100">
                          <a:effectLst/>
                        </a:rPr>
                        <a:t>2017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tc>
                  <a:txBody>
                    <a:bodyPr/>
                    <a:lstStyle/>
                    <a:p>
                      <a:pPr algn="l">
                        <a:lnSpc>
                          <a:spcPct val="107000"/>
                        </a:lnSpc>
                        <a:spcAft>
                          <a:spcPts val="800"/>
                        </a:spcAft>
                      </a:pPr>
                      <a:r>
                        <a:rPr lang="en-IN" sz="600" kern="100">
                          <a:effectLst/>
                        </a:rPr>
                        <a:t>This paper discusses the challenges of enabling Telecare Medical Information Systems (TMIS) with strong authentication and anonymity.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tc>
                  <a:txBody>
                    <a:bodyPr/>
                    <a:lstStyle/>
                    <a:p>
                      <a:pPr algn="l">
                        <a:lnSpc>
                          <a:spcPct val="107000"/>
                        </a:lnSpc>
                        <a:spcAft>
                          <a:spcPts val="800"/>
                        </a:spcAft>
                      </a:pPr>
                      <a:r>
                        <a:rPr lang="en-IN" sz="600" kern="100">
                          <a:effectLst/>
                        </a:rPr>
                        <a:t>TMIS is a popular choice for remote access to medical services, but security, such as authentication and privacy preservation, is a challenge. Two-factor authentication schemes have been proposed, but these schemes are not secure against offline dictionary attacks and fail to revoke stolen/lost smart cards. An improved two-factor authentication scheme with anonymity has been proposed to remedy these weaknesses. The security analysis of the proposed solution is formally given using the random oracle model and Burrows–Abadi–Needham logic</a:t>
                      </a:r>
                      <a:r>
                        <a:rPr lang="en-IN" sz="700" kern="100">
                          <a:effectLst/>
                        </a:rPr>
                        <a:t>.</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tc>
                  <a:txBody>
                    <a:bodyPr/>
                    <a:lstStyle/>
                    <a:p>
                      <a:pPr algn="l">
                        <a:lnSpc>
                          <a:spcPct val="107000"/>
                        </a:lnSpc>
                        <a:spcAft>
                          <a:spcPts val="800"/>
                        </a:spcAft>
                      </a:pPr>
                      <a:r>
                        <a:rPr lang="en-IN" sz="600" kern="100" dirty="0">
                          <a:effectLst/>
                        </a:rPr>
                        <a:t>Telecare medical information systems (TMIS) have improved the healthcare process by providing an efficient communication platform on the internet, breaking barriers between patients and doctors.</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692" marR="43692" marT="0" marB="0"/>
                </a:tc>
                <a:extLst>
                  <a:ext uri="{0D108BD9-81ED-4DB2-BD59-A6C34878D82A}">
                    <a16:rowId xmlns:a16="http://schemas.microsoft.com/office/drawing/2014/main" val="1246939377"/>
                  </a:ext>
                </a:extLst>
              </a:tr>
            </a:tbl>
          </a:graphicData>
        </a:graphic>
      </p:graphicFrame>
      <p:sp>
        <p:nvSpPr>
          <p:cNvPr id="4" name="Date Placeholder 3">
            <a:extLst>
              <a:ext uri="{FF2B5EF4-FFF2-40B4-BE49-F238E27FC236}">
                <a16:creationId xmlns:a16="http://schemas.microsoft.com/office/drawing/2014/main" id="{EEB6A8C3-79BC-E392-0EC3-88DCFF5C73B9}"/>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66216550-13E7-8AD8-6030-8C659DBACA07}"/>
              </a:ext>
            </a:extLst>
          </p:cNvPr>
          <p:cNvSpPr>
            <a:spLocks noGrp="1"/>
          </p:cNvSpPr>
          <p:nvPr>
            <p:ph type="sldNum" sz="quarter" idx="12"/>
          </p:nvPr>
        </p:nvSpPr>
        <p:spPr/>
        <p:txBody>
          <a:bodyPr/>
          <a:lstStyle/>
          <a:p>
            <a:fld id="{C8421A79-F751-4E2E-A6A8-90315ACC7929}" type="slidenum">
              <a:rPr lang="en-IN" smtClean="0"/>
              <a:t>13</a:t>
            </a:fld>
            <a:endParaRPr lang="en-IN"/>
          </a:p>
        </p:txBody>
      </p:sp>
    </p:spTree>
    <p:extLst>
      <p:ext uri="{BB962C8B-B14F-4D97-AF65-F5344CB8AC3E}">
        <p14:creationId xmlns:p14="http://schemas.microsoft.com/office/powerpoint/2010/main" val="149055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67FD601-4EEF-8626-8FCC-0764C468376A}"/>
              </a:ext>
            </a:extLst>
          </p:cNvPr>
          <p:cNvGraphicFramePr>
            <a:graphicFrameLocks noGrp="1"/>
          </p:cNvGraphicFramePr>
          <p:nvPr>
            <p:ph idx="1"/>
            <p:extLst>
              <p:ext uri="{D42A27DB-BD31-4B8C-83A1-F6EECF244321}">
                <p14:modId xmlns:p14="http://schemas.microsoft.com/office/powerpoint/2010/main" val="2886587931"/>
              </p:ext>
            </p:extLst>
          </p:nvPr>
        </p:nvGraphicFramePr>
        <p:xfrm>
          <a:off x="1189703" y="1524000"/>
          <a:ext cx="10441857" cy="4387850"/>
        </p:xfrm>
        <a:graphic>
          <a:graphicData uri="http://schemas.openxmlformats.org/drawingml/2006/table">
            <a:tbl>
              <a:tblPr firstRow="1" firstCol="1" bandRow="1">
                <a:tableStyleId>{5C22544A-7EE6-4342-B048-85BDC9FD1C3A}</a:tableStyleId>
              </a:tblPr>
              <a:tblGrid>
                <a:gridCol w="1783602">
                  <a:extLst>
                    <a:ext uri="{9D8B030D-6E8A-4147-A177-3AD203B41FA5}">
                      <a16:colId xmlns:a16="http://schemas.microsoft.com/office/drawing/2014/main" val="3284140756"/>
                    </a:ext>
                  </a:extLst>
                </a:gridCol>
                <a:gridCol w="604255">
                  <a:extLst>
                    <a:ext uri="{9D8B030D-6E8A-4147-A177-3AD203B41FA5}">
                      <a16:colId xmlns:a16="http://schemas.microsoft.com/office/drawing/2014/main" val="225375888"/>
                    </a:ext>
                  </a:extLst>
                </a:gridCol>
                <a:gridCol w="2861781">
                  <a:extLst>
                    <a:ext uri="{9D8B030D-6E8A-4147-A177-3AD203B41FA5}">
                      <a16:colId xmlns:a16="http://schemas.microsoft.com/office/drawing/2014/main" val="3787024861"/>
                    </a:ext>
                  </a:extLst>
                </a:gridCol>
                <a:gridCol w="2613882">
                  <a:extLst>
                    <a:ext uri="{9D8B030D-6E8A-4147-A177-3AD203B41FA5}">
                      <a16:colId xmlns:a16="http://schemas.microsoft.com/office/drawing/2014/main" val="3342178695"/>
                    </a:ext>
                  </a:extLst>
                </a:gridCol>
                <a:gridCol w="2578337">
                  <a:extLst>
                    <a:ext uri="{9D8B030D-6E8A-4147-A177-3AD203B41FA5}">
                      <a16:colId xmlns:a16="http://schemas.microsoft.com/office/drawing/2014/main" val="838599336"/>
                    </a:ext>
                  </a:extLst>
                </a:gridCol>
              </a:tblGrid>
              <a:tr h="1854980">
                <a:tc>
                  <a:txBody>
                    <a:bodyPr/>
                    <a:lstStyle/>
                    <a:p>
                      <a:pPr algn="l">
                        <a:lnSpc>
                          <a:spcPct val="107000"/>
                        </a:lnSpc>
                        <a:spcAft>
                          <a:spcPts val="800"/>
                        </a:spcAft>
                      </a:pPr>
                      <a:r>
                        <a:rPr lang="en-IN" sz="800" kern="100">
                          <a:effectLst/>
                        </a:rPr>
                        <a:t>Lightweight Cloud Computing-Based RFID Authentication Protocols Using PUF for e-Healthcare Systems.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tc>
                  <a:txBody>
                    <a:bodyPr/>
                    <a:lstStyle/>
                    <a:p>
                      <a:pPr algn="l">
                        <a:lnSpc>
                          <a:spcPct val="107000"/>
                        </a:lnSpc>
                        <a:spcAft>
                          <a:spcPts val="800"/>
                        </a:spcAft>
                      </a:pPr>
                      <a:r>
                        <a:rPr lang="en-IN" sz="900" kern="100">
                          <a:effectLst/>
                        </a:rPr>
                        <a:t> </a:t>
                      </a:r>
                    </a:p>
                    <a:p>
                      <a:pPr algn="l">
                        <a:lnSpc>
                          <a:spcPct val="107000"/>
                        </a:lnSpc>
                        <a:spcAft>
                          <a:spcPts val="800"/>
                        </a:spcAft>
                      </a:pPr>
                      <a:r>
                        <a:rPr lang="en-IN" sz="900" kern="100">
                          <a:effectLst/>
                        </a:rPr>
                        <a:t>2023</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tc>
                  <a:txBody>
                    <a:bodyPr/>
                    <a:lstStyle/>
                    <a:p>
                      <a:pPr algn="l">
                        <a:lnSpc>
                          <a:spcPct val="107000"/>
                        </a:lnSpc>
                        <a:spcAft>
                          <a:spcPts val="800"/>
                        </a:spcAft>
                      </a:pPr>
                      <a:r>
                        <a:rPr lang="en-IN" sz="800" kern="100">
                          <a:effectLst/>
                        </a:rPr>
                        <a:t>Cloud computing services have become increasingly used for e-Healthcare systems, enabling medical staff to remotely access patients' data.</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tc>
                  <a:txBody>
                    <a:bodyPr/>
                    <a:lstStyle/>
                    <a:p>
                      <a:pPr algn="l">
                        <a:lnSpc>
                          <a:spcPct val="107000"/>
                        </a:lnSpc>
                        <a:spcAft>
                          <a:spcPts val="800"/>
                        </a:spcAft>
                      </a:pPr>
                      <a:r>
                        <a:rPr lang="en-IN" sz="800" kern="100">
                          <a:effectLst/>
                        </a:rPr>
                        <a:t>The radio frequency identification (RFID) system is popular for collecting physiological signals, such as heartbeat, blood pressure, pulse, and brain activity. However, these systems have security and efficiency issues, such as time-consuming computations and the difficulty of using public-key cryptosystems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tc>
                  <a:txBody>
                    <a:bodyPr/>
                    <a:lstStyle/>
                    <a:p>
                      <a:pPr algn="l">
                        <a:lnSpc>
                          <a:spcPct val="107000"/>
                        </a:lnSpc>
                        <a:spcAft>
                          <a:spcPts val="800"/>
                        </a:spcAft>
                      </a:pPr>
                      <a:r>
                        <a:rPr lang="en-IN" sz="800" kern="100">
                          <a:effectLst/>
                        </a:rPr>
                        <a:t>To address these issues, this study proposes authentication key agreement protocols for e-Healthcare systems using physical unclonable function (PUF). PUFs use the uniqueness and randomness of their circuits to perform computation, resulting in message fingerprints acting as authentication keys.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extLst>
                  <a:ext uri="{0D108BD9-81ED-4DB2-BD59-A6C34878D82A}">
                    <a16:rowId xmlns:a16="http://schemas.microsoft.com/office/drawing/2014/main" val="3747151064"/>
                  </a:ext>
                </a:extLst>
              </a:tr>
              <a:tr h="212181">
                <a:tc>
                  <a:txBody>
                    <a:bodyPr/>
                    <a:lstStyle/>
                    <a:p>
                      <a:pPr algn="l">
                        <a:lnSpc>
                          <a:spcPct val="107000"/>
                        </a:lnSpc>
                        <a:spcAft>
                          <a:spcPts val="800"/>
                        </a:spcAft>
                      </a:pPr>
                      <a:r>
                        <a:rPr lang="en-IN" sz="900" kern="10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tc>
                  <a:txBody>
                    <a:bodyPr/>
                    <a:lstStyle/>
                    <a:p>
                      <a:pPr algn="l">
                        <a:lnSpc>
                          <a:spcPct val="107000"/>
                        </a:lnSpc>
                        <a:spcAft>
                          <a:spcPts val="800"/>
                        </a:spcAft>
                      </a:pPr>
                      <a:r>
                        <a:rPr lang="en-IN" sz="900" kern="10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tc>
                  <a:txBody>
                    <a:bodyPr/>
                    <a:lstStyle/>
                    <a:p>
                      <a:pPr algn="l">
                        <a:lnSpc>
                          <a:spcPct val="107000"/>
                        </a:lnSpc>
                        <a:spcAft>
                          <a:spcPts val="800"/>
                        </a:spcAft>
                      </a:pPr>
                      <a:r>
                        <a:rPr lang="en-IN" sz="900" kern="10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tc>
                  <a:txBody>
                    <a:bodyPr/>
                    <a:lstStyle/>
                    <a:p>
                      <a:pPr algn="l">
                        <a:lnSpc>
                          <a:spcPct val="107000"/>
                        </a:lnSpc>
                        <a:spcAft>
                          <a:spcPts val="800"/>
                        </a:spcAft>
                      </a:pPr>
                      <a:r>
                        <a:rPr lang="en-IN" sz="900" kern="10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tc>
                  <a:txBody>
                    <a:bodyPr/>
                    <a:lstStyle/>
                    <a:p>
                      <a:pPr algn="l">
                        <a:lnSpc>
                          <a:spcPct val="107000"/>
                        </a:lnSpc>
                        <a:spcAft>
                          <a:spcPts val="800"/>
                        </a:spcAft>
                      </a:pPr>
                      <a:r>
                        <a:rPr lang="en-IN" sz="900" kern="10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extLst>
                  <a:ext uri="{0D108BD9-81ED-4DB2-BD59-A6C34878D82A}">
                    <a16:rowId xmlns:a16="http://schemas.microsoft.com/office/drawing/2014/main" val="359692935"/>
                  </a:ext>
                </a:extLst>
              </a:tr>
              <a:tr h="2320689">
                <a:tc>
                  <a:txBody>
                    <a:bodyPr/>
                    <a:lstStyle/>
                    <a:p>
                      <a:pPr algn="l">
                        <a:lnSpc>
                          <a:spcPct val="107000"/>
                        </a:lnSpc>
                        <a:spcAft>
                          <a:spcPts val="800"/>
                        </a:spcAft>
                      </a:pPr>
                      <a:r>
                        <a:rPr lang="en-IN" sz="800" kern="100">
                          <a:effectLst/>
                        </a:rPr>
                        <a:t>Secure Identity Authentication of Community Medical Internet of Things.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tc>
                  <a:txBody>
                    <a:bodyPr/>
                    <a:lstStyle/>
                    <a:p>
                      <a:pPr algn="l">
                        <a:lnSpc>
                          <a:spcPct val="107000"/>
                        </a:lnSpc>
                        <a:spcAft>
                          <a:spcPts val="800"/>
                        </a:spcAft>
                      </a:pPr>
                      <a:r>
                        <a:rPr lang="en-IN" sz="900" kern="100">
                          <a:effectLst/>
                        </a:rPr>
                        <a:t>2019</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tc>
                  <a:txBody>
                    <a:bodyPr/>
                    <a:lstStyle/>
                    <a:p>
                      <a:pPr algn="l">
                        <a:lnSpc>
                          <a:spcPct val="107000"/>
                        </a:lnSpc>
                        <a:spcAft>
                          <a:spcPts val="800"/>
                        </a:spcAft>
                      </a:pPr>
                      <a:r>
                        <a:rPr lang="en-IN" sz="800" kern="100">
                          <a:effectLst/>
                        </a:rPr>
                        <a:t>The study focuses on the security and privacy in emerging digitalized communication environments, particularly in the community medical Internet of Things (CMIoT) environment.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tc>
                  <a:txBody>
                    <a:bodyPr/>
                    <a:lstStyle/>
                    <a:p>
                      <a:pPr algn="l">
                        <a:lnSpc>
                          <a:spcPct val="107000"/>
                        </a:lnSpc>
                        <a:spcAft>
                          <a:spcPts val="800"/>
                        </a:spcAft>
                      </a:pPr>
                      <a:r>
                        <a:rPr lang="en-IN" sz="800" kern="100">
                          <a:effectLst/>
                        </a:rPr>
                        <a:t>The IoT system consists of numerous device nodes, network nodes, and user nodes, forming a heterogeneous network. To ensure smooth data exchange, gateway nodes are adopted to connect different network spaces. To identify and authenticate the identities of heterogeneous nodes, the researchers propose a secure and reliable update mechanism for authentication keys and session keys.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tc>
                  <a:txBody>
                    <a:bodyPr/>
                    <a:lstStyle/>
                    <a:p>
                      <a:pPr algn="l">
                        <a:lnSpc>
                          <a:spcPct val="107000"/>
                        </a:lnSpc>
                        <a:spcAft>
                          <a:spcPts val="800"/>
                        </a:spcAft>
                      </a:pPr>
                      <a:r>
                        <a:rPr lang="en-IN" sz="800" kern="100" dirty="0">
                          <a:effectLst/>
                        </a:rPr>
                        <a:t>This measures effectively ensure the legality of nodes and communication security in the community medical IoT system. The study also </a:t>
                      </a:r>
                      <a:r>
                        <a:rPr lang="en-IN" sz="800" kern="100" dirty="0" err="1">
                          <a:effectLst/>
                        </a:rPr>
                        <a:t>analyzes</a:t>
                      </a:r>
                      <a:r>
                        <a:rPr lang="en-IN" sz="800" kern="100" dirty="0">
                          <a:effectLst/>
                        </a:rPr>
                        <a:t> and compares experimental performance, proving that this scheme is more suitable for the scene of the </a:t>
                      </a:r>
                      <a:r>
                        <a:rPr lang="en-IN" sz="800" kern="100" dirty="0" err="1">
                          <a:effectLst/>
                        </a:rPr>
                        <a:t>CMIoT</a:t>
                      </a:r>
                      <a:r>
                        <a:rPr lang="en-IN" sz="800" kern="100" dirty="0">
                          <a:effectLst/>
                        </a:rPr>
                        <a:t>.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216" marR="56216" marT="0" marB="0"/>
                </a:tc>
                <a:extLst>
                  <a:ext uri="{0D108BD9-81ED-4DB2-BD59-A6C34878D82A}">
                    <a16:rowId xmlns:a16="http://schemas.microsoft.com/office/drawing/2014/main" val="393152864"/>
                  </a:ext>
                </a:extLst>
              </a:tr>
            </a:tbl>
          </a:graphicData>
        </a:graphic>
      </p:graphicFrame>
      <p:sp>
        <p:nvSpPr>
          <p:cNvPr id="4" name="Date Placeholder 3">
            <a:extLst>
              <a:ext uri="{FF2B5EF4-FFF2-40B4-BE49-F238E27FC236}">
                <a16:creationId xmlns:a16="http://schemas.microsoft.com/office/drawing/2014/main" id="{BCF8A20E-D17A-F2C0-4F66-638ACDC6EAAC}"/>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170F57A5-753C-B1F2-9A1A-CEE030EB0745}"/>
              </a:ext>
            </a:extLst>
          </p:cNvPr>
          <p:cNvSpPr>
            <a:spLocks noGrp="1"/>
          </p:cNvSpPr>
          <p:nvPr>
            <p:ph type="sldNum" sz="quarter" idx="12"/>
          </p:nvPr>
        </p:nvSpPr>
        <p:spPr/>
        <p:txBody>
          <a:bodyPr/>
          <a:lstStyle/>
          <a:p>
            <a:fld id="{C8421A79-F751-4E2E-A6A8-90315ACC7929}" type="slidenum">
              <a:rPr lang="en-IN" smtClean="0"/>
              <a:t>14</a:t>
            </a:fld>
            <a:endParaRPr lang="en-IN"/>
          </a:p>
        </p:txBody>
      </p:sp>
    </p:spTree>
    <p:extLst>
      <p:ext uri="{BB962C8B-B14F-4D97-AF65-F5344CB8AC3E}">
        <p14:creationId xmlns:p14="http://schemas.microsoft.com/office/powerpoint/2010/main" val="238034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20E846E-B37B-7E60-484F-E91F2D576ACB}"/>
              </a:ext>
            </a:extLst>
          </p:cNvPr>
          <p:cNvGraphicFramePr>
            <a:graphicFrameLocks noGrp="1"/>
          </p:cNvGraphicFramePr>
          <p:nvPr>
            <p:ph idx="1"/>
            <p:extLst>
              <p:ext uri="{D42A27DB-BD31-4B8C-83A1-F6EECF244321}">
                <p14:modId xmlns:p14="http://schemas.microsoft.com/office/powerpoint/2010/main" val="1400006726"/>
              </p:ext>
            </p:extLst>
          </p:nvPr>
        </p:nvGraphicFramePr>
        <p:xfrm>
          <a:off x="1311579" y="1396181"/>
          <a:ext cx="10196317" cy="4674037"/>
        </p:xfrm>
        <a:graphic>
          <a:graphicData uri="http://schemas.openxmlformats.org/drawingml/2006/table">
            <a:tbl>
              <a:tblPr firstRow="1" firstCol="1" bandRow="1">
                <a:tableStyleId>{5C22544A-7EE6-4342-B048-85BDC9FD1C3A}</a:tableStyleId>
              </a:tblPr>
              <a:tblGrid>
                <a:gridCol w="1741659">
                  <a:extLst>
                    <a:ext uri="{9D8B030D-6E8A-4147-A177-3AD203B41FA5}">
                      <a16:colId xmlns:a16="http://schemas.microsoft.com/office/drawing/2014/main" val="3407886538"/>
                    </a:ext>
                  </a:extLst>
                </a:gridCol>
                <a:gridCol w="590046">
                  <a:extLst>
                    <a:ext uri="{9D8B030D-6E8A-4147-A177-3AD203B41FA5}">
                      <a16:colId xmlns:a16="http://schemas.microsoft.com/office/drawing/2014/main" val="2266011188"/>
                    </a:ext>
                  </a:extLst>
                </a:gridCol>
                <a:gridCol w="2794487">
                  <a:extLst>
                    <a:ext uri="{9D8B030D-6E8A-4147-A177-3AD203B41FA5}">
                      <a16:colId xmlns:a16="http://schemas.microsoft.com/office/drawing/2014/main" val="3442386655"/>
                    </a:ext>
                  </a:extLst>
                </a:gridCol>
                <a:gridCol w="2552416">
                  <a:extLst>
                    <a:ext uri="{9D8B030D-6E8A-4147-A177-3AD203B41FA5}">
                      <a16:colId xmlns:a16="http://schemas.microsoft.com/office/drawing/2014/main" val="876317092"/>
                    </a:ext>
                  </a:extLst>
                </a:gridCol>
                <a:gridCol w="2517709">
                  <a:extLst>
                    <a:ext uri="{9D8B030D-6E8A-4147-A177-3AD203B41FA5}">
                      <a16:colId xmlns:a16="http://schemas.microsoft.com/office/drawing/2014/main" val="1542690586"/>
                    </a:ext>
                  </a:extLst>
                </a:gridCol>
              </a:tblGrid>
              <a:tr h="4674037">
                <a:tc>
                  <a:txBody>
                    <a:bodyPr/>
                    <a:lstStyle/>
                    <a:p>
                      <a:pPr algn="l">
                        <a:lnSpc>
                          <a:spcPct val="107000"/>
                        </a:lnSpc>
                        <a:spcAft>
                          <a:spcPts val="800"/>
                        </a:spcAft>
                      </a:pPr>
                      <a:r>
                        <a:rPr lang="en-IN" sz="1000" kern="100">
                          <a:effectLst/>
                        </a:rPr>
                        <a:t>Security Analysis on “A Secure Three-Factor User Authentication Protocol With Forward Secrecy for Wireless Medical Sensor Network Systems”</a:t>
                      </a:r>
                      <a:endParaRPr lang="en-IN" sz="1100" kern="100">
                        <a:effectLst/>
                      </a:endParaRPr>
                    </a:p>
                    <a:p>
                      <a:pPr algn="l">
                        <a:lnSpc>
                          <a:spcPct val="107000"/>
                        </a:lnSpc>
                        <a:spcAft>
                          <a:spcPts val="800"/>
                        </a:spcAft>
                      </a:pPr>
                      <a:r>
                        <a:rPr lang="en-IN" sz="11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a:effectLst/>
                        </a:rPr>
                        <a:t>2017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kern="100">
                          <a:effectLst/>
                        </a:rPr>
                        <a:t>The Internet of Things (IoT) has revolutionized various industries, including smart transportation and healthcare, by connecting devices and objects to the internet.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kern="100">
                          <a:effectLst/>
                        </a:rPr>
                        <a:t>. Wireless sensor networks (WSNs) have become a crucial base for IoT, facilitating data exchange through various technologies. However, data security issues, such as data leakage, have become a significant concern. Researchers have developed various authentication protocols for WMSNs, but many have serious security flaws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kern="100" dirty="0" err="1">
                          <a:effectLst/>
                        </a:rPr>
                        <a:t>Liet</a:t>
                      </a:r>
                      <a:r>
                        <a:rPr lang="en-IN" sz="1000" kern="100" dirty="0">
                          <a:effectLst/>
                        </a:rPr>
                        <a:t> al. presented a three-factor user authentication protocol for WMSN, claiming it offers user anonymity and prevents sensor node impersonation attack.</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615468"/>
                  </a:ext>
                </a:extLst>
              </a:tr>
            </a:tbl>
          </a:graphicData>
        </a:graphic>
      </p:graphicFrame>
      <p:sp>
        <p:nvSpPr>
          <p:cNvPr id="4" name="Date Placeholder 3">
            <a:extLst>
              <a:ext uri="{FF2B5EF4-FFF2-40B4-BE49-F238E27FC236}">
                <a16:creationId xmlns:a16="http://schemas.microsoft.com/office/drawing/2014/main" id="{21148C6E-BF2A-89B5-08FE-5A0E27ACBE41}"/>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92056EC7-8100-6BC1-7975-926701D5832F}"/>
              </a:ext>
            </a:extLst>
          </p:cNvPr>
          <p:cNvSpPr>
            <a:spLocks noGrp="1"/>
          </p:cNvSpPr>
          <p:nvPr>
            <p:ph type="sldNum" sz="quarter" idx="12"/>
          </p:nvPr>
        </p:nvSpPr>
        <p:spPr/>
        <p:txBody>
          <a:bodyPr/>
          <a:lstStyle/>
          <a:p>
            <a:fld id="{C8421A79-F751-4E2E-A6A8-90315ACC7929}" type="slidenum">
              <a:rPr lang="en-IN" smtClean="0"/>
              <a:t>15</a:t>
            </a:fld>
            <a:endParaRPr lang="en-IN"/>
          </a:p>
        </p:txBody>
      </p:sp>
    </p:spTree>
    <p:extLst>
      <p:ext uri="{BB962C8B-B14F-4D97-AF65-F5344CB8AC3E}">
        <p14:creationId xmlns:p14="http://schemas.microsoft.com/office/powerpoint/2010/main" val="3183205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5FA84-9503-E64A-1077-9C69DE161A5B}"/>
              </a:ext>
            </a:extLst>
          </p:cNvPr>
          <p:cNvSpPr>
            <a:spLocks noGrp="1"/>
          </p:cNvSpPr>
          <p:nvPr>
            <p:ph type="title"/>
          </p:nvPr>
        </p:nvSpPr>
        <p:spPr>
          <a:xfrm>
            <a:off x="1586204" y="746449"/>
            <a:ext cx="9767596" cy="1539551"/>
          </a:xfrm>
        </p:spPr>
        <p:txBody>
          <a:bodyPr>
            <a:normAutofit/>
          </a:bodyPr>
          <a:lstStyle/>
          <a:p>
            <a:r>
              <a:rPr lang="en-US" sz="3200" b="1" dirty="0">
                <a:solidFill>
                  <a:schemeClr val="accent1"/>
                </a:solidFill>
                <a:latin typeface="Times New Roman" panose="02020603050405020304" pitchFamily="18" charset="0"/>
                <a:cs typeface="Times New Roman" panose="02020603050405020304" pitchFamily="18" charset="0"/>
              </a:rPr>
              <a:t>Moral/Gist Of The Journal</a:t>
            </a:r>
            <a:endParaRPr lang="en-IN" sz="32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68CA0C-5CC9-CA52-35C1-E34166D3F316}"/>
              </a:ext>
            </a:extLst>
          </p:cNvPr>
          <p:cNvSpPr>
            <a:spLocks noGrp="1"/>
          </p:cNvSpPr>
          <p:nvPr>
            <p:ph idx="1"/>
          </p:nvPr>
        </p:nvSpPr>
        <p:spPr>
          <a:xfrm>
            <a:off x="838200" y="2631233"/>
            <a:ext cx="10515600" cy="3545730"/>
          </a:xfrm>
        </p:spPr>
        <p:txBody>
          <a:bodyPr>
            <a:normAutofit/>
          </a:bodyPr>
          <a:lstStyle/>
          <a:p>
            <a:pPr marL="0" indent="0">
              <a:buNone/>
            </a:pPr>
            <a:r>
              <a:rPr lang="en-US" sz="3200" b="0" i="0" dirty="0">
                <a:solidFill>
                  <a:schemeClr val="accent1"/>
                </a:solidFill>
                <a:effectLst/>
                <a:latin typeface="Söhne"/>
              </a:rPr>
              <a:t>This article delves into the integration of modern technology within the field of medical science, with a specific focus on Telecare Medicine Information Systems (TMIS). In this context, the protection of patient-related information is of paramount importance. The article explores the introduction of authentication protocols designed to enhance the security of patient data within TMIS.</a:t>
            </a:r>
            <a:endParaRPr lang="en-IN" sz="3200" dirty="0">
              <a:solidFill>
                <a:schemeClr val="accent1"/>
              </a:solidFill>
            </a:endParaRPr>
          </a:p>
        </p:txBody>
      </p:sp>
      <p:sp>
        <p:nvSpPr>
          <p:cNvPr id="4" name="Date Placeholder 3">
            <a:extLst>
              <a:ext uri="{FF2B5EF4-FFF2-40B4-BE49-F238E27FC236}">
                <a16:creationId xmlns:a16="http://schemas.microsoft.com/office/drawing/2014/main" id="{50C26909-2E75-35BB-960D-D96D4EB5BCB4}"/>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941CC45D-A953-D0CE-C704-49005F0BE429}"/>
              </a:ext>
            </a:extLst>
          </p:cNvPr>
          <p:cNvSpPr>
            <a:spLocks noGrp="1"/>
          </p:cNvSpPr>
          <p:nvPr>
            <p:ph type="sldNum" sz="quarter" idx="12"/>
          </p:nvPr>
        </p:nvSpPr>
        <p:spPr/>
        <p:txBody>
          <a:bodyPr/>
          <a:lstStyle/>
          <a:p>
            <a:fld id="{C8421A79-F751-4E2E-A6A8-90315ACC7929}" type="slidenum">
              <a:rPr lang="en-IN" smtClean="0"/>
              <a:t>16</a:t>
            </a:fld>
            <a:endParaRPr lang="en-IN"/>
          </a:p>
        </p:txBody>
      </p:sp>
    </p:spTree>
    <p:extLst>
      <p:ext uri="{BB962C8B-B14F-4D97-AF65-F5344CB8AC3E}">
        <p14:creationId xmlns:p14="http://schemas.microsoft.com/office/powerpoint/2010/main" val="376312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147" y="865201"/>
            <a:ext cx="3900196" cy="584775"/>
          </a:xfrm>
          <a:prstGeom prst="rect">
            <a:avLst/>
          </a:prstGeom>
        </p:spPr>
        <p:txBody>
          <a:bodyPr wrap="square">
            <a:spAutoFit/>
          </a:bodyPr>
          <a:lstStyle/>
          <a:p>
            <a:r>
              <a:rPr lang="en-US" sz="3200" b="1" dirty="0">
                <a:solidFill>
                  <a:schemeClr val="accent1"/>
                </a:solidFill>
                <a:latin typeface="Times New Roman" panose="02020603050405020304" pitchFamily="18" charset="0"/>
                <a:cs typeface="Times New Roman" panose="02020603050405020304" pitchFamily="18" charset="0"/>
              </a:rPr>
              <a:t>Proposed Method </a:t>
            </a:r>
          </a:p>
        </p:txBody>
      </p:sp>
      <p:sp>
        <p:nvSpPr>
          <p:cNvPr id="5" name="Date Placeholder 4"/>
          <p:cNvSpPr>
            <a:spLocks noGrp="1"/>
          </p:cNvSpPr>
          <p:nvPr>
            <p:ph type="dt" sz="half" idx="10"/>
          </p:nvPr>
        </p:nvSpPr>
        <p:spPr/>
        <p:txBody>
          <a:bodyPr/>
          <a:lstStyle/>
          <a:p>
            <a:fld id="{B3C330B7-C4DE-4F3C-87B5-2A804FFED442}" type="datetime1">
              <a:rPr lang="en-IN" smtClean="0"/>
              <a:t>30-11-2023</a:t>
            </a:fld>
            <a:endParaRPr lang="en-IN"/>
          </a:p>
        </p:txBody>
      </p:sp>
      <p:sp>
        <p:nvSpPr>
          <p:cNvPr id="6" name="Slide Number Placeholder 5"/>
          <p:cNvSpPr>
            <a:spLocks noGrp="1"/>
          </p:cNvSpPr>
          <p:nvPr>
            <p:ph type="sldNum" sz="quarter" idx="12"/>
          </p:nvPr>
        </p:nvSpPr>
        <p:spPr/>
        <p:txBody>
          <a:bodyPr/>
          <a:lstStyle/>
          <a:p>
            <a:fld id="{C8421A79-F751-4E2E-A6A8-90315ACC7929}" type="slidenum">
              <a:rPr lang="en-IN" smtClean="0"/>
              <a:t>17</a:t>
            </a:fld>
            <a:endParaRPr lang="en-IN"/>
          </a:p>
        </p:txBody>
      </p:sp>
      <p:sp>
        <p:nvSpPr>
          <p:cNvPr id="2" name="Rectangle 1">
            <a:extLst>
              <a:ext uri="{FF2B5EF4-FFF2-40B4-BE49-F238E27FC236}">
                <a16:creationId xmlns:a16="http://schemas.microsoft.com/office/drawing/2014/main" id="{3E25EEF6-782E-1845-4BDC-FE65B0245807}"/>
              </a:ext>
            </a:extLst>
          </p:cNvPr>
          <p:cNvSpPr/>
          <p:nvPr/>
        </p:nvSpPr>
        <p:spPr>
          <a:xfrm>
            <a:off x="838200" y="1660849"/>
            <a:ext cx="10769082" cy="46955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r>
              <a:rPr lang="en-US" dirty="0">
                <a:solidFill>
                  <a:schemeClr val="accent1">
                    <a:lumMod val="75000"/>
                  </a:schemeClr>
                </a:solidFill>
              </a:rPr>
            </a:br>
            <a:r>
              <a:rPr lang="en-US" b="0" i="0" dirty="0">
                <a:solidFill>
                  <a:schemeClr val="accent1">
                    <a:lumMod val="75000"/>
                  </a:schemeClr>
                </a:solidFill>
                <a:effectLst/>
                <a:latin typeface="Söhne"/>
              </a:rPr>
              <a:t>Certainly, elaborate on the use of Public Key Infrastructure (PKI) in a secure authenticator key system, particularly in the context of managing digital profile credential to ensure secure communication and data protection.</a:t>
            </a:r>
          </a:p>
          <a:p>
            <a:pPr algn="l"/>
            <a:endParaRPr lang="en-US" b="0" i="0" dirty="0">
              <a:solidFill>
                <a:schemeClr val="accent1">
                  <a:lumMod val="75000"/>
                </a:schemeClr>
              </a:solidFill>
              <a:effectLst/>
              <a:latin typeface="Söhne"/>
            </a:endParaRPr>
          </a:p>
          <a:p>
            <a:pPr algn="l"/>
            <a:r>
              <a:rPr lang="en-US" b="1" i="0" dirty="0">
                <a:solidFill>
                  <a:schemeClr val="accent1">
                    <a:lumMod val="75000"/>
                  </a:schemeClr>
                </a:solidFill>
                <a:effectLst/>
                <a:latin typeface="Söhne"/>
              </a:rPr>
              <a:t>Encryption Keys</a:t>
            </a:r>
            <a:r>
              <a:rPr lang="en-US" b="0" i="0" dirty="0">
                <a:solidFill>
                  <a:schemeClr val="accent1">
                    <a:lumMod val="75000"/>
                  </a:schemeClr>
                </a:solidFill>
                <a:effectLst/>
                <a:latin typeface="Söhne"/>
              </a:rPr>
              <a:t>:</a:t>
            </a:r>
          </a:p>
          <a:p>
            <a:pPr algn="l"/>
            <a:endParaRPr lang="en-US" b="0" i="0" dirty="0">
              <a:solidFill>
                <a:schemeClr val="accent1">
                  <a:lumMod val="75000"/>
                </a:schemeClr>
              </a:solidFill>
              <a:effectLst/>
              <a:latin typeface="Söhne"/>
            </a:endParaRPr>
          </a:p>
          <a:p>
            <a:pPr algn="l"/>
            <a:r>
              <a:rPr lang="en-US" b="0" i="0" dirty="0">
                <a:solidFill>
                  <a:schemeClr val="accent1">
                    <a:lumMod val="75000"/>
                  </a:schemeClr>
                </a:solidFill>
                <a:effectLst/>
                <a:latin typeface="Söhne"/>
              </a:rPr>
              <a:t>PKI also manages encryption keys used for secure communication. The primary types of keys involved are:</a:t>
            </a:r>
          </a:p>
          <a:p>
            <a:pPr algn="l">
              <a:buFont typeface="Arial" panose="020B0604020202020204" pitchFamily="34" charset="0"/>
              <a:buChar char="•"/>
            </a:pPr>
            <a:r>
              <a:rPr lang="en-US" b="1" i="0" dirty="0">
                <a:solidFill>
                  <a:schemeClr val="accent1">
                    <a:lumMod val="75000"/>
                  </a:schemeClr>
                </a:solidFill>
                <a:effectLst/>
                <a:latin typeface="Söhne"/>
              </a:rPr>
              <a:t>Public Key</a:t>
            </a:r>
            <a:r>
              <a:rPr lang="en-US" b="0" i="0" dirty="0">
                <a:solidFill>
                  <a:schemeClr val="accent1">
                    <a:lumMod val="75000"/>
                  </a:schemeClr>
                </a:solidFill>
                <a:effectLst/>
                <a:latin typeface="Söhne"/>
              </a:rPr>
              <a:t>: As mentioned earlier, the public key is included in the digital certificate and can be used for encrypting data that only the certificate holder can decrypt using their private key.</a:t>
            </a:r>
          </a:p>
          <a:p>
            <a:pPr algn="l"/>
            <a:endParaRPr lang="en-US" b="0" i="0" dirty="0">
              <a:solidFill>
                <a:schemeClr val="accent1">
                  <a:lumMod val="75000"/>
                </a:schemeClr>
              </a:solidFill>
              <a:effectLst/>
              <a:latin typeface="Söhne"/>
            </a:endParaRPr>
          </a:p>
          <a:p>
            <a:pPr algn="l">
              <a:buFont typeface="Arial" panose="020B0604020202020204" pitchFamily="34" charset="0"/>
              <a:buChar char="•"/>
            </a:pPr>
            <a:r>
              <a:rPr lang="en-US" b="1" i="0" dirty="0">
                <a:solidFill>
                  <a:schemeClr val="accent1">
                    <a:lumMod val="75000"/>
                  </a:schemeClr>
                </a:solidFill>
                <a:effectLst/>
                <a:latin typeface="Söhne"/>
              </a:rPr>
              <a:t>Private Key</a:t>
            </a:r>
            <a:r>
              <a:rPr lang="en-US" b="0" i="0" dirty="0">
                <a:solidFill>
                  <a:schemeClr val="accent1">
                    <a:lumMod val="75000"/>
                  </a:schemeClr>
                </a:solidFill>
                <a:effectLst/>
                <a:latin typeface="Söhne"/>
              </a:rPr>
              <a:t>: The private key is kept confidential and is never shared. It is used for decrypting data that has been encrypted with the corresponding public key. In the context of secure communication, this private key is essential for decoding incoming encrypted data.</a:t>
            </a:r>
          </a:p>
          <a:p>
            <a:pPr algn="l"/>
            <a:endParaRPr lang="en-US" b="0" i="0" dirty="0">
              <a:solidFill>
                <a:schemeClr val="accent1">
                  <a:lumMod val="75000"/>
                </a:schemeClr>
              </a:solidFill>
              <a:effectLst/>
              <a:latin typeface="Söhne"/>
            </a:endParaRPr>
          </a:p>
          <a:p>
            <a:pPr algn="l"/>
            <a:r>
              <a:rPr lang="en-US" b="0" i="0" dirty="0">
                <a:solidFill>
                  <a:schemeClr val="accent1">
                    <a:lumMod val="75000"/>
                  </a:schemeClr>
                </a:solidFill>
                <a:effectLst/>
                <a:latin typeface="Söhne"/>
              </a:rPr>
              <a:t>In summary, Public Key Infrastructure (PKI) forms the backbone of secure communication and data protection in the context of an authenticator key system. It accomplishes this by managing digital certificates and encryption keys, which provide identity verification, confidentiality, data integrity, and strong security against various threats. </a:t>
            </a:r>
            <a:endParaRPr lang="en-IN" dirty="0">
              <a:solidFill>
                <a:schemeClr val="accent1">
                  <a:lumMod val="75000"/>
                </a:schemeClr>
              </a:solidFill>
            </a:endParaRPr>
          </a:p>
        </p:txBody>
      </p:sp>
    </p:spTree>
    <p:extLst>
      <p:ext uri="{BB962C8B-B14F-4D97-AF65-F5344CB8AC3E}">
        <p14:creationId xmlns:p14="http://schemas.microsoft.com/office/powerpoint/2010/main" val="1316345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CE23-A418-8BE4-EC49-9258C9032DE4}"/>
              </a:ext>
            </a:extLst>
          </p:cNvPr>
          <p:cNvSpPr>
            <a:spLocks noGrp="1"/>
          </p:cNvSpPr>
          <p:nvPr>
            <p:ph type="title"/>
          </p:nvPr>
        </p:nvSpPr>
        <p:spPr/>
        <p:txBody>
          <a:bodyPr/>
          <a:lstStyle/>
          <a:p>
            <a:r>
              <a:rPr lang="en-US" dirty="0">
                <a:solidFill>
                  <a:schemeClr val="accent1"/>
                </a:solidFill>
              </a:rPr>
              <a:t>Flow Diagram Of Model</a:t>
            </a:r>
            <a:endParaRPr lang="en-IN" dirty="0">
              <a:solidFill>
                <a:schemeClr val="accent1"/>
              </a:solidFill>
            </a:endParaRPr>
          </a:p>
        </p:txBody>
      </p:sp>
      <p:pic>
        <p:nvPicPr>
          <p:cNvPr id="7" name="Content Placeholder 6">
            <a:extLst>
              <a:ext uri="{FF2B5EF4-FFF2-40B4-BE49-F238E27FC236}">
                <a16:creationId xmlns:a16="http://schemas.microsoft.com/office/drawing/2014/main" id="{20A23032-42C2-6D1E-499E-95AD7EE130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2657" y="1484313"/>
            <a:ext cx="9625781" cy="4427537"/>
          </a:xfrm>
        </p:spPr>
      </p:pic>
      <p:sp>
        <p:nvSpPr>
          <p:cNvPr id="4" name="Date Placeholder 3">
            <a:extLst>
              <a:ext uri="{FF2B5EF4-FFF2-40B4-BE49-F238E27FC236}">
                <a16:creationId xmlns:a16="http://schemas.microsoft.com/office/drawing/2014/main" id="{981DA182-B85A-3AC6-6D0E-17865C2362F7}"/>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36EB906F-E8CE-6CFC-91DB-3200C63D367E}"/>
              </a:ext>
            </a:extLst>
          </p:cNvPr>
          <p:cNvSpPr>
            <a:spLocks noGrp="1"/>
          </p:cNvSpPr>
          <p:nvPr>
            <p:ph type="sldNum" sz="quarter" idx="12"/>
          </p:nvPr>
        </p:nvSpPr>
        <p:spPr/>
        <p:txBody>
          <a:bodyPr/>
          <a:lstStyle/>
          <a:p>
            <a:fld id="{C8421A79-F751-4E2E-A6A8-90315ACC7929}" type="slidenum">
              <a:rPr lang="en-IN" smtClean="0"/>
              <a:t>18</a:t>
            </a:fld>
            <a:endParaRPr lang="en-IN"/>
          </a:p>
        </p:txBody>
      </p:sp>
    </p:spTree>
    <p:extLst>
      <p:ext uri="{BB962C8B-B14F-4D97-AF65-F5344CB8AC3E}">
        <p14:creationId xmlns:p14="http://schemas.microsoft.com/office/powerpoint/2010/main" val="173136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BF69-51FE-DB5D-F0C4-895CEECC5A01}"/>
              </a:ext>
            </a:extLst>
          </p:cNvPr>
          <p:cNvSpPr>
            <a:spLocks noGrp="1"/>
          </p:cNvSpPr>
          <p:nvPr>
            <p:ph type="title"/>
          </p:nvPr>
        </p:nvSpPr>
        <p:spPr>
          <a:xfrm>
            <a:off x="1660849" y="624110"/>
            <a:ext cx="9843763" cy="1280890"/>
          </a:xfrm>
        </p:spPr>
        <p:txBody>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Interface View</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5E05A55-8BD4-9F9D-9697-79D7F31DF65B}"/>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0A227782-C774-726E-C55D-7274E6F12207}"/>
              </a:ext>
            </a:extLst>
          </p:cNvPr>
          <p:cNvSpPr>
            <a:spLocks noGrp="1"/>
          </p:cNvSpPr>
          <p:nvPr>
            <p:ph type="sldNum" sz="quarter" idx="12"/>
          </p:nvPr>
        </p:nvSpPr>
        <p:spPr/>
        <p:txBody>
          <a:bodyPr/>
          <a:lstStyle/>
          <a:p>
            <a:fld id="{C8421A79-F751-4E2E-A6A8-90315ACC7929}" type="slidenum">
              <a:rPr lang="en-IN" smtClean="0"/>
              <a:t>19</a:t>
            </a:fld>
            <a:endParaRPr lang="en-IN"/>
          </a:p>
        </p:txBody>
      </p:sp>
      <p:pic>
        <p:nvPicPr>
          <p:cNvPr id="7" name="Picture 6">
            <a:extLst>
              <a:ext uri="{FF2B5EF4-FFF2-40B4-BE49-F238E27FC236}">
                <a16:creationId xmlns:a16="http://schemas.microsoft.com/office/drawing/2014/main" id="{AEE658EB-7445-3EEB-DD4E-6A0FA0F19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79237"/>
            <a:ext cx="4687011" cy="2044281"/>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7B15339C-B9A2-E9B3-F0DB-1A9C81254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410" y="1979237"/>
            <a:ext cx="5293500" cy="2044281"/>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4709DC3B-3301-1D42-9EEB-5B99076CA4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388685"/>
            <a:ext cx="4687011" cy="1967665"/>
          </a:xfrm>
          <a:prstGeom prst="rect">
            <a:avLst/>
          </a:prstGeom>
          <a:effectLst>
            <a:outerShdw blurRad="50800" dist="38100" dir="5400000" algn="t" rotWithShape="0">
              <a:prstClr val="black">
                <a:alpha val="40000"/>
              </a:prstClr>
            </a:outerShdw>
          </a:effectLst>
        </p:spPr>
      </p:pic>
      <p:pic>
        <p:nvPicPr>
          <p:cNvPr id="13" name="Picture 12">
            <a:extLst>
              <a:ext uri="{FF2B5EF4-FFF2-40B4-BE49-F238E27FC236}">
                <a16:creationId xmlns:a16="http://schemas.microsoft.com/office/drawing/2014/main" id="{4F5BA716-C811-DD92-0339-C27598D88E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410" y="4401833"/>
            <a:ext cx="5293499" cy="195451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06262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55069" y="1043001"/>
            <a:ext cx="9757690" cy="584775"/>
          </a:xfrm>
          <a:prstGeom prst="rect">
            <a:avLst/>
          </a:prstGeom>
        </p:spPr>
        <p:txBody>
          <a:bodyPr wrap="square">
            <a:spAutoFit/>
          </a:bodyPr>
          <a:lstStyle/>
          <a:p>
            <a:r>
              <a:rPr lang="en-US" sz="3200" b="1" dirty="0">
                <a:solidFill>
                  <a:schemeClr val="accent1"/>
                </a:solidFill>
                <a:latin typeface="Times New Roman" panose="02020603050405020304" pitchFamily="18" charset="0"/>
                <a:cs typeface="Times New Roman" panose="02020603050405020304" pitchFamily="18" charset="0"/>
              </a:rPr>
              <a:t>   Motivation</a:t>
            </a:r>
            <a:r>
              <a:rPr lang="en-US" sz="3200" b="1" dirty="0">
                <a:latin typeface="Times New Roman" panose="02020603050405020304" pitchFamily="18" charset="0"/>
                <a:cs typeface="Times New Roman" panose="02020603050405020304" pitchFamily="18" charset="0"/>
              </a:rPr>
              <a:t> </a:t>
            </a:r>
          </a:p>
        </p:txBody>
      </p:sp>
      <p:sp>
        <p:nvSpPr>
          <p:cNvPr id="5" name="Date Placeholder 4"/>
          <p:cNvSpPr>
            <a:spLocks noGrp="1"/>
          </p:cNvSpPr>
          <p:nvPr>
            <p:ph type="dt" sz="half" idx="10"/>
          </p:nvPr>
        </p:nvSpPr>
        <p:spPr>
          <a:xfrm>
            <a:off x="10361612" y="6356349"/>
            <a:ext cx="1146283" cy="201767"/>
          </a:xfrm>
        </p:spPr>
        <p:txBody>
          <a:bodyPr/>
          <a:lstStyle/>
          <a:p>
            <a:fld id="{9E0EA6C4-5E88-427F-BBA7-6F5DD24535A5}" type="datetime1">
              <a:rPr lang="en-IN" smtClean="0"/>
              <a:t>30-11-2023</a:t>
            </a:fld>
            <a:endParaRPr lang="en-IN" dirty="0"/>
          </a:p>
        </p:txBody>
      </p:sp>
      <p:sp>
        <p:nvSpPr>
          <p:cNvPr id="6" name="Slide Number Placeholder 5"/>
          <p:cNvSpPr>
            <a:spLocks noGrp="1"/>
          </p:cNvSpPr>
          <p:nvPr>
            <p:ph type="sldNum" sz="quarter" idx="12"/>
          </p:nvPr>
        </p:nvSpPr>
        <p:spPr/>
        <p:txBody>
          <a:bodyPr/>
          <a:lstStyle/>
          <a:p>
            <a:fld id="{C8421A79-F751-4E2E-A6A8-90315ACC7929}" type="slidenum">
              <a:rPr lang="en-IN" smtClean="0"/>
              <a:t>2</a:t>
            </a:fld>
            <a:endParaRPr lang="en-IN"/>
          </a:p>
        </p:txBody>
      </p:sp>
      <p:sp>
        <p:nvSpPr>
          <p:cNvPr id="2" name="Rectangle 1">
            <a:extLst>
              <a:ext uri="{FF2B5EF4-FFF2-40B4-BE49-F238E27FC236}">
                <a16:creationId xmlns:a16="http://schemas.microsoft.com/office/drawing/2014/main" id="{E35AD5D3-18BD-41F5-4FAB-A25D6EABFAD0}"/>
              </a:ext>
            </a:extLst>
          </p:cNvPr>
          <p:cNvSpPr/>
          <p:nvPr/>
        </p:nvSpPr>
        <p:spPr>
          <a:xfrm>
            <a:off x="1352939" y="1987420"/>
            <a:ext cx="10000861" cy="43689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accent1">
                    <a:lumMod val="75000"/>
                  </a:schemeClr>
                </a:solidFill>
                <a:effectLst/>
                <a:latin typeface="Open Sans" panose="020F0502020204030204" pitchFamily="34" charset="0"/>
              </a:rPr>
              <a:t>In the rapidly evolving landscape of healthcare, the adoption of a secure web-based authentication system for medical data is a game-changer. This technological advancement offers healthcare providers a flexible and efficient means of accessing and managing patient information while maintaining the highest standards of security. With this system in place, healthcare professionals can securely log in from anywhere with internet access, ensuring timely and accurate patient care. Leveraging state-of-the-art encryption, user verification methods, and stringent access controls, this web-based authentication system fortifies the confidentiality and integrity of sensitive medical data. It empowers healthcare institutions to streamline their operations, enhance collaboration, and embrace the digital transformation, all while upholding the trust and security of the healthcare ecosystem</a:t>
            </a:r>
            <a:endParaRPr lang="en-IN" sz="2000" dirty="0">
              <a:solidFill>
                <a:schemeClr val="accent1">
                  <a:lumMod val="75000"/>
                </a:schemeClr>
              </a:solidFill>
            </a:endParaRPr>
          </a:p>
        </p:txBody>
      </p:sp>
    </p:spTree>
    <p:extLst>
      <p:ext uri="{BB962C8B-B14F-4D97-AF65-F5344CB8AC3E}">
        <p14:creationId xmlns:p14="http://schemas.microsoft.com/office/powerpoint/2010/main" val="193761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749E-76BD-6300-62D7-E763E4245F32}"/>
              </a:ext>
            </a:extLst>
          </p:cNvPr>
          <p:cNvSpPr>
            <a:spLocks noGrp="1"/>
          </p:cNvSpPr>
          <p:nvPr>
            <p:ph type="title"/>
          </p:nvPr>
        </p:nvSpPr>
        <p:spPr>
          <a:xfrm>
            <a:off x="838200" y="1175657"/>
            <a:ext cx="10515600" cy="1455576"/>
          </a:xfrm>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LOGIN INTERFACE</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15CAD18-84AC-20C6-143C-B76CB41A6A6E}"/>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B9D452C5-2426-FE42-8E5D-E6E6C990305D}"/>
              </a:ext>
            </a:extLst>
          </p:cNvPr>
          <p:cNvSpPr>
            <a:spLocks noGrp="1"/>
          </p:cNvSpPr>
          <p:nvPr>
            <p:ph type="sldNum" sz="quarter" idx="12"/>
          </p:nvPr>
        </p:nvSpPr>
        <p:spPr/>
        <p:txBody>
          <a:bodyPr/>
          <a:lstStyle/>
          <a:p>
            <a:fld id="{C8421A79-F751-4E2E-A6A8-90315ACC7929}" type="slidenum">
              <a:rPr lang="en-IN" smtClean="0"/>
              <a:t>20</a:t>
            </a:fld>
            <a:endParaRPr lang="en-IN"/>
          </a:p>
        </p:txBody>
      </p:sp>
      <p:pic>
        <p:nvPicPr>
          <p:cNvPr id="7" name="Picture 6">
            <a:extLst>
              <a:ext uri="{FF2B5EF4-FFF2-40B4-BE49-F238E27FC236}">
                <a16:creationId xmlns:a16="http://schemas.microsoft.com/office/drawing/2014/main" id="{7CE3A2F8-C254-9C0D-DEDA-17A4B6432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72967"/>
            <a:ext cx="3881535" cy="1879106"/>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339F60D5-84FB-FBCD-D20E-E556F11C2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872967"/>
            <a:ext cx="4488024" cy="187910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61194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5354-A359-C9C9-A9AB-9A982D5E8D7E}"/>
              </a:ext>
            </a:extLst>
          </p:cNvPr>
          <p:cNvSpPr>
            <a:spLocks noGrp="1"/>
          </p:cNvSpPr>
          <p:nvPr>
            <p:ph type="title"/>
          </p:nvPr>
        </p:nvSpPr>
        <p:spPr/>
        <p:txBody>
          <a:bodyPr>
            <a:norm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Secure Md5 Encryption at login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112EC-D862-DC82-6021-6CBF5DB39A1D}"/>
              </a:ext>
            </a:extLst>
          </p:cNvPr>
          <p:cNvSpPr>
            <a:spLocks noGrp="1"/>
          </p:cNvSpPr>
          <p:nvPr>
            <p:ph idx="1"/>
          </p:nvPr>
        </p:nvSpPr>
        <p:spPr>
          <a:xfrm>
            <a:off x="838200" y="1511559"/>
            <a:ext cx="10377196" cy="1595535"/>
          </a:xfrm>
        </p:spPr>
        <p:txBody>
          <a:bodyPr>
            <a:normAutofit/>
          </a:bodyPr>
          <a:lstStyle/>
          <a:p>
            <a:pPr marL="0" indent="0">
              <a:buNone/>
            </a:pPr>
            <a:r>
              <a:rPr lang="en-US" b="0" i="0" dirty="0">
                <a:solidFill>
                  <a:schemeClr val="accent1">
                    <a:lumMod val="75000"/>
                  </a:schemeClr>
                </a:solidFill>
                <a:effectLst/>
                <a:latin typeface="Söhne"/>
              </a:rPr>
              <a:t>MD5 (Message Digest Algorithm 5) is a cryptographic hash function that was widely used in the past but is now considered insecure for most security applications due to several vulnerabilities. MD5 generates a fixed-length, 128-bit hash value from input data of arbitrary length.</a:t>
            </a:r>
            <a:endParaRPr lang="en-IN" dirty="0">
              <a:solidFill>
                <a:schemeClr val="accent1">
                  <a:lumMod val="75000"/>
                </a:schemeClr>
              </a:solidFill>
            </a:endParaRPr>
          </a:p>
        </p:txBody>
      </p:sp>
      <p:sp>
        <p:nvSpPr>
          <p:cNvPr id="4" name="Date Placeholder 3">
            <a:extLst>
              <a:ext uri="{FF2B5EF4-FFF2-40B4-BE49-F238E27FC236}">
                <a16:creationId xmlns:a16="http://schemas.microsoft.com/office/drawing/2014/main" id="{B68CCA1C-697B-5464-CCE2-B1840FD81125}"/>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1D9C7954-2B3C-0A1F-A6FE-BF47A3148E8A}"/>
              </a:ext>
            </a:extLst>
          </p:cNvPr>
          <p:cNvSpPr>
            <a:spLocks noGrp="1"/>
          </p:cNvSpPr>
          <p:nvPr>
            <p:ph type="sldNum" sz="quarter" idx="12"/>
          </p:nvPr>
        </p:nvSpPr>
        <p:spPr/>
        <p:txBody>
          <a:bodyPr/>
          <a:lstStyle/>
          <a:p>
            <a:fld id="{C8421A79-F751-4E2E-A6A8-90315ACC7929}" type="slidenum">
              <a:rPr lang="en-IN" smtClean="0"/>
              <a:t>21</a:t>
            </a:fld>
            <a:endParaRPr lang="en-IN"/>
          </a:p>
        </p:txBody>
      </p:sp>
      <p:pic>
        <p:nvPicPr>
          <p:cNvPr id="7" name="Picture 6">
            <a:extLst>
              <a:ext uri="{FF2B5EF4-FFF2-40B4-BE49-F238E27FC236}">
                <a16:creationId xmlns:a16="http://schemas.microsoft.com/office/drawing/2014/main" id="{E99F1BA9-3627-59FF-1FC3-FF0E3A68E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095" y="3750907"/>
            <a:ext cx="4286250" cy="1857375"/>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3AE579A2-670D-EC5C-8B5C-3ABD361D4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774" y="3750907"/>
            <a:ext cx="4879651" cy="185737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302349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931D-D063-AA34-8647-484C4DA04C9B}"/>
              </a:ext>
            </a:extLst>
          </p:cNvPr>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Generation of Public Key For Patient Cheek</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9C24E9-855B-D21C-4C45-BEB37E49F233}"/>
              </a:ext>
            </a:extLst>
          </p:cNvPr>
          <p:cNvSpPr>
            <a:spLocks noGrp="1"/>
          </p:cNvSpPr>
          <p:nvPr>
            <p:ph idx="1"/>
          </p:nvPr>
        </p:nvSpPr>
        <p:spPr>
          <a:xfrm>
            <a:off x="838200" y="1825625"/>
            <a:ext cx="10515600" cy="2774367"/>
          </a:xfrm>
        </p:spPr>
        <p:txBody>
          <a:bodyPr>
            <a:normAutofit fontScale="85000" lnSpcReduction="20000"/>
          </a:bodyPr>
          <a:lstStyle/>
          <a:p>
            <a:pPr marL="0" indent="0" algn="l">
              <a:buNone/>
            </a:pPr>
            <a:r>
              <a:rPr lang="en-US" b="0" i="0" dirty="0">
                <a:solidFill>
                  <a:schemeClr val="accent1">
                    <a:lumMod val="75000"/>
                  </a:schemeClr>
                </a:solidFill>
                <a:effectLst/>
                <a:latin typeface="Söhne"/>
              </a:rPr>
              <a:t>Generating a secure code for patient check using a random function is a common requirement in healthcare and other fields. To create a secure code, you can use a combination of cryptographic principles and randomization. Below is a step-by-step algorithm to generate a secure patient check code:</a:t>
            </a:r>
          </a:p>
          <a:p>
            <a:pPr algn="l">
              <a:buFont typeface="+mj-lt"/>
              <a:buAutoNum type="arabicPeriod"/>
            </a:pPr>
            <a:r>
              <a:rPr lang="en-US" b="0" i="0" dirty="0">
                <a:solidFill>
                  <a:schemeClr val="accent1">
                    <a:lumMod val="75000"/>
                  </a:schemeClr>
                </a:solidFill>
                <a:effectLst/>
                <a:latin typeface="Söhne"/>
              </a:rPr>
              <a:t>Choose a character set: Decide on the character set you want to use for the code. Typically, this includes uppercase letters, lowercase letters, and digits. You can also include special characters for added security.</a:t>
            </a:r>
          </a:p>
          <a:p>
            <a:pPr algn="l">
              <a:buFont typeface="+mj-lt"/>
              <a:buAutoNum type="arabicPeriod"/>
            </a:pPr>
            <a:r>
              <a:rPr lang="en-US" b="0" i="0" dirty="0">
                <a:solidFill>
                  <a:schemeClr val="accent1">
                    <a:lumMod val="75000"/>
                  </a:schemeClr>
                </a:solidFill>
                <a:effectLst/>
                <a:latin typeface="Söhne"/>
              </a:rPr>
              <a:t>Determine the code length: Define the desired length of the patient check code. Longer codes are generally more secure.</a:t>
            </a:r>
          </a:p>
          <a:p>
            <a:pPr algn="l">
              <a:buFont typeface="+mj-lt"/>
              <a:buAutoNum type="arabicPeriod"/>
            </a:pPr>
            <a:r>
              <a:rPr lang="en-US" b="0" i="0" dirty="0">
                <a:solidFill>
                  <a:schemeClr val="accent1">
                    <a:lumMod val="75000"/>
                  </a:schemeClr>
                </a:solidFill>
                <a:effectLst/>
                <a:latin typeface="Söhne"/>
              </a:rPr>
              <a:t>Generate a cryptographically secure random code:</a:t>
            </a:r>
          </a:p>
          <a:p>
            <a:pPr marL="742950" lvl="1" indent="-285750" algn="l">
              <a:buFont typeface="+mj-lt"/>
              <a:buAutoNum type="arabicPeriod"/>
            </a:pPr>
            <a:r>
              <a:rPr lang="en-US" b="0" i="0" dirty="0">
                <a:solidFill>
                  <a:schemeClr val="accent1">
                    <a:lumMod val="75000"/>
                  </a:schemeClr>
                </a:solidFill>
                <a:effectLst/>
                <a:latin typeface="Söhne"/>
              </a:rPr>
              <a:t>Use a cryptographic library or a secure random number generator, depending on your programming language.</a:t>
            </a:r>
          </a:p>
          <a:p>
            <a:pPr marL="742950" lvl="1" indent="-285750" algn="l">
              <a:buFont typeface="+mj-lt"/>
              <a:buAutoNum type="arabicPeriod"/>
            </a:pPr>
            <a:r>
              <a:rPr lang="en-US" b="0" i="0" dirty="0">
                <a:solidFill>
                  <a:schemeClr val="accent1">
                    <a:lumMod val="75000"/>
                  </a:schemeClr>
                </a:solidFill>
                <a:effectLst/>
                <a:latin typeface="Söhne"/>
              </a:rPr>
              <a:t>Generate random characters from the chosen character set.</a:t>
            </a:r>
          </a:p>
          <a:p>
            <a:pPr marL="742950" lvl="1" indent="-285750" algn="l">
              <a:buFont typeface="+mj-lt"/>
              <a:buAutoNum type="arabicPeriod"/>
            </a:pPr>
            <a:r>
              <a:rPr lang="en-US" b="0" i="0" dirty="0">
                <a:solidFill>
                  <a:schemeClr val="accent1">
                    <a:lumMod val="75000"/>
                  </a:schemeClr>
                </a:solidFill>
                <a:effectLst/>
                <a:latin typeface="Söhne"/>
              </a:rPr>
              <a:t>Ensure that characters are selected with uniform randomness.</a:t>
            </a:r>
          </a:p>
          <a:p>
            <a:pPr marL="0" indent="0">
              <a:buNone/>
            </a:pPr>
            <a:endParaRPr lang="en-IN" dirty="0"/>
          </a:p>
        </p:txBody>
      </p:sp>
      <p:sp>
        <p:nvSpPr>
          <p:cNvPr id="4" name="Date Placeholder 3">
            <a:extLst>
              <a:ext uri="{FF2B5EF4-FFF2-40B4-BE49-F238E27FC236}">
                <a16:creationId xmlns:a16="http://schemas.microsoft.com/office/drawing/2014/main" id="{0EEE2C23-C3FF-1F94-2262-59F929E43E8E}"/>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244BFD58-CA76-4E42-CDE7-8924C0E592B1}"/>
              </a:ext>
            </a:extLst>
          </p:cNvPr>
          <p:cNvSpPr>
            <a:spLocks noGrp="1"/>
          </p:cNvSpPr>
          <p:nvPr>
            <p:ph type="sldNum" sz="quarter" idx="12"/>
          </p:nvPr>
        </p:nvSpPr>
        <p:spPr/>
        <p:txBody>
          <a:bodyPr/>
          <a:lstStyle/>
          <a:p>
            <a:fld id="{C8421A79-F751-4E2E-A6A8-90315ACC7929}" type="slidenum">
              <a:rPr lang="en-IN" smtClean="0"/>
              <a:t>22</a:t>
            </a:fld>
            <a:endParaRPr lang="en-IN"/>
          </a:p>
        </p:txBody>
      </p:sp>
      <p:sp>
        <p:nvSpPr>
          <p:cNvPr id="6" name="Rectangle 5">
            <a:extLst>
              <a:ext uri="{FF2B5EF4-FFF2-40B4-BE49-F238E27FC236}">
                <a16:creationId xmlns:a16="http://schemas.microsoft.com/office/drawing/2014/main" id="{02C3F424-2124-5B26-1386-08D0ED6E1093}"/>
              </a:ext>
            </a:extLst>
          </p:cNvPr>
          <p:cNvSpPr/>
          <p:nvPr/>
        </p:nvSpPr>
        <p:spPr>
          <a:xfrm>
            <a:off x="1082350" y="4982547"/>
            <a:ext cx="2499049" cy="6718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Six Digit Number</a:t>
            </a:r>
            <a:endParaRPr lang="en-IN" dirty="0"/>
          </a:p>
        </p:txBody>
      </p:sp>
      <p:cxnSp>
        <p:nvCxnSpPr>
          <p:cNvPr id="8" name="Straight Arrow Connector 7">
            <a:extLst>
              <a:ext uri="{FF2B5EF4-FFF2-40B4-BE49-F238E27FC236}">
                <a16:creationId xmlns:a16="http://schemas.microsoft.com/office/drawing/2014/main" id="{FEC0505E-FFA5-4539-7276-7226A50E03B9}"/>
              </a:ext>
            </a:extLst>
          </p:cNvPr>
          <p:cNvCxnSpPr>
            <a:stCxn id="6" idx="3"/>
          </p:cNvCxnSpPr>
          <p:nvPr/>
        </p:nvCxnSpPr>
        <p:spPr>
          <a:xfrm flipV="1">
            <a:off x="3581399" y="5309118"/>
            <a:ext cx="850642" cy="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11E7E3C-6F94-EEEE-D3F2-1E05F19A1E89}"/>
              </a:ext>
            </a:extLst>
          </p:cNvPr>
          <p:cNvSpPr/>
          <p:nvPr/>
        </p:nvSpPr>
        <p:spPr>
          <a:xfrm>
            <a:off x="4441371" y="4991878"/>
            <a:ext cx="2499049" cy="6624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Random(6digit generate)</a:t>
            </a:r>
            <a:endParaRPr lang="en-IN" dirty="0"/>
          </a:p>
        </p:txBody>
      </p:sp>
      <p:cxnSp>
        <p:nvCxnSpPr>
          <p:cNvPr id="11" name="Straight Connector 10">
            <a:extLst>
              <a:ext uri="{FF2B5EF4-FFF2-40B4-BE49-F238E27FC236}">
                <a16:creationId xmlns:a16="http://schemas.microsoft.com/office/drawing/2014/main" id="{A185563D-A081-13B3-CD04-ECCFB43F38A0}"/>
              </a:ext>
            </a:extLst>
          </p:cNvPr>
          <p:cNvCxnSpPr>
            <a:stCxn id="9" idx="3"/>
          </p:cNvCxnSpPr>
          <p:nvPr/>
        </p:nvCxnSpPr>
        <p:spPr>
          <a:xfrm flipV="1">
            <a:off x="6940420" y="5309118"/>
            <a:ext cx="1046584" cy="13997"/>
          </a:xfrm>
          <a:prstGeom prst="line">
            <a:avLst/>
          </a:prstGeom>
        </p:spPr>
        <p:style>
          <a:lnRef idx="1">
            <a:schemeClr val="accent1"/>
          </a:lnRef>
          <a:fillRef idx="0">
            <a:schemeClr val="accent1"/>
          </a:fillRef>
          <a:effectRef idx="0">
            <a:schemeClr val="accent1"/>
          </a:effectRef>
          <a:fontRef idx="minor">
            <a:schemeClr val="tx1"/>
          </a:fontRef>
        </p:style>
      </p:cxnSp>
      <p:sp>
        <p:nvSpPr>
          <p:cNvPr id="12" name="Diamond 11">
            <a:extLst>
              <a:ext uri="{FF2B5EF4-FFF2-40B4-BE49-F238E27FC236}">
                <a16:creationId xmlns:a16="http://schemas.microsoft.com/office/drawing/2014/main" id="{8DE5DDEA-2ADD-00BF-6948-E6E05E49D176}"/>
              </a:ext>
            </a:extLst>
          </p:cNvPr>
          <p:cNvSpPr/>
          <p:nvPr/>
        </p:nvSpPr>
        <p:spPr>
          <a:xfrm>
            <a:off x="7987004" y="4814596"/>
            <a:ext cx="1485122" cy="989044"/>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View</a:t>
            </a:r>
            <a:endParaRPr lang="en-IN" dirty="0"/>
          </a:p>
        </p:txBody>
      </p:sp>
      <p:cxnSp>
        <p:nvCxnSpPr>
          <p:cNvPr id="14" name="Connector: Elbow 13">
            <a:extLst>
              <a:ext uri="{FF2B5EF4-FFF2-40B4-BE49-F238E27FC236}">
                <a16:creationId xmlns:a16="http://schemas.microsoft.com/office/drawing/2014/main" id="{92FF90E0-630F-EE0C-F3B0-8CAE4A3119C6}"/>
              </a:ext>
            </a:extLst>
          </p:cNvPr>
          <p:cNvCxnSpPr>
            <a:stCxn id="12" idx="3"/>
          </p:cNvCxnSpPr>
          <p:nvPr/>
        </p:nvCxnSpPr>
        <p:spPr>
          <a:xfrm flipH="1">
            <a:off x="5251581" y="5309118"/>
            <a:ext cx="4220545" cy="1412357"/>
          </a:xfrm>
          <a:prstGeom prst="bentConnector3">
            <a:avLst>
              <a:gd name="adj1" fmla="val -5416"/>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D6C5BC3-A708-719E-6FC4-48EA5517A443}"/>
              </a:ext>
            </a:extLst>
          </p:cNvPr>
          <p:cNvCxnSpPr/>
          <p:nvPr/>
        </p:nvCxnSpPr>
        <p:spPr>
          <a:xfrm flipV="1">
            <a:off x="5292013" y="5654351"/>
            <a:ext cx="0" cy="10671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347D899B-BDB4-D1CD-C1E8-2C03524D3E22}"/>
              </a:ext>
            </a:extLst>
          </p:cNvPr>
          <p:cNvSpPr/>
          <p:nvPr/>
        </p:nvSpPr>
        <p:spPr>
          <a:xfrm>
            <a:off x="5365103" y="5915608"/>
            <a:ext cx="4220545" cy="66247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Refresh/Change as code change as many time view click</a:t>
            </a:r>
            <a:endParaRPr lang="en-IN" dirty="0"/>
          </a:p>
        </p:txBody>
      </p:sp>
    </p:spTree>
    <p:extLst>
      <p:ext uri="{BB962C8B-B14F-4D97-AF65-F5344CB8AC3E}">
        <p14:creationId xmlns:p14="http://schemas.microsoft.com/office/powerpoint/2010/main" val="424359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4EF0-E8EB-7BB3-9BD7-CFEBB1F3DF35}"/>
              </a:ext>
            </a:extLst>
          </p:cNvPr>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Admin Interface</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0466F7-4147-0C78-0132-9F84BB955A07}"/>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B05E6161-D1AE-F298-8568-4BEBBF52E517}"/>
              </a:ext>
            </a:extLst>
          </p:cNvPr>
          <p:cNvSpPr>
            <a:spLocks noGrp="1"/>
          </p:cNvSpPr>
          <p:nvPr>
            <p:ph type="sldNum" sz="quarter" idx="12"/>
          </p:nvPr>
        </p:nvSpPr>
        <p:spPr/>
        <p:txBody>
          <a:bodyPr/>
          <a:lstStyle/>
          <a:p>
            <a:fld id="{C8421A79-F751-4E2E-A6A8-90315ACC7929}" type="slidenum">
              <a:rPr lang="en-IN" smtClean="0"/>
              <a:t>23</a:t>
            </a:fld>
            <a:endParaRPr lang="en-IN"/>
          </a:p>
        </p:txBody>
      </p:sp>
      <p:pic>
        <p:nvPicPr>
          <p:cNvPr id="7" name="Picture 6">
            <a:extLst>
              <a:ext uri="{FF2B5EF4-FFF2-40B4-BE49-F238E27FC236}">
                <a16:creationId xmlns:a16="http://schemas.microsoft.com/office/drawing/2014/main" id="{8075459B-C73C-B265-986D-C1CED97A0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909981"/>
            <a:ext cx="4704184" cy="3445789"/>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ED358495-CB41-01DB-91DE-36D0DA864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062" y="1909982"/>
            <a:ext cx="4833701" cy="344578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15291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EAE4-67BE-A8C5-0EA6-56D90CE59A4A}"/>
              </a:ext>
            </a:extLst>
          </p:cNvPr>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Doctor Interface</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8AFB56-0F82-F91E-AD66-61FB20D90144}"/>
              </a:ext>
            </a:extLst>
          </p:cNvPr>
          <p:cNvSpPr>
            <a:spLocks noGrp="1"/>
          </p:cNvSpPr>
          <p:nvPr>
            <p:ph idx="1"/>
          </p:nvPr>
        </p:nvSpPr>
        <p:spPr>
          <a:xfrm>
            <a:off x="838200" y="4400539"/>
            <a:ext cx="10515600" cy="1776424"/>
          </a:xfrm>
        </p:spPr>
        <p:txBody>
          <a:bodyPr/>
          <a:lstStyle/>
          <a:p>
            <a:pPr marL="0" indent="0">
              <a:buNone/>
            </a:pPr>
            <a:r>
              <a:rPr lang="en-US" dirty="0">
                <a:solidFill>
                  <a:srgbClr val="FF0000"/>
                </a:solidFill>
              </a:rPr>
              <a:t>Function Of Doctor and Responsibility:-</a:t>
            </a:r>
          </a:p>
          <a:p>
            <a:pPr marL="0" indent="0">
              <a:buNone/>
            </a:pPr>
            <a:r>
              <a:rPr lang="en-US" dirty="0">
                <a:solidFill>
                  <a:srgbClr val="FF0000"/>
                </a:solidFill>
              </a:rPr>
              <a:t>1. To view a patient by secure key method to view the medical history.</a:t>
            </a:r>
          </a:p>
          <a:p>
            <a:pPr marL="0" indent="0">
              <a:buNone/>
            </a:pPr>
            <a:r>
              <a:rPr lang="en-US" dirty="0">
                <a:solidFill>
                  <a:srgbClr val="FF0000"/>
                </a:solidFill>
              </a:rPr>
              <a:t>2.To Records the symptoms(active) and discharge it automatically</a:t>
            </a:r>
            <a:endParaRPr lang="en-IN" dirty="0">
              <a:solidFill>
                <a:srgbClr val="FF0000"/>
              </a:solidFill>
            </a:endParaRPr>
          </a:p>
        </p:txBody>
      </p:sp>
      <p:sp>
        <p:nvSpPr>
          <p:cNvPr id="4" name="Date Placeholder 3">
            <a:extLst>
              <a:ext uri="{FF2B5EF4-FFF2-40B4-BE49-F238E27FC236}">
                <a16:creationId xmlns:a16="http://schemas.microsoft.com/office/drawing/2014/main" id="{6926C1FE-F453-80E8-DF90-1C8A7BCD7AF1}"/>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C5B0F067-FE81-6E57-D0A1-AE0289789A0D}"/>
              </a:ext>
            </a:extLst>
          </p:cNvPr>
          <p:cNvSpPr>
            <a:spLocks noGrp="1"/>
          </p:cNvSpPr>
          <p:nvPr>
            <p:ph type="sldNum" sz="quarter" idx="12"/>
          </p:nvPr>
        </p:nvSpPr>
        <p:spPr/>
        <p:txBody>
          <a:bodyPr/>
          <a:lstStyle/>
          <a:p>
            <a:fld id="{C8421A79-F751-4E2E-A6A8-90315ACC7929}" type="slidenum">
              <a:rPr lang="en-IN" smtClean="0"/>
              <a:t>24</a:t>
            </a:fld>
            <a:endParaRPr lang="en-IN"/>
          </a:p>
        </p:txBody>
      </p:sp>
      <p:pic>
        <p:nvPicPr>
          <p:cNvPr id="9" name="Picture 8">
            <a:extLst>
              <a:ext uri="{FF2B5EF4-FFF2-40B4-BE49-F238E27FC236}">
                <a16:creationId xmlns:a16="http://schemas.microsoft.com/office/drawing/2014/main" id="{BF722725-FC3E-E149-FFE3-EE282637D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83427"/>
            <a:ext cx="4413380" cy="1963072"/>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70CFA115-327F-8052-1626-16E87CB4F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849" y="1690688"/>
            <a:ext cx="5299788" cy="19762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766775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5128" y="1017601"/>
            <a:ext cx="4060727" cy="584775"/>
          </a:xfrm>
          <a:prstGeom prst="rect">
            <a:avLst/>
          </a:prstGeom>
        </p:spPr>
        <p:txBody>
          <a:bodyPr wrap="none">
            <a:spAutoFit/>
          </a:bodyPr>
          <a:lstStyle/>
          <a:p>
            <a:r>
              <a:rPr lang="en-US" sz="3200" b="1" dirty="0">
                <a:solidFill>
                  <a:schemeClr val="accent1"/>
                </a:solidFill>
                <a:latin typeface="Times New Roman" panose="02020603050405020304" pitchFamily="18" charset="0"/>
                <a:cs typeface="Times New Roman" panose="02020603050405020304" pitchFamily="18" charset="0"/>
              </a:rPr>
              <a:t>Experimental Results </a:t>
            </a:r>
            <a:endParaRPr lang="en-IN" sz="3200" b="1" dirty="0">
              <a:solidFill>
                <a:schemeClr val="accent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4BF51A7-CF98-4478-98AD-483DAE796F90}" type="datetime1">
              <a:rPr lang="en-IN" smtClean="0"/>
              <a:t>30-11-2023</a:t>
            </a:fld>
            <a:endParaRPr lang="en-IN"/>
          </a:p>
        </p:txBody>
      </p:sp>
      <p:sp>
        <p:nvSpPr>
          <p:cNvPr id="7" name="Slide Number Placeholder 6"/>
          <p:cNvSpPr>
            <a:spLocks noGrp="1"/>
          </p:cNvSpPr>
          <p:nvPr>
            <p:ph type="sldNum" sz="quarter" idx="12"/>
          </p:nvPr>
        </p:nvSpPr>
        <p:spPr/>
        <p:txBody>
          <a:bodyPr/>
          <a:lstStyle/>
          <a:p>
            <a:fld id="{C8421A79-F751-4E2E-A6A8-90315ACC7929}" type="slidenum">
              <a:rPr lang="en-IN" smtClean="0"/>
              <a:t>25</a:t>
            </a:fld>
            <a:endParaRPr lang="en-IN"/>
          </a:p>
        </p:txBody>
      </p:sp>
      <p:sp>
        <p:nvSpPr>
          <p:cNvPr id="3" name="Rectangle 2">
            <a:extLst>
              <a:ext uri="{FF2B5EF4-FFF2-40B4-BE49-F238E27FC236}">
                <a16:creationId xmlns:a16="http://schemas.microsoft.com/office/drawing/2014/main" id="{245C4E2C-CD59-A098-C4F4-DC73667B393F}"/>
              </a:ext>
            </a:extLst>
          </p:cNvPr>
          <p:cNvSpPr/>
          <p:nvPr/>
        </p:nvSpPr>
        <p:spPr>
          <a:xfrm>
            <a:off x="1145128" y="1866122"/>
            <a:ext cx="2808515"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Admin Result View</a:t>
            </a:r>
            <a:endParaRPr lang="en-IN" dirty="0">
              <a:solidFill>
                <a:schemeClr val="accent1"/>
              </a:solidFill>
            </a:endParaRPr>
          </a:p>
        </p:txBody>
      </p:sp>
      <p:pic>
        <p:nvPicPr>
          <p:cNvPr id="8" name="Picture 7">
            <a:extLst>
              <a:ext uri="{FF2B5EF4-FFF2-40B4-BE49-F238E27FC236}">
                <a16:creationId xmlns:a16="http://schemas.microsoft.com/office/drawing/2014/main" id="{1F2ACE03-9B16-4973-245A-9A63068F9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704594"/>
            <a:ext cx="4796963" cy="2567201"/>
          </a:xfrm>
          <a:prstGeom prst="rect">
            <a:avLst/>
          </a:prstGeom>
        </p:spPr>
      </p:pic>
      <p:pic>
        <p:nvPicPr>
          <p:cNvPr id="10" name="Picture 9">
            <a:extLst>
              <a:ext uri="{FF2B5EF4-FFF2-40B4-BE49-F238E27FC236}">
                <a16:creationId xmlns:a16="http://schemas.microsoft.com/office/drawing/2014/main" id="{F431DDC7-093A-1EBC-07D2-27F2D8D3A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719" y="2704594"/>
            <a:ext cx="5054081" cy="2567201"/>
          </a:xfrm>
          <a:prstGeom prst="rect">
            <a:avLst/>
          </a:prstGeom>
        </p:spPr>
      </p:pic>
    </p:spTree>
    <p:extLst>
      <p:ext uri="{BB962C8B-B14F-4D97-AF65-F5344CB8AC3E}">
        <p14:creationId xmlns:p14="http://schemas.microsoft.com/office/powerpoint/2010/main" val="3380235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36B701-64F5-728C-CFFA-C8A9FACBED19}"/>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AE949FA4-5E7A-A36E-827A-59F4A4255BDB}"/>
              </a:ext>
            </a:extLst>
          </p:cNvPr>
          <p:cNvSpPr>
            <a:spLocks noGrp="1"/>
          </p:cNvSpPr>
          <p:nvPr>
            <p:ph type="sldNum" sz="quarter" idx="12"/>
          </p:nvPr>
        </p:nvSpPr>
        <p:spPr/>
        <p:txBody>
          <a:bodyPr/>
          <a:lstStyle/>
          <a:p>
            <a:fld id="{C8421A79-F751-4E2E-A6A8-90315ACC7929}" type="slidenum">
              <a:rPr lang="en-IN" smtClean="0"/>
              <a:t>26</a:t>
            </a:fld>
            <a:endParaRPr lang="en-IN"/>
          </a:p>
        </p:txBody>
      </p:sp>
      <p:pic>
        <p:nvPicPr>
          <p:cNvPr id="7" name="Picture 6">
            <a:extLst>
              <a:ext uri="{FF2B5EF4-FFF2-40B4-BE49-F238E27FC236}">
                <a16:creationId xmlns:a16="http://schemas.microsoft.com/office/drawing/2014/main" id="{63BEB757-998F-35B6-D8EE-145FC8AB7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1" y="2998585"/>
            <a:ext cx="4392433" cy="2337361"/>
          </a:xfrm>
          <a:prstGeom prst="rect">
            <a:avLst/>
          </a:prstGeom>
        </p:spPr>
      </p:pic>
      <p:pic>
        <p:nvPicPr>
          <p:cNvPr id="9" name="Picture 8">
            <a:extLst>
              <a:ext uri="{FF2B5EF4-FFF2-40B4-BE49-F238E27FC236}">
                <a16:creationId xmlns:a16="http://schemas.microsoft.com/office/drawing/2014/main" id="{D2E1B8EB-DEE5-B91B-3647-8C1E7BEC3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507" y="2998586"/>
            <a:ext cx="4392431" cy="2234856"/>
          </a:xfrm>
          <a:prstGeom prst="rect">
            <a:avLst/>
          </a:prstGeom>
        </p:spPr>
      </p:pic>
      <p:sp>
        <p:nvSpPr>
          <p:cNvPr id="10" name="Rectangle 9">
            <a:extLst>
              <a:ext uri="{FF2B5EF4-FFF2-40B4-BE49-F238E27FC236}">
                <a16:creationId xmlns:a16="http://schemas.microsoft.com/office/drawing/2014/main" id="{4C26BA46-2D03-6C95-92CE-27F939F3065A}"/>
              </a:ext>
            </a:extLst>
          </p:cNvPr>
          <p:cNvSpPr/>
          <p:nvPr/>
        </p:nvSpPr>
        <p:spPr>
          <a:xfrm>
            <a:off x="933061" y="1218792"/>
            <a:ext cx="3946850" cy="96457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latin typeface="Times New Roman" panose="02020603050405020304" pitchFamily="18" charset="0"/>
                <a:cs typeface="Times New Roman" panose="02020603050405020304" pitchFamily="18" charset="0"/>
              </a:rPr>
              <a:t>After Update Academic Record is active</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D6D8366-9ED2-E18E-4AED-9CC5718D5885}"/>
              </a:ext>
            </a:extLst>
          </p:cNvPr>
          <p:cNvSpPr/>
          <p:nvPr/>
        </p:nvSpPr>
        <p:spPr>
          <a:xfrm>
            <a:off x="6624735" y="1218791"/>
            <a:ext cx="4503575" cy="96457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latin typeface="Times New Roman" panose="02020603050405020304" pitchFamily="18" charset="0"/>
                <a:cs typeface="Times New Roman" panose="02020603050405020304" pitchFamily="18" charset="0"/>
              </a:rPr>
              <a:t>After Discharge it is inactive</a:t>
            </a:r>
            <a:endParaRPr lang="en-IN"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037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67F8-F552-54E1-3E04-82316DD3581E}"/>
              </a:ext>
            </a:extLst>
          </p:cNvPr>
          <p:cNvSpPr>
            <a:spLocks noGrp="1"/>
          </p:cNvSpPr>
          <p:nvPr>
            <p:ph type="title"/>
          </p:nvPr>
        </p:nvSpPr>
        <p:spPr>
          <a:xfrm>
            <a:off x="1539550" y="942391"/>
            <a:ext cx="9814249" cy="1362269"/>
          </a:xfrm>
        </p:spPr>
        <p:txBody>
          <a:bodyPr/>
          <a:lstStyle/>
          <a:p>
            <a:r>
              <a:rPr lang="en-US" b="1" dirty="0">
                <a:solidFill>
                  <a:schemeClr val="accent1"/>
                </a:solidFill>
                <a:latin typeface="Times New Roman" panose="02020603050405020304" pitchFamily="18" charset="0"/>
                <a:cs typeface="Times New Roman" panose="02020603050405020304" pitchFamily="18" charset="0"/>
              </a:rPr>
              <a:t>Output Of Experiments</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7F965E-E2E0-949A-FBBC-C95C3FB1AFC4}"/>
              </a:ext>
            </a:extLst>
          </p:cNvPr>
          <p:cNvSpPr>
            <a:spLocks noGrp="1"/>
          </p:cNvSpPr>
          <p:nvPr>
            <p:ph idx="1"/>
          </p:nvPr>
        </p:nvSpPr>
        <p:spPr>
          <a:xfrm>
            <a:off x="921695" y="2519894"/>
            <a:ext cx="10515600" cy="3620375"/>
          </a:xfrm>
        </p:spPr>
        <p:txBody>
          <a:bodyPr>
            <a:normAutofit/>
          </a:bodyPr>
          <a:lstStyle/>
          <a:p>
            <a:pPr marL="0" indent="0">
              <a:buNone/>
            </a:pPr>
            <a:r>
              <a:rPr lang="en-US" sz="3200" dirty="0">
                <a:solidFill>
                  <a:schemeClr val="accent1"/>
                </a:solidFill>
                <a:latin typeface="Times New Roman" panose="02020603050405020304" pitchFamily="18" charset="0"/>
                <a:cs typeface="Times New Roman" panose="02020603050405020304" pitchFamily="18" charset="0"/>
              </a:rPr>
              <a:t>The experiment will give a clarity  that both admin and doctor can view the patients medical history, record, detail and change the active status ,update medicine and feedback by the mean of a random security key that seems to change at the time of the view patients bar will be click and security code for the respective patients id’s is update need to refresh the security key option by random function .</a:t>
            </a:r>
            <a:endParaRPr lang="en-IN" sz="3200" dirty="0">
              <a:solidFill>
                <a:schemeClr val="accent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22A791B-F908-EE48-37D1-1F8F27CC043D}"/>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AC15972E-8BFC-59DF-9050-AC401EE81E3C}"/>
              </a:ext>
            </a:extLst>
          </p:cNvPr>
          <p:cNvSpPr>
            <a:spLocks noGrp="1"/>
          </p:cNvSpPr>
          <p:nvPr>
            <p:ph type="sldNum" sz="quarter" idx="12"/>
          </p:nvPr>
        </p:nvSpPr>
        <p:spPr/>
        <p:txBody>
          <a:bodyPr/>
          <a:lstStyle/>
          <a:p>
            <a:fld id="{C8421A79-F751-4E2E-A6A8-90315ACC7929}" type="slidenum">
              <a:rPr lang="en-IN" smtClean="0"/>
              <a:t>27</a:t>
            </a:fld>
            <a:endParaRPr lang="en-IN"/>
          </a:p>
        </p:txBody>
      </p:sp>
    </p:spTree>
    <p:extLst>
      <p:ext uri="{BB962C8B-B14F-4D97-AF65-F5344CB8AC3E}">
        <p14:creationId xmlns:p14="http://schemas.microsoft.com/office/powerpoint/2010/main" val="1783320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CBCB2-B205-2E8C-AF91-B209041343B5}"/>
              </a:ext>
            </a:extLst>
          </p:cNvPr>
          <p:cNvSpPr>
            <a:spLocks noGrp="1"/>
          </p:cNvSpPr>
          <p:nvPr>
            <p:ph type="title"/>
          </p:nvPr>
        </p:nvSpPr>
        <p:spPr>
          <a:xfrm>
            <a:off x="1707502" y="354563"/>
            <a:ext cx="9646298" cy="1336125"/>
          </a:xfrm>
        </p:spPr>
        <p:txBody>
          <a:bodyPr/>
          <a:lstStyle/>
          <a:p>
            <a:r>
              <a:rPr lang="en-US" b="1" dirty="0">
                <a:solidFill>
                  <a:schemeClr val="accent1"/>
                </a:solidFill>
                <a:latin typeface="Times New Roman" panose="02020603050405020304" pitchFamily="18" charset="0"/>
                <a:cs typeface="Times New Roman" panose="02020603050405020304" pitchFamily="18" charset="0"/>
              </a:rPr>
              <a:t>Reset password page </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979E21-0165-F849-77AC-D831AF4F8E8E}"/>
              </a:ext>
            </a:extLst>
          </p:cNvPr>
          <p:cNvSpPr>
            <a:spLocks noGrp="1"/>
          </p:cNvSpPr>
          <p:nvPr>
            <p:ph idx="1"/>
          </p:nvPr>
        </p:nvSpPr>
        <p:spPr>
          <a:xfrm>
            <a:off x="1311579" y="1690687"/>
            <a:ext cx="10193033" cy="4439749"/>
          </a:xfrm>
        </p:spPr>
        <p:txBody>
          <a:bodyPr>
            <a:normAutofit/>
          </a:bodyPr>
          <a:lstStyle/>
          <a:p>
            <a:pPr marL="0" indent="0" algn="l">
              <a:buNone/>
            </a:pPr>
            <a:r>
              <a:rPr lang="en-US" b="0" i="0" dirty="0">
                <a:solidFill>
                  <a:schemeClr val="accent1"/>
                </a:solidFill>
                <a:effectLst/>
                <a:latin typeface="Söhne"/>
              </a:rPr>
              <a:t>A “Reset Password" page is important for several reasons, as it serves critical functions in ensuring the security and usability of online accounts and systems:</a:t>
            </a:r>
          </a:p>
          <a:p>
            <a:pPr algn="l">
              <a:buFont typeface="+mj-lt"/>
              <a:buAutoNum type="arabicPeriod"/>
            </a:pPr>
            <a:r>
              <a:rPr lang="en-US" b="1" i="0" dirty="0">
                <a:solidFill>
                  <a:schemeClr val="accent1"/>
                </a:solidFill>
                <a:effectLst/>
                <a:latin typeface="Söhne"/>
              </a:rPr>
              <a:t>Security:</a:t>
            </a:r>
            <a:endParaRPr lang="en-US" b="0" i="0" dirty="0">
              <a:solidFill>
                <a:schemeClr val="accent1"/>
              </a:solidFill>
              <a:effectLst/>
              <a:latin typeface="Söhne"/>
            </a:endParaRPr>
          </a:p>
          <a:p>
            <a:pPr marL="742950" lvl="1" indent="-285750" algn="l">
              <a:buFont typeface="+mj-lt"/>
              <a:buAutoNum type="arabicPeriod"/>
            </a:pPr>
            <a:r>
              <a:rPr lang="en-US" b="1" i="0" dirty="0">
                <a:solidFill>
                  <a:schemeClr val="accent1"/>
                </a:solidFill>
                <a:effectLst/>
                <a:latin typeface="Söhne"/>
              </a:rPr>
              <a:t>Password Updates:</a:t>
            </a:r>
            <a:r>
              <a:rPr lang="en-US" b="0" i="0" dirty="0">
                <a:solidFill>
                  <a:schemeClr val="accent1"/>
                </a:solidFill>
                <a:effectLst/>
                <a:latin typeface="Söhne"/>
              </a:rPr>
              <a:t> Passwords can become compromised or leaked over time due to data breaches or other security incidents. Allowing users to change their passwords enables them to react quickly to protect their accounts.</a:t>
            </a:r>
          </a:p>
          <a:p>
            <a:pPr marL="742950" lvl="1" indent="-285750" algn="l">
              <a:buFont typeface="+mj-lt"/>
              <a:buAutoNum type="arabicPeriod"/>
            </a:pPr>
            <a:r>
              <a:rPr lang="en-US" b="1" i="0" dirty="0">
                <a:solidFill>
                  <a:schemeClr val="accent1"/>
                </a:solidFill>
                <a:effectLst/>
                <a:latin typeface="Söhne"/>
              </a:rPr>
              <a:t>Prevent Unauthorized Access:</a:t>
            </a:r>
            <a:r>
              <a:rPr lang="en-US" b="0" i="0" dirty="0">
                <a:solidFill>
                  <a:schemeClr val="accent1"/>
                </a:solidFill>
                <a:effectLst/>
                <a:latin typeface="Söhne"/>
              </a:rPr>
              <a:t> Regular password changes can help prevent unauthorized access to accounts, especially when users suspect that someone else may have learned their password.</a:t>
            </a:r>
          </a:p>
          <a:p>
            <a:pPr algn="l">
              <a:buFont typeface="+mj-lt"/>
              <a:buAutoNum type="arabicPeriod"/>
            </a:pPr>
            <a:r>
              <a:rPr lang="en-US" b="1" i="0" dirty="0">
                <a:solidFill>
                  <a:schemeClr val="accent1"/>
                </a:solidFill>
                <a:effectLst/>
                <a:latin typeface="Söhne"/>
              </a:rPr>
              <a:t>User Control:</a:t>
            </a:r>
            <a:r>
              <a:rPr lang="en-US" b="0" i="0" dirty="0">
                <a:solidFill>
                  <a:schemeClr val="accent1"/>
                </a:solidFill>
                <a:effectLst/>
                <a:latin typeface="Söhne"/>
              </a:rPr>
              <a:t> Giving users the ability to change their passwords empowers them to take control of their own account security. This is especially important for maintaining trust and providing a sense of ownership over their accounts.</a:t>
            </a:r>
          </a:p>
          <a:p>
            <a:endParaRPr lang="en-IN" dirty="0"/>
          </a:p>
        </p:txBody>
      </p:sp>
      <p:sp>
        <p:nvSpPr>
          <p:cNvPr id="4" name="Date Placeholder 3">
            <a:extLst>
              <a:ext uri="{FF2B5EF4-FFF2-40B4-BE49-F238E27FC236}">
                <a16:creationId xmlns:a16="http://schemas.microsoft.com/office/drawing/2014/main" id="{648FD1D9-1443-EC60-ABED-8A5010507DD2}"/>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061FA9DF-2A27-A94A-8DD0-A07E38BD06F4}"/>
              </a:ext>
            </a:extLst>
          </p:cNvPr>
          <p:cNvSpPr>
            <a:spLocks noGrp="1"/>
          </p:cNvSpPr>
          <p:nvPr>
            <p:ph type="sldNum" sz="quarter" idx="12"/>
          </p:nvPr>
        </p:nvSpPr>
        <p:spPr/>
        <p:txBody>
          <a:bodyPr/>
          <a:lstStyle/>
          <a:p>
            <a:fld id="{C8421A79-F751-4E2E-A6A8-90315ACC7929}" type="slidenum">
              <a:rPr lang="en-IN" smtClean="0"/>
              <a:t>28</a:t>
            </a:fld>
            <a:endParaRPr lang="en-IN"/>
          </a:p>
        </p:txBody>
      </p:sp>
    </p:spTree>
    <p:extLst>
      <p:ext uri="{BB962C8B-B14F-4D97-AF65-F5344CB8AC3E}">
        <p14:creationId xmlns:p14="http://schemas.microsoft.com/office/powerpoint/2010/main" val="1635033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F58EDED-CE11-BBB9-B304-FDCE62A14D9D}"/>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BB761E25-F552-30F4-6786-5F9EDD8D0D40}"/>
              </a:ext>
            </a:extLst>
          </p:cNvPr>
          <p:cNvSpPr>
            <a:spLocks noGrp="1"/>
          </p:cNvSpPr>
          <p:nvPr>
            <p:ph type="sldNum" sz="quarter" idx="12"/>
          </p:nvPr>
        </p:nvSpPr>
        <p:spPr/>
        <p:txBody>
          <a:bodyPr/>
          <a:lstStyle/>
          <a:p>
            <a:fld id="{C8421A79-F751-4E2E-A6A8-90315ACC7929}" type="slidenum">
              <a:rPr lang="en-IN" smtClean="0"/>
              <a:t>29</a:t>
            </a:fld>
            <a:endParaRPr lang="en-IN"/>
          </a:p>
        </p:txBody>
      </p:sp>
      <p:pic>
        <p:nvPicPr>
          <p:cNvPr id="7" name="Picture 6">
            <a:extLst>
              <a:ext uri="{FF2B5EF4-FFF2-40B4-BE49-F238E27FC236}">
                <a16:creationId xmlns:a16="http://schemas.microsoft.com/office/drawing/2014/main" id="{4928BB29-DDEF-8D2C-64E7-B273A3195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053" y="1251462"/>
            <a:ext cx="4612432" cy="2177538"/>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F2360042-475E-E08E-F20D-28832D470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0349" y="1251462"/>
            <a:ext cx="5029271" cy="2177538"/>
          </a:xfrm>
          <a:prstGeom prst="rect">
            <a:avLst/>
          </a:prstGeom>
          <a:effectLst>
            <a:outerShdw blurRad="50800" dist="38100" dir="5400000" algn="t" rotWithShape="0">
              <a:prstClr val="black">
                <a:alpha val="40000"/>
              </a:prstClr>
            </a:outerShdw>
          </a:effectLst>
        </p:spPr>
      </p:pic>
      <p:pic>
        <p:nvPicPr>
          <p:cNvPr id="13" name="Picture 12">
            <a:extLst>
              <a:ext uri="{FF2B5EF4-FFF2-40B4-BE49-F238E27FC236}">
                <a16:creationId xmlns:a16="http://schemas.microsoft.com/office/drawing/2014/main" id="{28ABD937-BCD7-6D7B-4C4D-E4A2499551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8269" y="3648268"/>
            <a:ext cx="5234474" cy="225800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6170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1CDF6-8361-4DCD-D611-49618198F2B5}"/>
              </a:ext>
            </a:extLst>
          </p:cNvPr>
          <p:cNvSpPr>
            <a:spLocks noGrp="1"/>
          </p:cNvSpPr>
          <p:nvPr>
            <p:ph idx="1"/>
          </p:nvPr>
        </p:nvSpPr>
        <p:spPr>
          <a:xfrm>
            <a:off x="838200" y="1380930"/>
            <a:ext cx="10515600" cy="5019869"/>
          </a:xfrm>
        </p:spPr>
        <p:txBody>
          <a:bodyPr>
            <a:normAutofit fontScale="40000" lnSpcReduction="20000"/>
          </a:bodyPr>
          <a:lstStyle/>
          <a:p>
            <a:pPr marL="0" indent="0" algn="l">
              <a:buNone/>
            </a:pPr>
            <a:r>
              <a:rPr lang="en-US" sz="4200" b="0" i="0" dirty="0">
                <a:solidFill>
                  <a:schemeClr val="accent1">
                    <a:lumMod val="75000"/>
                  </a:schemeClr>
                </a:solidFill>
                <a:effectLst/>
                <a:latin typeface="Söhne"/>
              </a:rPr>
              <a:t>In the ever-evolving realm of healthcare, the adoption of a robust and secure web-based authentication system for medical data stands as a pivotal advancement. This innovative technology promises to revolutionize the way healthcare providers interact with patient information, ensuring both accessibility and top-tier security. The intrinsic motivation behind the implementation of such a system is rooted in several key factors:</a:t>
            </a:r>
          </a:p>
          <a:p>
            <a:pPr algn="l">
              <a:buFont typeface="+mj-lt"/>
              <a:buAutoNum type="arabicPeriod"/>
            </a:pPr>
            <a:r>
              <a:rPr lang="en-US" sz="4200" b="1" i="0" dirty="0">
                <a:solidFill>
                  <a:schemeClr val="accent1">
                    <a:lumMod val="75000"/>
                  </a:schemeClr>
                </a:solidFill>
                <a:effectLst/>
                <a:latin typeface="Söhne"/>
              </a:rPr>
              <a:t>Accessibility and Flexibility</a:t>
            </a:r>
            <a:r>
              <a:rPr lang="en-US" sz="4200" b="0" i="0" dirty="0">
                <a:solidFill>
                  <a:schemeClr val="accent1">
                    <a:lumMod val="75000"/>
                  </a:schemeClr>
                </a:solidFill>
                <a:effectLst/>
                <a:latin typeface="Söhne"/>
              </a:rPr>
              <a:t>: With this web-based authentication system, healthcare professionals gain unprecedented access to critical patient data. Regardless of their physical location, as long as they have an internet connection, they can securely log in. This level of accessibility ensures that no matter the circumstances, patients can receive timely and accurate care, even in emergency situations.</a:t>
            </a:r>
          </a:p>
          <a:p>
            <a:pPr algn="l">
              <a:buFont typeface="+mj-lt"/>
              <a:buAutoNum type="arabicPeriod"/>
            </a:pPr>
            <a:r>
              <a:rPr lang="en-US" sz="4200" b="1" i="0" dirty="0">
                <a:solidFill>
                  <a:schemeClr val="accent1">
                    <a:lumMod val="75000"/>
                  </a:schemeClr>
                </a:solidFill>
                <a:effectLst/>
                <a:latin typeface="Söhne"/>
              </a:rPr>
              <a:t>Data Security</a:t>
            </a:r>
            <a:r>
              <a:rPr lang="en-US" sz="4200" b="0" i="0" dirty="0">
                <a:solidFill>
                  <a:schemeClr val="accent1">
                    <a:lumMod val="75000"/>
                  </a:schemeClr>
                </a:solidFill>
                <a:effectLst/>
                <a:latin typeface="Söhne"/>
              </a:rPr>
              <a:t>: The cornerstone of this authentication system is its unwavering commitment to data security. By deploying state-of-the-art encryption techniques, stringent user verification methods, and meticulous access controls, the system erects an impenetrable fortress around sensitive medical data. The result is a healthcare landscape where patient confidentiality and data integrity are non-negotiable.</a:t>
            </a:r>
          </a:p>
          <a:p>
            <a:pPr algn="l">
              <a:buFont typeface="+mj-lt"/>
              <a:buAutoNum type="arabicPeriod"/>
            </a:pPr>
            <a:r>
              <a:rPr lang="en-US" sz="4200" b="1" i="0" dirty="0">
                <a:solidFill>
                  <a:schemeClr val="accent1">
                    <a:lumMod val="75000"/>
                  </a:schemeClr>
                </a:solidFill>
                <a:effectLst/>
                <a:latin typeface="Söhne"/>
              </a:rPr>
              <a:t>Trust and Integrity</a:t>
            </a:r>
            <a:r>
              <a:rPr lang="en-US" sz="4200" b="0" i="0" dirty="0">
                <a:solidFill>
                  <a:schemeClr val="accent1">
                    <a:lumMod val="75000"/>
                  </a:schemeClr>
                </a:solidFill>
                <a:effectLst/>
                <a:latin typeface="Söhne"/>
              </a:rPr>
              <a:t>: Maintaining trust and integrity within the healthcare sector is not negotiable. Patients and their families must have complete confidence in the security of their medical data. The implementation of this secure web-based authentication system serves to reinforce that trust. It sends a clear message that healthcare providers are committed to safeguarding patient information, no matter where it is accessed or shared.</a:t>
            </a:r>
          </a:p>
          <a:p>
            <a:pPr algn="l">
              <a:buFont typeface="+mj-lt"/>
              <a:buAutoNum type="arabicPeriod"/>
            </a:pPr>
            <a:r>
              <a:rPr lang="en-US" sz="4200" b="1" i="0" dirty="0">
                <a:solidFill>
                  <a:schemeClr val="accent1">
                    <a:lumMod val="75000"/>
                  </a:schemeClr>
                </a:solidFill>
                <a:effectLst/>
                <a:latin typeface="Söhne"/>
              </a:rPr>
              <a:t>Necessity for the Future</a:t>
            </a:r>
            <a:r>
              <a:rPr lang="en-US" sz="4200" b="0" i="0" dirty="0">
                <a:solidFill>
                  <a:schemeClr val="accent1">
                    <a:lumMod val="75000"/>
                  </a:schemeClr>
                </a:solidFill>
                <a:effectLst/>
                <a:latin typeface="Söhne"/>
              </a:rPr>
              <a:t>: As the healthcare industry continues to evolve, the need for a secure web-based authentication system becomes increasingly critical. The interconnected nature of modern healthcare demands a digital infrastructure that is not just convenient but a necessity for patient safety and quality care delivery.</a:t>
            </a:r>
          </a:p>
          <a:p>
            <a:endParaRPr lang="en-IN" dirty="0"/>
          </a:p>
        </p:txBody>
      </p:sp>
      <p:sp>
        <p:nvSpPr>
          <p:cNvPr id="4" name="Date Placeholder 3">
            <a:extLst>
              <a:ext uri="{FF2B5EF4-FFF2-40B4-BE49-F238E27FC236}">
                <a16:creationId xmlns:a16="http://schemas.microsoft.com/office/drawing/2014/main" id="{1BE8127A-CE64-F86F-144F-2F52906934C8}"/>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8305AD32-B357-824B-2B75-384EB51E3132}"/>
              </a:ext>
            </a:extLst>
          </p:cNvPr>
          <p:cNvSpPr>
            <a:spLocks noGrp="1"/>
          </p:cNvSpPr>
          <p:nvPr>
            <p:ph type="sldNum" sz="quarter" idx="12"/>
          </p:nvPr>
        </p:nvSpPr>
        <p:spPr/>
        <p:txBody>
          <a:bodyPr/>
          <a:lstStyle/>
          <a:p>
            <a:fld id="{C8421A79-F751-4E2E-A6A8-90315ACC7929}" type="slidenum">
              <a:rPr lang="en-IN" smtClean="0"/>
              <a:t>3</a:t>
            </a:fld>
            <a:endParaRPr lang="en-IN"/>
          </a:p>
        </p:txBody>
      </p:sp>
    </p:spTree>
    <p:extLst>
      <p:ext uri="{BB962C8B-B14F-4D97-AF65-F5344CB8AC3E}">
        <p14:creationId xmlns:p14="http://schemas.microsoft.com/office/powerpoint/2010/main" val="1961792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83C7-095A-C6D0-ADDB-0A555EB6CE3D}"/>
              </a:ext>
            </a:extLst>
          </p:cNvPr>
          <p:cNvSpPr>
            <a:spLocks noGrp="1"/>
          </p:cNvSpPr>
          <p:nvPr>
            <p:ph type="title"/>
          </p:nvPr>
        </p:nvSpPr>
        <p:spPr>
          <a:xfrm>
            <a:off x="1875454" y="624110"/>
            <a:ext cx="4599992" cy="840796"/>
          </a:xfrm>
        </p:spPr>
        <p:txBody>
          <a:bodyPr/>
          <a:lstStyle/>
          <a:p>
            <a:r>
              <a:rPr lang="en-US" b="1" dirty="0">
                <a:solidFill>
                  <a:schemeClr val="accent1"/>
                </a:solidFill>
              </a:rPr>
              <a:t>Database Schema</a:t>
            </a:r>
            <a:endParaRPr lang="en-IN" b="1" dirty="0">
              <a:solidFill>
                <a:schemeClr val="accent1"/>
              </a:solidFill>
            </a:endParaRPr>
          </a:p>
        </p:txBody>
      </p:sp>
      <p:sp>
        <p:nvSpPr>
          <p:cNvPr id="4" name="Date Placeholder 3">
            <a:extLst>
              <a:ext uri="{FF2B5EF4-FFF2-40B4-BE49-F238E27FC236}">
                <a16:creationId xmlns:a16="http://schemas.microsoft.com/office/drawing/2014/main" id="{6D6CF5E7-48EE-8369-118D-7C21E22EFC03}"/>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7F701DE9-6016-482C-D700-77E3519E34A9}"/>
              </a:ext>
            </a:extLst>
          </p:cNvPr>
          <p:cNvSpPr>
            <a:spLocks noGrp="1"/>
          </p:cNvSpPr>
          <p:nvPr>
            <p:ph type="sldNum" sz="quarter" idx="12"/>
          </p:nvPr>
        </p:nvSpPr>
        <p:spPr/>
        <p:txBody>
          <a:bodyPr/>
          <a:lstStyle/>
          <a:p>
            <a:fld id="{C8421A79-F751-4E2E-A6A8-90315ACC7929}" type="slidenum">
              <a:rPr lang="en-IN" smtClean="0"/>
              <a:t>30</a:t>
            </a:fld>
            <a:endParaRPr lang="en-IN"/>
          </a:p>
        </p:txBody>
      </p:sp>
      <p:pic>
        <p:nvPicPr>
          <p:cNvPr id="7" name="Picture 6">
            <a:extLst>
              <a:ext uri="{FF2B5EF4-FFF2-40B4-BE49-F238E27FC236}">
                <a16:creationId xmlns:a16="http://schemas.microsoft.com/office/drawing/2014/main" id="{1A3CB684-AE6A-9A9E-2CCD-9A2DA1EFB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988" y="1643345"/>
            <a:ext cx="8929395" cy="3469831"/>
          </a:xfrm>
          <a:prstGeom prst="rect">
            <a:avLst/>
          </a:prstGeom>
        </p:spPr>
      </p:pic>
    </p:spTree>
    <p:extLst>
      <p:ext uri="{BB962C8B-B14F-4D97-AF65-F5344CB8AC3E}">
        <p14:creationId xmlns:p14="http://schemas.microsoft.com/office/powerpoint/2010/main" val="921595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2572-4100-8BDF-4DC1-435A9E2602EE}"/>
              </a:ext>
            </a:extLst>
          </p:cNvPr>
          <p:cNvSpPr>
            <a:spLocks noGrp="1"/>
          </p:cNvSpPr>
          <p:nvPr>
            <p:ph type="title"/>
          </p:nvPr>
        </p:nvSpPr>
        <p:spPr>
          <a:xfrm>
            <a:off x="2592926" y="624110"/>
            <a:ext cx="4395704" cy="607531"/>
          </a:xfrm>
        </p:spPr>
        <p:txBody>
          <a:bodyPr>
            <a:normAutofit fontScale="90000"/>
          </a:bodyPr>
          <a:lstStyle/>
          <a:p>
            <a:r>
              <a:rPr lang="en-US" b="1" dirty="0">
                <a:solidFill>
                  <a:schemeClr val="accent1"/>
                </a:solidFill>
              </a:rPr>
              <a:t>Working Video</a:t>
            </a:r>
            <a:endParaRPr lang="en-IN" b="1" dirty="0">
              <a:solidFill>
                <a:schemeClr val="accent1"/>
              </a:solidFill>
            </a:endParaRPr>
          </a:p>
        </p:txBody>
      </p:sp>
      <p:sp>
        <p:nvSpPr>
          <p:cNvPr id="3" name="Content Placeholder 2">
            <a:extLst>
              <a:ext uri="{FF2B5EF4-FFF2-40B4-BE49-F238E27FC236}">
                <a16:creationId xmlns:a16="http://schemas.microsoft.com/office/drawing/2014/main" id="{5006498E-DE63-35A5-A7D2-513FF15B0A16}"/>
              </a:ext>
            </a:extLst>
          </p:cNvPr>
          <p:cNvSpPr>
            <a:spLocks noGrp="1"/>
          </p:cNvSpPr>
          <p:nvPr>
            <p:ph idx="1"/>
          </p:nvPr>
        </p:nvSpPr>
        <p:spPr>
          <a:xfrm>
            <a:off x="2589212" y="2034073"/>
            <a:ext cx="8915400" cy="2124972"/>
          </a:xfrm>
        </p:spPr>
        <p:txBody>
          <a:bodyPr/>
          <a:lstStyle/>
          <a:p>
            <a:r>
              <a:rPr lang="en-US" dirty="0"/>
              <a:t>Link</a:t>
            </a:r>
          </a:p>
          <a:p>
            <a:pPr marL="0" indent="0">
              <a:buNone/>
            </a:pPr>
            <a:r>
              <a:rPr lang="en-US" dirty="0"/>
              <a:t>~</a:t>
            </a:r>
            <a:r>
              <a:rPr lang="en-US" dirty="0">
                <a:hlinkClick r:id="rId2" action="ppaction://hlinkfile"/>
              </a:rPr>
              <a:t>video1197393099.mp4</a:t>
            </a:r>
            <a:endParaRPr lang="en-US" dirty="0"/>
          </a:p>
          <a:p>
            <a:pPr marL="0" indent="0">
              <a:buNone/>
            </a:pPr>
            <a:r>
              <a:rPr lang="en-US" dirty="0"/>
              <a:t>~http://localhost/Doctopro/</a:t>
            </a:r>
          </a:p>
          <a:p>
            <a:pPr marL="0" indent="0">
              <a:buNone/>
            </a:pPr>
            <a:endParaRPr lang="en-US" dirty="0"/>
          </a:p>
        </p:txBody>
      </p:sp>
      <p:sp>
        <p:nvSpPr>
          <p:cNvPr id="4" name="Date Placeholder 3">
            <a:extLst>
              <a:ext uri="{FF2B5EF4-FFF2-40B4-BE49-F238E27FC236}">
                <a16:creationId xmlns:a16="http://schemas.microsoft.com/office/drawing/2014/main" id="{1CA2B153-EA0B-7CF1-1293-36FC72F59471}"/>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56A1757C-8995-0001-BE20-B705DB19FFAE}"/>
              </a:ext>
            </a:extLst>
          </p:cNvPr>
          <p:cNvSpPr>
            <a:spLocks noGrp="1"/>
          </p:cNvSpPr>
          <p:nvPr>
            <p:ph type="sldNum" sz="quarter" idx="12"/>
          </p:nvPr>
        </p:nvSpPr>
        <p:spPr/>
        <p:txBody>
          <a:bodyPr/>
          <a:lstStyle/>
          <a:p>
            <a:fld id="{C8421A79-F751-4E2E-A6A8-90315ACC7929}" type="slidenum">
              <a:rPr lang="en-IN" smtClean="0"/>
              <a:t>31</a:t>
            </a:fld>
            <a:endParaRPr lang="en-IN"/>
          </a:p>
        </p:txBody>
      </p:sp>
    </p:spTree>
    <p:extLst>
      <p:ext uri="{BB962C8B-B14F-4D97-AF65-F5344CB8AC3E}">
        <p14:creationId xmlns:p14="http://schemas.microsoft.com/office/powerpoint/2010/main" val="167496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4236" y="1017601"/>
            <a:ext cx="2677885" cy="584775"/>
          </a:xfrm>
          <a:prstGeom prst="rect">
            <a:avLst/>
          </a:prstGeom>
        </p:spPr>
        <p:txBody>
          <a:bodyPr wrap="square">
            <a:spAutoFit/>
          </a:bodyPr>
          <a:lstStyle/>
          <a:p>
            <a:r>
              <a:rPr lang="en-US" sz="3200" b="1" dirty="0">
                <a:solidFill>
                  <a:schemeClr val="accent1"/>
                </a:solidFill>
                <a:latin typeface="Times New Roman" panose="02020603050405020304" pitchFamily="18" charset="0"/>
                <a:cs typeface="Times New Roman" panose="02020603050405020304" pitchFamily="18" charset="0"/>
              </a:rPr>
              <a:t>Conclusion</a:t>
            </a:r>
            <a:endParaRPr lang="en-IN" sz="3200" b="1" dirty="0">
              <a:solidFill>
                <a:schemeClr val="accent1"/>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395A7968-EE3A-46BB-B64B-D0871B57D862}" type="datetime1">
              <a:rPr lang="en-IN" smtClean="0"/>
              <a:t>30-11-2023</a:t>
            </a:fld>
            <a:endParaRPr lang="en-IN"/>
          </a:p>
        </p:txBody>
      </p:sp>
      <p:sp>
        <p:nvSpPr>
          <p:cNvPr id="3" name="Slide Number Placeholder 2"/>
          <p:cNvSpPr>
            <a:spLocks noGrp="1"/>
          </p:cNvSpPr>
          <p:nvPr>
            <p:ph type="sldNum" sz="quarter" idx="12"/>
          </p:nvPr>
        </p:nvSpPr>
        <p:spPr/>
        <p:txBody>
          <a:bodyPr/>
          <a:lstStyle/>
          <a:p>
            <a:fld id="{C8421A79-F751-4E2E-A6A8-90315ACC7929}" type="slidenum">
              <a:rPr lang="en-IN" smtClean="0"/>
              <a:t>32</a:t>
            </a:fld>
            <a:endParaRPr lang="en-IN"/>
          </a:p>
        </p:txBody>
      </p:sp>
      <p:sp>
        <p:nvSpPr>
          <p:cNvPr id="5" name="Rectangle 4">
            <a:extLst>
              <a:ext uri="{FF2B5EF4-FFF2-40B4-BE49-F238E27FC236}">
                <a16:creationId xmlns:a16="http://schemas.microsoft.com/office/drawing/2014/main" id="{B9F030D0-798A-BC4A-BFC3-6639D3D4572A}"/>
              </a:ext>
            </a:extLst>
          </p:cNvPr>
          <p:cNvSpPr/>
          <p:nvPr/>
        </p:nvSpPr>
        <p:spPr>
          <a:xfrm>
            <a:off x="763662" y="1726163"/>
            <a:ext cx="10767527" cy="44042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r>
              <a:rPr lang="en-US" sz="2000" b="0" i="0" dirty="0">
                <a:solidFill>
                  <a:schemeClr val="accent1"/>
                </a:solidFill>
                <a:effectLst/>
                <a:latin typeface="Times New Roman" panose="02020603050405020304" pitchFamily="18" charset="0"/>
                <a:cs typeface="Times New Roman" panose="02020603050405020304" pitchFamily="18" charset="0"/>
              </a:rPr>
            </a:br>
            <a:r>
              <a:rPr lang="en-US" sz="2000" b="0" i="0" dirty="0">
                <a:solidFill>
                  <a:schemeClr val="accent1"/>
                </a:solidFill>
                <a:effectLst/>
                <a:latin typeface="Times New Roman" panose="02020603050405020304" pitchFamily="18" charset="0"/>
                <a:cs typeface="Times New Roman" panose="02020603050405020304" pitchFamily="18" charset="0"/>
              </a:rPr>
              <a:t>In conclusion, DOCTOPRO presents a robust and reliable solution in the form of a Secure Authenticator Key System. This system addresses critical security concerns in today's digital landscape and offers a range of benefits for users and organizations alike. The key takeaways and conclusions regarding DOCTOPRO's Secure Authenticator Key System are as follows:</a:t>
            </a:r>
          </a:p>
          <a:p>
            <a:pPr algn="l">
              <a:buFont typeface="+mj-lt"/>
              <a:buAutoNum type="arabicPeriod"/>
            </a:pPr>
            <a:r>
              <a:rPr lang="en-US" sz="2000" b="1" i="0" dirty="0">
                <a:solidFill>
                  <a:schemeClr val="accent1"/>
                </a:solidFill>
                <a:effectLst/>
                <a:latin typeface="Times New Roman" panose="02020603050405020304" pitchFamily="18" charset="0"/>
                <a:cs typeface="Times New Roman" panose="02020603050405020304" pitchFamily="18" charset="0"/>
              </a:rPr>
              <a:t>Enhanced Security</a:t>
            </a:r>
            <a:r>
              <a:rPr lang="en-US" sz="2000" b="0" i="0" dirty="0">
                <a:solidFill>
                  <a:schemeClr val="accent1"/>
                </a:solidFill>
                <a:effectLst/>
                <a:latin typeface="Times New Roman" panose="02020603050405020304" pitchFamily="18" charset="0"/>
                <a:cs typeface="Times New Roman" panose="02020603050405020304" pitchFamily="18" charset="0"/>
              </a:rPr>
              <a:t>: DOCTOPRO's Secure Authenticator Key System offers an advanced and multi-layered approach to security. It significantly reduces the risk of unauthorized access and data breaches, making it an ideal choice for safeguarding sensitive information.</a:t>
            </a:r>
          </a:p>
          <a:p>
            <a:pPr algn="l">
              <a:buFont typeface="+mj-lt"/>
              <a:buAutoNum type="arabicPeriod"/>
            </a:pPr>
            <a:endParaRPr lang="en-US" sz="2000" b="0" i="0" dirty="0">
              <a:solidFill>
                <a:schemeClr val="accent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accent1"/>
                </a:solidFill>
                <a:effectLst/>
                <a:latin typeface="Times New Roman" panose="02020603050405020304" pitchFamily="18" charset="0"/>
                <a:cs typeface="Times New Roman" panose="02020603050405020304" pitchFamily="18" charset="0"/>
              </a:rPr>
              <a:t>User-Friendly</a:t>
            </a:r>
            <a:r>
              <a:rPr lang="en-US" sz="2000" b="0" i="0" dirty="0">
                <a:solidFill>
                  <a:schemeClr val="accent1"/>
                </a:solidFill>
                <a:effectLst/>
                <a:latin typeface="Times New Roman" panose="02020603050405020304" pitchFamily="18" charset="0"/>
                <a:cs typeface="Times New Roman" panose="02020603050405020304" pitchFamily="18" charset="0"/>
              </a:rPr>
              <a:t>: While being highly secure, DOCTOPRO also prioritizes user-friendliness. The system is designed to be accessible and convenient for users, ensuring a seamless experience without compromising security.</a:t>
            </a:r>
          </a:p>
          <a:p>
            <a:pPr algn="l"/>
            <a:r>
              <a:rPr lang="en-US" sz="2000" b="0" i="0" dirty="0">
                <a:solidFill>
                  <a:schemeClr val="accent1"/>
                </a:solidFill>
                <a:effectLst/>
                <a:latin typeface="Times New Roman" panose="02020603050405020304" pitchFamily="18" charset="0"/>
                <a:cs typeface="Times New Roman" panose="02020603050405020304" pitchFamily="18" charset="0"/>
              </a:rPr>
              <a:t>In summary, DOCTOPRO's Secure Authenticator Key System is a powerful, adaptable, and user-friendly security solution</a:t>
            </a:r>
            <a:endParaRPr lang="en-IN" sz="2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55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2898" y="1017601"/>
            <a:ext cx="2211355" cy="584775"/>
          </a:xfrm>
          <a:prstGeom prst="rect">
            <a:avLst/>
          </a:prstGeom>
        </p:spPr>
        <p:txBody>
          <a:bodyPr wrap="square">
            <a:spAutoFit/>
          </a:bodyPr>
          <a:lstStyle/>
          <a:p>
            <a:r>
              <a:rPr lang="en-US" sz="3200" b="1" dirty="0">
                <a:solidFill>
                  <a:schemeClr val="accent1"/>
                </a:solidFill>
                <a:latin typeface="Times New Roman" panose="02020603050405020304" pitchFamily="18" charset="0"/>
                <a:cs typeface="Times New Roman" panose="02020603050405020304" pitchFamily="18" charset="0"/>
              </a:rPr>
              <a:t>Reference</a:t>
            </a:r>
            <a:endParaRPr lang="en-IN" sz="3200" b="1" dirty="0">
              <a:solidFill>
                <a:schemeClr val="accent1"/>
              </a:solidFill>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09120A64-E766-96C2-39A3-1B2F427DA664}"/>
              </a:ext>
            </a:extLst>
          </p:cNvPr>
          <p:cNvSpPr>
            <a:spLocks noGrp="1"/>
          </p:cNvSpPr>
          <p:nvPr>
            <p:ph type="body" sz="half" idx="2"/>
          </p:nvPr>
        </p:nvSpPr>
        <p:spPr>
          <a:xfrm>
            <a:off x="1311579" y="1598613"/>
            <a:ext cx="10595286" cy="4531824"/>
          </a:xfrm>
        </p:spPr>
        <p:txBody>
          <a:bodyPr>
            <a:normAutofit fontScale="77500" lnSpcReduction="20000"/>
          </a:bodyPr>
          <a:lstStyle/>
          <a:p>
            <a:r>
              <a:rPr lang="en-US" dirty="0">
                <a:solidFill>
                  <a:srgbClr val="FF0000"/>
                </a:solidFill>
              </a:rPr>
              <a:t>Papers for references:-</a:t>
            </a:r>
          </a:p>
          <a:p>
            <a:r>
              <a:rPr lang="en-IN" sz="1800" i="0" u="sng" dirty="0">
                <a:solidFill>
                  <a:srgbClr val="4A86E8"/>
                </a:solidFill>
                <a:effectLst/>
                <a:latin typeface="Arial" panose="020B0604020202020204" pitchFamily="34" charset="0"/>
                <a:hlinkClick r:id="rId2"/>
              </a:rPr>
              <a:t>https://drive.google.com/open?id=1hlLIC6jdKRI0IgXczOc23cLYfVSYcsj0</a:t>
            </a:r>
            <a:endParaRPr lang="en-US" sz="1800" i="0" u="sng" dirty="0">
              <a:solidFill>
                <a:srgbClr val="FF0000"/>
              </a:solidFill>
              <a:effectLst/>
              <a:latin typeface="Arial" panose="020B0604020202020204" pitchFamily="34" charset="0"/>
            </a:endParaRPr>
          </a:p>
          <a:p>
            <a:r>
              <a:rPr lang="en-IN" sz="1800" i="0" u="sng" dirty="0">
                <a:solidFill>
                  <a:srgbClr val="4A86E8"/>
                </a:solidFill>
                <a:effectLst/>
                <a:latin typeface="Arial" panose="020B0604020202020204" pitchFamily="34" charset="0"/>
                <a:hlinkClick r:id="rId2"/>
              </a:rPr>
              <a:t>https://drive.google.com/open?id=1hlLIC6jdKRI0IgXczOc23cLYfVSYcsj0</a:t>
            </a:r>
            <a:endParaRPr lang="en-IN" sz="1800" i="0" u="sng" dirty="0">
              <a:solidFill>
                <a:srgbClr val="4A86E8"/>
              </a:solidFill>
              <a:effectLst/>
              <a:latin typeface="Arial" panose="020B0604020202020204" pitchFamily="34" charset="0"/>
            </a:endParaRPr>
          </a:p>
          <a:p>
            <a:r>
              <a:rPr lang="en-IN" sz="1800" i="0" u="sng" dirty="0">
                <a:solidFill>
                  <a:srgbClr val="4A86E8"/>
                </a:solidFill>
                <a:effectLst/>
                <a:latin typeface="Arial" panose="020B0604020202020204" pitchFamily="34" charset="0"/>
                <a:hlinkClick r:id="rId3"/>
              </a:rPr>
              <a:t>https://drive.google.com/open?id=1Ze920zhziRdW-S_JD0nhpxdHw6Hl0oza</a:t>
            </a:r>
            <a:endParaRPr lang="en-IN" sz="1800" u="sng" dirty="0">
              <a:solidFill>
                <a:srgbClr val="4A86E8"/>
              </a:solidFill>
              <a:latin typeface="Arial" panose="020B0604020202020204" pitchFamily="34" charset="0"/>
            </a:endParaRPr>
          </a:p>
          <a:p>
            <a:r>
              <a:rPr lang="en-IN" sz="1800" i="0" u="sng" dirty="0">
                <a:solidFill>
                  <a:srgbClr val="4A86E8"/>
                </a:solidFill>
                <a:effectLst/>
                <a:latin typeface="Arial" panose="020B0604020202020204" pitchFamily="34" charset="0"/>
                <a:hlinkClick r:id="rId4"/>
              </a:rPr>
              <a:t>https://drive.google.com/open?id=1PBMMGIpaFyeLiGjluotI-gcSH_MQ3Rb7</a:t>
            </a:r>
            <a:endParaRPr lang="en-IN" sz="1800" i="0" u="sng" dirty="0">
              <a:solidFill>
                <a:srgbClr val="4A86E8"/>
              </a:solidFill>
              <a:effectLst/>
              <a:latin typeface="Arial" panose="020B0604020202020204" pitchFamily="34" charset="0"/>
            </a:endParaRPr>
          </a:p>
          <a:p>
            <a:r>
              <a:rPr lang="en-IN" sz="1800" i="0" u="sng" dirty="0">
                <a:solidFill>
                  <a:srgbClr val="4A86E8"/>
                </a:solidFill>
                <a:effectLst/>
                <a:latin typeface="Arial" panose="020B0604020202020204" pitchFamily="34" charset="0"/>
                <a:hlinkClick r:id="rId5"/>
              </a:rPr>
              <a:t>https://drive.google.com/open?id=1BSTc2lN8Wn75GHGI_DxO8B9geG59Vb2F</a:t>
            </a:r>
            <a:endParaRPr lang="en-IN" sz="1800" i="0" u="sng" dirty="0">
              <a:solidFill>
                <a:srgbClr val="4A86E8"/>
              </a:solidFill>
              <a:effectLst/>
              <a:latin typeface="Arial" panose="020B0604020202020204" pitchFamily="34" charset="0"/>
            </a:endParaRPr>
          </a:p>
          <a:p>
            <a:r>
              <a:rPr lang="en-IN" sz="1800" i="0" u="sng" dirty="0">
                <a:solidFill>
                  <a:srgbClr val="4A86E8"/>
                </a:solidFill>
                <a:effectLst/>
                <a:latin typeface="Arial" panose="020B0604020202020204" pitchFamily="34" charset="0"/>
                <a:hlinkClick r:id="rId6"/>
              </a:rPr>
              <a:t>https://drive.google.com/open?id=117ALJkLmKMYARB1YQV3chlNj7LoPl4CP</a:t>
            </a:r>
            <a:endParaRPr lang="en-IN" sz="1800" u="sng" dirty="0">
              <a:solidFill>
                <a:srgbClr val="4A86E8"/>
              </a:solidFill>
              <a:latin typeface="Arial" panose="020B0604020202020204" pitchFamily="34" charset="0"/>
            </a:endParaRPr>
          </a:p>
          <a:p>
            <a:r>
              <a:rPr lang="en-IN" sz="1800" i="0" u="sng" dirty="0">
                <a:solidFill>
                  <a:srgbClr val="4A86E8"/>
                </a:solidFill>
                <a:effectLst/>
                <a:latin typeface="Arial" panose="020B0604020202020204" pitchFamily="34" charset="0"/>
                <a:hlinkClick r:id="rId7"/>
              </a:rPr>
              <a:t>https://drive.google.com/open?id=19uOqdXkad9a33hAwpo5YIuTX3CrsmZZl</a:t>
            </a:r>
            <a:endParaRPr lang="en-IN" sz="1800" i="0" u="sng" dirty="0">
              <a:solidFill>
                <a:srgbClr val="4A86E8"/>
              </a:solidFill>
              <a:effectLst/>
              <a:latin typeface="Arial" panose="020B0604020202020204" pitchFamily="34" charset="0"/>
            </a:endParaRPr>
          </a:p>
          <a:p>
            <a:r>
              <a:rPr lang="en-IN" sz="1800" i="0" u="sng" dirty="0">
                <a:solidFill>
                  <a:srgbClr val="4A86E8"/>
                </a:solidFill>
                <a:effectLst/>
                <a:latin typeface="Arial" panose="020B0604020202020204" pitchFamily="34" charset="0"/>
                <a:hlinkClick r:id="rId8"/>
              </a:rPr>
              <a:t>https://drive.google.com/open?id=128QGI95DIBuHqhKa4w1CIXpKDmfrdPEC</a:t>
            </a:r>
            <a:endParaRPr lang="en-US" dirty="0">
              <a:solidFill>
                <a:srgbClr val="FF0000"/>
              </a:solidFill>
            </a:endParaRPr>
          </a:p>
          <a:p>
            <a:r>
              <a:rPr lang="en-IN" sz="1800" i="0" u="sng" dirty="0">
                <a:solidFill>
                  <a:srgbClr val="4A86E8"/>
                </a:solidFill>
                <a:effectLst/>
                <a:latin typeface="Arial" panose="020B0604020202020204" pitchFamily="34" charset="0"/>
                <a:hlinkClick r:id="rId9"/>
              </a:rPr>
              <a:t>https://drive.google.com/open?id=1Q67knkQsjpdYdYFAYAL-gmEb-4kThw7Z</a:t>
            </a:r>
            <a:endParaRPr lang="en-IN" sz="1800" i="0" u="sng" dirty="0">
              <a:solidFill>
                <a:srgbClr val="4A86E8"/>
              </a:solidFill>
              <a:effectLst/>
              <a:latin typeface="Arial" panose="020B0604020202020204" pitchFamily="34" charset="0"/>
            </a:endParaRPr>
          </a:p>
          <a:p>
            <a:r>
              <a:rPr lang="en-IN" sz="1800" i="0" u="sng" dirty="0">
                <a:solidFill>
                  <a:srgbClr val="4A86E8"/>
                </a:solidFill>
                <a:effectLst/>
                <a:latin typeface="Arial" panose="020B0604020202020204" pitchFamily="34" charset="0"/>
                <a:hlinkClick r:id="rId10"/>
              </a:rPr>
              <a:t>https://drive.google.com/open?id=1JSK0-Q5nQuuvi2tMnFD_gEas2djiiO7a</a:t>
            </a:r>
            <a:endParaRPr lang="en-IN" sz="1800" i="0" u="sng" dirty="0">
              <a:solidFill>
                <a:srgbClr val="4A86E8"/>
              </a:solidFill>
              <a:effectLst/>
              <a:latin typeface="Arial" panose="020B0604020202020204" pitchFamily="34" charset="0"/>
            </a:endParaRPr>
          </a:p>
          <a:p>
            <a:r>
              <a:rPr lang="en-IN" sz="1800" i="0" u="sng" dirty="0">
                <a:solidFill>
                  <a:srgbClr val="4A86E8"/>
                </a:solidFill>
                <a:effectLst/>
                <a:latin typeface="Arial" panose="020B0604020202020204" pitchFamily="34" charset="0"/>
                <a:hlinkClick r:id="rId11"/>
              </a:rPr>
              <a:t>https://drive.google.com/open?id=1_2WZfZfTE4Enjkxp8hksLNtec1vNOAAD</a:t>
            </a:r>
            <a:endParaRPr lang="en-IN" sz="1800" i="0" u="sng" dirty="0">
              <a:solidFill>
                <a:srgbClr val="4A86E8"/>
              </a:solidFill>
              <a:effectLst/>
              <a:latin typeface="Arial" panose="020B0604020202020204" pitchFamily="34" charset="0"/>
            </a:endParaRPr>
          </a:p>
          <a:p>
            <a:r>
              <a:rPr lang="en-IN" sz="1800" i="0" u="sng" dirty="0">
                <a:solidFill>
                  <a:srgbClr val="4A86E8"/>
                </a:solidFill>
                <a:effectLst/>
                <a:latin typeface="Arial" panose="020B0604020202020204" pitchFamily="34" charset="0"/>
                <a:hlinkClick r:id="rId12"/>
              </a:rPr>
              <a:t>https://drive.google.com/open?id=1YzUOCEV7YOJIEYEyGkkjWCOGRMjQ2b6Y</a:t>
            </a:r>
            <a:endParaRPr lang="en-IN" sz="1800" i="0" u="sng" dirty="0">
              <a:solidFill>
                <a:srgbClr val="4A86E8"/>
              </a:solidFill>
              <a:effectLst/>
              <a:latin typeface="Arial" panose="020B0604020202020204" pitchFamily="34" charset="0"/>
            </a:endParaRPr>
          </a:p>
          <a:p>
            <a:r>
              <a:rPr lang="en-IN" sz="1800" i="0" u="sng" dirty="0">
                <a:solidFill>
                  <a:srgbClr val="4A86E8"/>
                </a:solidFill>
                <a:effectLst/>
                <a:latin typeface="Arial" panose="020B0604020202020204" pitchFamily="34" charset="0"/>
                <a:hlinkClick r:id="rId13"/>
              </a:rPr>
              <a:t>https://drive.google.com/open?id=1icMnfAKPfSeCzx5AohEBt9vn_qAGlVlv</a:t>
            </a:r>
            <a:endParaRPr lang="en-IN" sz="1800" i="0" u="sng" dirty="0">
              <a:solidFill>
                <a:srgbClr val="4A86E8"/>
              </a:solidFill>
              <a:effectLst/>
              <a:latin typeface="Arial" panose="020B0604020202020204" pitchFamily="34" charset="0"/>
            </a:endParaRPr>
          </a:p>
          <a:p>
            <a:r>
              <a:rPr lang="en-IN" sz="1800" i="0" u="sng" dirty="0">
                <a:solidFill>
                  <a:srgbClr val="4A86E8"/>
                </a:solidFill>
                <a:effectLst/>
                <a:latin typeface="Arial" panose="020B0604020202020204" pitchFamily="34" charset="0"/>
                <a:hlinkClick r:id="rId14"/>
              </a:rPr>
              <a:t>https://drive.google.com/open?id=1slj3OBzS1sXZ8pLSGpXJHe10us2VKva2</a:t>
            </a:r>
            <a:endParaRPr lang="en-IN" sz="1800" i="0" u="sng" dirty="0">
              <a:solidFill>
                <a:srgbClr val="4A86E8"/>
              </a:solidFill>
              <a:effectLst/>
              <a:latin typeface="Arial" panose="020B0604020202020204" pitchFamily="34" charset="0"/>
            </a:endParaRPr>
          </a:p>
          <a:p>
            <a:endParaRPr lang="en-IN" sz="1800" i="0" u="sng" dirty="0">
              <a:solidFill>
                <a:srgbClr val="4A86E8"/>
              </a:solidFill>
              <a:effectLst/>
              <a:latin typeface="Arial" panose="020B0604020202020204" pitchFamily="34" charset="0"/>
            </a:endParaRPr>
          </a:p>
          <a:p>
            <a:endParaRPr lang="en-IN" dirty="0">
              <a:solidFill>
                <a:srgbClr val="FF0000"/>
              </a:solidFill>
            </a:endParaRPr>
          </a:p>
        </p:txBody>
      </p:sp>
      <p:sp>
        <p:nvSpPr>
          <p:cNvPr id="2" name="Date Placeholder 1"/>
          <p:cNvSpPr>
            <a:spLocks noGrp="1"/>
          </p:cNvSpPr>
          <p:nvPr>
            <p:ph type="dt" sz="half" idx="10"/>
          </p:nvPr>
        </p:nvSpPr>
        <p:spPr/>
        <p:txBody>
          <a:bodyPr/>
          <a:lstStyle/>
          <a:p>
            <a:fld id="{379F65F8-9451-4FDE-A816-ACD89E687A35}" type="datetime1">
              <a:rPr lang="en-IN" smtClean="0"/>
              <a:t>30-11-2023</a:t>
            </a:fld>
            <a:endParaRPr lang="en-IN"/>
          </a:p>
        </p:txBody>
      </p:sp>
      <p:sp>
        <p:nvSpPr>
          <p:cNvPr id="3" name="Slide Number Placeholder 2"/>
          <p:cNvSpPr>
            <a:spLocks noGrp="1"/>
          </p:cNvSpPr>
          <p:nvPr>
            <p:ph type="sldNum" sz="quarter" idx="12"/>
          </p:nvPr>
        </p:nvSpPr>
        <p:spPr/>
        <p:txBody>
          <a:bodyPr/>
          <a:lstStyle/>
          <a:p>
            <a:fld id="{C8421A79-F751-4E2E-A6A8-90315ACC7929}" type="slidenum">
              <a:rPr lang="en-IN" smtClean="0"/>
              <a:t>33</a:t>
            </a:fld>
            <a:endParaRPr lang="en-IN"/>
          </a:p>
        </p:txBody>
      </p:sp>
      <p:sp>
        <p:nvSpPr>
          <p:cNvPr id="6" name="Rectangle 1">
            <a:extLst>
              <a:ext uri="{FF2B5EF4-FFF2-40B4-BE49-F238E27FC236}">
                <a16:creationId xmlns:a16="http://schemas.microsoft.com/office/drawing/2014/main" id="{8816865E-E416-63FD-C3E1-78757D60FBE5}"/>
              </a:ext>
            </a:extLst>
          </p:cNvPr>
          <p:cNvSpPr>
            <a:spLocks noChangeArrowheads="1"/>
          </p:cNvSpPr>
          <p:nvPr/>
        </p:nvSpPr>
        <p:spPr bwMode="auto">
          <a:xfrm>
            <a:off x="4178300" y="2160686"/>
            <a:ext cx="45127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552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25ED-E6B1-A55A-B033-8935B83D1FCA}"/>
              </a:ext>
            </a:extLst>
          </p:cNvPr>
          <p:cNvSpPr>
            <a:spLocks noGrp="1"/>
          </p:cNvSpPr>
          <p:nvPr>
            <p:ph type="title"/>
          </p:nvPr>
        </p:nvSpPr>
        <p:spPr>
          <a:xfrm>
            <a:off x="1548882" y="905069"/>
            <a:ext cx="9804918" cy="1668075"/>
          </a:xfrm>
        </p:spPr>
        <p:txBody>
          <a:bodyPr>
            <a:normAutofit/>
          </a:bodyPr>
          <a:lstStyle/>
          <a:p>
            <a:r>
              <a:rPr lang="en-US" sz="3600" b="1" dirty="0">
                <a:solidFill>
                  <a:schemeClr val="accent1"/>
                </a:solidFill>
                <a:latin typeface="Times New Roman" panose="02020603050405020304" pitchFamily="18" charset="0"/>
                <a:cs typeface="Times New Roman" panose="02020603050405020304" pitchFamily="18" charset="0"/>
              </a:rPr>
              <a:t>Why we need this System ?</a:t>
            </a:r>
            <a:endParaRPr lang="en-IN" sz="36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B22785-0639-29C8-4A13-7673C82000CE}"/>
              </a:ext>
            </a:extLst>
          </p:cNvPr>
          <p:cNvSpPr>
            <a:spLocks noGrp="1"/>
          </p:cNvSpPr>
          <p:nvPr>
            <p:ph idx="1"/>
          </p:nvPr>
        </p:nvSpPr>
        <p:spPr>
          <a:xfrm>
            <a:off x="838200" y="2752531"/>
            <a:ext cx="10515600" cy="3424432"/>
          </a:xfrm>
        </p:spPr>
        <p:txBody>
          <a:bodyPr/>
          <a:lstStyle/>
          <a:p>
            <a:pPr marL="0" indent="0">
              <a:buNone/>
            </a:pPr>
            <a:r>
              <a:rPr lang="en-US" b="0" i="0" dirty="0">
                <a:solidFill>
                  <a:schemeClr val="accent1">
                    <a:lumMod val="75000"/>
                  </a:schemeClr>
                </a:solidFill>
                <a:effectLst/>
                <a:latin typeface="Söhne"/>
              </a:rPr>
              <a:t>The motivation behind the adoption of a secure web-based authentication system for medical data extends far beyond mere convenience. It embodies a commitment to patient care, data security, operational efficiency, collaboration, trust, and the future of healthcare. It represents a pivotal step forward in ensuring the highest standards of care while preserving the sanctity of sensitive medical information.</a:t>
            </a:r>
            <a:endParaRPr lang="en-IN" dirty="0">
              <a:solidFill>
                <a:schemeClr val="accent1">
                  <a:lumMod val="75000"/>
                </a:schemeClr>
              </a:solidFill>
            </a:endParaRPr>
          </a:p>
        </p:txBody>
      </p:sp>
      <p:sp>
        <p:nvSpPr>
          <p:cNvPr id="4" name="Date Placeholder 3">
            <a:extLst>
              <a:ext uri="{FF2B5EF4-FFF2-40B4-BE49-F238E27FC236}">
                <a16:creationId xmlns:a16="http://schemas.microsoft.com/office/drawing/2014/main" id="{751B731A-1388-D822-6B2B-A9D19EE073F9}"/>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172F50D5-8EEB-94E0-2579-3C43580B88EA}"/>
              </a:ext>
            </a:extLst>
          </p:cNvPr>
          <p:cNvSpPr>
            <a:spLocks noGrp="1"/>
          </p:cNvSpPr>
          <p:nvPr>
            <p:ph type="sldNum" sz="quarter" idx="12"/>
          </p:nvPr>
        </p:nvSpPr>
        <p:spPr/>
        <p:txBody>
          <a:bodyPr/>
          <a:lstStyle/>
          <a:p>
            <a:fld id="{C8421A79-F751-4E2E-A6A8-90315ACC7929}" type="slidenum">
              <a:rPr lang="en-IN" smtClean="0"/>
              <a:t>4</a:t>
            </a:fld>
            <a:endParaRPr lang="en-IN"/>
          </a:p>
        </p:txBody>
      </p:sp>
    </p:spTree>
    <p:extLst>
      <p:ext uri="{BB962C8B-B14F-4D97-AF65-F5344CB8AC3E}">
        <p14:creationId xmlns:p14="http://schemas.microsoft.com/office/powerpoint/2010/main" val="28130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86203" y="814401"/>
            <a:ext cx="3610947" cy="584775"/>
          </a:xfrm>
          <a:prstGeom prst="rect">
            <a:avLst/>
          </a:prstGeom>
        </p:spPr>
        <p:txBody>
          <a:bodyPr wrap="square">
            <a:spAutoFit/>
          </a:bodyPr>
          <a:lstStyle/>
          <a:p>
            <a:r>
              <a:rPr lang="en-US" sz="3200" b="1" dirty="0">
                <a:solidFill>
                  <a:schemeClr val="accent1"/>
                </a:solidFill>
                <a:latin typeface="Times New Roman" panose="02020603050405020304" pitchFamily="18" charset="0"/>
                <a:ea typeface="Times New Roman" panose="02020603050405020304" pitchFamily="18" charset="0"/>
              </a:rPr>
              <a:t>Literature Review</a:t>
            </a:r>
            <a:endParaRPr lang="en-IN" sz="3200" dirty="0">
              <a:solidFill>
                <a:schemeClr val="accent1"/>
              </a:solidFill>
            </a:endParaRPr>
          </a:p>
        </p:txBody>
      </p:sp>
      <p:sp>
        <p:nvSpPr>
          <p:cNvPr id="5" name="Date Placeholder 4"/>
          <p:cNvSpPr>
            <a:spLocks noGrp="1"/>
          </p:cNvSpPr>
          <p:nvPr>
            <p:ph type="dt" sz="half" idx="10"/>
          </p:nvPr>
        </p:nvSpPr>
        <p:spPr/>
        <p:txBody>
          <a:bodyPr/>
          <a:lstStyle/>
          <a:p>
            <a:fld id="{B0F87484-C7AB-46E1-B830-ACDEF236701A}" type="datetime1">
              <a:rPr lang="en-IN" smtClean="0"/>
              <a:t>30-11-2023</a:t>
            </a:fld>
            <a:endParaRPr lang="en-IN" dirty="0"/>
          </a:p>
        </p:txBody>
      </p:sp>
      <p:sp>
        <p:nvSpPr>
          <p:cNvPr id="6" name="Slide Number Placeholder 5"/>
          <p:cNvSpPr>
            <a:spLocks noGrp="1"/>
          </p:cNvSpPr>
          <p:nvPr>
            <p:ph type="sldNum" sz="quarter" idx="12"/>
          </p:nvPr>
        </p:nvSpPr>
        <p:spPr/>
        <p:txBody>
          <a:bodyPr/>
          <a:lstStyle/>
          <a:p>
            <a:fld id="{C8421A79-F751-4E2E-A6A8-90315ACC7929}" type="slidenum">
              <a:rPr lang="en-IN" smtClean="0"/>
              <a:t>5</a:t>
            </a:fld>
            <a:endParaRPr lang="en-IN"/>
          </a:p>
        </p:txBody>
      </p:sp>
      <p:graphicFrame>
        <p:nvGraphicFramePr>
          <p:cNvPr id="8" name="Table 7">
            <a:extLst>
              <a:ext uri="{FF2B5EF4-FFF2-40B4-BE49-F238E27FC236}">
                <a16:creationId xmlns:a16="http://schemas.microsoft.com/office/drawing/2014/main" id="{BBD15C12-A6B2-058B-8636-D5FFB3CFBE7A}"/>
              </a:ext>
            </a:extLst>
          </p:cNvPr>
          <p:cNvGraphicFramePr>
            <a:graphicFrameLocks noGrp="1"/>
          </p:cNvGraphicFramePr>
          <p:nvPr>
            <p:extLst>
              <p:ext uri="{D42A27DB-BD31-4B8C-83A1-F6EECF244321}">
                <p14:modId xmlns:p14="http://schemas.microsoft.com/office/powerpoint/2010/main" val="2614216925"/>
              </p:ext>
            </p:extLst>
          </p:nvPr>
        </p:nvGraphicFramePr>
        <p:xfrm>
          <a:off x="1789471" y="2372677"/>
          <a:ext cx="9413484" cy="3408045"/>
        </p:xfrm>
        <a:graphic>
          <a:graphicData uri="http://schemas.openxmlformats.org/drawingml/2006/table">
            <a:tbl>
              <a:tblPr firstRow="1" firstCol="1" bandRow="1">
                <a:tableStyleId>{5C22544A-7EE6-4342-B048-85BDC9FD1C3A}</a:tableStyleId>
              </a:tblPr>
              <a:tblGrid>
                <a:gridCol w="1607942">
                  <a:extLst>
                    <a:ext uri="{9D8B030D-6E8A-4147-A177-3AD203B41FA5}">
                      <a16:colId xmlns:a16="http://schemas.microsoft.com/office/drawing/2014/main" val="1294445778"/>
                    </a:ext>
                  </a:extLst>
                </a:gridCol>
                <a:gridCol w="544745">
                  <a:extLst>
                    <a:ext uri="{9D8B030D-6E8A-4147-A177-3AD203B41FA5}">
                      <a16:colId xmlns:a16="http://schemas.microsoft.com/office/drawing/2014/main" val="558435007"/>
                    </a:ext>
                  </a:extLst>
                </a:gridCol>
                <a:gridCol w="2579937">
                  <a:extLst>
                    <a:ext uri="{9D8B030D-6E8A-4147-A177-3AD203B41FA5}">
                      <a16:colId xmlns:a16="http://schemas.microsoft.com/office/drawing/2014/main" val="4144932643"/>
                    </a:ext>
                  </a:extLst>
                </a:gridCol>
                <a:gridCol w="2356452">
                  <a:extLst>
                    <a:ext uri="{9D8B030D-6E8A-4147-A177-3AD203B41FA5}">
                      <a16:colId xmlns:a16="http://schemas.microsoft.com/office/drawing/2014/main" val="780397636"/>
                    </a:ext>
                  </a:extLst>
                </a:gridCol>
                <a:gridCol w="2324408">
                  <a:extLst>
                    <a:ext uri="{9D8B030D-6E8A-4147-A177-3AD203B41FA5}">
                      <a16:colId xmlns:a16="http://schemas.microsoft.com/office/drawing/2014/main" val="411038255"/>
                    </a:ext>
                  </a:extLst>
                </a:gridCol>
              </a:tblGrid>
              <a:tr h="213360">
                <a:tc>
                  <a:txBody>
                    <a:bodyPr/>
                    <a:lstStyle/>
                    <a:p>
                      <a:pPr algn="l">
                        <a:lnSpc>
                          <a:spcPct val="107000"/>
                        </a:lnSpc>
                        <a:spcAft>
                          <a:spcPts val="800"/>
                        </a:spcAft>
                      </a:pPr>
                      <a:r>
                        <a:rPr lang="en-IN" sz="1100" kern="100">
                          <a:effectLst/>
                        </a:rPr>
                        <a:t>Title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a:effectLst/>
                        </a:rPr>
                        <a:t>Year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a:effectLst/>
                        </a:rPr>
                        <a:t>Sort 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a:effectLst/>
                        </a:rPr>
                        <a:t>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dirty="0">
                          <a:effectLst/>
                        </a:rPr>
                        <a:t>Future Scope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8157308"/>
                  </a:ext>
                </a:extLst>
              </a:tr>
              <a:tr h="3194685">
                <a:tc>
                  <a:txBody>
                    <a:bodyPr/>
                    <a:lstStyle/>
                    <a:p>
                      <a:pPr algn="l">
                        <a:lnSpc>
                          <a:spcPct val="107000"/>
                        </a:lnSpc>
                        <a:spcAft>
                          <a:spcPts val="800"/>
                        </a:spcAft>
                      </a:pPr>
                      <a:r>
                        <a:rPr lang="en-IN" sz="1000" kern="100" dirty="0">
                          <a:effectLst/>
                        </a:rPr>
                        <a:t>A Blockchain Based</a:t>
                      </a:r>
                      <a:r>
                        <a:rPr lang="en-IN" sz="1000" kern="100" spc="5" dirty="0">
                          <a:effectLst/>
                        </a:rPr>
                        <a:t> </a:t>
                      </a:r>
                      <a:r>
                        <a:rPr lang="en-IN" sz="1000" kern="100" dirty="0">
                          <a:effectLst/>
                        </a:rPr>
                        <a:t>Data</a:t>
                      </a:r>
                      <a:r>
                        <a:rPr lang="en-IN" sz="1000" kern="100" spc="-35" dirty="0">
                          <a:effectLst/>
                        </a:rPr>
                        <a:t> </a:t>
                      </a:r>
                      <a:r>
                        <a:rPr lang="en-IN" sz="1000" kern="100" dirty="0">
                          <a:effectLst/>
                        </a:rPr>
                        <a:t>Aggregation</a:t>
                      </a:r>
                      <a:r>
                        <a:rPr lang="en-IN" sz="1000" kern="100" spc="-45" dirty="0">
                          <a:effectLst/>
                        </a:rPr>
                        <a:t> </a:t>
                      </a:r>
                      <a:r>
                        <a:rPr lang="en-IN" sz="1000" kern="100" dirty="0">
                          <a:effectLst/>
                        </a:rPr>
                        <a:t>and</a:t>
                      </a:r>
                      <a:endParaRPr lang="en-IN" sz="1100" kern="100" dirty="0">
                        <a:effectLst/>
                      </a:endParaRPr>
                    </a:p>
                    <a:p>
                      <a:pPr algn="l">
                        <a:lnSpc>
                          <a:spcPct val="107000"/>
                        </a:lnSpc>
                        <a:spcAft>
                          <a:spcPts val="800"/>
                        </a:spcAft>
                      </a:pPr>
                      <a:r>
                        <a:rPr lang="en-IN" sz="1100" kern="100" dirty="0">
                          <a:effectLst/>
                        </a:rPr>
                        <a:t>Group Authentication </a:t>
                      </a:r>
                    </a:p>
                    <a:p>
                      <a:pPr algn="l">
                        <a:lnSpc>
                          <a:spcPct val="107000"/>
                        </a:lnSpc>
                        <a:spcAft>
                          <a:spcPts val="800"/>
                        </a:spcAft>
                      </a:pPr>
                      <a:r>
                        <a:rPr lang="en-IN" sz="1100" kern="100" dirty="0">
                          <a:effectLst/>
                        </a:rPr>
                        <a:t>Data Aggregation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dirty="0">
                          <a:effectLst/>
                        </a:rPr>
                        <a:t>2020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kern="100" dirty="0">
                          <a:effectLst/>
                        </a:rPr>
                        <a:t>The paper proposes a Blockchain-based data aggregation and group authentication scheme for an electronic medical system.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kern="100" dirty="0">
                          <a:effectLst/>
                        </a:rPr>
                        <a:t> The system aims to secure patient privacy and provide more personal healthcare services. The authors propose a data aggregation scheme based on Blockchain technology for medical environments, allowing multiple authorized users to freely access patient's personal health records. The group authentication mechanism ensures that sensitive information is protected by a group session key.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kern="100" dirty="0">
                          <a:effectLst/>
                        </a:rPr>
                        <a:t>The system also requires updating the group session key when a new member joins or an old member leaves. The proposed scheme aims to make the electronic medical system more secure, reliable, and useful. The authors note that electronic medical records (EMR), electronic health records (EHR), and personal health records (PHR) are widely used in medical fields for real-time telemedicine and medical diagnostics.</a:t>
                      </a:r>
                      <a:r>
                        <a:rPr lang="en-IN" sz="1100" kern="100" dirty="0">
                          <a:effectLst/>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3112301"/>
                  </a:ext>
                </a:extLst>
              </a:tr>
            </a:tbl>
          </a:graphicData>
        </a:graphic>
      </p:graphicFrame>
    </p:spTree>
    <p:extLst>
      <p:ext uri="{BB962C8B-B14F-4D97-AF65-F5344CB8AC3E}">
        <p14:creationId xmlns:p14="http://schemas.microsoft.com/office/powerpoint/2010/main" val="1525706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AE0EFD-55AB-2A2B-134D-DDE35B63CA0C}"/>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51F93691-AA37-CBAA-D9BA-27F9ECC5017C}"/>
              </a:ext>
            </a:extLst>
          </p:cNvPr>
          <p:cNvSpPr>
            <a:spLocks noGrp="1"/>
          </p:cNvSpPr>
          <p:nvPr>
            <p:ph type="sldNum" sz="quarter" idx="12"/>
          </p:nvPr>
        </p:nvSpPr>
        <p:spPr/>
        <p:txBody>
          <a:bodyPr/>
          <a:lstStyle/>
          <a:p>
            <a:fld id="{C8421A79-F751-4E2E-A6A8-90315ACC7929}" type="slidenum">
              <a:rPr lang="en-IN" smtClean="0"/>
              <a:t>6</a:t>
            </a:fld>
            <a:endParaRPr lang="en-IN"/>
          </a:p>
        </p:txBody>
      </p:sp>
      <p:graphicFrame>
        <p:nvGraphicFramePr>
          <p:cNvPr id="9" name="Content Placeholder 8">
            <a:extLst>
              <a:ext uri="{FF2B5EF4-FFF2-40B4-BE49-F238E27FC236}">
                <a16:creationId xmlns:a16="http://schemas.microsoft.com/office/drawing/2014/main" id="{774B9C0E-CFA2-F5B6-5A52-2936382E51C5}"/>
              </a:ext>
            </a:extLst>
          </p:cNvPr>
          <p:cNvGraphicFramePr>
            <a:graphicFrameLocks noGrp="1"/>
          </p:cNvGraphicFramePr>
          <p:nvPr>
            <p:ph idx="1"/>
            <p:extLst>
              <p:ext uri="{D42A27DB-BD31-4B8C-83A1-F6EECF244321}">
                <p14:modId xmlns:p14="http://schemas.microsoft.com/office/powerpoint/2010/main" val="1310121976"/>
              </p:ext>
            </p:extLst>
          </p:nvPr>
        </p:nvGraphicFramePr>
        <p:xfrm>
          <a:off x="2153265" y="1415845"/>
          <a:ext cx="8947353" cy="4532671"/>
        </p:xfrm>
        <a:graphic>
          <a:graphicData uri="http://schemas.openxmlformats.org/drawingml/2006/table">
            <a:tbl>
              <a:tblPr firstRow="1" firstCol="1" bandRow="1">
                <a:tableStyleId>{5C22544A-7EE6-4342-B048-85BDC9FD1C3A}</a:tableStyleId>
              </a:tblPr>
              <a:tblGrid>
                <a:gridCol w="1528320">
                  <a:extLst>
                    <a:ext uri="{9D8B030D-6E8A-4147-A177-3AD203B41FA5}">
                      <a16:colId xmlns:a16="http://schemas.microsoft.com/office/drawing/2014/main" val="1703159126"/>
                    </a:ext>
                  </a:extLst>
                </a:gridCol>
                <a:gridCol w="517770">
                  <a:extLst>
                    <a:ext uri="{9D8B030D-6E8A-4147-A177-3AD203B41FA5}">
                      <a16:colId xmlns:a16="http://schemas.microsoft.com/office/drawing/2014/main" val="4131491109"/>
                    </a:ext>
                  </a:extLst>
                </a:gridCol>
                <a:gridCol w="2452186">
                  <a:extLst>
                    <a:ext uri="{9D8B030D-6E8A-4147-A177-3AD203B41FA5}">
                      <a16:colId xmlns:a16="http://schemas.microsoft.com/office/drawing/2014/main" val="1560966447"/>
                    </a:ext>
                  </a:extLst>
                </a:gridCol>
                <a:gridCol w="2239767">
                  <a:extLst>
                    <a:ext uri="{9D8B030D-6E8A-4147-A177-3AD203B41FA5}">
                      <a16:colId xmlns:a16="http://schemas.microsoft.com/office/drawing/2014/main" val="425940481"/>
                    </a:ext>
                  </a:extLst>
                </a:gridCol>
                <a:gridCol w="2209310">
                  <a:extLst>
                    <a:ext uri="{9D8B030D-6E8A-4147-A177-3AD203B41FA5}">
                      <a16:colId xmlns:a16="http://schemas.microsoft.com/office/drawing/2014/main" val="353716145"/>
                    </a:ext>
                  </a:extLst>
                </a:gridCol>
              </a:tblGrid>
              <a:tr h="1888608">
                <a:tc>
                  <a:txBody>
                    <a:bodyPr/>
                    <a:lstStyle/>
                    <a:p>
                      <a:pPr algn="l">
                        <a:lnSpc>
                          <a:spcPct val="107000"/>
                        </a:lnSpc>
                        <a:spcAft>
                          <a:spcPts val="800"/>
                        </a:spcAft>
                      </a:pPr>
                      <a:r>
                        <a:rPr lang="en-IN" sz="700" kern="100">
                          <a:effectLst/>
                        </a:rPr>
                        <a:t>A Privacy-Preserving Optimization of Neighbourhood-Based Recommendation for Medical-Aided Diagnosis and Treatment.</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tc>
                  <a:txBody>
                    <a:bodyPr/>
                    <a:lstStyle/>
                    <a:p>
                      <a:pPr algn="l">
                        <a:lnSpc>
                          <a:spcPct val="107000"/>
                        </a:lnSpc>
                        <a:spcAft>
                          <a:spcPts val="800"/>
                        </a:spcAft>
                      </a:pPr>
                      <a:r>
                        <a:rPr lang="en-IN" sz="800" kern="100">
                          <a:effectLst/>
                        </a:rPr>
                        <a:t>2021</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tc>
                  <a:txBody>
                    <a:bodyPr/>
                    <a:lstStyle/>
                    <a:p>
                      <a:pPr algn="l">
                        <a:lnSpc>
                          <a:spcPct val="107000"/>
                        </a:lnSpc>
                        <a:spcAft>
                          <a:spcPts val="800"/>
                        </a:spcAft>
                      </a:pPr>
                      <a:r>
                        <a:rPr lang="en-IN" sz="700" kern="100">
                          <a:effectLst/>
                        </a:rPr>
                        <a:t>The article proposes a privacy-preserving optimization of the neighborhood-based recommendation scheme (PPO-NBR) to provide secure and privacy-preserving recommendations for medical-aided diagnosis and treatment without revealing patients' sensitive information.</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tc>
                  <a:txBody>
                    <a:bodyPr/>
                    <a:lstStyle/>
                    <a:p>
                      <a:pPr algn="l">
                        <a:lnSpc>
                          <a:spcPct val="107000"/>
                        </a:lnSpc>
                        <a:spcAft>
                          <a:spcPts val="800"/>
                        </a:spcAft>
                      </a:pPr>
                      <a:r>
                        <a:rPr lang="en-IN" sz="700" kern="100">
                          <a:effectLst/>
                        </a:rPr>
                        <a:t>The proposed method employs a privacy-preserving medical graph construction protocol and a medical treatment recommendation protocol to implement secure recommendations on encrypted medical data. The BGN Cryptosystem is used as the building module to encrypt data, and graph theory is applied to expand neighbors to search the best similar features.</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tc>
                  <a:txBody>
                    <a:bodyPr/>
                    <a:lstStyle/>
                    <a:p>
                      <a:pPr algn="l">
                        <a:lnSpc>
                          <a:spcPct val="107000"/>
                        </a:lnSpc>
                        <a:spcAft>
                          <a:spcPts val="800"/>
                        </a:spcAft>
                      </a:pPr>
                      <a:r>
                        <a:rPr lang="en-IN" sz="700" kern="100">
                          <a:effectLst/>
                        </a:rPr>
                        <a:t>BLS signature is used for authentication, and a (t, n) oblivious transfer protocol is deployed to preserve the confidentiality of recommendation.</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extLst>
                  <a:ext uri="{0D108BD9-81ED-4DB2-BD59-A6C34878D82A}">
                    <a16:rowId xmlns:a16="http://schemas.microsoft.com/office/drawing/2014/main" val="994647278"/>
                  </a:ext>
                </a:extLst>
              </a:tr>
              <a:tr h="177147">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tc>
                  <a:txBody>
                    <a:bodyPr/>
                    <a:lstStyle/>
                    <a:p>
                      <a:pPr algn="l">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extLst>
                  <a:ext uri="{0D108BD9-81ED-4DB2-BD59-A6C34878D82A}">
                    <a16:rowId xmlns:a16="http://schemas.microsoft.com/office/drawing/2014/main" val="3148641140"/>
                  </a:ext>
                </a:extLst>
              </a:tr>
              <a:tr h="2466916">
                <a:tc>
                  <a:txBody>
                    <a:bodyPr/>
                    <a:lstStyle/>
                    <a:p>
                      <a:pPr algn="l">
                        <a:lnSpc>
                          <a:spcPct val="107000"/>
                        </a:lnSpc>
                        <a:spcAft>
                          <a:spcPts val="800"/>
                        </a:spcAft>
                      </a:pPr>
                      <a:r>
                        <a:rPr lang="en-IN" sz="700" kern="100" dirty="0">
                          <a:effectLst/>
                        </a:rPr>
                        <a:t>A Provable Secure and Lightweight Smart Healthcare Cyber-Physical System With Public Verifiability.</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tc>
                  <a:txBody>
                    <a:bodyPr/>
                    <a:lstStyle/>
                    <a:p>
                      <a:pPr algn="l">
                        <a:lnSpc>
                          <a:spcPct val="107000"/>
                        </a:lnSpc>
                        <a:spcAft>
                          <a:spcPts val="800"/>
                        </a:spcAft>
                      </a:pPr>
                      <a:r>
                        <a:rPr lang="en-IN" sz="800" kern="100">
                          <a:effectLst/>
                        </a:rPr>
                        <a:t>2022</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tc>
                  <a:txBody>
                    <a:bodyPr/>
                    <a:lstStyle/>
                    <a:p>
                      <a:pPr algn="l">
                        <a:lnSpc>
                          <a:spcPct val="107000"/>
                        </a:lnSpc>
                        <a:spcAft>
                          <a:spcPts val="800"/>
                        </a:spcAft>
                      </a:pPr>
                      <a:r>
                        <a:rPr lang="en-IN" sz="700" kern="100">
                          <a:effectLst/>
                        </a:rPr>
                        <a:t>Cyber-attacks have compromised patients' data security and privacy in healthcare.</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tc>
                  <a:txBody>
                    <a:bodyPr/>
                    <a:lstStyle/>
                    <a:p>
                      <a:pPr algn="l">
                        <a:lnSpc>
                          <a:spcPct val="107000"/>
                        </a:lnSpc>
                        <a:spcAft>
                          <a:spcPts val="800"/>
                        </a:spcAft>
                      </a:pPr>
                      <a:r>
                        <a:rPr lang="en-IN" sz="700" kern="100">
                          <a:effectLst/>
                        </a:rPr>
                        <a:t>cyber-physical systems (CPS) in the era of health 4.0, which integrates BioMedical sensors, Internet of Things (IoT), and cloud technologies.</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tc>
                  <a:txBody>
                    <a:bodyPr/>
                    <a:lstStyle/>
                    <a:p>
                      <a:pPr algn="l">
                        <a:lnSpc>
                          <a:spcPct val="107000"/>
                        </a:lnSpc>
                        <a:spcAft>
                          <a:spcPts val="800"/>
                        </a:spcAft>
                      </a:pPr>
                      <a:r>
                        <a:rPr lang="en-IN" sz="700" kern="100" dirty="0">
                          <a:effectLst/>
                        </a:rPr>
                        <a:t>The current research problem with a secure healthcare system for resource-constrained environments is the cost at which a secure healthcare system is achieved. Most existing systems either preserve security and privacy but could not be suitable for a limited resource environment or achieve efficiency but are later found insecure</a:t>
                      </a:r>
                      <a:r>
                        <a:rPr lang="en-IN" sz="800" kern="100" dirty="0">
                          <a:effectLst/>
                        </a:rPr>
                        <a:t>.</a:t>
                      </a:r>
                    </a:p>
                    <a:p>
                      <a:pPr algn="l">
                        <a:lnSpc>
                          <a:spcPct val="107000"/>
                        </a:lnSpc>
                        <a:spcAft>
                          <a:spcPts val="800"/>
                        </a:spcAft>
                      </a:pPr>
                      <a:r>
                        <a:rPr lang="en-IN" sz="800" kern="100" dirty="0">
                          <a:effectLst/>
                        </a:rPr>
                        <a:t>.</a:t>
                      </a:r>
                    </a:p>
                    <a:p>
                      <a:pPr algn="l">
                        <a:lnSpc>
                          <a:spcPct val="107000"/>
                        </a:lnSpc>
                        <a:spcAft>
                          <a:spcPts val="800"/>
                        </a:spcAft>
                      </a:pPr>
                      <a:r>
                        <a:rPr lang="en-IN" sz="800" kern="100" dirty="0">
                          <a:effectLst/>
                        </a:rPr>
                        <a:t> </a:t>
                      </a:r>
                    </a:p>
                    <a:p>
                      <a:pPr algn="l">
                        <a:lnSpc>
                          <a:spcPct val="107000"/>
                        </a:lnSpc>
                        <a:spcAft>
                          <a:spcPts val="800"/>
                        </a:spcAft>
                      </a:pPr>
                      <a:r>
                        <a:rPr lang="en-IN" sz="800" kern="100" dirty="0">
                          <a:effectLst/>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463" marR="47463" marT="0" marB="0"/>
                </a:tc>
                <a:extLst>
                  <a:ext uri="{0D108BD9-81ED-4DB2-BD59-A6C34878D82A}">
                    <a16:rowId xmlns:a16="http://schemas.microsoft.com/office/drawing/2014/main" val="2343841528"/>
                  </a:ext>
                </a:extLst>
              </a:tr>
            </a:tbl>
          </a:graphicData>
        </a:graphic>
      </p:graphicFrame>
    </p:spTree>
    <p:extLst>
      <p:ext uri="{BB962C8B-B14F-4D97-AF65-F5344CB8AC3E}">
        <p14:creationId xmlns:p14="http://schemas.microsoft.com/office/powerpoint/2010/main" val="81868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D090423-B4CC-0EAB-F4FE-CC697A8DE745}"/>
              </a:ext>
            </a:extLst>
          </p:cNvPr>
          <p:cNvGraphicFramePr>
            <a:graphicFrameLocks noGrp="1"/>
          </p:cNvGraphicFramePr>
          <p:nvPr>
            <p:ph idx="1"/>
            <p:extLst>
              <p:ext uri="{D42A27DB-BD31-4B8C-83A1-F6EECF244321}">
                <p14:modId xmlns:p14="http://schemas.microsoft.com/office/powerpoint/2010/main" val="1988732037"/>
              </p:ext>
            </p:extLst>
          </p:nvPr>
        </p:nvGraphicFramePr>
        <p:xfrm>
          <a:off x="1838632" y="1463303"/>
          <a:ext cx="9419304" cy="4667133"/>
        </p:xfrm>
        <a:graphic>
          <a:graphicData uri="http://schemas.openxmlformats.org/drawingml/2006/table">
            <a:tbl>
              <a:tblPr firstRow="1" firstCol="1" bandRow="1">
                <a:tableStyleId>{5C22544A-7EE6-4342-B048-85BDC9FD1C3A}</a:tableStyleId>
              </a:tblPr>
              <a:tblGrid>
                <a:gridCol w="1608936">
                  <a:extLst>
                    <a:ext uri="{9D8B030D-6E8A-4147-A177-3AD203B41FA5}">
                      <a16:colId xmlns:a16="http://schemas.microsoft.com/office/drawing/2014/main" val="835295436"/>
                    </a:ext>
                  </a:extLst>
                </a:gridCol>
                <a:gridCol w="545081">
                  <a:extLst>
                    <a:ext uri="{9D8B030D-6E8A-4147-A177-3AD203B41FA5}">
                      <a16:colId xmlns:a16="http://schemas.microsoft.com/office/drawing/2014/main" val="367393078"/>
                    </a:ext>
                  </a:extLst>
                </a:gridCol>
                <a:gridCol w="2581532">
                  <a:extLst>
                    <a:ext uri="{9D8B030D-6E8A-4147-A177-3AD203B41FA5}">
                      <a16:colId xmlns:a16="http://schemas.microsoft.com/office/drawing/2014/main" val="1528061571"/>
                    </a:ext>
                  </a:extLst>
                </a:gridCol>
                <a:gridCol w="2357909">
                  <a:extLst>
                    <a:ext uri="{9D8B030D-6E8A-4147-A177-3AD203B41FA5}">
                      <a16:colId xmlns:a16="http://schemas.microsoft.com/office/drawing/2014/main" val="2850210252"/>
                    </a:ext>
                  </a:extLst>
                </a:gridCol>
                <a:gridCol w="2325846">
                  <a:extLst>
                    <a:ext uri="{9D8B030D-6E8A-4147-A177-3AD203B41FA5}">
                      <a16:colId xmlns:a16="http://schemas.microsoft.com/office/drawing/2014/main" val="2024171391"/>
                    </a:ext>
                  </a:extLst>
                </a:gridCol>
              </a:tblGrid>
              <a:tr h="3219778">
                <a:tc>
                  <a:txBody>
                    <a:bodyPr/>
                    <a:lstStyle/>
                    <a:p>
                      <a:pPr algn="l">
                        <a:lnSpc>
                          <a:spcPct val="107000"/>
                        </a:lnSpc>
                        <a:spcAft>
                          <a:spcPts val="800"/>
                        </a:spcAft>
                      </a:pPr>
                      <a:r>
                        <a:rPr lang="en-IN" sz="800" kern="100">
                          <a:effectLst/>
                        </a:rPr>
                        <a:t>A Reliable Password-based User Authentication Scheme for Web-based Human Genome Database System.</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tc>
                  <a:txBody>
                    <a:bodyPr/>
                    <a:lstStyle/>
                    <a:p>
                      <a:pPr algn="l">
                        <a:lnSpc>
                          <a:spcPct val="107000"/>
                        </a:lnSpc>
                        <a:spcAft>
                          <a:spcPts val="800"/>
                        </a:spcAft>
                      </a:pPr>
                      <a:r>
                        <a:rPr lang="en-IN" sz="900" kern="100">
                          <a:effectLst/>
                        </a:rPr>
                        <a:t>2011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tc>
                  <a:txBody>
                    <a:bodyPr/>
                    <a:lstStyle/>
                    <a:p>
                      <a:pPr algn="l">
                        <a:lnSpc>
                          <a:spcPct val="107000"/>
                        </a:lnSpc>
                        <a:spcAft>
                          <a:spcPts val="800"/>
                        </a:spcAft>
                      </a:pPr>
                      <a:r>
                        <a:rPr lang="en-IN" sz="800" kern="100">
                          <a:effectLst/>
                        </a:rPr>
                        <a:t>The Human Genome Project has led to the development of a Web-based Human Genome Database System (WHGDS) at National Taiwan University Hospital. DNA sequencing is crucial for basic biological processes, genetic diagnosis, and forensic research.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tc>
                  <a:txBody>
                    <a:bodyPr/>
                    <a:lstStyle/>
                    <a:p>
                      <a:pPr algn="l">
                        <a:lnSpc>
                          <a:spcPct val="107000"/>
                        </a:lnSpc>
                        <a:spcAft>
                          <a:spcPts val="800"/>
                        </a:spcAft>
                      </a:pPr>
                      <a:r>
                        <a:rPr lang="en-IN" sz="800" kern="100">
                          <a:effectLst/>
                        </a:rPr>
                        <a:t>This system integrates sequence alignment and data compression modules, ensuring secure access over insecure networks. A password-based user authentication scheme is proposed for the system due to its convenience, efficiency, and simplicity for human memory.</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tc>
                  <a:txBody>
                    <a:bodyPr/>
                    <a:lstStyle/>
                    <a:p>
                      <a:pPr algn="l">
                        <a:lnSpc>
                          <a:spcPct val="107000"/>
                        </a:lnSpc>
                        <a:spcAft>
                          <a:spcPts val="800"/>
                        </a:spcAft>
                      </a:pPr>
                      <a:r>
                        <a:rPr lang="en-IN" sz="800" kern="100">
                          <a:effectLst/>
                        </a:rPr>
                        <a:t>DNA sequencing is crucial for basic biological processes, genetic diagnosis, and forensic research. The system integrates NCBI BLAST tools with RepBase and RefSeq databases, offering an autoaligning mechanism for sequences uploaded by users. It also compresses sequences by encoding mismatches, reducing storage space demand The system integrates NCBI BLAST tools with RepBase and RefSeq databases, offering an autoaligning mechanism for sequences uploaded by users. It also compresses sequences by encoding mismatches, reducing storage space demand.</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extLst>
                  <a:ext uri="{0D108BD9-81ED-4DB2-BD59-A6C34878D82A}">
                    <a16:rowId xmlns:a16="http://schemas.microsoft.com/office/drawing/2014/main" val="4159694644"/>
                  </a:ext>
                </a:extLst>
              </a:tr>
              <a:tr h="191764">
                <a:tc>
                  <a:txBody>
                    <a:bodyPr/>
                    <a:lstStyle/>
                    <a:p>
                      <a:pPr algn="l">
                        <a:lnSpc>
                          <a:spcPct val="107000"/>
                        </a:lnSpc>
                        <a:spcAft>
                          <a:spcPts val="800"/>
                        </a:spcAft>
                      </a:pPr>
                      <a:r>
                        <a:rPr lang="en-IN" sz="900" kern="10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tc>
                  <a:txBody>
                    <a:bodyPr/>
                    <a:lstStyle/>
                    <a:p>
                      <a:pPr algn="l">
                        <a:lnSpc>
                          <a:spcPct val="107000"/>
                        </a:lnSpc>
                        <a:spcAft>
                          <a:spcPts val="800"/>
                        </a:spcAft>
                      </a:pPr>
                      <a:r>
                        <a:rPr lang="en-IN" sz="900" kern="10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tc>
                  <a:txBody>
                    <a:bodyPr/>
                    <a:lstStyle/>
                    <a:p>
                      <a:pPr algn="l">
                        <a:lnSpc>
                          <a:spcPct val="107000"/>
                        </a:lnSpc>
                        <a:spcAft>
                          <a:spcPts val="800"/>
                        </a:spcAft>
                      </a:pPr>
                      <a:r>
                        <a:rPr lang="en-IN" sz="900" kern="10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tc>
                  <a:txBody>
                    <a:bodyPr/>
                    <a:lstStyle/>
                    <a:p>
                      <a:pPr algn="l">
                        <a:lnSpc>
                          <a:spcPct val="107000"/>
                        </a:lnSpc>
                        <a:spcAft>
                          <a:spcPts val="800"/>
                        </a:spcAft>
                      </a:pPr>
                      <a:r>
                        <a:rPr lang="en-IN" sz="900" kern="10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tc>
                  <a:txBody>
                    <a:bodyPr/>
                    <a:lstStyle/>
                    <a:p>
                      <a:pPr algn="l">
                        <a:lnSpc>
                          <a:spcPct val="107000"/>
                        </a:lnSpc>
                        <a:spcAft>
                          <a:spcPts val="800"/>
                        </a:spcAft>
                      </a:pPr>
                      <a:r>
                        <a:rPr lang="en-IN" sz="900" kern="10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extLst>
                  <a:ext uri="{0D108BD9-81ED-4DB2-BD59-A6C34878D82A}">
                    <a16:rowId xmlns:a16="http://schemas.microsoft.com/office/drawing/2014/main" val="162829991"/>
                  </a:ext>
                </a:extLst>
              </a:tr>
              <a:tr h="1255591">
                <a:tc>
                  <a:txBody>
                    <a:bodyPr/>
                    <a:lstStyle/>
                    <a:p>
                      <a:pPr algn="l">
                        <a:lnSpc>
                          <a:spcPct val="107000"/>
                        </a:lnSpc>
                        <a:spcAft>
                          <a:spcPts val="800"/>
                        </a:spcAft>
                      </a:pPr>
                      <a:r>
                        <a:rPr lang="en-IN" sz="800" kern="100">
                          <a:effectLst/>
                        </a:rPr>
                        <a:t>A Secure Three-Factor User Authentication Protocol With Forward Secrecy for Wireless Medical Sensor Network Systems.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tc>
                  <a:txBody>
                    <a:bodyPr/>
                    <a:lstStyle/>
                    <a:p>
                      <a:pPr algn="l">
                        <a:lnSpc>
                          <a:spcPct val="107000"/>
                        </a:lnSpc>
                        <a:spcAft>
                          <a:spcPts val="800"/>
                        </a:spcAft>
                      </a:pPr>
                      <a:r>
                        <a:rPr lang="en-IN" sz="900" kern="100">
                          <a:effectLst/>
                        </a:rPr>
                        <a:t>2020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tc>
                  <a:txBody>
                    <a:bodyPr/>
                    <a:lstStyle/>
                    <a:p>
                      <a:pPr algn="l">
                        <a:lnSpc>
                          <a:spcPct val="107000"/>
                        </a:lnSpc>
                        <a:spcAft>
                          <a:spcPts val="800"/>
                        </a:spcAft>
                      </a:pPr>
                      <a:r>
                        <a:rPr lang="en-IN" sz="800" kern="100">
                          <a:effectLst/>
                        </a:rPr>
                        <a:t>This paper proposes an ECC-based secure three-factor authentication protocol with forward secrecy for WMSNs.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tc>
                  <a:txBody>
                    <a:bodyPr/>
                    <a:lstStyle/>
                    <a:p>
                      <a:pPr algn="l">
                        <a:lnSpc>
                          <a:spcPct val="107000"/>
                        </a:lnSpc>
                        <a:spcAft>
                          <a:spcPts val="800"/>
                        </a:spcAft>
                      </a:pPr>
                      <a:r>
                        <a:rPr lang="en-IN" sz="800" kern="100">
                          <a:effectLst/>
                        </a:rPr>
                        <a:t>Information and fuzzy verifier and honey_list techniques to solve the contradiction of local password verification and mobile device lost attack. The security of the protocol is evaluated using provable security, Proverif tool, and information analysis.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tc>
                  <a:txBody>
                    <a:bodyPr/>
                    <a:lstStyle/>
                    <a:p>
                      <a:pPr algn="l">
                        <a:lnSpc>
                          <a:spcPct val="107000"/>
                        </a:lnSpc>
                        <a:spcAft>
                          <a:spcPts val="800"/>
                        </a:spcAft>
                      </a:pPr>
                      <a:r>
                        <a:rPr lang="en-IN" sz="800" kern="100" dirty="0">
                          <a:effectLst/>
                        </a:rPr>
                        <a:t>Utilizing a fuzzy commitment scheme to handle biometric . Comparisons with relevant protocols are given, and the results indicate that the protocol is robust and secure for WMSN systems</a:t>
                      </a:r>
                      <a:r>
                        <a:rPr lang="en-IN" sz="900" kern="100" dirty="0">
                          <a:effectLst/>
                        </a:rPr>
                        <a:t>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4350" marR="54350" marT="0" marB="0"/>
                </a:tc>
                <a:extLst>
                  <a:ext uri="{0D108BD9-81ED-4DB2-BD59-A6C34878D82A}">
                    <a16:rowId xmlns:a16="http://schemas.microsoft.com/office/drawing/2014/main" val="1934654120"/>
                  </a:ext>
                </a:extLst>
              </a:tr>
            </a:tbl>
          </a:graphicData>
        </a:graphic>
      </p:graphicFrame>
      <p:sp>
        <p:nvSpPr>
          <p:cNvPr id="4" name="Date Placeholder 3">
            <a:extLst>
              <a:ext uri="{FF2B5EF4-FFF2-40B4-BE49-F238E27FC236}">
                <a16:creationId xmlns:a16="http://schemas.microsoft.com/office/drawing/2014/main" id="{9A4F02CA-780D-5772-1334-5CD6CEC1097D}"/>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09096DDE-AB56-8563-1DA1-7E828940F18F}"/>
              </a:ext>
            </a:extLst>
          </p:cNvPr>
          <p:cNvSpPr>
            <a:spLocks noGrp="1"/>
          </p:cNvSpPr>
          <p:nvPr>
            <p:ph type="sldNum" sz="quarter" idx="12"/>
          </p:nvPr>
        </p:nvSpPr>
        <p:spPr/>
        <p:txBody>
          <a:bodyPr/>
          <a:lstStyle/>
          <a:p>
            <a:fld id="{C8421A79-F751-4E2E-A6A8-90315ACC7929}" type="slidenum">
              <a:rPr lang="en-IN" smtClean="0"/>
              <a:t>7</a:t>
            </a:fld>
            <a:endParaRPr lang="en-IN"/>
          </a:p>
        </p:txBody>
      </p:sp>
    </p:spTree>
    <p:extLst>
      <p:ext uri="{BB962C8B-B14F-4D97-AF65-F5344CB8AC3E}">
        <p14:creationId xmlns:p14="http://schemas.microsoft.com/office/powerpoint/2010/main" val="37483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5CE9C56-BE55-4FDC-9365-3B177FB3E439}"/>
              </a:ext>
            </a:extLst>
          </p:cNvPr>
          <p:cNvGraphicFramePr>
            <a:graphicFrameLocks noGrp="1"/>
          </p:cNvGraphicFramePr>
          <p:nvPr>
            <p:ph idx="1"/>
            <p:extLst>
              <p:ext uri="{D42A27DB-BD31-4B8C-83A1-F6EECF244321}">
                <p14:modId xmlns:p14="http://schemas.microsoft.com/office/powerpoint/2010/main" val="2584603394"/>
              </p:ext>
            </p:extLst>
          </p:nvPr>
        </p:nvGraphicFramePr>
        <p:xfrm>
          <a:off x="1632155" y="1494503"/>
          <a:ext cx="9733935" cy="4381173"/>
        </p:xfrm>
        <a:graphic>
          <a:graphicData uri="http://schemas.openxmlformats.org/drawingml/2006/table">
            <a:tbl>
              <a:tblPr firstRow="1" firstCol="1" bandRow="1">
                <a:tableStyleId>{5C22544A-7EE6-4342-B048-85BDC9FD1C3A}</a:tableStyleId>
              </a:tblPr>
              <a:tblGrid>
                <a:gridCol w="1662680">
                  <a:extLst>
                    <a:ext uri="{9D8B030D-6E8A-4147-A177-3AD203B41FA5}">
                      <a16:colId xmlns:a16="http://schemas.microsoft.com/office/drawing/2014/main" val="3501489914"/>
                    </a:ext>
                  </a:extLst>
                </a:gridCol>
                <a:gridCol w="563289">
                  <a:extLst>
                    <a:ext uri="{9D8B030D-6E8A-4147-A177-3AD203B41FA5}">
                      <a16:colId xmlns:a16="http://schemas.microsoft.com/office/drawing/2014/main" val="2541944805"/>
                    </a:ext>
                  </a:extLst>
                </a:gridCol>
                <a:gridCol w="2667763">
                  <a:extLst>
                    <a:ext uri="{9D8B030D-6E8A-4147-A177-3AD203B41FA5}">
                      <a16:colId xmlns:a16="http://schemas.microsoft.com/office/drawing/2014/main" val="1011379631"/>
                    </a:ext>
                  </a:extLst>
                </a:gridCol>
                <a:gridCol w="2436669">
                  <a:extLst>
                    <a:ext uri="{9D8B030D-6E8A-4147-A177-3AD203B41FA5}">
                      <a16:colId xmlns:a16="http://schemas.microsoft.com/office/drawing/2014/main" val="1218260240"/>
                    </a:ext>
                  </a:extLst>
                </a:gridCol>
                <a:gridCol w="2403534">
                  <a:extLst>
                    <a:ext uri="{9D8B030D-6E8A-4147-A177-3AD203B41FA5}">
                      <a16:colId xmlns:a16="http://schemas.microsoft.com/office/drawing/2014/main" val="2567232985"/>
                    </a:ext>
                  </a:extLst>
                </a:gridCol>
              </a:tblGrid>
              <a:tr h="1325979">
                <a:tc>
                  <a:txBody>
                    <a:bodyPr/>
                    <a:lstStyle/>
                    <a:p>
                      <a:pPr algn="l">
                        <a:lnSpc>
                          <a:spcPct val="107000"/>
                        </a:lnSpc>
                        <a:spcAft>
                          <a:spcPts val="800"/>
                        </a:spcAft>
                      </a:pPr>
                      <a:r>
                        <a:rPr lang="en-IN" sz="900" kern="100">
                          <a:effectLst/>
                        </a:rPr>
                        <a:t>A secure WebRTC/WoT-based Health-care Architecture enhanced with Access Control.</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1000" kern="100">
                          <a:effectLst/>
                        </a:rPr>
                        <a:t>2019</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900" kern="100">
                          <a:effectLst/>
                        </a:rPr>
                        <a:t>This paper presents an e-health architecture that provides secure remote medical services using WebRTC (Web Real-Time Communication.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900" kern="100">
                          <a:effectLst/>
                        </a:rPr>
                        <a:t>The goal is to allow patients to benefit from medical assistance by calling remote medical support using real-time multimedia communication technology.</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900" kern="100">
                          <a:effectLst/>
                        </a:rPr>
                        <a:t>The advancement of medical devices and the emergence of Web of Things (WoT) frameworks make this approach possible, allowing users to monitor their health status and awareness of their health condition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extLst>
                  <a:ext uri="{0D108BD9-81ED-4DB2-BD59-A6C34878D82A}">
                    <a16:rowId xmlns:a16="http://schemas.microsoft.com/office/drawing/2014/main" val="2718111342"/>
                  </a:ext>
                </a:extLst>
              </a:tr>
              <a:tr h="227990">
                <a:tc>
                  <a:txBody>
                    <a:bodyPr/>
                    <a:lstStyle/>
                    <a:p>
                      <a:pPr algn="l">
                        <a:lnSpc>
                          <a:spcPct val="107000"/>
                        </a:lnSpc>
                        <a:spcAft>
                          <a:spcPts val="800"/>
                        </a:spcAft>
                      </a:pPr>
                      <a:r>
                        <a:rPr lang="en-IN" sz="1000" kern="10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1000" kern="10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1000" kern="10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1000" kern="10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1000" kern="10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extLst>
                  <a:ext uri="{0D108BD9-81ED-4DB2-BD59-A6C34878D82A}">
                    <a16:rowId xmlns:a16="http://schemas.microsoft.com/office/drawing/2014/main" val="1380072823"/>
                  </a:ext>
                </a:extLst>
              </a:tr>
              <a:tr h="2827204">
                <a:tc>
                  <a:txBody>
                    <a:bodyPr/>
                    <a:lstStyle/>
                    <a:p>
                      <a:pPr algn="l">
                        <a:lnSpc>
                          <a:spcPct val="107000"/>
                        </a:lnSpc>
                        <a:spcAft>
                          <a:spcPts val="800"/>
                        </a:spcAft>
                      </a:pPr>
                      <a:r>
                        <a:rPr lang="en-IN" sz="900" kern="100">
                          <a:effectLst/>
                        </a:rPr>
                        <a:t>An Authentic-Based Privacy Preservation Protocol for Smart e-Healthcare Systems in IoT.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1000" kern="100">
                          <a:effectLst/>
                        </a:rPr>
                        <a:t>2019</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900" kern="100">
                          <a:effectLst/>
                        </a:rPr>
                        <a:t>The Internet of Things (IoT) is a rapidly changing technology that involves tiny sensing devices and smart gateways to collect and analyze real-time data remotely. </a:t>
                      </a:r>
                      <a:endParaRPr lang="en-IN" sz="1000" kern="100">
                        <a:effectLst/>
                      </a:endParaRPr>
                    </a:p>
                    <a:p>
                      <a:pPr algn="l">
                        <a:lnSpc>
                          <a:spcPct val="107000"/>
                        </a:lnSpc>
                        <a:spcAft>
                          <a:spcPts val="800"/>
                        </a:spcAft>
                      </a:pPr>
                      <a:r>
                        <a:rPr lang="en-IN" sz="1000" kern="10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900" kern="100">
                          <a:effectLst/>
                        </a:rPr>
                        <a:t>To prevent illegal access, authentication and key agreement (AKA) is preferred. In the medical industry, the Internet of Medical Things (IoM) is used to gather and analyze patient physiological parameters. The security protection and privacy of medical data are becoming a challenging issue in the IoM. The paper proves that an adversary cannot impersonate as a legitimate user to illegally access or revoke the smart handheld card.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900" kern="100" dirty="0">
                          <a:effectLst/>
                        </a:rPr>
                        <a:t>An anonymity-based user authentication protocol is preferred to resolve privacy preservation issues. In this paper, a Secure and Anonymous Biometric Based User Authentication Scheme (SAB-UAS) is proposed to ensure secure communication in healthcare applications.</a:t>
                      </a:r>
                      <a:r>
                        <a:rPr lang="en-IN" sz="1000" kern="100" dirty="0">
                          <a:effectLst/>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extLst>
                  <a:ext uri="{0D108BD9-81ED-4DB2-BD59-A6C34878D82A}">
                    <a16:rowId xmlns:a16="http://schemas.microsoft.com/office/drawing/2014/main" val="4237725954"/>
                  </a:ext>
                </a:extLst>
              </a:tr>
            </a:tbl>
          </a:graphicData>
        </a:graphic>
      </p:graphicFrame>
      <p:sp>
        <p:nvSpPr>
          <p:cNvPr id="4" name="Date Placeholder 3">
            <a:extLst>
              <a:ext uri="{FF2B5EF4-FFF2-40B4-BE49-F238E27FC236}">
                <a16:creationId xmlns:a16="http://schemas.microsoft.com/office/drawing/2014/main" id="{E2F6881B-7895-00ED-9425-8C9D92E402AB}"/>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817435FE-103B-0B9D-1C1A-F8F47D0CFDEE}"/>
              </a:ext>
            </a:extLst>
          </p:cNvPr>
          <p:cNvSpPr>
            <a:spLocks noGrp="1"/>
          </p:cNvSpPr>
          <p:nvPr>
            <p:ph type="sldNum" sz="quarter" idx="12"/>
          </p:nvPr>
        </p:nvSpPr>
        <p:spPr/>
        <p:txBody>
          <a:bodyPr/>
          <a:lstStyle/>
          <a:p>
            <a:fld id="{C8421A79-F751-4E2E-A6A8-90315ACC7929}" type="slidenum">
              <a:rPr lang="en-IN" smtClean="0"/>
              <a:t>8</a:t>
            </a:fld>
            <a:endParaRPr lang="en-IN"/>
          </a:p>
        </p:txBody>
      </p:sp>
    </p:spTree>
    <p:extLst>
      <p:ext uri="{BB962C8B-B14F-4D97-AF65-F5344CB8AC3E}">
        <p14:creationId xmlns:p14="http://schemas.microsoft.com/office/powerpoint/2010/main" val="220558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4A6AA85-CE67-BF43-3FC6-3BF988BA2670}"/>
              </a:ext>
            </a:extLst>
          </p:cNvPr>
          <p:cNvGraphicFramePr>
            <a:graphicFrameLocks noGrp="1"/>
          </p:cNvGraphicFramePr>
          <p:nvPr>
            <p:ph idx="1"/>
            <p:extLst>
              <p:ext uri="{D42A27DB-BD31-4B8C-83A1-F6EECF244321}">
                <p14:modId xmlns:p14="http://schemas.microsoft.com/office/powerpoint/2010/main" val="3841222363"/>
              </p:ext>
            </p:extLst>
          </p:nvPr>
        </p:nvGraphicFramePr>
        <p:xfrm>
          <a:off x="1651818" y="1573161"/>
          <a:ext cx="9556955" cy="4798143"/>
        </p:xfrm>
        <a:graphic>
          <a:graphicData uri="http://schemas.openxmlformats.org/drawingml/2006/table">
            <a:tbl>
              <a:tblPr firstRow="1" firstCol="1" bandRow="1">
                <a:tableStyleId>{5C22544A-7EE6-4342-B048-85BDC9FD1C3A}</a:tableStyleId>
              </a:tblPr>
              <a:tblGrid>
                <a:gridCol w="1632449">
                  <a:extLst>
                    <a:ext uri="{9D8B030D-6E8A-4147-A177-3AD203B41FA5}">
                      <a16:colId xmlns:a16="http://schemas.microsoft.com/office/drawing/2014/main" val="3429648391"/>
                    </a:ext>
                  </a:extLst>
                </a:gridCol>
                <a:gridCol w="553047">
                  <a:extLst>
                    <a:ext uri="{9D8B030D-6E8A-4147-A177-3AD203B41FA5}">
                      <a16:colId xmlns:a16="http://schemas.microsoft.com/office/drawing/2014/main" val="3140169049"/>
                    </a:ext>
                  </a:extLst>
                </a:gridCol>
                <a:gridCol w="2619259">
                  <a:extLst>
                    <a:ext uri="{9D8B030D-6E8A-4147-A177-3AD203B41FA5}">
                      <a16:colId xmlns:a16="http://schemas.microsoft.com/office/drawing/2014/main" val="358602166"/>
                    </a:ext>
                  </a:extLst>
                </a:gridCol>
                <a:gridCol w="2392366">
                  <a:extLst>
                    <a:ext uri="{9D8B030D-6E8A-4147-A177-3AD203B41FA5}">
                      <a16:colId xmlns:a16="http://schemas.microsoft.com/office/drawing/2014/main" val="188206429"/>
                    </a:ext>
                  </a:extLst>
                </a:gridCol>
                <a:gridCol w="2359834">
                  <a:extLst>
                    <a:ext uri="{9D8B030D-6E8A-4147-A177-3AD203B41FA5}">
                      <a16:colId xmlns:a16="http://schemas.microsoft.com/office/drawing/2014/main" val="3550620113"/>
                    </a:ext>
                  </a:extLst>
                </a:gridCol>
              </a:tblGrid>
              <a:tr h="2365566">
                <a:tc>
                  <a:txBody>
                    <a:bodyPr/>
                    <a:lstStyle/>
                    <a:p>
                      <a:pPr algn="l">
                        <a:lnSpc>
                          <a:spcPct val="107000"/>
                        </a:lnSpc>
                        <a:spcAft>
                          <a:spcPts val="800"/>
                        </a:spcAft>
                      </a:pPr>
                      <a:r>
                        <a:rPr lang="en-IN" sz="900" kern="100">
                          <a:effectLst/>
                        </a:rPr>
                        <a:t>An Efficient and Certificateless Conditional Privacy-Preserving Authentication Scheme for Wireless Body Area Networks Big Data Services.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1000" kern="100">
                          <a:effectLst/>
                        </a:rPr>
                        <a:t>2018</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900" kern="100">
                          <a:effectLst/>
                        </a:rPr>
                        <a:t>This paper proposes an efficient and certificateless conditional privacy-preserving authentication scheme for Wireless Body Area Networks (WBANs) big data services.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900" kern="100">
                          <a:effectLst/>
                        </a:rPr>
                        <a:t>The study aims to ensure the security and privacy of patient's physiological data in WBANs, which are large and require big data services. Traditional methods for processing these large data are inefficient and secure, making big data services necessary. The proposed scheme is based on big data, making it better than traditional WBANs.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900" kern="100">
                          <a:effectLst/>
                        </a:rPr>
                        <a:t>. It supports batch authentication of multiple clients, reducing the computational overhead of the application provider. The scheme provides anonymity, un-linkability, mutual authentication, traceability, session key establishment, forward secrecy, and attack resistance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extLst>
                  <a:ext uri="{0D108BD9-81ED-4DB2-BD59-A6C34878D82A}">
                    <a16:rowId xmlns:a16="http://schemas.microsoft.com/office/drawing/2014/main" val="884552306"/>
                  </a:ext>
                </a:extLst>
              </a:tr>
              <a:tr h="249689">
                <a:tc>
                  <a:txBody>
                    <a:bodyPr/>
                    <a:lstStyle/>
                    <a:p>
                      <a:pPr algn="l">
                        <a:lnSpc>
                          <a:spcPct val="107000"/>
                        </a:lnSpc>
                        <a:spcAft>
                          <a:spcPts val="800"/>
                        </a:spcAft>
                      </a:pPr>
                      <a:r>
                        <a:rPr lang="en-IN" sz="1000" kern="10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1000" kern="10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1000" kern="10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1000" kern="10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1000" kern="10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extLst>
                  <a:ext uri="{0D108BD9-81ED-4DB2-BD59-A6C34878D82A}">
                    <a16:rowId xmlns:a16="http://schemas.microsoft.com/office/drawing/2014/main" val="3169449726"/>
                  </a:ext>
                </a:extLst>
              </a:tr>
              <a:tr h="2182888">
                <a:tc>
                  <a:txBody>
                    <a:bodyPr/>
                    <a:lstStyle/>
                    <a:p>
                      <a:pPr algn="l">
                        <a:lnSpc>
                          <a:spcPct val="107000"/>
                        </a:lnSpc>
                        <a:spcAft>
                          <a:spcPts val="800"/>
                        </a:spcAft>
                      </a:pPr>
                      <a:r>
                        <a:rPr lang="en-IN" sz="900" kern="100">
                          <a:effectLst/>
                        </a:rPr>
                        <a:t>An Identity-Based Authentication Protocol for the Telecare Medical Information System (TMIS) Using a Physically Unclonable Function.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1000" kern="100">
                          <a:effectLst/>
                        </a:rPr>
                        <a:t>2022</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900" kern="100">
                          <a:effectLst/>
                        </a:rPr>
                        <a:t>The Telecare Medical Information System (TMIS) allows patients to securely exchange their health data with a remote medical server for real-time remote diagnosis.. The informal security evaluation suggests that the proposed model effectively counters numerous security threats faced by modern TMIS-based protocols.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900" kern="100">
                          <a:effectLst/>
                        </a:rPr>
                        <a:t>. To address privacy and security concerns, a secure authentication mechanism is essential. This study introduces an extended authentication scheme with robust anonymity for the Internet-of-Things-enabled multiserver infrastructure in the TMIS using a physically unclonable function.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tc>
                  <a:txBody>
                    <a:bodyPr/>
                    <a:lstStyle/>
                    <a:p>
                      <a:pPr algn="l">
                        <a:lnSpc>
                          <a:spcPct val="107000"/>
                        </a:lnSpc>
                        <a:spcAft>
                          <a:spcPts val="800"/>
                        </a:spcAft>
                      </a:pPr>
                      <a:r>
                        <a:rPr lang="en-IN" sz="900" kern="100" dirty="0">
                          <a:effectLst/>
                        </a:rPr>
                        <a:t>The informal security evaluation suggests that the proposed model effectively counters numerous security threats faced by modern TMIS-based protocols</a:t>
                      </a:r>
                      <a:r>
                        <a:rPr lang="en-IN" sz="1000" kern="100" dirty="0">
                          <a:effectLst/>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0497" marR="60497" marT="0" marB="0"/>
                </a:tc>
                <a:extLst>
                  <a:ext uri="{0D108BD9-81ED-4DB2-BD59-A6C34878D82A}">
                    <a16:rowId xmlns:a16="http://schemas.microsoft.com/office/drawing/2014/main" val="87569181"/>
                  </a:ext>
                </a:extLst>
              </a:tr>
            </a:tbl>
          </a:graphicData>
        </a:graphic>
      </p:graphicFrame>
      <p:sp>
        <p:nvSpPr>
          <p:cNvPr id="4" name="Date Placeholder 3">
            <a:extLst>
              <a:ext uri="{FF2B5EF4-FFF2-40B4-BE49-F238E27FC236}">
                <a16:creationId xmlns:a16="http://schemas.microsoft.com/office/drawing/2014/main" id="{1F3C1424-DC10-E1F6-035F-F712AA228A27}"/>
              </a:ext>
            </a:extLst>
          </p:cNvPr>
          <p:cNvSpPr>
            <a:spLocks noGrp="1"/>
          </p:cNvSpPr>
          <p:nvPr>
            <p:ph type="dt" sz="half" idx="10"/>
          </p:nvPr>
        </p:nvSpPr>
        <p:spPr/>
        <p:txBody>
          <a:bodyPr/>
          <a:lstStyle/>
          <a:p>
            <a:fld id="{87F6EF97-8497-4452-9D3B-D156F4D78093}" type="datetime1">
              <a:rPr lang="en-IN" smtClean="0"/>
              <a:t>30-11-2023</a:t>
            </a:fld>
            <a:endParaRPr lang="en-IN"/>
          </a:p>
        </p:txBody>
      </p:sp>
      <p:sp>
        <p:nvSpPr>
          <p:cNvPr id="5" name="Slide Number Placeholder 4">
            <a:extLst>
              <a:ext uri="{FF2B5EF4-FFF2-40B4-BE49-F238E27FC236}">
                <a16:creationId xmlns:a16="http://schemas.microsoft.com/office/drawing/2014/main" id="{63417547-E0FE-02FE-6E3A-5C173439123F}"/>
              </a:ext>
            </a:extLst>
          </p:cNvPr>
          <p:cNvSpPr>
            <a:spLocks noGrp="1"/>
          </p:cNvSpPr>
          <p:nvPr>
            <p:ph type="sldNum" sz="quarter" idx="12"/>
          </p:nvPr>
        </p:nvSpPr>
        <p:spPr/>
        <p:txBody>
          <a:bodyPr/>
          <a:lstStyle/>
          <a:p>
            <a:fld id="{C8421A79-F751-4E2E-A6A8-90315ACC7929}" type="slidenum">
              <a:rPr lang="en-IN" smtClean="0"/>
              <a:t>9</a:t>
            </a:fld>
            <a:endParaRPr lang="en-IN"/>
          </a:p>
        </p:txBody>
      </p:sp>
    </p:spTree>
    <p:extLst>
      <p:ext uri="{BB962C8B-B14F-4D97-AF65-F5344CB8AC3E}">
        <p14:creationId xmlns:p14="http://schemas.microsoft.com/office/powerpoint/2010/main" val="22961220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893</TotalTime>
  <Words>4527</Words>
  <Application>Microsoft Office PowerPoint</Application>
  <PresentationFormat>Widescreen</PresentationFormat>
  <Paragraphs>322</Paragraphs>
  <Slides>33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33</vt:i4>
      </vt:variant>
      <vt:variant>
        <vt:lpstr>Custom Shows</vt:lpstr>
      </vt:variant>
      <vt:variant>
        <vt:i4>1</vt:i4>
      </vt:variant>
    </vt:vector>
  </HeadingPairs>
  <TitlesOfParts>
    <vt:vector size="43" baseType="lpstr">
      <vt:lpstr>Arial</vt:lpstr>
      <vt:lpstr>Arial Black</vt:lpstr>
      <vt:lpstr>Calibri</vt:lpstr>
      <vt:lpstr>Century Gothic</vt:lpstr>
      <vt:lpstr>Open Sans</vt:lpstr>
      <vt:lpstr>Söhne</vt:lpstr>
      <vt:lpstr>Times New Roman</vt:lpstr>
      <vt:lpstr>Wingdings 3</vt:lpstr>
      <vt:lpstr>Wisp</vt:lpstr>
      <vt:lpstr>PowerPoint Presentation</vt:lpstr>
      <vt:lpstr>PowerPoint Presentation</vt:lpstr>
      <vt:lpstr>PowerPoint Presentation</vt:lpstr>
      <vt:lpstr>Why we need this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Moral/Gist Of The Journal</vt:lpstr>
      <vt:lpstr>PowerPoint Presentation</vt:lpstr>
      <vt:lpstr>Flow Diagram Of Model</vt:lpstr>
      <vt:lpstr>Interface View</vt:lpstr>
      <vt:lpstr>LOGIN INTERFACE</vt:lpstr>
      <vt:lpstr>Secure Md5 Encryption at login</vt:lpstr>
      <vt:lpstr>Generation of Public Key For Patient Cheek</vt:lpstr>
      <vt:lpstr>Admin Interface</vt:lpstr>
      <vt:lpstr>Doctor Interface</vt:lpstr>
      <vt:lpstr>PowerPoint Presentation</vt:lpstr>
      <vt:lpstr>PowerPoint Presentation</vt:lpstr>
      <vt:lpstr>Output Of Experiments</vt:lpstr>
      <vt:lpstr>Reset password page </vt:lpstr>
      <vt:lpstr>PowerPoint Presentation</vt:lpstr>
      <vt:lpstr>Database Schema</vt:lpstr>
      <vt:lpstr>Working Video</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Srijan Bhattacharya</dc:creator>
  <cp:lastModifiedBy>OM GUPTA</cp:lastModifiedBy>
  <cp:revision>35</cp:revision>
  <dcterms:created xsi:type="dcterms:W3CDTF">2021-07-06T07:33:42Z</dcterms:created>
  <dcterms:modified xsi:type="dcterms:W3CDTF">2023-11-30T16:27:59Z</dcterms:modified>
</cp:coreProperties>
</file>