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76" r:id="rId15"/>
    <p:sldId id="290" r:id="rId16"/>
    <p:sldId id="293" r:id="rId17"/>
    <p:sldId id="294" r:id="rId18"/>
    <p:sldId id="269" r:id="rId19"/>
    <p:sldId id="295" r:id="rId20"/>
    <p:sldId id="289" r:id="rId21"/>
    <p:sldId id="281" r:id="rId22"/>
    <p:sldId id="310" r:id="rId23"/>
    <p:sldId id="298" r:id="rId24"/>
    <p:sldId id="297" r:id="rId25"/>
    <p:sldId id="270" r:id="rId26"/>
    <p:sldId id="284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928"/>
    <a:srgbClr val="7EBAC2"/>
    <a:srgbClr val="042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0000" autoAdjust="0"/>
  </p:normalViewPr>
  <p:slideViewPr>
    <p:cSldViewPr snapToGrid="0">
      <p:cViewPr varScale="1">
        <p:scale>
          <a:sx n="35" d="100"/>
          <a:sy n="35" d="100"/>
        </p:scale>
        <p:origin x="18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48350-9AE8-408A-A724-F4597D7C16C1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78BB-7EC8-4865-8EF2-E42759EA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7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클러스터링</a:t>
            </a:r>
            <a:r>
              <a:rPr lang="ko-KR" altLang="en-US" baseline="0" dirty="0" smtClean="0"/>
              <a:t> 알고리즘을 이용한 룸메이트 </a:t>
            </a:r>
            <a:r>
              <a:rPr lang="ko-KR" altLang="en-US" baseline="0" dirty="0" err="1" smtClean="0"/>
              <a:t>매칭</a:t>
            </a:r>
            <a:r>
              <a:rPr lang="ko-KR" altLang="en-US" baseline="0" dirty="0" smtClean="0"/>
              <a:t> 서비스 </a:t>
            </a:r>
            <a:r>
              <a:rPr lang="ko-KR" altLang="en-US" baseline="0" dirty="0" err="1" smtClean="0"/>
              <a:t>어플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Rooomie</a:t>
            </a:r>
            <a:r>
              <a:rPr lang="ko-KR" altLang="en-US" baseline="0" dirty="0" smtClean="0"/>
              <a:t>를 개발한 </a:t>
            </a:r>
            <a:r>
              <a:rPr lang="en-US" altLang="ko-KR" baseline="0" dirty="0" err="1" smtClean="0"/>
              <a:t>Rooomie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어플의</a:t>
            </a:r>
            <a:r>
              <a:rPr lang="ko-KR" altLang="en-US" dirty="0" smtClean="0"/>
              <a:t> 로고를 보시면 영문자 </a:t>
            </a:r>
            <a:r>
              <a:rPr lang="en-US" altLang="ko-KR" dirty="0" smtClean="0"/>
              <a:t>‘O’</a:t>
            </a:r>
            <a:r>
              <a:rPr lang="ko-KR" altLang="en-US" dirty="0" smtClean="0"/>
              <a:t>에 얼굴이 </a:t>
            </a:r>
            <a:r>
              <a:rPr lang="ko-KR" altLang="en-US" dirty="0" err="1" smtClean="0"/>
              <a:t>세겨져</a:t>
            </a:r>
            <a:r>
              <a:rPr lang="ko-KR" altLang="en-US" dirty="0" smtClean="0"/>
              <a:t> 있는데 이는 저희 </a:t>
            </a:r>
            <a:r>
              <a:rPr lang="ko-KR" altLang="en-US" dirty="0" err="1" smtClean="0"/>
              <a:t>루미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만나기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같이 </a:t>
            </a:r>
            <a:r>
              <a:rPr lang="ko-KR" altLang="en-US" dirty="0" err="1" smtClean="0"/>
              <a:t>살고있을</a:t>
            </a:r>
            <a:r>
              <a:rPr lang="ko-KR" altLang="en-US" dirty="0" smtClean="0"/>
              <a:t> 얼굴들입니다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85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한국외국어 대학교 글로벌 캠퍼스 학생들을 대상으로 하였기 때문에 각종 </a:t>
            </a:r>
            <a:r>
              <a:rPr lang="ko-KR" altLang="en-US" dirty="0" err="1"/>
              <a:t>커뮤니티등에</a:t>
            </a:r>
            <a:r>
              <a:rPr lang="ko-KR" altLang="en-US" baseline="0" dirty="0"/>
              <a:t> 인터넷 설문지를 올려 </a:t>
            </a:r>
            <a:r>
              <a:rPr lang="en-US" altLang="ko-KR" baseline="0" dirty="0"/>
              <a:t>randomly</a:t>
            </a:r>
            <a:r>
              <a:rPr lang="ko-KR" altLang="en-US" baseline="0" dirty="0"/>
              <a:t>하게 </a:t>
            </a:r>
            <a:r>
              <a:rPr lang="en-US" altLang="ko-KR" baseline="0" dirty="0"/>
              <a:t>sampling</a:t>
            </a:r>
            <a:r>
              <a:rPr lang="ko-KR" altLang="en-US" baseline="0" dirty="0"/>
              <a:t>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그리하여 총 </a:t>
            </a:r>
            <a:r>
              <a:rPr lang="en-US" altLang="ko-KR" baseline="0" dirty="0"/>
              <a:t>76</a:t>
            </a:r>
            <a:r>
              <a:rPr lang="ko-KR" altLang="en-US" baseline="0" dirty="0"/>
              <a:t>명의 학생 데이터를 얻을 수 있었고 그 중 유효한 </a:t>
            </a:r>
            <a:r>
              <a:rPr lang="en-US" altLang="ko-KR" baseline="0" dirty="0"/>
              <a:t>70</a:t>
            </a:r>
            <a:r>
              <a:rPr lang="ko-KR" altLang="en-US" baseline="0" dirty="0"/>
              <a:t>명의 학생 데이터를 뽑아 정재하였다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형식의 데이터로 분석을</a:t>
            </a:r>
            <a:r>
              <a:rPr lang="ko-KR" altLang="en-US" baseline="0" dirty="0" smtClean="0"/>
              <a:t> 할 수가 없었기에 각 값을 일정 범주에 맞춰 </a:t>
            </a:r>
            <a:r>
              <a:rPr lang="ko-KR" altLang="en-US" baseline="0" dirty="0" err="1" smtClean="0"/>
              <a:t>숫자형으로</a:t>
            </a:r>
            <a:r>
              <a:rPr lang="ko-KR" altLang="en-US" baseline="0" dirty="0" smtClean="0"/>
              <a:t> 변환하였습니다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변환된 데이터를 가지고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분석을 진행하였습니다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14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클러스터링</a:t>
            </a:r>
            <a:r>
              <a:rPr lang="ko-KR" altLang="en-US" baseline="0" dirty="0" smtClean="0"/>
              <a:t> 분석인 </a:t>
            </a:r>
            <a:r>
              <a:rPr lang="en-US" altLang="ko-KR" baseline="0" dirty="0" smtClean="0"/>
              <a:t>HAC </a:t>
            </a:r>
            <a:r>
              <a:rPr lang="ko-KR" altLang="en-US" baseline="0" dirty="0" smtClean="0"/>
              <a:t>알고리즘입니다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앞서 관련 연구에서 </a:t>
            </a:r>
            <a:r>
              <a:rPr lang="ko-KR" altLang="en-US" baseline="0" dirty="0" err="1" smtClean="0"/>
              <a:t>말씀드린</a:t>
            </a:r>
            <a:r>
              <a:rPr lang="ko-KR" altLang="en-US" baseline="0" dirty="0" smtClean="0"/>
              <a:t> 지식을 바탕으로 분석을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초록색 필드가 분석에 사용한 변수들이고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오른쪽의 주황색 필드는 분석결과로 나온 군집의 이름입니다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보이시는 것처럼 </a:t>
            </a:r>
            <a:r>
              <a:rPr lang="en-US" altLang="ko-KR" baseline="0" dirty="0" smtClean="0"/>
              <a:t>NA(not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available)</a:t>
            </a:r>
            <a:r>
              <a:rPr lang="ko-KR" altLang="en-US" baseline="0" dirty="0" smtClean="0"/>
              <a:t>값이 일부 들어가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제대로 군집이 안된 것을 알 수 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때문에 군집 알고리즘에서 제외하였습니다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3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PAM </a:t>
            </a:r>
            <a:r>
              <a:rPr lang="ko-KR" altLang="en-US" baseline="0" dirty="0" smtClean="0"/>
              <a:t>알고리즘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전의 </a:t>
            </a:r>
            <a:r>
              <a:rPr lang="en-US" altLang="ko-KR" baseline="0" dirty="0" smtClean="0"/>
              <a:t>HAC</a:t>
            </a:r>
            <a:r>
              <a:rPr lang="ko-KR" altLang="en-US" baseline="0" dirty="0" smtClean="0"/>
              <a:t>알고리즘보다는 모든 학생 데이터가 잘 군집되어 있는 것을 확인할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빨간색 네모 부분을 보게 되면 같은 군집임에도 불구하고 각 학생들의 특성들이 제각각 인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군집은 되었지만 정확도나 신뢰성이 높다고 판단할 수 없었기에 분석 알고리즘에서 제외하였습니다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K-modes </a:t>
            </a:r>
            <a:r>
              <a:rPr lang="ko-KR" altLang="en-US" dirty="0" smtClean="0"/>
              <a:t>알고리즘입니다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범주형 변수들의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분석을 할 때 가장 많이 사용되는 분석 알고리즘입니다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보이시는 바와 같이 같은 군집에 있는 학생들을 보면 </a:t>
            </a:r>
            <a:r>
              <a:rPr lang="ko-KR" altLang="en-US" baseline="0" dirty="0" err="1" smtClean="0"/>
              <a:t>어느정도</a:t>
            </a:r>
            <a:r>
              <a:rPr lang="ko-KR" altLang="en-US" baseline="0" dirty="0" smtClean="0"/>
              <a:t> 유사한 특성이 있음을 알 수 있습니다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5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K-modes </a:t>
            </a:r>
            <a:r>
              <a:rPr lang="ko-KR" altLang="en-US" baseline="0" dirty="0" smtClean="0"/>
              <a:t>알고리즘을 이용하여 </a:t>
            </a:r>
            <a:r>
              <a:rPr lang="ko-KR" altLang="en-US" baseline="0" dirty="0" err="1" smtClean="0"/>
              <a:t>유사도에</a:t>
            </a:r>
            <a:r>
              <a:rPr lang="ko-KR" altLang="en-US" baseline="0" dirty="0" smtClean="0"/>
              <a:t> 대한 랭킹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상대방 특성에 대한 랭킹을 종합하여 최적의 룸메이트 추천 리스트를 만드는 데까지 성공하였습니다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4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안녕하십니까 </a:t>
            </a:r>
            <a:r>
              <a:rPr lang="en-US" altLang="ko-KR" baseline="0" dirty="0"/>
              <a:t>Rooomie</a:t>
            </a:r>
            <a:r>
              <a:rPr lang="ko-KR" altLang="en-US" baseline="0" dirty="0"/>
              <a:t>팀에서 서버 개발을 맡은 이재서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저희 팀에서는 </a:t>
            </a:r>
            <a:r>
              <a:rPr lang="en-US" altLang="ko-KR" baseline="0" dirty="0"/>
              <a:t>MySQL</a:t>
            </a:r>
            <a:r>
              <a:rPr lang="ko-KR" altLang="en-US" baseline="0" dirty="0"/>
              <a:t>을 이용하여 </a:t>
            </a:r>
            <a:r>
              <a:rPr lang="en-US" altLang="ko-KR" baseline="0" dirty="0"/>
              <a:t>DB </a:t>
            </a:r>
            <a:r>
              <a:rPr lang="ko-KR" altLang="en-US" baseline="0" dirty="0"/>
              <a:t>설계를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안드로이드 스튜디오를 이용하여 어플리케이션 개발을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장고를 이용하여 서버 구축</a:t>
            </a:r>
            <a:r>
              <a:rPr lang="en-US" altLang="ko-KR" baseline="0" dirty="0"/>
              <a:t>, R</a:t>
            </a:r>
            <a:r>
              <a:rPr lang="ko-KR" altLang="en-US" baseline="0" dirty="0"/>
              <a:t>을 이용하여 알고리즘 설계를 진행했습니다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65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시스템에서 데이터를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Read, Update, Delete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 수 없다면 정상적으로 작동하는 시스템이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장고에서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지원 하는데 장고에는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생소한 부분이 많아서 익숙해질 때까지 많은 시간이 걸리는 프레임워크지만 장고를 통해 현재 버전의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Rooomie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원하는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및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서버를 구현 할 수 있고 더 나아가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Rooomie 2.0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이상의 버전에서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이용하는 확장성을 고려했을 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장고를 이용하는 것이 장기적으로 좋다고 판단했습니다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스크린샷을 보시면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년에서 멈춘 것을 알 수 있는데 한국외대 학생들은 학교 웹사이트를 이용하지 않아서 업로드가 멈춘 것으로 보였고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안드로이드 개발을 하게 되었습니다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장고와 연동된 </a:t>
            </a:r>
            <a:r>
              <a:rPr lang="en-US" altLang="ko-KR" dirty="0"/>
              <a:t>MySQL </a:t>
            </a:r>
            <a:r>
              <a:rPr lang="ko-KR" altLang="en-US" dirty="0"/>
              <a:t>데이터베이스 </a:t>
            </a:r>
            <a:r>
              <a:rPr lang="en-US" altLang="ko-KR" dirty="0"/>
              <a:t>ER </a:t>
            </a:r>
            <a:r>
              <a:rPr lang="ko-KR" altLang="en-US" dirty="0"/>
              <a:t>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</a:t>
            </a:r>
            <a:r>
              <a:rPr lang="ko-KR" altLang="en-US" dirty="0" err="1"/>
              <a:t>매칭을</a:t>
            </a:r>
            <a:r>
              <a:rPr lang="ko-KR" altLang="en-US" dirty="0"/>
              <a:t> 도와주는 정보</a:t>
            </a:r>
            <a:r>
              <a:rPr lang="en-US" altLang="ko-KR" dirty="0"/>
              <a:t>, </a:t>
            </a:r>
            <a:r>
              <a:rPr lang="ko-KR" altLang="en-US" dirty="0"/>
              <a:t>분석 중간</a:t>
            </a:r>
            <a:r>
              <a:rPr lang="en-US" altLang="ko-KR" dirty="0"/>
              <a:t>, </a:t>
            </a:r>
            <a:r>
              <a:rPr lang="ko-KR" altLang="en-US" dirty="0"/>
              <a:t>끝에 도출되는 정보를 담는 테이블이 있고 장고에서 자동으로 생성되는 테이블 두개가 있습니다</a:t>
            </a:r>
            <a:r>
              <a:rPr lang="en-US" altLang="ko-KR" dirty="0"/>
              <a:t>. </a:t>
            </a:r>
            <a:r>
              <a:rPr lang="ko-KR" altLang="en-US" dirty="0"/>
              <a:t>이는 장고에서 </a:t>
            </a:r>
            <a:r>
              <a:rPr lang="en-US" altLang="ko-KR" dirty="0"/>
              <a:t>MySQL</a:t>
            </a:r>
            <a:r>
              <a:rPr lang="ko-KR" altLang="en-US" dirty="0"/>
              <a:t>로 연동할 때 생기는 </a:t>
            </a:r>
            <a:r>
              <a:rPr lang="en-US" altLang="ko-KR" dirty="0"/>
              <a:t>migration </a:t>
            </a:r>
            <a:r>
              <a:rPr lang="ko-KR" altLang="en-US" dirty="0"/>
              <a:t>파일과 장고내의 </a:t>
            </a:r>
            <a:r>
              <a:rPr lang="en-US" altLang="ko-KR" dirty="0"/>
              <a:t>app, </a:t>
            </a:r>
            <a:r>
              <a:rPr lang="ko-KR" altLang="en-US" dirty="0"/>
              <a:t>테이블 이름에 관한 테이블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초기에 설계하는 단계부터 꼼꼼하게 구상 했었지만 시행착오를 겪고 나서 팀원들과 다시 회의한 끝에 충돌 없는 테이블을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45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한국외국어 대학교 글로벌 캠퍼스 학생들을 대상으로 하였기 때문에 각종 커뮤니티 등에</a:t>
            </a:r>
            <a:r>
              <a:rPr lang="ko-KR" altLang="en-US" baseline="0" dirty="0"/>
              <a:t> 인터넷 설문지를 올려 </a:t>
            </a:r>
            <a:r>
              <a:rPr lang="en-US" altLang="ko-KR" baseline="0" dirty="0"/>
              <a:t>randomly</a:t>
            </a:r>
            <a:r>
              <a:rPr lang="ko-KR" altLang="en-US" baseline="0" dirty="0"/>
              <a:t>하게 </a:t>
            </a:r>
            <a:r>
              <a:rPr lang="en-US" altLang="ko-KR" baseline="0" dirty="0"/>
              <a:t>sampling</a:t>
            </a:r>
            <a:r>
              <a:rPr lang="ko-KR" altLang="en-US" baseline="0" dirty="0"/>
              <a:t>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그리하여 총 </a:t>
            </a:r>
            <a:r>
              <a:rPr lang="en-US" altLang="ko-KR" baseline="0" dirty="0"/>
              <a:t>76</a:t>
            </a:r>
            <a:r>
              <a:rPr lang="ko-KR" altLang="en-US" baseline="0" dirty="0"/>
              <a:t>명의 학생 데이터를 얻을 수 있었고 그 중 유효한 </a:t>
            </a:r>
            <a:r>
              <a:rPr lang="en-US" altLang="ko-KR" baseline="0" dirty="0"/>
              <a:t>70</a:t>
            </a:r>
            <a:r>
              <a:rPr lang="ko-KR" altLang="en-US" baseline="0" dirty="0"/>
              <a:t>명의 학생 데이터를 뽑아 정제하였다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개개인들의 유사성을 알기 위해 먼저 </a:t>
            </a:r>
            <a:r>
              <a:rPr lang="en-US" altLang="ko-KR" dirty="0"/>
              <a:t>clustering</a:t>
            </a:r>
            <a:r>
              <a:rPr lang="ko-KR" altLang="en-US" dirty="0"/>
              <a:t>을 하였다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Clustering</a:t>
            </a:r>
            <a:r>
              <a:rPr lang="ko-KR" altLang="en-US" dirty="0"/>
              <a:t>의 종류는 </a:t>
            </a:r>
            <a:r>
              <a:rPr lang="en-US" altLang="ko-KR" dirty="0"/>
              <a:t>HAC(Hierarchical agglomerative clustering), Collaborated Filtering, PAM(Partitioning around </a:t>
            </a:r>
            <a:r>
              <a:rPr lang="en-US" altLang="ko-KR" dirty="0" err="1"/>
              <a:t>medoids</a:t>
            </a:r>
            <a:r>
              <a:rPr lang="en-US" altLang="ko-KR" dirty="0"/>
              <a:t>), K-modes </a:t>
            </a:r>
            <a:r>
              <a:rPr lang="ko-KR" altLang="en-US" dirty="0"/>
              <a:t>방법론을 사용하여 각각 알고리즘에 대해 분석을 실시하였다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HAC : clustering</a:t>
            </a:r>
            <a:r>
              <a:rPr lang="ko-KR" altLang="en-US" dirty="0"/>
              <a:t>이 이루어지긴 했으나 일부 </a:t>
            </a:r>
            <a:r>
              <a:rPr lang="en-US" altLang="ko-KR" dirty="0"/>
              <a:t>user</a:t>
            </a:r>
            <a:r>
              <a:rPr lang="ko-KR" altLang="en-US" dirty="0"/>
              <a:t>들이 군집에 속하지 못하는 결과가 발생함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CF : </a:t>
            </a:r>
            <a:r>
              <a:rPr lang="ko-KR" altLang="en-US" dirty="0"/>
              <a:t>분석을 위한 데이터 </a:t>
            </a:r>
            <a:r>
              <a:rPr lang="ko-KR" altLang="en-US" dirty="0" err="1"/>
              <a:t>포멧을</a:t>
            </a:r>
            <a:r>
              <a:rPr lang="ko-KR" altLang="en-US" dirty="0"/>
              <a:t> 만들긴 하였으나 분석이 이루어지지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PAM : </a:t>
            </a:r>
            <a:r>
              <a:rPr lang="ko-KR" altLang="en-US" dirty="0"/>
              <a:t>앞의 두 </a:t>
            </a:r>
            <a:r>
              <a:rPr lang="ko-KR" altLang="en-US" dirty="0" err="1"/>
              <a:t>클러스터링</a:t>
            </a:r>
            <a:r>
              <a:rPr lang="ko-KR" altLang="en-US" dirty="0"/>
              <a:t> 방법과는 다르게 모든 </a:t>
            </a:r>
            <a:r>
              <a:rPr lang="en-US" altLang="ko-KR" dirty="0"/>
              <a:t>user</a:t>
            </a:r>
            <a:r>
              <a:rPr lang="ko-KR" altLang="en-US" dirty="0"/>
              <a:t>들이 각 군집을 이루었다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K-modes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만큼 성능이 좋지 않은 것으로 판단되었다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K-modes : </a:t>
            </a:r>
            <a:r>
              <a:rPr lang="ko-KR" altLang="en-US" dirty="0"/>
              <a:t>가장 잘 </a:t>
            </a:r>
            <a:r>
              <a:rPr lang="ko-KR" altLang="en-US" dirty="0" err="1"/>
              <a:t>클러스터링이</a:t>
            </a:r>
            <a:r>
              <a:rPr lang="ko-KR" altLang="en-US" dirty="0"/>
              <a:t> 이루어졌고 앞선 세 개의</a:t>
            </a:r>
            <a:r>
              <a:rPr lang="ko-KR" altLang="en-US" baseline="0" dirty="0"/>
              <a:t> 알고리즘에 비하여 월등히 높은 성능을 보였다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거리</a:t>
            </a:r>
            <a:r>
              <a:rPr lang="en-US" altLang="ko-KR" baseline="0" dirty="0"/>
              <a:t>	: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할 때 </a:t>
            </a:r>
            <a:r>
              <a:rPr lang="ko-KR" altLang="en-US" baseline="0" dirty="0" err="1"/>
              <a:t>근접도를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Euclidean </a:t>
            </a:r>
            <a:r>
              <a:rPr lang="ko-KR" altLang="en-US" baseline="0" dirty="0"/>
              <a:t>거리를 이용하여 거리 계산을 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유사도</a:t>
            </a:r>
            <a:r>
              <a:rPr lang="en-US" altLang="ko-KR" baseline="0" dirty="0"/>
              <a:t>	: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할 때 </a:t>
            </a:r>
            <a:r>
              <a:rPr lang="ko-KR" altLang="en-US" baseline="0" dirty="0" err="1"/>
              <a:t>근접도를</a:t>
            </a:r>
            <a:r>
              <a:rPr lang="ko-KR" altLang="en-US" baseline="0" dirty="0"/>
              <a:t> 유사도로 측정하여 계산하였다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이렇게 총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가지 알고리즘을 통하여 분석을 진행한 결과 </a:t>
            </a:r>
            <a:r>
              <a:rPr lang="en-US" altLang="ko-KR" baseline="0" dirty="0"/>
              <a:t>K-modes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유사도를</a:t>
            </a:r>
            <a:r>
              <a:rPr lang="ko-KR" altLang="en-US" baseline="0" dirty="0"/>
              <a:t> 이용하여 군집을 하는 것이 더 좋다고 판단되었다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군집을 마치고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속한 군집 속에서 가장 높은 </a:t>
            </a:r>
            <a:r>
              <a:rPr lang="ko-KR" altLang="en-US" baseline="0" dirty="0" err="1"/>
              <a:t>유사도를</a:t>
            </a:r>
            <a:r>
              <a:rPr lang="ko-KR" altLang="en-US" baseline="0" dirty="0"/>
              <a:t> 갖는 </a:t>
            </a:r>
            <a:r>
              <a:rPr lang="en-US" altLang="ko-KR" baseline="0" dirty="0"/>
              <a:t>5</a:t>
            </a:r>
            <a:r>
              <a:rPr lang="ko-KR" altLang="en-US" baseline="0" dirty="0"/>
              <a:t>명을 추출하고 순위를 매겼다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유사도에만</a:t>
            </a:r>
            <a:r>
              <a:rPr lang="ko-KR" altLang="en-US" baseline="0" dirty="0"/>
              <a:t> 편향된 결과를 낳을 수 있기 때문에 이를 보완하기 위해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상대방에게 원하는 특성을 가미하였다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통해 추출된 </a:t>
            </a:r>
            <a:r>
              <a:rPr lang="en-US" altLang="ko-KR" baseline="0" dirty="0"/>
              <a:t>5</a:t>
            </a:r>
            <a:r>
              <a:rPr lang="ko-KR" altLang="en-US" baseline="0" dirty="0"/>
              <a:t>명에 한하여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상대방에게 원하는 특성을 가질 때 마다 점수를 매겨 </a:t>
            </a:r>
            <a:r>
              <a:rPr lang="en-US" altLang="ko-KR" baseline="0" dirty="0"/>
              <a:t>scoring</a:t>
            </a:r>
            <a:r>
              <a:rPr lang="ko-KR" altLang="en-US" baseline="0" dirty="0"/>
              <a:t>을 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4. scoring</a:t>
            </a:r>
            <a:r>
              <a:rPr lang="ko-KR" altLang="en-US" baseline="0" dirty="0"/>
              <a:t>된 결과를 토대로 다시 순위를 매긴다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5. </a:t>
            </a:r>
            <a:r>
              <a:rPr lang="ko-KR" altLang="en-US" baseline="0" dirty="0"/>
              <a:t>유사도의 순위와 </a:t>
            </a:r>
            <a:r>
              <a:rPr lang="en-US" altLang="ko-KR" baseline="0" dirty="0"/>
              <a:t>scoring </a:t>
            </a:r>
            <a:r>
              <a:rPr lang="ko-KR" altLang="en-US" baseline="0" dirty="0"/>
              <a:t>순위를 더하여 최종 순위를 매긴다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6. </a:t>
            </a:r>
            <a:r>
              <a:rPr lang="ko-KR" altLang="en-US" baseline="0" dirty="0"/>
              <a:t>우선순위대로 룸메이트를 추천해 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8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한국외국어 대학교 글로벌 캠퍼스 학생들을 대상으로 하였기 때문에 각종 커뮤니티 등에</a:t>
            </a:r>
            <a:r>
              <a:rPr lang="ko-KR" altLang="en-US" baseline="0" dirty="0"/>
              <a:t> 인터넷 설문지를 올려 </a:t>
            </a:r>
            <a:r>
              <a:rPr lang="en-US" altLang="ko-KR" baseline="0" dirty="0"/>
              <a:t>randomly</a:t>
            </a:r>
            <a:r>
              <a:rPr lang="ko-KR" altLang="en-US" baseline="0" dirty="0"/>
              <a:t>하게 </a:t>
            </a:r>
            <a:r>
              <a:rPr lang="en-US" altLang="ko-KR" baseline="0" dirty="0"/>
              <a:t>sampling</a:t>
            </a:r>
            <a:r>
              <a:rPr lang="ko-KR" altLang="en-US" baseline="0" dirty="0"/>
              <a:t>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그리하여 총 </a:t>
            </a:r>
            <a:r>
              <a:rPr lang="en-US" altLang="ko-KR" baseline="0" dirty="0"/>
              <a:t>76</a:t>
            </a:r>
            <a:r>
              <a:rPr lang="ko-KR" altLang="en-US" baseline="0" dirty="0"/>
              <a:t>명의 학생 데이터를 얻을 수 있었고 그 중 유효한 </a:t>
            </a:r>
            <a:r>
              <a:rPr lang="en-US" altLang="ko-KR" baseline="0" dirty="0"/>
              <a:t>70</a:t>
            </a:r>
            <a:r>
              <a:rPr lang="ko-KR" altLang="en-US" baseline="0" dirty="0"/>
              <a:t>명의 학생 데이터를 뽑아 정제하였다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개개인들의 유사성을 알기 위해 먼저 </a:t>
            </a:r>
            <a:r>
              <a:rPr lang="en-US" altLang="ko-KR" dirty="0"/>
              <a:t>clustering</a:t>
            </a:r>
            <a:r>
              <a:rPr lang="ko-KR" altLang="en-US" dirty="0"/>
              <a:t>을 하였다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Clustering</a:t>
            </a:r>
            <a:r>
              <a:rPr lang="ko-KR" altLang="en-US" dirty="0"/>
              <a:t>의 종류는 </a:t>
            </a:r>
            <a:r>
              <a:rPr lang="en-US" altLang="ko-KR" dirty="0"/>
              <a:t>HAC(Hierarchical agglomerative clustering), Collaborated Filtering, PAM(Partitioning around </a:t>
            </a:r>
            <a:r>
              <a:rPr lang="en-US" altLang="ko-KR" dirty="0" err="1"/>
              <a:t>medoids</a:t>
            </a:r>
            <a:r>
              <a:rPr lang="en-US" altLang="ko-KR" dirty="0"/>
              <a:t>), K-modes </a:t>
            </a:r>
            <a:r>
              <a:rPr lang="ko-KR" altLang="en-US" dirty="0"/>
              <a:t>방법론을 사용하여 각각 알고리즘에 대해 분석을 실시하였다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HAC : clustering</a:t>
            </a:r>
            <a:r>
              <a:rPr lang="ko-KR" altLang="en-US" dirty="0"/>
              <a:t>이 이루어지긴 했으나 일부 </a:t>
            </a:r>
            <a:r>
              <a:rPr lang="en-US" altLang="ko-KR" dirty="0"/>
              <a:t>user</a:t>
            </a:r>
            <a:r>
              <a:rPr lang="ko-KR" altLang="en-US" dirty="0"/>
              <a:t>들이 군집에 속하지 못하는 결과가 발생함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CF : </a:t>
            </a:r>
            <a:r>
              <a:rPr lang="ko-KR" altLang="en-US" dirty="0"/>
              <a:t>분석을 위한 데이터 </a:t>
            </a:r>
            <a:r>
              <a:rPr lang="ko-KR" altLang="en-US" dirty="0" err="1"/>
              <a:t>포멧을</a:t>
            </a:r>
            <a:r>
              <a:rPr lang="ko-KR" altLang="en-US" dirty="0"/>
              <a:t> 만들긴 하였으나 분석이 이루어지지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PAM : </a:t>
            </a:r>
            <a:r>
              <a:rPr lang="ko-KR" altLang="en-US" dirty="0"/>
              <a:t>앞의 두 </a:t>
            </a:r>
            <a:r>
              <a:rPr lang="ko-KR" altLang="en-US" dirty="0" err="1"/>
              <a:t>클러스터링</a:t>
            </a:r>
            <a:r>
              <a:rPr lang="ko-KR" altLang="en-US" dirty="0"/>
              <a:t> 방법과는 다르게 모든 </a:t>
            </a:r>
            <a:r>
              <a:rPr lang="en-US" altLang="ko-KR" dirty="0"/>
              <a:t>user</a:t>
            </a:r>
            <a:r>
              <a:rPr lang="ko-KR" altLang="en-US" dirty="0"/>
              <a:t>들이 각 군집을 이루었다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K-modes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만큼 성능이 좋지 않은 것으로 판단되었다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K-modes : </a:t>
            </a:r>
            <a:r>
              <a:rPr lang="ko-KR" altLang="en-US" dirty="0"/>
              <a:t>가장 잘 </a:t>
            </a:r>
            <a:r>
              <a:rPr lang="ko-KR" altLang="en-US" dirty="0" err="1"/>
              <a:t>클러스터링이</a:t>
            </a:r>
            <a:r>
              <a:rPr lang="ko-KR" altLang="en-US" dirty="0"/>
              <a:t> 이루어졌고 앞선 세 개의</a:t>
            </a:r>
            <a:r>
              <a:rPr lang="ko-KR" altLang="en-US" baseline="0" dirty="0"/>
              <a:t> 알고리즘에 비하여 월등히 높은 성능을 보였다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거리</a:t>
            </a:r>
            <a:r>
              <a:rPr lang="en-US" altLang="ko-KR" baseline="0" dirty="0"/>
              <a:t>	: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할 때 </a:t>
            </a:r>
            <a:r>
              <a:rPr lang="ko-KR" altLang="en-US" baseline="0" dirty="0" err="1"/>
              <a:t>근접도를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Euclidean </a:t>
            </a:r>
            <a:r>
              <a:rPr lang="ko-KR" altLang="en-US" baseline="0" dirty="0"/>
              <a:t>거리를 이용하여 거리 계산을 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유사도</a:t>
            </a:r>
            <a:r>
              <a:rPr lang="en-US" altLang="ko-KR" baseline="0" dirty="0"/>
              <a:t>	: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할 때 </a:t>
            </a:r>
            <a:r>
              <a:rPr lang="ko-KR" altLang="en-US" baseline="0" dirty="0" err="1"/>
              <a:t>근접도를</a:t>
            </a:r>
            <a:r>
              <a:rPr lang="ko-KR" altLang="en-US" baseline="0" dirty="0"/>
              <a:t> 유사도로 측정하여 계산하였다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이렇게 총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가지 알고리즘을 통하여 분석을 진행한 결과 </a:t>
            </a:r>
            <a:r>
              <a:rPr lang="en-US" altLang="ko-KR" baseline="0" dirty="0"/>
              <a:t>K-modes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유사도를</a:t>
            </a:r>
            <a:r>
              <a:rPr lang="ko-KR" altLang="en-US" baseline="0" dirty="0"/>
              <a:t> 이용하여 군집을 하는 것이 더 좋다고 판단되었다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군집을 마치고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속한 군집 속에서 가장 높은 </a:t>
            </a:r>
            <a:r>
              <a:rPr lang="ko-KR" altLang="en-US" baseline="0" dirty="0" err="1"/>
              <a:t>유사도를</a:t>
            </a:r>
            <a:r>
              <a:rPr lang="ko-KR" altLang="en-US" baseline="0" dirty="0"/>
              <a:t> 갖는 </a:t>
            </a:r>
            <a:r>
              <a:rPr lang="en-US" altLang="ko-KR" baseline="0" dirty="0"/>
              <a:t>5</a:t>
            </a:r>
            <a:r>
              <a:rPr lang="ko-KR" altLang="en-US" baseline="0" dirty="0"/>
              <a:t>명을 추출하고 순위를 매겼다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유사도에만</a:t>
            </a:r>
            <a:r>
              <a:rPr lang="ko-KR" altLang="en-US" baseline="0" dirty="0"/>
              <a:t> 편향된 결과를 낳을 수 있기 때문에 이를 보완하기 위해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상대방에게 원하는 특성을 가미하였다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통해 추출된 </a:t>
            </a:r>
            <a:r>
              <a:rPr lang="en-US" altLang="ko-KR" baseline="0" dirty="0"/>
              <a:t>5</a:t>
            </a:r>
            <a:r>
              <a:rPr lang="ko-KR" altLang="en-US" baseline="0" dirty="0"/>
              <a:t>명에 한하여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상대방에게 원하는 특성을 가질 때 마다 점수를 매겨 </a:t>
            </a:r>
            <a:r>
              <a:rPr lang="en-US" altLang="ko-KR" baseline="0" dirty="0"/>
              <a:t>scoring</a:t>
            </a:r>
            <a:r>
              <a:rPr lang="ko-KR" altLang="en-US" baseline="0" dirty="0"/>
              <a:t>을 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4. scoring</a:t>
            </a:r>
            <a:r>
              <a:rPr lang="ko-KR" altLang="en-US" baseline="0" dirty="0"/>
              <a:t>된 결과를 토대로 다시 순위를 매긴다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5. </a:t>
            </a:r>
            <a:r>
              <a:rPr lang="ko-KR" altLang="en-US" baseline="0" dirty="0"/>
              <a:t>유사도의 순위와 </a:t>
            </a:r>
            <a:r>
              <a:rPr lang="en-US" altLang="ko-KR" baseline="0" dirty="0"/>
              <a:t>scoring </a:t>
            </a:r>
            <a:r>
              <a:rPr lang="ko-KR" altLang="en-US" baseline="0" dirty="0"/>
              <a:t>순위를 더하여 최종 순위를 매긴다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6. </a:t>
            </a:r>
            <a:r>
              <a:rPr lang="ko-KR" altLang="en-US" baseline="0" dirty="0"/>
              <a:t>우선순위대로 룸메이트를 추천해 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aseline="0" dirty="0" smtClean="0"/>
              <a:t>서론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 연구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결론 및 향후 연구과제 순서로 발표를 진행하겠습니다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학교의 지리적 특성상 많은</a:t>
            </a:r>
            <a:r>
              <a:rPr lang="ko-KR" altLang="en-US" baseline="0" dirty="0" smtClean="0"/>
              <a:t> 한국외대 학생들은 기숙사나 자취를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낯선 환경에서 아무도 모르는 곳에서 잘 알지도 못하는 사람과 한 학기 이상을 </a:t>
            </a:r>
            <a:r>
              <a:rPr lang="ko-KR" altLang="en-US" baseline="0" dirty="0" err="1" smtClean="0"/>
              <a:t>지내다보면</a:t>
            </a:r>
            <a:r>
              <a:rPr lang="ko-KR" altLang="en-US" baseline="0" dirty="0" smtClean="0"/>
              <a:t> 서로 다투는 일이 빈번하게 일어납니다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저와 저희 팀원들도 현재 자취를 하고 있으며 이와 비슷한 상황들을 많이 겪어왔습니다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대부분의 시간을 스트레스에 노출되어 있으면 학교생활 혹은 일상생활에 좋지 않은 영향을 미칩니다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문제점들을 해소하는데 도움이 되고자 </a:t>
            </a:r>
            <a:r>
              <a:rPr lang="ko-KR" altLang="en-US" baseline="0" dirty="0" err="1" smtClean="0"/>
              <a:t>루미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어플을</a:t>
            </a:r>
            <a:r>
              <a:rPr lang="ko-KR" altLang="en-US" baseline="0" dirty="0" smtClean="0"/>
              <a:t> 개발하게 되었습니다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6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룸메이트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서비스를 제공함에 있어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David Buss</a:t>
            </a:r>
            <a:r>
              <a:rPr lang="ko-KR" altLang="en-US" baseline="0" dirty="0" smtClean="0"/>
              <a:t>의 진화심리학의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서로 비슷한 점이 많으면 협력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의사소통으로 이어진다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라는 문구를 저희 </a:t>
            </a:r>
            <a:r>
              <a:rPr lang="ko-KR" altLang="en-US" baseline="0" dirty="0" err="1" smtClean="0"/>
              <a:t>어플의</a:t>
            </a:r>
            <a:r>
              <a:rPr lang="ko-KR" altLang="en-US" baseline="0" dirty="0" smtClean="0"/>
              <a:t> 베이스 </a:t>
            </a:r>
            <a:r>
              <a:rPr lang="ko-KR" altLang="en-US" baseline="0" dirty="0" err="1" smtClean="0"/>
              <a:t>컨셉으로</a:t>
            </a:r>
            <a:r>
              <a:rPr lang="ko-KR" altLang="en-US" baseline="0" dirty="0" smtClean="0"/>
              <a:t> 삼았습니다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비슷한 사람끼리 잘 맞는다는 가정을 하고 룸메이트 </a:t>
            </a:r>
            <a:r>
              <a:rPr lang="ko-KR" altLang="en-US" baseline="0" dirty="0" err="1" smtClean="0"/>
              <a:t>매칭서비스를</a:t>
            </a:r>
            <a:r>
              <a:rPr lang="ko-KR" altLang="en-US" baseline="0" dirty="0" smtClean="0"/>
              <a:t> 구현하였습니다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1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다음으로 </a:t>
            </a:r>
            <a:r>
              <a:rPr lang="ko-KR" altLang="en-US" baseline="0" dirty="0" err="1" smtClean="0"/>
              <a:t>어플</a:t>
            </a:r>
            <a:r>
              <a:rPr lang="ko-KR" altLang="en-US" baseline="0" dirty="0" smtClean="0"/>
              <a:t> 개발에 앞서 저희가 연구한 것을 말씀 드리겠습니다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먼저 분석에 필요한 알고리즘입니다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알고리즘 중 성능이 좋다고 판단된 알고리즘 하나를 선택하여 </a:t>
            </a:r>
            <a:r>
              <a:rPr lang="ko-KR" altLang="en-US" baseline="0" dirty="0" err="1" smtClean="0"/>
              <a:t>클러스터링을</a:t>
            </a:r>
            <a:r>
              <a:rPr lang="ko-KR" altLang="en-US" baseline="0" dirty="0" smtClean="0"/>
              <a:t> 진행하였습니다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HAC : </a:t>
            </a:r>
            <a:r>
              <a:rPr lang="ko-KR" altLang="en-US" baseline="0" dirty="0" smtClean="0"/>
              <a:t>계층적 군집분석의 한 방법으로써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계층적 군집분석은 크게 </a:t>
            </a:r>
            <a:r>
              <a:rPr lang="en-US" altLang="ko-KR" baseline="0" dirty="0" smtClean="0"/>
              <a:t>Top-down, bottom-up </a:t>
            </a:r>
            <a:r>
              <a:rPr lang="ko-KR" altLang="en-US" baseline="0" dirty="0" smtClean="0"/>
              <a:t>두 방식이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중 </a:t>
            </a:r>
            <a:r>
              <a:rPr lang="en-US" altLang="ko-KR" baseline="0" dirty="0" smtClean="0"/>
              <a:t>Bottom-up </a:t>
            </a:r>
            <a:r>
              <a:rPr lang="ko-KR" altLang="en-US" baseline="0" dirty="0" smtClean="0"/>
              <a:t>방법론에 해당하는 것이 </a:t>
            </a:r>
            <a:r>
              <a:rPr lang="en-US" altLang="ko-KR" baseline="0" dirty="0" smtClean="0"/>
              <a:t>HAC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PAM, partitioning around </a:t>
            </a:r>
            <a:r>
              <a:rPr lang="en-US" altLang="ko-KR" baseline="0" dirty="0" err="1" smtClean="0"/>
              <a:t>medoids</a:t>
            </a:r>
            <a:r>
              <a:rPr lang="en-US" altLang="ko-KR" baseline="0" dirty="0" smtClean="0"/>
              <a:t> : k-means clustering</a:t>
            </a:r>
            <a:r>
              <a:rPr lang="ko-KR" altLang="en-US" baseline="0" dirty="0" smtClean="0"/>
              <a:t>을 보완한 방법이다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k-means clustering</a:t>
            </a:r>
            <a:r>
              <a:rPr lang="ko-KR" altLang="en-US" baseline="0" dirty="0" smtClean="0"/>
              <a:t>에서 각 군집을 </a:t>
            </a:r>
            <a:r>
              <a:rPr lang="en-US" altLang="ko-KR" baseline="0" dirty="0" smtClean="0"/>
              <a:t>centroid(</a:t>
            </a:r>
            <a:r>
              <a:rPr lang="ko-KR" altLang="en-US" baseline="0" dirty="0" smtClean="0"/>
              <a:t>변수들의 평균 벡터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나타내는 것과 달리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각 군집을 하나의 관찰치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medoid</a:t>
            </a:r>
            <a:r>
              <a:rPr lang="ko-KR" altLang="en-US" baseline="0" dirty="0" smtClean="0"/>
              <a:t>라고 부른다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대표합니다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K-mean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유클리드</a:t>
            </a:r>
            <a:r>
              <a:rPr lang="ko-KR" altLang="en-US" baseline="0" dirty="0" smtClean="0"/>
              <a:t> 거리를 사용하는 것과 달리 </a:t>
            </a:r>
            <a:r>
              <a:rPr lang="en-US" altLang="ko-KR" baseline="0" dirty="0" smtClean="0"/>
              <a:t>PAM</a:t>
            </a:r>
            <a:r>
              <a:rPr lang="ko-KR" altLang="en-US" baseline="0" dirty="0" smtClean="0"/>
              <a:t>에서는 다른 거리 측정법도 사용할 수 있기 때문에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변수들 뿐만 아니라 </a:t>
            </a:r>
            <a:r>
              <a:rPr lang="en-US" altLang="ko-KR" baseline="0" dirty="0" smtClean="0"/>
              <a:t>mixed data type</a:t>
            </a:r>
            <a:r>
              <a:rPr lang="ko-KR" altLang="en-US" baseline="0" dirty="0" smtClean="0"/>
              <a:t>에도 적용 시킬 수 있습니다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K-modes :</a:t>
            </a:r>
            <a:r>
              <a:rPr lang="en-US" altLang="ko-KR" baseline="0" dirty="0" smtClean="0"/>
              <a:t> K-means</a:t>
            </a:r>
            <a:r>
              <a:rPr lang="ko-KR" altLang="en-US" baseline="0" dirty="0" smtClean="0"/>
              <a:t>와 비슷한 </a:t>
            </a:r>
            <a:r>
              <a:rPr lang="ko-KR" altLang="en-US" baseline="0" dirty="0" err="1" smtClean="0"/>
              <a:t>컨셉으로써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mean(</a:t>
            </a:r>
            <a:r>
              <a:rPr lang="ko-KR" altLang="en-US" baseline="0" dirty="0" smtClean="0"/>
              <a:t>평균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사용하는 것 대신에 </a:t>
            </a:r>
            <a:r>
              <a:rPr lang="en-US" altLang="ko-KR" baseline="0" dirty="0" smtClean="0"/>
              <a:t>Mode(</a:t>
            </a:r>
            <a:r>
              <a:rPr lang="ko-KR" altLang="en-US" baseline="0" dirty="0" err="1" smtClean="0"/>
              <a:t>최빈값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사용합니다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	</a:t>
            </a:r>
            <a:r>
              <a:rPr lang="ko-KR" altLang="en-US" baseline="0" dirty="0" err="1" smtClean="0"/>
              <a:t>최빈값을</a:t>
            </a:r>
            <a:r>
              <a:rPr lang="ko-KR" altLang="en-US" baseline="0" dirty="0" smtClean="0"/>
              <a:t> 사용하는 이유는 범주형 자료이기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범주형 자료 </a:t>
            </a:r>
            <a:r>
              <a:rPr lang="ko-KR" altLang="en-US" baseline="0" dirty="0" err="1" smtClean="0"/>
              <a:t>클러스터링에서</a:t>
            </a:r>
            <a:r>
              <a:rPr lang="ko-KR" altLang="en-US" baseline="0" dirty="0" smtClean="0"/>
              <a:t> 가장 많이 사용되는 알고리즘입니다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1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컨셉은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군집분석을 하고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군집 내에서 각각 개개인마다의 유사도를 측정한다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유사도의 내림차순으로 순위를 매긴 후 </a:t>
            </a:r>
            <a:r>
              <a:rPr lang="en-US" altLang="ko-KR" dirty="0"/>
              <a:t>5</a:t>
            </a:r>
            <a:r>
              <a:rPr lang="ko-KR" altLang="en-US" dirty="0"/>
              <a:t>명을 추천 후보로 뽑는다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뽑힌 </a:t>
            </a:r>
            <a:r>
              <a:rPr lang="en-US" altLang="ko-KR" dirty="0"/>
              <a:t>5</a:t>
            </a:r>
            <a:r>
              <a:rPr lang="ko-KR" altLang="en-US" dirty="0"/>
              <a:t>명을 대상으로 </a:t>
            </a:r>
            <a:r>
              <a:rPr lang="en-US" altLang="ko-KR" dirty="0" err="1"/>
              <a:t>wantness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Wantness</a:t>
            </a:r>
            <a:r>
              <a:rPr lang="ko-KR" altLang="en-US" dirty="0"/>
              <a:t>는 내가 원하는 상대방의 특성과 뽑힌 각각의 </a:t>
            </a:r>
            <a:r>
              <a:rPr lang="en-US" altLang="ko-KR" dirty="0"/>
              <a:t>5</a:t>
            </a:r>
            <a:r>
              <a:rPr lang="ko-KR" altLang="en-US" dirty="0"/>
              <a:t>명특성과 부합하면 </a:t>
            </a:r>
            <a:r>
              <a:rPr lang="en-US" altLang="ko-KR" dirty="0"/>
              <a:t>+1, </a:t>
            </a:r>
            <a:r>
              <a:rPr lang="ko-KR" altLang="en-US" dirty="0"/>
              <a:t>아니면 </a:t>
            </a:r>
            <a:r>
              <a:rPr lang="en-US" altLang="ko-KR" dirty="0"/>
              <a:t>0 </a:t>
            </a:r>
            <a:r>
              <a:rPr lang="ko-KR" altLang="en-US" dirty="0"/>
              <a:t>으로 계산하여 총합을 구한 것이다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한마디로 뽑힌 </a:t>
            </a:r>
            <a:r>
              <a:rPr lang="en-US" altLang="ko-KR" dirty="0"/>
              <a:t>5</a:t>
            </a:r>
            <a:r>
              <a:rPr lang="ko-KR" altLang="en-US" dirty="0"/>
              <a:t>명이 내가 원하는 특성에 얼마나 잘 부합하는지를 </a:t>
            </a:r>
            <a:r>
              <a:rPr lang="en-US" altLang="ko-KR" dirty="0"/>
              <a:t>scoring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Wantness</a:t>
            </a:r>
            <a:r>
              <a:rPr lang="ko-KR" altLang="en-US" dirty="0"/>
              <a:t>를 다시 내림차순으로 순위를 매긴다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유사도의 순위와 </a:t>
            </a:r>
            <a:r>
              <a:rPr lang="en-US" altLang="ko-KR" dirty="0" err="1"/>
              <a:t>wantness</a:t>
            </a:r>
            <a:r>
              <a:rPr lang="ko-KR" altLang="en-US" dirty="0"/>
              <a:t>의 순위를 더하여 최종 추천 순위를 매긴다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* </a:t>
            </a:r>
            <a:r>
              <a:rPr lang="en-US" altLang="ko-KR" dirty="0" err="1"/>
              <a:t>Wantness</a:t>
            </a:r>
            <a:r>
              <a:rPr lang="ko-KR" altLang="en-US" dirty="0"/>
              <a:t>를 추천 시스템에 도입한 이유는 유사도만으로 추천 시스템을 진행했을 때 편향된 결과를 보완하기 위하여 도입함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최종 순위를 기반으로 </a:t>
            </a:r>
            <a:r>
              <a:rPr lang="en-US" altLang="ko-KR" dirty="0"/>
              <a:t>user</a:t>
            </a:r>
            <a:r>
              <a:rPr lang="ko-KR" altLang="en-US" dirty="0"/>
              <a:t>에게 룸메이트 추천을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4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컨셉은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군집분석을 하고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군집 내에서 각각 개개인마다의 유사도를 측정한다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유사도의 내림차순으로 순위를 매긴 후 </a:t>
            </a:r>
            <a:r>
              <a:rPr lang="en-US" altLang="ko-KR" dirty="0"/>
              <a:t>5</a:t>
            </a:r>
            <a:r>
              <a:rPr lang="ko-KR" altLang="en-US" dirty="0"/>
              <a:t>명을 추천 후보로 뽑는다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뽑힌 </a:t>
            </a:r>
            <a:r>
              <a:rPr lang="en-US" altLang="ko-KR" dirty="0"/>
              <a:t>5</a:t>
            </a:r>
            <a:r>
              <a:rPr lang="ko-KR" altLang="en-US" dirty="0"/>
              <a:t>명을 대상으로 </a:t>
            </a:r>
            <a:r>
              <a:rPr lang="en-US" altLang="ko-KR" dirty="0" err="1"/>
              <a:t>wantness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Wantness</a:t>
            </a:r>
            <a:r>
              <a:rPr lang="ko-KR" altLang="en-US" dirty="0"/>
              <a:t>는 내가 원하는 상대방의 특성과 뽑힌 각각의 </a:t>
            </a:r>
            <a:r>
              <a:rPr lang="en-US" altLang="ko-KR" dirty="0"/>
              <a:t>5</a:t>
            </a:r>
            <a:r>
              <a:rPr lang="ko-KR" altLang="en-US" dirty="0"/>
              <a:t>명특성과 부합하면 </a:t>
            </a:r>
            <a:r>
              <a:rPr lang="en-US" altLang="ko-KR" dirty="0"/>
              <a:t>+1, </a:t>
            </a:r>
            <a:r>
              <a:rPr lang="ko-KR" altLang="en-US" dirty="0"/>
              <a:t>아니면 </a:t>
            </a:r>
            <a:r>
              <a:rPr lang="en-US" altLang="ko-KR" dirty="0"/>
              <a:t>0 </a:t>
            </a:r>
            <a:r>
              <a:rPr lang="ko-KR" altLang="en-US" dirty="0"/>
              <a:t>으로 계산하여 총합을 구한 것이다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한마디로 뽑힌 </a:t>
            </a:r>
            <a:r>
              <a:rPr lang="en-US" altLang="ko-KR" dirty="0"/>
              <a:t>5</a:t>
            </a:r>
            <a:r>
              <a:rPr lang="ko-KR" altLang="en-US" dirty="0"/>
              <a:t>명이 내가 원하는 특성에 얼마나 잘 부합하는지를 </a:t>
            </a:r>
            <a:r>
              <a:rPr lang="en-US" altLang="ko-KR" dirty="0"/>
              <a:t>scoring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Wantness</a:t>
            </a:r>
            <a:r>
              <a:rPr lang="ko-KR" altLang="en-US" dirty="0"/>
              <a:t>를 다시 내림차순으로 순위를 매긴다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유사도의 순위와 </a:t>
            </a:r>
            <a:r>
              <a:rPr lang="en-US" altLang="ko-KR" dirty="0" err="1"/>
              <a:t>wantness</a:t>
            </a:r>
            <a:r>
              <a:rPr lang="ko-KR" altLang="en-US" dirty="0"/>
              <a:t>의 순위를 더하여 최종 추천 순위를 매긴다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* </a:t>
            </a:r>
            <a:r>
              <a:rPr lang="en-US" altLang="ko-KR" dirty="0" err="1"/>
              <a:t>Wantness</a:t>
            </a:r>
            <a:r>
              <a:rPr lang="ko-KR" altLang="en-US" dirty="0"/>
              <a:t>를 추천 시스템에 도입한 이유는 유사도만으로 추천 시스템을 진행했을 때 편향된 결과를 보완하기 위하여 도입함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최종 순위를 기반으로 </a:t>
            </a:r>
            <a:r>
              <a:rPr lang="en-US" altLang="ko-KR" dirty="0"/>
              <a:t>user</a:t>
            </a:r>
            <a:r>
              <a:rPr lang="ko-KR" altLang="en-US" dirty="0"/>
              <a:t>에게 룸메이트 추천을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8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한국외국어 대학교 글로벌 캠퍼스 학생들을 대상으로 하였기 때문에 각종 </a:t>
            </a:r>
            <a:r>
              <a:rPr lang="ko-KR" altLang="en-US" dirty="0" err="1"/>
              <a:t>커뮤니티등에</a:t>
            </a:r>
            <a:r>
              <a:rPr lang="ko-KR" altLang="en-US" baseline="0" dirty="0"/>
              <a:t> 인터넷 설문지를 올려 </a:t>
            </a:r>
            <a:r>
              <a:rPr lang="en-US" altLang="ko-KR" baseline="0" dirty="0"/>
              <a:t>randomly</a:t>
            </a:r>
            <a:r>
              <a:rPr lang="ko-KR" altLang="en-US" baseline="0" dirty="0"/>
              <a:t>하게 </a:t>
            </a:r>
            <a:r>
              <a:rPr lang="en-US" altLang="ko-KR" baseline="0" dirty="0"/>
              <a:t>sampling</a:t>
            </a:r>
            <a:r>
              <a:rPr lang="ko-KR" altLang="en-US" baseline="0" dirty="0"/>
              <a:t>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그리하여 총 </a:t>
            </a:r>
            <a:r>
              <a:rPr lang="en-US" altLang="ko-KR" baseline="0" dirty="0"/>
              <a:t>76</a:t>
            </a:r>
            <a:r>
              <a:rPr lang="ko-KR" altLang="en-US" baseline="0" dirty="0"/>
              <a:t>명의 학생 데이터를 얻을 수 있었고 그 중 유효한 </a:t>
            </a:r>
            <a:r>
              <a:rPr lang="en-US" altLang="ko-KR" baseline="0" dirty="0"/>
              <a:t>70</a:t>
            </a:r>
            <a:r>
              <a:rPr lang="ko-KR" altLang="en-US" baseline="0" dirty="0"/>
              <a:t>명의 학생 데이터를 뽑아 정재하였다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개개인들의 유사성을 알기 위해 먼저 </a:t>
            </a:r>
            <a:r>
              <a:rPr lang="en-US" altLang="ko-KR" dirty="0"/>
              <a:t>clustering</a:t>
            </a:r>
            <a:r>
              <a:rPr lang="ko-KR" altLang="en-US" dirty="0"/>
              <a:t>을 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Clustering</a:t>
            </a:r>
            <a:r>
              <a:rPr lang="ko-KR" altLang="en-US" dirty="0"/>
              <a:t>의 종류는 </a:t>
            </a:r>
            <a:r>
              <a:rPr lang="en-US" altLang="ko-KR" dirty="0"/>
              <a:t>HAC(Hierarchical agglomerative clustering), Collaborated Filtering, PAM(Partitioning around </a:t>
            </a:r>
            <a:r>
              <a:rPr lang="en-US" altLang="ko-KR" dirty="0" err="1"/>
              <a:t>medoids</a:t>
            </a:r>
            <a:r>
              <a:rPr lang="en-US" altLang="ko-KR" dirty="0"/>
              <a:t>), K-modes </a:t>
            </a:r>
            <a:r>
              <a:rPr lang="ko-KR" altLang="en-US" dirty="0"/>
              <a:t>방법론을 사용하여 각각 알고리즘에 대해 분석을 실시하였다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HAC : clustering</a:t>
            </a:r>
            <a:r>
              <a:rPr lang="ko-KR" altLang="en-US" dirty="0"/>
              <a:t>이 이루어지긴 했으나 일부 </a:t>
            </a:r>
            <a:r>
              <a:rPr lang="en-US" altLang="ko-KR" dirty="0"/>
              <a:t>user</a:t>
            </a:r>
            <a:r>
              <a:rPr lang="ko-KR" altLang="en-US" dirty="0"/>
              <a:t>들이 군집에 속하지 못하는 결과가 발생함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CF : </a:t>
            </a:r>
            <a:r>
              <a:rPr lang="ko-KR" altLang="en-US" dirty="0"/>
              <a:t>분석을 위한 데이터 </a:t>
            </a:r>
            <a:r>
              <a:rPr lang="ko-KR" altLang="en-US" dirty="0" err="1"/>
              <a:t>포멧을</a:t>
            </a:r>
            <a:r>
              <a:rPr lang="ko-KR" altLang="en-US" dirty="0"/>
              <a:t> 만들긴 하였으나 분석이 이루어지지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PAM : </a:t>
            </a:r>
            <a:r>
              <a:rPr lang="ko-KR" altLang="en-US" dirty="0"/>
              <a:t>앞의 두 </a:t>
            </a:r>
            <a:r>
              <a:rPr lang="ko-KR" altLang="en-US" dirty="0" err="1"/>
              <a:t>클러스터링</a:t>
            </a:r>
            <a:r>
              <a:rPr lang="ko-KR" altLang="en-US" dirty="0"/>
              <a:t> 방법과는 다르게 모든 </a:t>
            </a:r>
            <a:r>
              <a:rPr lang="en-US" altLang="ko-KR" dirty="0"/>
              <a:t>user</a:t>
            </a:r>
            <a:r>
              <a:rPr lang="ko-KR" altLang="en-US" dirty="0"/>
              <a:t>들이 각 군집을 이루었다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K-modes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만큼 성능이 좋지 않은 것으로 판단되었다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K-modes : </a:t>
            </a:r>
            <a:r>
              <a:rPr lang="ko-KR" altLang="en-US" dirty="0"/>
              <a:t>가장 잘 </a:t>
            </a:r>
            <a:r>
              <a:rPr lang="ko-KR" altLang="en-US" dirty="0" err="1"/>
              <a:t>클러스터링이</a:t>
            </a:r>
            <a:r>
              <a:rPr lang="ko-KR" altLang="en-US" dirty="0"/>
              <a:t> 이루어졌고 앞선 세 개의</a:t>
            </a:r>
            <a:r>
              <a:rPr lang="ko-KR" altLang="en-US" baseline="0" dirty="0"/>
              <a:t> 알고리즘에 비하여 월등히 높은 성능을 보였다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거리</a:t>
            </a:r>
            <a:r>
              <a:rPr lang="en-US" altLang="ko-KR" baseline="0" dirty="0"/>
              <a:t>	: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할 때 </a:t>
            </a:r>
            <a:r>
              <a:rPr lang="ko-KR" altLang="en-US" baseline="0" dirty="0" err="1"/>
              <a:t>근접도를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Euclidean </a:t>
            </a:r>
            <a:r>
              <a:rPr lang="ko-KR" altLang="en-US" baseline="0" dirty="0"/>
              <a:t>거리를 이용하여 거리 계산을 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유사도</a:t>
            </a:r>
            <a:r>
              <a:rPr lang="en-US" altLang="ko-KR" baseline="0" dirty="0"/>
              <a:t>	: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할 때 </a:t>
            </a:r>
            <a:r>
              <a:rPr lang="ko-KR" altLang="en-US" baseline="0" dirty="0" err="1"/>
              <a:t>근접도를</a:t>
            </a:r>
            <a:r>
              <a:rPr lang="ko-KR" altLang="en-US" baseline="0" dirty="0"/>
              <a:t> 유사도로 측정하여 계산하였다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이렇게 총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가지 알고리즘을 통하여 분석을 진행한 결과 </a:t>
            </a:r>
            <a:r>
              <a:rPr lang="en-US" altLang="ko-KR" baseline="0" dirty="0"/>
              <a:t>K-modes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유사도를</a:t>
            </a:r>
            <a:r>
              <a:rPr lang="ko-KR" altLang="en-US" baseline="0" dirty="0"/>
              <a:t> 이용하여 군집을 하는 것이 더 좋다고 판단되었다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군집을 마치고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속한 군집 속에서 가장 높은 </a:t>
            </a:r>
            <a:r>
              <a:rPr lang="ko-KR" altLang="en-US" baseline="0" dirty="0" err="1"/>
              <a:t>유사도를</a:t>
            </a:r>
            <a:r>
              <a:rPr lang="ko-KR" altLang="en-US" baseline="0" dirty="0"/>
              <a:t> 갖는 </a:t>
            </a:r>
            <a:r>
              <a:rPr lang="en-US" altLang="ko-KR" baseline="0" dirty="0"/>
              <a:t>5</a:t>
            </a:r>
            <a:r>
              <a:rPr lang="ko-KR" altLang="en-US" baseline="0" dirty="0"/>
              <a:t>명을 추출하고 순위를 매겼다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유사도에만</a:t>
            </a:r>
            <a:r>
              <a:rPr lang="ko-KR" altLang="en-US" baseline="0" dirty="0"/>
              <a:t> 편향된 결과를 낳을 수 있기 때문에 이를 보완하기 위해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상대방에게 원하는 특성을 가미하였다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통해 추출된 </a:t>
            </a:r>
            <a:r>
              <a:rPr lang="en-US" altLang="ko-KR" baseline="0" dirty="0"/>
              <a:t>5</a:t>
            </a:r>
            <a:r>
              <a:rPr lang="ko-KR" altLang="en-US" baseline="0" dirty="0"/>
              <a:t>명에 한하여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상대방에게 원하는 특성을 가질 때 마다 점수를 매겨 </a:t>
            </a:r>
            <a:r>
              <a:rPr lang="en-US" altLang="ko-KR" baseline="0" dirty="0"/>
              <a:t>scoring</a:t>
            </a:r>
            <a:r>
              <a:rPr lang="ko-KR" altLang="en-US" baseline="0" dirty="0"/>
              <a:t>을 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4. scoring</a:t>
            </a:r>
            <a:r>
              <a:rPr lang="ko-KR" altLang="en-US" baseline="0" dirty="0"/>
              <a:t>된 결과를 토대로 다시 순위를 매긴다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5. </a:t>
            </a:r>
            <a:r>
              <a:rPr lang="ko-KR" altLang="en-US" baseline="0" dirty="0"/>
              <a:t>유사도의 순위와 </a:t>
            </a:r>
            <a:r>
              <a:rPr lang="en-US" altLang="ko-KR" baseline="0" dirty="0"/>
              <a:t>scoring </a:t>
            </a:r>
            <a:r>
              <a:rPr lang="ko-KR" altLang="en-US" baseline="0" dirty="0"/>
              <a:t>순위를 더하여 최종 순위를 매긴다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6. </a:t>
            </a:r>
            <a:r>
              <a:rPr lang="ko-KR" altLang="en-US" baseline="0" dirty="0"/>
              <a:t>우선순위대로 룸메이트를 추천해 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한국외국어 대학교 글로벌 캠퍼스 학생들을 대상으로 하였기 때문에 각종 </a:t>
            </a:r>
            <a:r>
              <a:rPr lang="ko-KR" altLang="en-US" dirty="0" err="1"/>
              <a:t>커뮤니티등에</a:t>
            </a:r>
            <a:r>
              <a:rPr lang="ko-KR" altLang="en-US" baseline="0" dirty="0"/>
              <a:t> 인터넷 설문지를 올려 </a:t>
            </a:r>
            <a:r>
              <a:rPr lang="en-US" altLang="ko-KR" baseline="0" dirty="0"/>
              <a:t>randomly</a:t>
            </a:r>
            <a:r>
              <a:rPr lang="ko-KR" altLang="en-US" baseline="0" dirty="0"/>
              <a:t>하게 </a:t>
            </a:r>
            <a:r>
              <a:rPr lang="en-US" altLang="ko-KR" baseline="0" dirty="0"/>
              <a:t>sampling</a:t>
            </a:r>
            <a:r>
              <a:rPr lang="ko-KR" altLang="en-US" baseline="0" dirty="0"/>
              <a:t>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그리하여 총 </a:t>
            </a:r>
            <a:r>
              <a:rPr lang="en-US" altLang="ko-KR" baseline="0" dirty="0"/>
              <a:t>76</a:t>
            </a:r>
            <a:r>
              <a:rPr lang="ko-KR" altLang="en-US" baseline="0" dirty="0"/>
              <a:t>명의 학생 데이터를 얻을 수 있었고 그 중 유효한 </a:t>
            </a:r>
            <a:r>
              <a:rPr lang="en-US" altLang="ko-KR" baseline="0" dirty="0"/>
              <a:t>70</a:t>
            </a:r>
            <a:r>
              <a:rPr lang="ko-KR" altLang="en-US" baseline="0" dirty="0"/>
              <a:t>명의 학생 데이터를 뽑아 정재하였다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개개인들의 유사성을 알기 위해 먼저 </a:t>
            </a:r>
            <a:r>
              <a:rPr lang="en-US" altLang="ko-KR" dirty="0"/>
              <a:t>clustering</a:t>
            </a:r>
            <a:r>
              <a:rPr lang="ko-KR" altLang="en-US" dirty="0"/>
              <a:t>을 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Clustering</a:t>
            </a:r>
            <a:r>
              <a:rPr lang="ko-KR" altLang="en-US" dirty="0"/>
              <a:t>의 종류는 </a:t>
            </a:r>
            <a:r>
              <a:rPr lang="en-US" altLang="ko-KR" dirty="0"/>
              <a:t>HAC(Hierarchical agglomerative clustering), Collaborated Filtering, PAM(Partitioning around </a:t>
            </a:r>
            <a:r>
              <a:rPr lang="en-US" altLang="ko-KR" dirty="0" err="1"/>
              <a:t>medoids</a:t>
            </a:r>
            <a:r>
              <a:rPr lang="en-US" altLang="ko-KR" dirty="0"/>
              <a:t>), K-modes </a:t>
            </a:r>
            <a:r>
              <a:rPr lang="ko-KR" altLang="en-US" dirty="0"/>
              <a:t>방법론을 사용하여 각각 알고리즘에 대해 분석을 실시하였다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HAC : clustering</a:t>
            </a:r>
            <a:r>
              <a:rPr lang="ko-KR" altLang="en-US" dirty="0"/>
              <a:t>이 이루어지긴 했으나 일부 </a:t>
            </a:r>
            <a:r>
              <a:rPr lang="en-US" altLang="ko-KR" dirty="0"/>
              <a:t>user</a:t>
            </a:r>
            <a:r>
              <a:rPr lang="ko-KR" altLang="en-US" dirty="0"/>
              <a:t>들이 군집에 속하지 못하는 결과가 발생함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CF : </a:t>
            </a:r>
            <a:r>
              <a:rPr lang="ko-KR" altLang="en-US" dirty="0"/>
              <a:t>분석을 위한 데이터 </a:t>
            </a:r>
            <a:r>
              <a:rPr lang="ko-KR" altLang="en-US" dirty="0" err="1"/>
              <a:t>포멧을</a:t>
            </a:r>
            <a:r>
              <a:rPr lang="ko-KR" altLang="en-US" dirty="0"/>
              <a:t> 만들긴 하였으나 분석이 이루어지지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PAM : </a:t>
            </a:r>
            <a:r>
              <a:rPr lang="ko-KR" altLang="en-US" dirty="0"/>
              <a:t>앞의 두 </a:t>
            </a:r>
            <a:r>
              <a:rPr lang="ko-KR" altLang="en-US" dirty="0" err="1"/>
              <a:t>클러스터링</a:t>
            </a:r>
            <a:r>
              <a:rPr lang="ko-KR" altLang="en-US" dirty="0"/>
              <a:t> 방법과는 다르게 모든 </a:t>
            </a:r>
            <a:r>
              <a:rPr lang="en-US" altLang="ko-KR" dirty="0"/>
              <a:t>user</a:t>
            </a:r>
            <a:r>
              <a:rPr lang="ko-KR" altLang="en-US" dirty="0"/>
              <a:t>들이 각 군집을 이루었다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K-modes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만큼 성능이 좋지 않은 것으로 판단되었다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K-modes : </a:t>
            </a:r>
            <a:r>
              <a:rPr lang="ko-KR" altLang="en-US" dirty="0"/>
              <a:t>가장 잘 </a:t>
            </a:r>
            <a:r>
              <a:rPr lang="ko-KR" altLang="en-US" dirty="0" err="1"/>
              <a:t>클러스터링이</a:t>
            </a:r>
            <a:r>
              <a:rPr lang="ko-KR" altLang="en-US" dirty="0"/>
              <a:t> 이루어졌고 앞선 세 개의</a:t>
            </a:r>
            <a:r>
              <a:rPr lang="ko-KR" altLang="en-US" baseline="0" dirty="0"/>
              <a:t> 알고리즘에 비하여 월등히 높은 성능을 보였다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거리</a:t>
            </a:r>
            <a:r>
              <a:rPr lang="en-US" altLang="ko-KR" baseline="0" dirty="0"/>
              <a:t>	: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할 때 </a:t>
            </a:r>
            <a:r>
              <a:rPr lang="ko-KR" altLang="en-US" baseline="0" dirty="0" err="1"/>
              <a:t>근접도를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Euclidean </a:t>
            </a:r>
            <a:r>
              <a:rPr lang="ko-KR" altLang="en-US" baseline="0" dirty="0"/>
              <a:t>거리를 이용하여 거리 계산을 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유사도</a:t>
            </a:r>
            <a:r>
              <a:rPr lang="en-US" altLang="ko-KR" baseline="0" dirty="0"/>
              <a:t>	: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할 때 </a:t>
            </a:r>
            <a:r>
              <a:rPr lang="ko-KR" altLang="en-US" baseline="0" dirty="0" err="1"/>
              <a:t>근접도를</a:t>
            </a:r>
            <a:r>
              <a:rPr lang="ko-KR" altLang="en-US" baseline="0" dirty="0"/>
              <a:t> 유사도로 측정하여 계산하였다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이렇게 총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가지 알고리즘을 통하여 분석을 진행한 결과 </a:t>
            </a:r>
            <a:r>
              <a:rPr lang="en-US" altLang="ko-KR" baseline="0" dirty="0"/>
              <a:t>K-modes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유사도를</a:t>
            </a:r>
            <a:r>
              <a:rPr lang="ko-KR" altLang="en-US" baseline="0" dirty="0"/>
              <a:t> 이용하여 군집을 하는 것이 더 좋다고 판단되었다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군집을 마치고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속한 군집 속에서 가장 높은 </a:t>
            </a:r>
            <a:r>
              <a:rPr lang="ko-KR" altLang="en-US" baseline="0" dirty="0" err="1"/>
              <a:t>유사도를</a:t>
            </a:r>
            <a:r>
              <a:rPr lang="ko-KR" altLang="en-US" baseline="0" dirty="0"/>
              <a:t> 갖는 </a:t>
            </a:r>
            <a:r>
              <a:rPr lang="en-US" altLang="ko-KR" baseline="0" dirty="0"/>
              <a:t>5</a:t>
            </a:r>
            <a:r>
              <a:rPr lang="ko-KR" altLang="en-US" baseline="0" dirty="0"/>
              <a:t>명을 추출하고 순위를 매겼다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유사도에만</a:t>
            </a:r>
            <a:r>
              <a:rPr lang="ko-KR" altLang="en-US" baseline="0" dirty="0"/>
              <a:t> 편향된 결과를 낳을 수 있기 때문에 이를 보완하기 위해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상대방에게 원하는 특성을 가미하였다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 err="1"/>
              <a:t>클러스터링을</a:t>
            </a:r>
            <a:r>
              <a:rPr lang="ko-KR" altLang="en-US" baseline="0" dirty="0"/>
              <a:t> 통해 추출된 </a:t>
            </a:r>
            <a:r>
              <a:rPr lang="en-US" altLang="ko-KR" baseline="0" dirty="0"/>
              <a:t>5</a:t>
            </a:r>
            <a:r>
              <a:rPr lang="ko-KR" altLang="en-US" baseline="0" dirty="0"/>
              <a:t>명에 한하여 각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들이 상대방에게 원하는 특성을 가질 때 마다 점수를 매겨 </a:t>
            </a:r>
            <a:r>
              <a:rPr lang="en-US" altLang="ko-KR" baseline="0" dirty="0"/>
              <a:t>scoring</a:t>
            </a:r>
            <a:r>
              <a:rPr lang="ko-KR" altLang="en-US" baseline="0" dirty="0"/>
              <a:t>을 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4. scoring</a:t>
            </a:r>
            <a:r>
              <a:rPr lang="ko-KR" altLang="en-US" baseline="0" dirty="0"/>
              <a:t>된 결과를 토대로 다시 순위를 매긴다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5. </a:t>
            </a:r>
            <a:r>
              <a:rPr lang="ko-KR" altLang="en-US" baseline="0" dirty="0"/>
              <a:t>유사도의 순위와 </a:t>
            </a:r>
            <a:r>
              <a:rPr lang="en-US" altLang="ko-KR" baseline="0" dirty="0"/>
              <a:t>scoring </a:t>
            </a:r>
            <a:r>
              <a:rPr lang="ko-KR" altLang="en-US" baseline="0" dirty="0"/>
              <a:t>순위를 더하여 최종 순위를 매긴다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6. </a:t>
            </a:r>
            <a:r>
              <a:rPr lang="ko-KR" altLang="en-US" baseline="0" dirty="0"/>
              <a:t>우선순위대로 룸메이트를 추천해 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78BB-7EC8-4865-8EF2-E42759EA3C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7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5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2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4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3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9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4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9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8D3E-32C2-4F18-A76E-2C9924368C75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32C6-A51C-4875-8CEC-EF6EAB1CF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7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34.jpeg"/><Relationship Id="rId4" Type="http://schemas.openxmlformats.org/officeDocument/2006/relationships/image" Target="../media/image1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Person_icon_BLACK-01.sv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80190FF-1441-4590-9FB9-1836BD3C3061}"/>
              </a:ext>
            </a:extLst>
          </p:cNvPr>
          <p:cNvCxnSpPr>
            <a:cxnSpLocks/>
          </p:cNvCxnSpPr>
          <p:nvPr/>
        </p:nvCxnSpPr>
        <p:spPr>
          <a:xfrm>
            <a:off x="5039460" y="2097834"/>
            <a:ext cx="2066912" cy="0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6B923645-E33D-467C-A00E-8CA0E4E2F464}"/>
              </a:ext>
            </a:extLst>
          </p:cNvPr>
          <p:cNvCxnSpPr>
            <a:cxnSpLocks/>
          </p:cNvCxnSpPr>
          <p:nvPr/>
        </p:nvCxnSpPr>
        <p:spPr>
          <a:xfrm>
            <a:off x="5013010" y="4483540"/>
            <a:ext cx="2093362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689B4C-2D81-43EE-9FB3-481219C6176F}"/>
              </a:ext>
            </a:extLst>
          </p:cNvPr>
          <p:cNvSpPr txBox="1"/>
          <p:nvPr/>
        </p:nvSpPr>
        <p:spPr>
          <a:xfrm>
            <a:off x="4094489" y="2278769"/>
            <a:ext cx="4003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D3B928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클러스터링 알고리즘을 이용한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70F522-824E-495F-8079-600682236BAC}"/>
              </a:ext>
            </a:extLst>
          </p:cNvPr>
          <p:cNvSpPr txBox="1"/>
          <p:nvPr/>
        </p:nvSpPr>
        <p:spPr>
          <a:xfrm>
            <a:off x="4191231" y="2720673"/>
            <a:ext cx="3762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룸메이트 매칭 서비스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BC7940A-5734-4C05-B6F1-D23B77FD6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8" t="29720" r="11049" b="28774"/>
          <a:stretch/>
        </p:blipFill>
        <p:spPr>
          <a:xfrm>
            <a:off x="3616293" y="3305448"/>
            <a:ext cx="4959413" cy="11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400" y="691637"/>
            <a:ext cx="8046976" cy="36892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74047" y="4619630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수집된 데이터 셋</a:t>
            </a:r>
            <a:endParaRPr lang="en-US" altLang="ko-KR" sz="48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" name="AutoShape 6" descr="íêµ­ì¸ë ìë¸ë¦¬íì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1A8184D-D59F-45E3-AFC9-30F81DE1D6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E1DF971-6EE3-40CA-84BB-7C12226DA09E}"/>
              </a:ext>
            </a:extLst>
          </p:cNvPr>
          <p:cNvSpPr txBox="1"/>
          <p:nvPr/>
        </p:nvSpPr>
        <p:spPr>
          <a:xfrm>
            <a:off x="2588715" y="5381595"/>
            <a:ext cx="9632344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나의 특성 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나이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전공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성향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취미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고향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청결도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식습관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대외활동 포함 총 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22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가지</a:t>
            </a:r>
            <a:endParaRPr lang="en-US" altLang="ko-KR" sz="32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내가 원하는 상대방의 특성 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나이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학년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청결도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식습관 포함 총 </a:t>
            </a:r>
            <a:r>
              <a:rPr lang="en-US" altLang="ko-KR" sz="32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19</a:t>
            </a:r>
            <a:r>
              <a:rPr lang="ko-KR" altLang="en-US" sz="32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가지</a:t>
            </a:r>
            <a:endParaRPr lang="en-US" altLang="ko-KR" sz="3200" baseline="-250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ko-KR" altLang="en-US" sz="32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中</a:t>
            </a:r>
            <a:endParaRPr lang="en-US" altLang="ko-KR" sz="3200" baseline="-250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ko-KR" altLang="en-US" sz="32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필요한 변수 선택을 하여 분석을 진행</a:t>
            </a:r>
            <a:endParaRPr lang="en-US" altLang="ko-KR" sz="32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5A3824-83CD-4505-A5C8-AFCA7F558E70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993DC96-C890-4188-81D6-194E37A7D974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D22632A-33FB-4270-85B5-023B76CF05B2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27C492-FB94-4282-B29E-7D16F6F16960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FFCB9D4-2263-49AC-A33B-E7A212584353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9428975-2D36-48D3-A1D1-6606D2A91967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26CC4E1-E660-4C89-8A7A-F9DF0B965771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22E25E92-B528-4441-BDEC-12B3F9871BC5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8B84ECA-557F-44CE-B5A1-E4576A49E33C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92A6B83-2DF9-4E37-ABB2-32788BB1F6BB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7F18316-B849-4390-ACED-D94575F58E74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 설계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74550AC-4B15-497A-ADFE-105A8F49F8F3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AutoShape 6" descr="íêµ­ì¸ë ìë¸ë¦¬íì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1A8184D-D59F-45E3-AFC9-30F81DE1D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5A3824-83CD-4505-A5C8-AFCA7F558E70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993DC96-C890-4188-81D6-194E37A7D974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D22632A-33FB-4270-85B5-023B76CF05B2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27C492-FB94-4282-B29E-7D16F6F16960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FFCB9D4-2263-49AC-A33B-E7A212584353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9428975-2D36-48D3-A1D1-6606D2A91967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26CC4E1-E660-4C89-8A7A-F9DF0B965771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22E25E92-B528-4441-BDEC-12B3F9871BC5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8B84ECA-557F-44CE-B5A1-E4576A49E33C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92A6B83-2DF9-4E37-ABB2-32788BB1F6BB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7F18316-B849-4390-ACED-D94575F58E74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 설계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74550AC-4B15-497A-ADFE-105A8F49F8F3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721" y="1420532"/>
            <a:ext cx="6486985" cy="4647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87706" y="1428494"/>
            <a:ext cx="30219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계층적 군집 분석 중 하나</a:t>
            </a:r>
            <a:endParaRPr lang="en-US" altLang="ko-KR" sz="28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28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70</a:t>
            </a:r>
            <a:r>
              <a:rPr lang="ko-KR" altLang="en-US" sz="2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개의 </a:t>
            </a:r>
            <a:r>
              <a:rPr lang="en-US" altLang="ko-KR" sz="2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record</a:t>
            </a:r>
            <a:r>
              <a:rPr lang="ko-KR" altLang="en-US" sz="2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중에 몇 개의</a:t>
            </a:r>
            <a:endParaRPr lang="en-US" altLang="ko-KR" sz="28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8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record</a:t>
            </a:r>
            <a:r>
              <a:rPr lang="ko-KR" altLang="en-US" sz="2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 군집을 이루지</a:t>
            </a:r>
            <a:endParaRPr lang="en-US" altLang="ko-KR" sz="28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2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못했음</a:t>
            </a:r>
            <a:r>
              <a:rPr lang="en-US" altLang="ko-KR" sz="28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endParaRPr lang="ko-KR" altLang="en-US" sz="28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8792FE2-CE29-42A6-8C04-D654641DEB03}"/>
              </a:ext>
            </a:extLst>
          </p:cNvPr>
          <p:cNvSpPr txBox="1"/>
          <p:nvPr/>
        </p:nvSpPr>
        <p:spPr>
          <a:xfrm>
            <a:off x="2447441" y="29899"/>
            <a:ext cx="7428079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HAC </a:t>
            </a:r>
            <a:r>
              <a:rPr lang="ko-KR" altLang="en-US" sz="80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 성능분석</a:t>
            </a:r>
          </a:p>
        </p:txBody>
      </p:sp>
      <p:sp>
        <p:nvSpPr>
          <p:cNvPr id="2" name="타원 1"/>
          <p:cNvSpPr/>
          <p:nvPr/>
        </p:nvSpPr>
        <p:spPr>
          <a:xfrm>
            <a:off x="8229600" y="3657600"/>
            <a:ext cx="1359568" cy="931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AutoShape 6" descr="íêµ­ì¸ë ìë¸ë¦¬íì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1A8184D-D59F-45E3-AFC9-30F81DE1D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5A3824-83CD-4505-A5C8-AFCA7F558E70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993DC96-C890-4188-81D6-194E37A7D974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D22632A-33FB-4270-85B5-023B76CF05B2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27C492-FB94-4282-B29E-7D16F6F16960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FFCB9D4-2263-49AC-A33B-E7A212584353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9428975-2D36-48D3-A1D1-6606D2A91967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26CC4E1-E660-4C89-8A7A-F9DF0B965771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22E25E92-B528-4441-BDEC-12B3F9871BC5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8B84ECA-557F-44CE-B5A1-E4576A49E33C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92A6B83-2DF9-4E37-ABB2-32788BB1F6BB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7F18316-B849-4390-ACED-D94575F58E74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 설계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74550AC-4B15-497A-ADFE-105A8F49F8F3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721" y="1320318"/>
            <a:ext cx="6638245" cy="47436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8792FE2-CE29-42A6-8C04-D654641DEB03}"/>
              </a:ext>
            </a:extLst>
          </p:cNvPr>
          <p:cNvSpPr txBox="1"/>
          <p:nvPr/>
        </p:nvSpPr>
        <p:spPr>
          <a:xfrm>
            <a:off x="2447441" y="29899"/>
            <a:ext cx="7417919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PAM </a:t>
            </a:r>
            <a:r>
              <a:rPr lang="ko-KR" altLang="en-US" sz="80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 성능분석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00722" y="3007895"/>
            <a:ext cx="6638244" cy="1696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438966" y="2009626"/>
            <a:ext cx="3074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특성들이 제각각</a:t>
            </a:r>
            <a:endParaRPr lang="en-US" altLang="ko-KR" sz="2800" baseline="-250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2800" baseline="-250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정확도</a:t>
            </a:r>
            <a:r>
              <a:rPr lang="en-US" altLang="ko-KR" sz="28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8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신뢰도가 떨어짐</a:t>
            </a:r>
            <a:r>
              <a:rPr lang="en-US" altLang="ko-KR" sz="28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.</a:t>
            </a:r>
            <a:endParaRPr lang="ko-KR" altLang="en-US" sz="28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AutoShape 6" descr="íêµ­ì¸ë ìë¸ë¦¬íì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1A8184D-D59F-45E3-AFC9-30F81DE1D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5A3824-83CD-4505-A5C8-AFCA7F558E70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993DC96-C890-4188-81D6-194E37A7D974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D22632A-33FB-4270-85B5-023B76CF05B2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27C492-FB94-4282-B29E-7D16F6F16960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FFCB9D4-2263-49AC-A33B-E7A212584353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9428975-2D36-48D3-A1D1-6606D2A91967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26CC4E1-E660-4C89-8A7A-F9DF0B965771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22E25E92-B528-4441-BDEC-12B3F9871BC5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8B84ECA-557F-44CE-B5A1-E4576A49E33C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92A6B83-2DF9-4E37-ABB2-32788BB1F6BB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7F18316-B849-4390-ACED-D94575F58E74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 설계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74550AC-4B15-497A-ADFE-105A8F49F8F3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063" y="1265562"/>
            <a:ext cx="6726896" cy="48018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8792FE2-CE29-42A6-8C04-D654641DEB03}"/>
              </a:ext>
            </a:extLst>
          </p:cNvPr>
          <p:cNvSpPr txBox="1"/>
          <p:nvPr/>
        </p:nvSpPr>
        <p:spPr>
          <a:xfrm>
            <a:off x="2447441" y="29899"/>
            <a:ext cx="8301839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KMODE </a:t>
            </a:r>
            <a:r>
              <a:rPr lang="ko-KR" altLang="en-US" sz="80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 성능분석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07752" y="3007895"/>
            <a:ext cx="6731214" cy="49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03739" y="2221831"/>
            <a:ext cx="6731214" cy="49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65" y="1448510"/>
            <a:ext cx="1383712" cy="138371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595DB96D-3BCF-406F-BAD9-3ABF6852C374}"/>
              </a:ext>
            </a:extLst>
          </p:cNvPr>
          <p:cNvSpPr/>
          <p:nvPr/>
        </p:nvSpPr>
        <p:spPr>
          <a:xfrm>
            <a:off x="3094004" y="4769992"/>
            <a:ext cx="811566" cy="291521"/>
          </a:xfrm>
          <a:prstGeom prst="roundRect">
            <a:avLst/>
          </a:prstGeom>
          <a:solidFill>
            <a:srgbClr val="D3B92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D2B5C741-A209-43C8-95E9-4C5F2B2219C3}"/>
              </a:ext>
            </a:extLst>
          </p:cNvPr>
          <p:cNvSpPr/>
          <p:nvPr/>
        </p:nvSpPr>
        <p:spPr>
          <a:xfrm>
            <a:off x="3094004" y="5179584"/>
            <a:ext cx="811566" cy="291521"/>
          </a:xfrm>
          <a:prstGeom prst="roundRect">
            <a:avLst/>
          </a:prstGeom>
          <a:solidFill>
            <a:srgbClr val="D3B92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2E511BD-CC1B-4B94-9854-B441A071F0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19E1505-1ED3-4A0D-A468-C045F680AC71}"/>
              </a:ext>
            </a:extLst>
          </p:cNvPr>
          <p:cNvSpPr/>
          <p:nvPr/>
        </p:nvSpPr>
        <p:spPr>
          <a:xfrm>
            <a:off x="3037240" y="3443611"/>
            <a:ext cx="3443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유사도에 기반한 </a:t>
            </a:r>
            <a:r>
              <a:rPr lang="en-US" altLang="ko-KR" dirty="0">
                <a:solidFill>
                  <a:schemeClr val="bg1"/>
                </a:solidFill>
              </a:rPr>
              <a:t>Ranking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6" name="Picture 2" descr="groupingì ëí ì´ë¯¸ì§ ê²ìê²°ê³¼">
            <a:extLst>
              <a:ext uri="{FF2B5EF4-FFF2-40B4-BE49-F238E27FC236}">
                <a16:creationId xmlns:a16="http://schemas.microsoft.com/office/drawing/2014/main" xmlns="" id="{9924D13A-131F-418D-9597-44BB0866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40" y="849208"/>
            <a:ext cx="3443088" cy="25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ë³´ìì ëí ì´ë¯¸ì§ ê²ìê²°ê³¼">
            <a:extLst>
              <a:ext uri="{FF2B5EF4-FFF2-40B4-BE49-F238E27FC236}">
                <a16:creationId xmlns:a16="http://schemas.microsoft.com/office/drawing/2014/main" xmlns="" id="{5CCFC3B8-E946-4A97-8CAD-82CD06C05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" r="7311"/>
          <a:stretch/>
        </p:blipFill>
        <p:spPr bwMode="auto">
          <a:xfrm>
            <a:off x="8068515" y="827918"/>
            <a:ext cx="3708977" cy="25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950C262-9A5A-4659-BBE2-6C5F03366139}"/>
              </a:ext>
            </a:extLst>
          </p:cNvPr>
          <p:cNvSpPr/>
          <p:nvPr/>
        </p:nvSpPr>
        <p:spPr>
          <a:xfrm>
            <a:off x="8068515" y="3509754"/>
            <a:ext cx="370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상대방 특성에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기반한 </a:t>
            </a:r>
            <a:r>
              <a:rPr lang="en-US" altLang="ko-KR" dirty="0">
                <a:solidFill>
                  <a:schemeClr val="bg1"/>
                </a:solidFill>
              </a:rPr>
              <a:t>Ranking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2D9DA0D-3B28-4C7C-A919-8DB843AA4020}"/>
              </a:ext>
            </a:extLst>
          </p:cNvPr>
          <p:cNvSpPr/>
          <p:nvPr/>
        </p:nvSpPr>
        <p:spPr>
          <a:xfrm>
            <a:off x="4377039" y="470253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최종적으로 </a:t>
            </a:r>
            <a:r>
              <a:rPr lang="en-US" altLang="ko-KR" sz="2800" b="1" dirty="0">
                <a:solidFill>
                  <a:schemeClr val="bg1"/>
                </a:solidFill>
              </a:rPr>
              <a:t>scoring &amp; Ranking</a:t>
            </a:r>
            <a:r>
              <a:rPr lang="ko-KR" altLang="en-US" sz="2800" b="1" dirty="0">
                <a:solidFill>
                  <a:schemeClr val="bg1"/>
                </a:solidFill>
              </a:rPr>
              <a:t>을 통한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룸메이트 리스트 추천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46F8A60-64BF-486F-A5DF-5E966441366D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3E8EA5-00BF-400D-8E28-3E03668CA0D0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277753D-D109-472E-B6C1-F0FC6F4E1FA5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D92B976-18DD-4708-A92A-5D84AA9A8AE5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F034A17-CD90-4CF8-BD11-58858ACA7620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453D635-AC60-46F9-9A01-ACBF1F5647D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B058C8-30A2-4488-AC7A-D74AE1CCDA7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3C36407F-8404-429B-B7EC-E6A05737B5E0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9419B6A-A4DD-497D-8C19-1E125947A25A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4478334-7354-4FF2-9780-79838DCD4116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B71FE52-3EC1-4E0B-A2C6-8D1B3CEAC9FE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 설계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485175D7-96A4-4AFA-8687-EB27123BE9F0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2E511BD-CC1B-4B94-9854-B441A071F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46F8A60-64BF-486F-A5DF-5E966441366D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3E8EA5-00BF-400D-8E28-3E03668CA0D0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277753D-D109-472E-B6C1-F0FC6F4E1FA5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D92B976-18DD-4708-A92A-5D84AA9A8AE5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F034A17-CD90-4CF8-BD11-58858ACA7620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453D635-AC60-46F9-9A01-ACBF1F5647D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B058C8-30A2-4488-AC7A-D74AE1CCDA7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3C36407F-8404-429B-B7EC-E6A05737B5E0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9419B6A-A4DD-497D-8C19-1E125947A25A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4478334-7354-4FF2-9780-79838DCD4116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03E177-77F4-4FA3-80B5-722FEB0AF000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개발 환경</a:t>
            </a:r>
          </a:p>
        </p:txBody>
      </p:sp>
      <p:pic>
        <p:nvPicPr>
          <p:cNvPr id="1026" name="Picture 2" descr="MySQLì ëí ì´ë¯¸ì§ ê²ìê²°ê³¼">
            <a:extLst>
              <a:ext uri="{FF2B5EF4-FFF2-40B4-BE49-F238E27FC236}">
                <a16:creationId xmlns:a16="http://schemas.microsoft.com/office/drawing/2014/main" xmlns="" id="{E36A239B-C48D-491B-BB34-C997F5BE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761" y="610626"/>
            <a:ext cx="3405874" cy="21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¥ê³  ìë²ì ëí ì´ë¯¸ì§ ê²ìê²°ê³¼">
            <a:extLst>
              <a:ext uri="{FF2B5EF4-FFF2-40B4-BE49-F238E27FC236}">
                <a16:creationId xmlns:a16="http://schemas.microsoft.com/office/drawing/2014/main" xmlns="" id="{4F292ADC-62B9-48FC-A9BE-14B4BD637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t="6411" r="15421" b="64721"/>
          <a:stretch/>
        </p:blipFill>
        <p:spPr bwMode="auto">
          <a:xfrm>
            <a:off x="3194761" y="4143804"/>
            <a:ext cx="3405873" cy="9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 studioì ëí ì´ë¯¸ì§ ê²ìê²°ê³¼">
            <a:extLst>
              <a:ext uri="{FF2B5EF4-FFF2-40B4-BE49-F238E27FC236}">
                <a16:creationId xmlns:a16="http://schemas.microsoft.com/office/drawing/2014/main" xmlns="" id="{D49D2784-04BF-46C4-903F-A9037871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03" y="3963022"/>
            <a:ext cx="1313521" cy="131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ëë¡ì´ë ì¤íëì¤ì ëí ì´ë¯¸ì§ ê²ìê²°ê³¼">
            <a:extLst>
              <a:ext uri="{FF2B5EF4-FFF2-40B4-BE49-F238E27FC236}">
                <a16:creationId xmlns:a16="http://schemas.microsoft.com/office/drawing/2014/main" xmlns="" id="{E38131CF-4514-4C03-8882-597EF4351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10196"/>
          <a:stretch/>
        </p:blipFill>
        <p:spPr bwMode="auto">
          <a:xfrm>
            <a:off x="7973927" y="610626"/>
            <a:ext cx="3358490" cy="21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7B1D4B0-B76E-41A4-9642-67776D54E7A3}"/>
              </a:ext>
            </a:extLst>
          </p:cNvPr>
          <p:cNvSpPr/>
          <p:nvPr/>
        </p:nvSpPr>
        <p:spPr>
          <a:xfrm>
            <a:off x="3444688" y="3004198"/>
            <a:ext cx="2864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데이터베이스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CF5E09F-B313-4B0E-B3AE-C45B47E45881}"/>
              </a:ext>
            </a:extLst>
          </p:cNvPr>
          <p:cNvSpPr/>
          <p:nvPr/>
        </p:nvSpPr>
        <p:spPr>
          <a:xfrm>
            <a:off x="7859391" y="2977031"/>
            <a:ext cx="347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어플리케이션 개발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A701845-F797-4142-822D-30A101CD03DD}"/>
              </a:ext>
            </a:extLst>
          </p:cNvPr>
          <p:cNvSpPr/>
          <p:nvPr/>
        </p:nvSpPr>
        <p:spPr>
          <a:xfrm>
            <a:off x="3400244" y="5645722"/>
            <a:ext cx="2864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서버 구축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A20A7DD-FFB4-4F3B-8BE0-5B650150E30B}"/>
              </a:ext>
            </a:extLst>
          </p:cNvPr>
          <p:cNvSpPr/>
          <p:nvPr/>
        </p:nvSpPr>
        <p:spPr>
          <a:xfrm>
            <a:off x="8172696" y="5613729"/>
            <a:ext cx="2864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알고리즘 설계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9353729-4BEF-4E75-BCD9-AB72493E3877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40CD3-6A00-4A82-B590-FA30C94EA371}"/>
              </a:ext>
            </a:extLst>
          </p:cNvPr>
          <p:cNvSpPr txBox="1"/>
          <p:nvPr/>
        </p:nvSpPr>
        <p:spPr>
          <a:xfrm>
            <a:off x="5187218" y="5072205"/>
            <a:ext cx="29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Version 1.11.7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92E15F-AC78-43E7-961B-1F705F2B6F87}"/>
              </a:ext>
            </a:extLst>
          </p:cNvPr>
          <p:cNvSpPr txBox="1"/>
          <p:nvPr/>
        </p:nvSpPr>
        <p:spPr>
          <a:xfrm>
            <a:off x="9361247" y="5184503"/>
            <a:ext cx="15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Version 3.5.0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02E1D65-7067-4771-AC73-0EE68E8C8EFE}"/>
              </a:ext>
            </a:extLst>
          </p:cNvPr>
          <p:cNvSpPr txBox="1"/>
          <p:nvPr/>
        </p:nvSpPr>
        <p:spPr>
          <a:xfrm>
            <a:off x="4832612" y="2692291"/>
            <a:ext cx="29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Version Server 5.6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54B5DF0-D7F5-4D42-B317-D9D7857B173B}"/>
              </a:ext>
            </a:extLst>
          </p:cNvPr>
          <p:cNvSpPr txBox="1"/>
          <p:nvPr/>
        </p:nvSpPr>
        <p:spPr>
          <a:xfrm>
            <a:off x="10020461" y="2712537"/>
            <a:ext cx="14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Version 3.1.2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4" name="Picture 4" descr="ì¥ê³  ìë²ì ëí ì´ë¯¸ì§ ê²ìê²°ê³¼">
            <a:extLst>
              <a:ext uri="{FF2B5EF4-FFF2-40B4-BE49-F238E27FC236}">
                <a16:creationId xmlns:a16="http://schemas.microsoft.com/office/drawing/2014/main" xmlns="" id="{AA72AD1A-EED3-46DC-8B00-3CB2AD072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t="6411" r="15421" b="64721"/>
          <a:stretch/>
        </p:blipFill>
        <p:spPr bwMode="auto">
          <a:xfrm>
            <a:off x="3194761" y="4091050"/>
            <a:ext cx="3405873" cy="9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ìëë¡ì´ë ì¤íëì¤ì ëí ì´ë¯¸ì§ ê²ìê²°ê³¼">
            <a:extLst>
              <a:ext uri="{FF2B5EF4-FFF2-40B4-BE49-F238E27FC236}">
                <a16:creationId xmlns:a16="http://schemas.microsoft.com/office/drawing/2014/main" xmlns="" id="{7A6C0CE3-D26A-41AF-A5D3-DCF75F417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10196"/>
          <a:stretch/>
        </p:blipFill>
        <p:spPr bwMode="auto">
          <a:xfrm>
            <a:off x="7973927" y="557872"/>
            <a:ext cx="3358490" cy="21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9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2E511BD-CC1B-4B94-9854-B441A071F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46F8A60-64BF-486F-A5DF-5E966441366D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3E8EA5-00BF-400D-8E28-3E03668CA0D0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277753D-D109-472E-B6C1-F0FC6F4E1FA5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D92B976-18DD-4708-A92A-5D84AA9A8AE5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F034A17-CD90-4CF8-BD11-58858ACA7620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453D635-AC60-46F9-9A01-ACBF1F5647D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B058C8-30A2-4488-AC7A-D74AE1CCDA7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3C36407F-8404-429B-B7EC-E6A05737B5E0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9419B6A-A4DD-497D-8C19-1E125947A25A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4478334-7354-4FF2-9780-79838DCD4116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9353729-4BEF-4E75-BCD9-AB72493E3877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51EED1-4B5B-4329-8CD6-AA62F581C80B}"/>
              </a:ext>
            </a:extLst>
          </p:cNvPr>
          <p:cNvSpPr txBox="1"/>
          <p:nvPr/>
        </p:nvSpPr>
        <p:spPr>
          <a:xfrm>
            <a:off x="-1" y="712071"/>
            <a:ext cx="239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선정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762820-FF57-4468-9900-91F350EE1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152" y="361117"/>
            <a:ext cx="2199644" cy="3917734"/>
          </a:xfrm>
          <a:prstGeom prst="rect">
            <a:avLst/>
          </a:prstGeom>
          <a:ln w="57150">
            <a:solidFill>
              <a:srgbClr val="D3B928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BC042C6-A48B-4593-A071-AF4A691E8EB0}"/>
              </a:ext>
            </a:extLst>
          </p:cNvPr>
          <p:cNvSpPr txBox="1"/>
          <p:nvPr/>
        </p:nvSpPr>
        <p:spPr>
          <a:xfrm>
            <a:off x="7656679" y="5924323"/>
            <a:ext cx="368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학생들은 이용하지 않는</a:t>
            </a:r>
            <a:endParaRPr lang="en-US" altLang="ko-KR" sz="2400" b="1" spc="-15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pPr algn="ctr"/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학교 웹사이트</a:t>
            </a:r>
          </a:p>
        </p:txBody>
      </p:sp>
      <p:pic>
        <p:nvPicPr>
          <p:cNvPr id="5124" name="Picture 4" descr="CRUDì ëí ì´ë¯¸ì§ ê²ìê²°ê³¼">
            <a:extLst>
              <a:ext uri="{FF2B5EF4-FFF2-40B4-BE49-F238E27FC236}">
                <a16:creationId xmlns:a16="http://schemas.microsoft.com/office/drawing/2014/main" xmlns="" id="{3FACF0C3-7E3C-42A3-93E1-6DD5115AF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9853" r="17891" b="16066"/>
          <a:stretch/>
        </p:blipFill>
        <p:spPr bwMode="auto">
          <a:xfrm>
            <a:off x="3067499" y="1466378"/>
            <a:ext cx="4193050" cy="2359130"/>
          </a:xfrm>
          <a:prstGeom prst="rect">
            <a:avLst/>
          </a:prstGeom>
          <a:noFill/>
          <a:ln w="57150">
            <a:solidFill>
              <a:srgbClr val="D3B92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8295507-1BE0-405F-A204-E007B4459C70}"/>
              </a:ext>
            </a:extLst>
          </p:cNvPr>
          <p:cNvSpPr txBox="1"/>
          <p:nvPr/>
        </p:nvSpPr>
        <p:spPr>
          <a:xfrm>
            <a:off x="3400244" y="5924323"/>
            <a:ext cx="368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장고를 통한 </a:t>
            </a:r>
            <a:r>
              <a:rPr lang="en-US" altLang="ko-KR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 CRUD, REST API</a:t>
            </a:r>
            <a:endParaRPr lang="ko-KR" altLang="en-US" sz="2400" b="1" spc="-150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  <p:pic>
        <p:nvPicPr>
          <p:cNvPr id="47" name="Picture 4" descr="ì¥ê³  ìë²ì ëí ì´ë¯¸ì§ ê²ìê²°ê³¼">
            <a:extLst>
              <a:ext uri="{FF2B5EF4-FFF2-40B4-BE49-F238E27FC236}">
                <a16:creationId xmlns:a16="http://schemas.microsoft.com/office/drawing/2014/main" xmlns="" id="{5BAFA567-1AD0-4732-9B5D-1137FD7E4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t="6411" r="15421" b="64721"/>
          <a:stretch/>
        </p:blipFill>
        <p:spPr bwMode="auto">
          <a:xfrm>
            <a:off x="2792009" y="4182084"/>
            <a:ext cx="3973116" cy="11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ìëë¡ì´ë ì¤íëì¤ì ëí ì´ë¯¸ì§ ê²ìê²°ê³¼">
            <a:extLst>
              <a:ext uri="{FF2B5EF4-FFF2-40B4-BE49-F238E27FC236}">
                <a16:creationId xmlns:a16="http://schemas.microsoft.com/office/drawing/2014/main" xmlns="" id="{C2F5328B-E922-49DC-8E09-23ACC557F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10196"/>
          <a:stretch/>
        </p:blipFill>
        <p:spPr bwMode="auto">
          <a:xfrm>
            <a:off x="8471775" y="3792068"/>
            <a:ext cx="2545548" cy="15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xmlns="" id="{1BA56707-2484-4AB5-BBEA-19C528F111C5}"/>
              </a:ext>
            </a:extLst>
          </p:cNvPr>
          <p:cNvSpPr/>
          <p:nvPr/>
        </p:nvSpPr>
        <p:spPr>
          <a:xfrm>
            <a:off x="9565116" y="3231110"/>
            <a:ext cx="823805" cy="852979"/>
          </a:xfrm>
          <a:prstGeom prst="downArrow">
            <a:avLst/>
          </a:prstGeom>
          <a:solidFill>
            <a:srgbClr val="D3B9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Rest apiì ëí ì´ë¯¸ì§ ê²ìê²°ê³¼">
            <a:extLst>
              <a:ext uri="{FF2B5EF4-FFF2-40B4-BE49-F238E27FC236}">
                <a16:creationId xmlns:a16="http://schemas.microsoft.com/office/drawing/2014/main" xmlns="" id="{A6D76319-F361-4F59-B88A-9B0277BE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93" y="254029"/>
            <a:ext cx="2482413" cy="2629157"/>
          </a:xfrm>
          <a:prstGeom prst="rect">
            <a:avLst/>
          </a:prstGeom>
          <a:noFill/>
          <a:ln w="57150">
            <a:solidFill>
              <a:srgbClr val="D3B92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xmlns="" id="{4FE4B27F-8EAC-4DE7-918F-6F58E530EFFC}"/>
              </a:ext>
            </a:extLst>
          </p:cNvPr>
          <p:cNvSpPr/>
          <p:nvPr/>
        </p:nvSpPr>
        <p:spPr>
          <a:xfrm>
            <a:off x="4535720" y="3577307"/>
            <a:ext cx="823805" cy="852979"/>
          </a:xfrm>
          <a:prstGeom prst="downArrow">
            <a:avLst/>
          </a:prstGeom>
          <a:solidFill>
            <a:srgbClr val="D3B9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0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가구이(가) 표시된 사진&#10;&#10;높은 신뢰도로 생성된 설명">
            <a:extLst>
              <a:ext uri="{FF2B5EF4-FFF2-40B4-BE49-F238E27FC236}">
                <a16:creationId xmlns:a16="http://schemas.microsoft.com/office/drawing/2014/main" xmlns="" id="{BE7D496B-DC2C-436E-858C-98D6E87AB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0" y="5485615"/>
            <a:ext cx="1957252" cy="1314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F186025-A908-423F-9231-6B7DE6754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03C5458-6C71-4E9E-9671-F1081FE4AADF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C282D82-5DB1-46DB-AFC9-A130C73F2CA5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98DE109-9F9E-4314-B4F9-E5F8085918E9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42BFC86-3F0B-4244-87B0-E780EAFCC144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FD631CD9-7438-4FC3-82E5-7A8022D5C757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A561287-E470-497C-9599-65098A17C928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E996F42-B58D-4AB2-BBBF-C06FE82B938B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3FF54E0-EC12-48B4-AA44-591E1ADBE2EF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A7A95E5-3011-4BD7-B9EE-582044F73F9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8959CB-CEF7-4C7F-9999-86C28D1E2E11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E8B48541-FBF5-46E5-896F-4AFC2374E517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32B6A96-B060-4463-9E30-3FA109801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74" y="303252"/>
            <a:ext cx="8763000" cy="5638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5C5458E-F3E3-4165-A650-C47D57B50588}"/>
              </a:ext>
            </a:extLst>
          </p:cNvPr>
          <p:cNvSpPr txBox="1"/>
          <p:nvPr/>
        </p:nvSpPr>
        <p:spPr>
          <a:xfrm>
            <a:off x="2501203" y="5956575"/>
            <a:ext cx="969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MySQL Database </a:t>
            </a:r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설계</a:t>
            </a:r>
            <a:r>
              <a:rPr lang="en-US" altLang="ko-KR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, Django </a:t>
            </a:r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서버와 연동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D7E2327-F358-4AB2-937E-610533799AEE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328684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가구이(가) 표시된 사진&#10;&#10;높은 신뢰도로 생성된 설명">
            <a:extLst>
              <a:ext uri="{FF2B5EF4-FFF2-40B4-BE49-F238E27FC236}">
                <a16:creationId xmlns:a16="http://schemas.microsoft.com/office/drawing/2014/main" xmlns="" id="{BE7D496B-DC2C-436E-858C-98D6E87AB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0" y="5485615"/>
            <a:ext cx="1957252" cy="1314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F186025-A908-423F-9231-6B7DE675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03C5458-6C71-4E9E-9671-F1081FE4AADF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C282D82-5DB1-46DB-AFC9-A130C73F2CA5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98DE109-9F9E-4314-B4F9-E5F8085918E9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42BFC86-3F0B-4244-87B0-E780EAFCC144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FD631CD9-7438-4FC3-82E5-7A8022D5C757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A561287-E470-497C-9599-65098A17C928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E996F42-B58D-4AB2-BBBF-C06FE82B938B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3FF54E0-EC12-48B4-AA44-591E1ADBE2EF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A7A95E5-3011-4BD7-B9EE-582044F73F9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8959CB-CEF7-4C7F-9999-86C28D1E2E11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E8B48541-FBF5-46E5-896F-4AFC2374E517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6AB9E6-A532-4BD7-8575-C932B3383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721" y="716481"/>
            <a:ext cx="6263000" cy="43653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B7AC48D-4E97-4D80-A3B0-5B63C3B22CA7}"/>
              </a:ext>
            </a:extLst>
          </p:cNvPr>
          <p:cNvSpPr txBox="1"/>
          <p:nvPr/>
        </p:nvSpPr>
        <p:spPr>
          <a:xfrm>
            <a:off x="2501203" y="5803709"/>
            <a:ext cx="9690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네트워크 통신 테스트를 원활하게 하기 위하여</a:t>
            </a:r>
            <a:endParaRPr lang="en-US" altLang="ko-KR" sz="2400" b="1" spc="-15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pPr algn="ctr"/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포트 포워딩을 이용한  외부 </a:t>
            </a:r>
            <a:r>
              <a:rPr lang="en-US" altLang="ko-KR" sz="2400" b="1" spc="-150" dirty="0" err="1">
                <a:solidFill>
                  <a:schemeClr val="bg1"/>
                </a:solidFill>
                <a:ea typeface="아리따-돋움(TTF)-Medium" panose="02020603020101020101"/>
              </a:rPr>
              <a:t>ip</a:t>
            </a:r>
            <a:r>
              <a:rPr lang="en-US" altLang="ko-KR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 </a:t>
            </a:r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접속을 통한  원거리 네트워크 통신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BBDE36C-A165-4B8E-82A7-5ED04F9FD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246" y="1885696"/>
            <a:ext cx="4468612" cy="2293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0B5CC05-EC3F-43ED-907F-A6E5B0F2A634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ea typeface="아리따-돋움(TTF)-Medium" panose="02020603020101020101"/>
              </a:rPr>
              <a:t>포트포워딩</a:t>
            </a:r>
            <a:endParaRPr lang="ko-KR" altLang="en-US" sz="2000" b="1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64" y="722339"/>
            <a:ext cx="2474770" cy="44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1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2E511BD-CC1B-4B94-9854-B441A071F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46F8A60-64BF-486F-A5DF-5E966441366D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3E8EA5-00BF-400D-8E28-3E03668CA0D0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277753D-D109-472E-B6C1-F0FC6F4E1FA5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D92B976-18DD-4708-A92A-5D84AA9A8AE5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F034A17-CD90-4CF8-BD11-58858ACA7620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453D635-AC60-46F9-9A01-ACBF1F5647D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B058C8-30A2-4488-AC7A-D74AE1CCDA7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3C36407F-8404-429B-B7EC-E6A05737B5E0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9419B6A-A4DD-497D-8C19-1E125947A25A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4478334-7354-4FF2-9780-79838DCD4116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9353729-4BEF-4E75-BCD9-AB72493E3877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51EED1-4B5B-4329-8CD6-AA62F581C80B}"/>
              </a:ext>
            </a:extLst>
          </p:cNvPr>
          <p:cNvSpPr txBox="1"/>
          <p:nvPr/>
        </p:nvSpPr>
        <p:spPr>
          <a:xfrm>
            <a:off x="-1" y="712071"/>
            <a:ext cx="239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Use Case Diagram</a:t>
            </a:r>
            <a:endParaRPr lang="ko-KR" altLang="en-US" sz="2400" b="1" spc="-150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02BA5E-F34A-44FF-ACD7-A70A1022F065}"/>
              </a:ext>
            </a:extLst>
          </p:cNvPr>
          <p:cNvSpPr txBox="1"/>
          <p:nvPr/>
        </p:nvSpPr>
        <p:spPr>
          <a:xfrm>
            <a:off x="2501203" y="4783034"/>
            <a:ext cx="9690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ea typeface="아리따-돋움(TTF)-Medium" panose="02020603020101020101"/>
              </a:rPr>
              <a:t>Use Case Diagram</a:t>
            </a:r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을 이용하여</a:t>
            </a:r>
            <a:endParaRPr lang="en-US" altLang="ko-KR" sz="2400" b="1" spc="-15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pPr algn="ctr"/>
            <a:r>
              <a:rPr lang="en-US" altLang="ko-KR" sz="2800" b="1" spc="-150" dirty="0">
                <a:solidFill>
                  <a:schemeClr val="bg1"/>
                </a:solidFill>
                <a:ea typeface="아리따-돋움(TTF)-Medium" panose="02020603020101020101"/>
              </a:rPr>
              <a:t>User</a:t>
            </a:r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의 행동을 기준으로 본 </a:t>
            </a:r>
            <a:r>
              <a:rPr lang="en-US" altLang="ko-KR" sz="2800" b="1" spc="-150" dirty="0">
                <a:solidFill>
                  <a:schemeClr val="bg1"/>
                </a:solidFill>
                <a:ea typeface="아리따-돋움(TTF)-Medium" panose="02020603020101020101"/>
              </a:rPr>
              <a:t>Rooomie</a:t>
            </a:r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의 룸메이트 추천 시스템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8A53762-1A06-44B6-835D-1AAD1373A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699" y="1512278"/>
            <a:ext cx="8578061" cy="30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2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968C-446C-4E97-B8B8-8D96540D25E4}"/>
              </a:ext>
            </a:extLst>
          </p:cNvPr>
          <p:cNvSpPr txBox="1"/>
          <p:nvPr/>
        </p:nvSpPr>
        <p:spPr>
          <a:xfrm>
            <a:off x="2539736" y="982376"/>
            <a:ext cx="811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586CE5-B312-40ED-90A0-9D0485952704}"/>
              </a:ext>
            </a:extLst>
          </p:cNvPr>
          <p:cNvSpPr txBox="1"/>
          <p:nvPr/>
        </p:nvSpPr>
        <p:spPr>
          <a:xfrm>
            <a:off x="2539736" y="146711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INDEX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0DB699B-62F7-422C-8B1D-62E28FD463BF}"/>
              </a:ext>
            </a:extLst>
          </p:cNvPr>
          <p:cNvCxnSpPr>
            <a:cxnSpLocks/>
          </p:cNvCxnSpPr>
          <p:nvPr/>
        </p:nvCxnSpPr>
        <p:spPr>
          <a:xfrm>
            <a:off x="6574631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3C3B19-35AE-439E-B845-70E041E15E51}"/>
              </a:ext>
            </a:extLst>
          </p:cNvPr>
          <p:cNvSpPr txBox="1"/>
          <p:nvPr/>
        </p:nvSpPr>
        <p:spPr>
          <a:xfrm>
            <a:off x="6684220" y="2064566"/>
            <a:ext cx="10038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서론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C0E4204-D824-4525-9F13-230CFE776E39}"/>
              </a:ext>
            </a:extLst>
          </p:cNvPr>
          <p:cNvCxnSpPr>
            <a:cxnSpLocks/>
          </p:cNvCxnSpPr>
          <p:nvPr/>
        </p:nvCxnSpPr>
        <p:spPr>
          <a:xfrm>
            <a:off x="6574631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9C6EBF-C448-4EA8-B2D8-E196E0E73DF6}"/>
              </a:ext>
            </a:extLst>
          </p:cNvPr>
          <p:cNvSpPr txBox="1"/>
          <p:nvPr/>
        </p:nvSpPr>
        <p:spPr>
          <a:xfrm>
            <a:off x="6684225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4A603F0-4BCF-472A-9D36-A9BE3D857AC5}"/>
              </a:ext>
            </a:extLst>
          </p:cNvPr>
          <p:cNvCxnSpPr>
            <a:cxnSpLocks/>
          </p:cNvCxnSpPr>
          <p:nvPr/>
        </p:nvCxnSpPr>
        <p:spPr>
          <a:xfrm>
            <a:off x="6574631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189BB2-E95E-4DD3-B7B3-296822A7BEF8}"/>
              </a:ext>
            </a:extLst>
          </p:cNvPr>
          <p:cNvSpPr txBox="1"/>
          <p:nvPr/>
        </p:nvSpPr>
        <p:spPr>
          <a:xfrm>
            <a:off x="6684220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E522A02-F6E2-4794-B7EC-B1C864523AF1}"/>
              </a:ext>
            </a:extLst>
          </p:cNvPr>
          <p:cNvCxnSpPr>
            <a:cxnSpLocks/>
          </p:cNvCxnSpPr>
          <p:nvPr/>
        </p:nvCxnSpPr>
        <p:spPr>
          <a:xfrm>
            <a:off x="6574631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D8CC3B-5969-4E32-A79D-76F767FE7692}"/>
              </a:ext>
            </a:extLst>
          </p:cNvPr>
          <p:cNvSpPr txBox="1"/>
          <p:nvPr/>
        </p:nvSpPr>
        <p:spPr>
          <a:xfrm>
            <a:off x="6684220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B163905-84E9-4086-B022-D90999531766}"/>
              </a:ext>
            </a:extLst>
          </p:cNvPr>
          <p:cNvCxnSpPr>
            <a:cxnSpLocks/>
          </p:cNvCxnSpPr>
          <p:nvPr/>
        </p:nvCxnSpPr>
        <p:spPr>
          <a:xfrm>
            <a:off x="6574631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E7614A-0D62-4647-B23B-2D7946BE50CA}"/>
              </a:ext>
            </a:extLst>
          </p:cNvPr>
          <p:cNvSpPr txBox="1"/>
          <p:nvPr/>
        </p:nvSpPr>
        <p:spPr>
          <a:xfrm>
            <a:off x="6684225" y="4875992"/>
            <a:ext cx="29963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 및 향후 연구과제</a:t>
            </a:r>
          </a:p>
        </p:txBody>
      </p:sp>
    </p:spTree>
    <p:extLst>
      <p:ext uri="{BB962C8B-B14F-4D97-AF65-F5344CB8AC3E}">
        <p14:creationId xmlns:p14="http://schemas.microsoft.com/office/powerpoint/2010/main" val="36333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0000" de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51263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3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5.55112E-17 L -0.49922 5.55112E-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-0.51263 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3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49961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8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2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51263 -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-0.49571 -2.5925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2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5126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3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49571 2.5925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2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-0.51263 -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3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49869 -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3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18659 -4.0740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18386 -7.4074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3" grpId="0"/>
      <p:bldP spid="15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660E911-71F5-4926-8F73-006B42540010}"/>
              </a:ext>
            </a:extLst>
          </p:cNvPr>
          <p:cNvSpPr/>
          <p:nvPr/>
        </p:nvSpPr>
        <p:spPr>
          <a:xfrm>
            <a:off x="5051397" y="1150477"/>
            <a:ext cx="4222472" cy="4664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2E511BD-CC1B-4B94-9854-B441A071F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46F8A60-64BF-486F-A5DF-5E966441366D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3E8EA5-00BF-400D-8E28-3E03668CA0D0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277753D-D109-472E-B6C1-F0FC6F4E1FA5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D92B976-18DD-4708-A92A-5D84AA9A8AE5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F034A17-CD90-4CF8-BD11-58858ACA7620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453D635-AC60-46F9-9A01-ACBF1F5647D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B058C8-30A2-4488-AC7A-D74AE1CCDA7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3C36407F-8404-429B-B7EC-E6A05737B5E0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9419B6A-A4DD-497D-8C19-1E125947A25A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4478334-7354-4FF2-9780-79838DCD4116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03E177-77F4-4FA3-80B5-722FEB0AF000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전체 앱 시스템</a:t>
            </a:r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xmlns="" id="{DB06F0E4-248A-4984-8E32-CD828C268095}"/>
              </a:ext>
            </a:extLst>
          </p:cNvPr>
          <p:cNvSpPr/>
          <p:nvPr/>
        </p:nvSpPr>
        <p:spPr>
          <a:xfrm>
            <a:off x="2805070" y="2198276"/>
            <a:ext cx="1738009" cy="173399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ySQLì ëí ì´ë¯¸ì§ ê²ìê²°ê³¼">
            <a:extLst>
              <a:ext uri="{FF2B5EF4-FFF2-40B4-BE49-F238E27FC236}">
                <a16:creationId xmlns:a16="http://schemas.microsoft.com/office/drawing/2014/main" xmlns="" id="{E36A239B-C48D-491B-BB34-C997F5BE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19" y="2768666"/>
            <a:ext cx="1396709" cy="86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D79A7A7-1447-480B-8CA4-95DA58AB34A7}"/>
              </a:ext>
            </a:extLst>
          </p:cNvPr>
          <p:cNvSpPr/>
          <p:nvPr/>
        </p:nvSpPr>
        <p:spPr>
          <a:xfrm>
            <a:off x="5051397" y="1127897"/>
            <a:ext cx="4222468" cy="829995"/>
          </a:xfrm>
          <a:prstGeom prst="rect">
            <a:avLst/>
          </a:prstGeom>
          <a:solidFill>
            <a:srgbClr val="7EBAC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ì¥ê³  ìë²ì ëí ì´ë¯¸ì§ ê²ìê²°ê³¼">
            <a:extLst>
              <a:ext uri="{FF2B5EF4-FFF2-40B4-BE49-F238E27FC236}">
                <a16:creationId xmlns:a16="http://schemas.microsoft.com/office/drawing/2014/main" xmlns="" id="{4F292ADC-62B9-48FC-A9BE-14B4BD637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3"/>
          <a:stretch/>
        </p:blipFill>
        <p:spPr bwMode="auto">
          <a:xfrm>
            <a:off x="5455605" y="1165975"/>
            <a:ext cx="3409425" cy="77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 studioì ëí ì´ë¯¸ì§ ê²ìê²°ê³¼">
            <a:extLst>
              <a:ext uri="{FF2B5EF4-FFF2-40B4-BE49-F238E27FC236}">
                <a16:creationId xmlns:a16="http://schemas.microsoft.com/office/drawing/2014/main" xmlns="" id="{D49D2784-04BF-46C4-903F-A9037871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62" y="4635128"/>
            <a:ext cx="820259" cy="8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¤ë§í¸í°ì ëí ì´ë¯¸ì§ ê²ìê²°ê³¼">
            <a:extLst>
              <a:ext uri="{FF2B5EF4-FFF2-40B4-BE49-F238E27FC236}">
                <a16:creationId xmlns:a16="http://schemas.microsoft.com/office/drawing/2014/main" xmlns="" id="{129B89FF-2C54-4FC8-B12C-C99C5A5A5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t="5267" r="18996" b="3711"/>
          <a:stretch/>
        </p:blipFill>
        <p:spPr bwMode="auto">
          <a:xfrm>
            <a:off x="10366488" y="2111060"/>
            <a:ext cx="1272740" cy="2646919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ëë¡ì´ë ì¤íëì¤ì ëí ì´ë¯¸ì§ ê²ìê²°ê³¼">
            <a:extLst>
              <a:ext uri="{FF2B5EF4-FFF2-40B4-BE49-F238E27FC236}">
                <a16:creationId xmlns:a16="http://schemas.microsoft.com/office/drawing/2014/main" xmlns="" id="{E38131CF-4514-4C03-8882-597EF435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238" y="2974387"/>
            <a:ext cx="1039193" cy="77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A422B8F-4F61-4A00-A373-9FE0EEF049F6}"/>
              </a:ext>
            </a:extLst>
          </p:cNvPr>
          <p:cNvSpPr/>
          <p:nvPr/>
        </p:nvSpPr>
        <p:spPr>
          <a:xfrm>
            <a:off x="5553062" y="2256917"/>
            <a:ext cx="1029266" cy="688423"/>
          </a:xfrm>
          <a:prstGeom prst="rect">
            <a:avLst/>
          </a:prstGeom>
          <a:solidFill>
            <a:schemeClr val="bg1"/>
          </a:solidFill>
          <a:ln w="28575">
            <a:solidFill>
              <a:srgbClr val="7EB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Models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03BA7FA-24DF-4666-BC46-51360402F159}"/>
              </a:ext>
            </a:extLst>
          </p:cNvPr>
          <p:cNvSpPr/>
          <p:nvPr/>
        </p:nvSpPr>
        <p:spPr>
          <a:xfrm>
            <a:off x="6645684" y="3534400"/>
            <a:ext cx="1029266" cy="688423"/>
          </a:xfrm>
          <a:prstGeom prst="rect">
            <a:avLst/>
          </a:prstGeom>
          <a:solidFill>
            <a:schemeClr val="bg1"/>
          </a:solidFill>
          <a:ln w="28575">
            <a:solidFill>
              <a:srgbClr val="7EB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views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25A3DCB-9782-4D7B-8946-EAD52A6C0522}"/>
              </a:ext>
            </a:extLst>
          </p:cNvPr>
          <p:cNvSpPr/>
          <p:nvPr/>
        </p:nvSpPr>
        <p:spPr>
          <a:xfrm>
            <a:off x="7674950" y="2256917"/>
            <a:ext cx="1029266" cy="688423"/>
          </a:xfrm>
          <a:prstGeom prst="rect">
            <a:avLst/>
          </a:prstGeom>
          <a:solidFill>
            <a:schemeClr val="bg1"/>
          </a:solidFill>
          <a:ln w="28575">
            <a:solidFill>
              <a:srgbClr val="7EB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urls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F2146F82-2CC2-4093-8B4E-C5919515F8AC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 flipV="1">
            <a:off x="7377194" y="2601128"/>
            <a:ext cx="297757" cy="933271"/>
          </a:xfrm>
          <a:prstGeom prst="bentConnector2">
            <a:avLst/>
          </a:prstGeom>
          <a:ln w="28575">
            <a:solidFill>
              <a:srgbClr val="D3B9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9C635F8-251A-4E5C-AD37-F3CECF7BAFB5}"/>
              </a:ext>
            </a:extLst>
          </p:cNvPr>
          <p:cNvSpPr txBox="1"/>
          <p:nvPr/>
        </p:nvSpPr>
        <p:spPr>
          <a:xfrm>
            <a:off x="8803698" y="2171240"/>
            <a:ext cx="40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2E8A5DF-8CF7-4FF8-B072-D96BAF718FEC}"/>
              </a:ext>
            </a:extLst>
          </p:cNvPr>
          <p:cNvSpPr txBox="1"/>
          <p:nvPr/>
        </p:nvSpPr>
        <p:spPr>
          <a:xfrm>
            <a:off x="7229972" y="2185929"/>
            <a:ext cx="13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②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B50AF1A-5058-486C-9758-085C4A129357}"/>
              </a:ext>
            </a:extLst>
          </p:cNvPr>
          <p:cNvSpPr txBox="1"/>
          <p:nvPr/>
        </p:nvSpPr>
        <p:spPr>
          <a:xfrm>
            <a:off x="6373321" y="4418758"/>
            <a:ext cx="111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970C704-63FE-41CC-82EC-53EDF29FBAA5}"/>
              </a:ext>
            </a:extLst>
          </p:cNvPr>
          <p:cNvSpPr txBox="1"/>
          <p:nvPr/>
        </p:nvSpPr>
        <p:spPr>
          <a:xfrm>
            <a:off x="5034725" y="4557924"/>
            <a:ext cx="4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ⓑ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xmlns="" id="{80451317-128F-4E25-AE01-0EC7244963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9528" y="2947554"/>
            <a:ext cx="759072" cy="414618"/>
          </a:xfrm>
          <a:prstGeom prst="bentConnector3">
            <a:avLst>
              <a:gd name="adj1" fmla="val -417"/>
            </a:avLst>
          </a:prstGeom>
          <a:ln w="28575">
            <a:solidFill>
              <a:srgbClr val="D3B9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F63CEF74-780C-4BAF-8837-DE8D2A1F9ADD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4543079" y="2775326"/>
            <a:ext cx="1007937" cy="289948"/>
          </a:xfrm>
          <a:prstGeom prst="bentConnector3">
            <a:avLst/>
          </a:prstGeom>
          <a:ln w="28575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1DD37719-AB20-42FB-A234-BF564B5FFF5B}"/>
              </a:ext>
            </a:extLst>
          </p:cNvPr>
          <p:cNvCxnSpPr>
            <a:cxnSpLocks/>
          </p:cNvCxnSpPr>
          <p:nvPr/>
        </p:nvCxnSpPr>
        <p:spPr>
          <a:xfrm>
            <a:off x="5551016" y="2771607"/>
            <a:ext cx="1031312" cy="0"/>
          </a:xfrm>
          <a:prstGeom prst="line">
            <a:avLst/>
          </a:prstGeom>
          <a:ln w="28575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C1F1815-3AE8-4460-A083-E5807F01100F}"/>
              </a:ext>
            </a:extLst>
          </p:cNvPr>
          <p:cNvSpPr txBox="1"/>
          <p:nvPr/>
        </p:nvSpPr>
        <p:spPr>
          <a:xfrm>
            <a:off x="6527664" y="2944585"/>
            <a:ext cx="13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③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E98F435-DCA6-41A5-B3A2-2683E435D615}"/>
              </a:ext>
            </a:extLst>
          </p:cNvPr>
          <p:cNvSpPr txBox="1"/>
          <p:nvPr/>
        </p:nvSpPr>
        <p:spPr>
          <a:xfrm>
            <a:off x="7822867" y="3933335"/>
            <a:ext cx="13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④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xmlns="" id="{1DD441C6-388C-437F-B203-92DC064FFD72}"/>
              </a:ext>
            </a:extLst>
          </p:cNvPr>
          <p:cNvCxnSpPr>
            <a:cxnSpLocks/>
          </p:cNvCxnSpPr>
          <p:nvPr/>
        </p:nvCxnSpPr>
        <p:spPr>
          <a:xfrm rot="10800000">
            <a:off x="8704217" y="2601128"/>
            <a:ext cx="1660225" cy="521524"/>
          </a:xfrm>
          <a:prstGeom prst="bentConnector3">
            <a:avLst/>
          </a:prstGeom>
          <a:ln w="28575">
            <a:solidFill>
              <a:srgbClr val="D3B9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xmlns="" id="{CD280289-CA84-4480-9162-E3A28D18DB2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7674950" y="3877855"/>
            <a:ext cx="2689491" cy="757"/>
          </a:xfrm>
          <a:prstGeom prst="bentConnector3">
            <a:avLst/>
          </a:prstGeom>
          <a:ln w="28575">
            <a:solidFill>
              <a:srgbClr val="D3B9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99899158-FE6C-404C-BE57-3568BFBDA0A8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꺾임 1026">
            <a:extLst>
              <a:ext uri="{FF2B5EF4-FFF2-40B4-BE49-F238E27FC236}">
                <a16:creationId xmlns:a16="http://schemas.microsoft.com/office/drawing/2014/main" xmlns="" id="{E69E8980-EEC7-42B9-8AC9-0810FA247628}"/>
              </a:ext>
            </a:extLst>
          </p:cNvPr>
          <p:cNvCxnSpPr>
            <a:stCxn id="47" idx="2"/>
            <a:endCxn id="1034" idx="0"/>
          </p:cNvCxnSpPr>
          <p:nvPr/>
        </p:nvCxnSpPr>
        <p:spPr>
          <a:xfrm rot="5400000">
            <a:off x="6355603" y="3830413"/>
            <a:ext cx="412305" cy="1197125"/>
          </a:xfrm>
          <a:prstGeom prst="bentConnector3">
            <a:avLst/>
          </a:prstGeom>
          <a:ln w="28575">
            <a:solidFill>
              <a:srgbClr val="D3B9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xmlns="" id="{C1B671A9-EDEA-4339-8CC4-8C7CCDD03311}"/>
              </a:ext>
            </a:extLst>
          </p:cNvPr>
          <p:cNvCxnSpPr>
            <a:stCxn id="1034" idx="1"/>
            <a:endCxn id="2" idx="3"/>
          </p:cNvCxnSpPr>
          <p:nvPr/>
        </p:nvCxnSpPr>
        <p:spPr>
          <a:xfrm rot="10800000">
            <a:off x="3674076" y="3932272"/>
            <a:ext cx="1878987" cy="1112987"/>
          </a:xfrm>
          <a:prstGeom prst="bentConnector2">
            <a:avLst/>
          </a:prstGeom>
          <a:ln w="28575">
            <a:solidFill>
              <a:srgbClr val="D3B9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9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가구이(가) 표시된 사진&#10;&#10;높은 신뢰도로 생성된 설명">
            <a:extLst>
              <a:ext uri="{FF2B5EF4-FFF2-40B4-BE49-F238E27FC236}">
                <a16:creationId xmlns:a16="http://schemas.microsoft.com/office/drawing/2014/main" xmlns="" id="{BE7D496B-DC2C-436E-858C-98D6E87AB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0" y="5485615"/>
            <a:ext cx="1957252" cy="1314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E80B78A-CA06-438F-8625-93B2C24F0791}"/>
              </a:ext>
            </a:extLst>
          </p:cNvPr>
          <p:cNvSpPr txBox="1"/>
          <p:nvPr/>
        </p:nvSpPr>
        <p:spPr>
          <a:xfrm>
            <a:off x="2540420" y="1972232"/>
            <a:ext cx="9651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Handling Thread in Android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F16DB55-BBF6-4EEA-ACAA-EF2C13B1D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FF7E165-4F93-4AAB-8C71-BAF72139CCFA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4ED4A9D-DF14-4B3A-9DA8-E4338B6EE7E7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3FE16480-1403-479A-BCB8-FD3AC8B9F190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F698A28-DE54-40B4-AAE5-C4D20BD5622E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FA09E69-BF20-4123-8B37-D6685436F5BC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B8E0776-9B59-406D-B8BA-CFD8AA9F1621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C393508-ED29-4378-B416-9D0CB7F3CDE2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70049D4-1B99-4312-964C-465D66AB7158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F85EA02-E41F-429D-A805-5FA81CE56A67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15E0866-9C51-40FB-9518-33BF710DCDE2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5CA0733-19D6-4793-B244-02CE3103EC84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A14B82-E38F-45EE-9CDE-7BB325F1C510}"/>
              </a:ext>
            </a:extLst>
          </p:cNvPr>
          <p:cNvSpPr txBox="1"/>
          <p:nvPr/>
        </p:nvSpPr>
        <p:spPr>
          <a:xfrm>
            <a:off x="3400244" y="3470279"/>
            <a:ext cx="8330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err="1">
                <a:solidFill>
                  <a:schemeClr val="bg1"/>
                </a:solidFill>
              </a:rPr>
              <a:t>AsyncTask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dirty="0" err="1">
                <a:solidFill>
                  <a:schemeClr val="bg1"/>
                </a:solidFill>
              </a:rPr>
              <a:t>ItentService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</a:rPr>
              <a:t>Looper, Handler, Handler Thread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1280719-A5D7-47F2-9303-AF1FA3C50B81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아리따-돋움(TTF)-Medium" panose="02020603020101020101"/>
              </a:rPr>
              <a:t>Android</a:t>
            </a:r>
            <a:endParaRPr lang="ko-KR" altLang="en-US" sz="2000" b="1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41093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가구이(가) 표시된 사진&#10;&#10;높은 신뢰도로 생성된 설명">
            <a:extLst>
              <a:ext uri="{FF2B5EF4-FFF2-40B4-BE49-F238E27FC236}">
                <a16:creationId xmlns:a16="http://schemas.microsoft.com/office/drawing/2014/main" xmlns="" id="{BE7D496B-DC2C-436E-858C-98D6E87AB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0" y="5485615"/>
            <a:ext cx="1957252" cy="1314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E80B78A-CA06-438F-8625-93B2C24F0791}"/>
              </a:ext>
            </a:extLst>
          </p:cNvPr>
          <p:cNvSpPr txBox="1"/>
          <p:nvPr/>
        </p:nvSpPr>
        <p:spPr>
          <a:xfrm>
            <a:off x="2580137" y="213563"/>
            <a:ext cx="9651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Handling Thread in Android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F16DB55-BBF6-4EEA-ACAA-EF2C13B1D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FF7E165-4F93-4AAB-8C71-BAF72139CCFA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4ED4A9D-DF14-4B3A-9DA8-E4338B6EE7E7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3FE16480-1403-479A-BCB8-FD3AC8B9F190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F698A28-DE54-40B4-AAE5-C4D20BD5622E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FA09E69-BF20-4123-8B37-D6685436F5BC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B8E0776-9B59-406D-B8BA-CFD8AA9F1621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C393508-ED29-4378-B416-9D0CB7F3CDE2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70049D4-1B99-4312-964C-465D66AB7158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F85EA02-E41F-429D-A805-5FA81CE56A67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15E0866-9C51-40FB-9518-33BF710DCDE2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5CA0733-19D6-4793-B244-02CE3103EC84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1280719-A5D7-47F2-9303-AF1FA3C50B81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아리따-돋움(TTF)-Medium" panose="02020603020101020101"/>
              </a:rPr>
              <a:t>Android</a:t>
            </a:r>
            <a:endParaRPr lang="ko-KR" altLang="en-US" sz="2000" b="1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21" y="1588251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가구이(가) 표시된 사진&#10;&#10;높은 신뢰도로 생성된 설명">
            <a:extLst>
              <a:ext uri="{FF2B5EF4-FFF2-40B4-BE49-F238E27FC236}">
                <a16:creationId xmlns:a16="http://schemas.microsoft.com/office/drawing/2014/main" xmlns="" id="{BE7D496B-DC2C-436E-858C-98D6E87AB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0" y="5485615"/>
            <a:ext cx="1957252" cy="1314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E80B78A-CA06-438F-8625-93B2C24F0791}"/>
              </a:ext>
            </a:extLst>
          </p:cNvPr>
          <p:cNvSpPr txBox="1"/>
          <p:nvPr/>
        </p:nvSpPr>
        <p:spPr>
          <a:xfrm>
            <a:off x="2536948" y="1972232"/>
            <a:ext cx="9651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Layout In Android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F16DB55-BBF6-4EEA-ACAA-EF2C13B1D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FF7E165-4F93-4AAB-8C71-BAF72139CCFA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4ED4A9D-DF14-4B3A-9DA8-E4338B6EE7E7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3FE16480-1403-479A-BCB8-FD3AC8B9F190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F698A28-DE54-40B4-AAE5-C4D20BD5622E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FA09E69-BF20-4123-8B37-D6685436F5BC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B8E0776-9B59-406D-B8BA-CFD8AA9F1621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C393508-ED29-4378-B416-9D0CB7F3CDE2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70049D4-1B99-4312-964C-465D66AB7158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F85EA02-E41F-429D-A805-5FA81CE56A67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15E0866-9C51-40FB-9518-33BF710DCDE2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5CA0733-19D6-4793-B244-02CE3103EC84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A14B82-E38F-45EE-9CDE-7BB325F1C510}"/>
              </a:ext>
            </a:extLst>
          </p:cNvPr>
          <p:cNvSpPr txBox="1"/>
          <p:nvPr/>
        </p:nvSpPr>
        <p:spPr>
          <a:xfrm>
            <a:off x="3400244" y="3470279"/>
            <a:ext cx="8330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</a:rPr>
              <a:t>Constraint Layout</a:t>
            </a:r>
          </a:p>
          <a:p>
            <a:pPr marL="342900" indent="-34290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</a:rPr>
              <a:t>Linear Layout</a:t>
            </a:r>
          </a:p>
          <a:p>
            <a:pPr marL="342900" indent="-34290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</a:rPr>
              <a:t>Recycler View,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Scroll View, List 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EC4E826-B177-45C0-A5D5-9436370AD7EB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아리따-돋움(TTF)-Medium" panose="02020603020101020101"/>
              </a:rPr>
              <a:t>Android</a:t>
            </a:r>
            <a:endParaRPr lang="ko-KR" altLang="en-US" sz="2000" b="1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7186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가구이(가) 표시된 사진&#10;&#10;높은 신뢰도로 생성된 설명">
            <a:extLst>
              <a:ext uri="{FF2B5EF4-FFF2-40B4-BE49-F238E27FC236}">
                <a16:creationId xmlns:a16="http://schemas.microsoft.com/office/drawing/2014/main" xmlns="" id="{BE7D496B-DC2C-436E-858C-98D6E87AB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0" y="5485615"/>
            <a:ext cx="1957252" cy="1314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E80B78A-CA06-438F-8625-93B2C24F0791}"/>
              </a:ext>
            </a:extLst>
          </p:cNvPr>
          <p:cNvSpPr txBox="1"/>
          <p:nvPr/>
        </p:nvSpPr>
        <p:spPr>
          <a:xfrm>
            <a:off x="5951416" y="2480064"/>
            <a:ext cx="2735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bg1"/>
                </a:solidFill>
              </a:rPr>
              <a:t>시연</a:t>
            </a:r>
            <a:endParaRPr lang="en-US" altLang="ko-KR" sz="9600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F16DB55-BBF6-4EEA-ACAA-EF2C13B1D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FF7E165-4F93-4AAB-8C71-BAF72139CCFA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4ED4A9D-DF14-4B3A-9DA8-E4338B6EE7E7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3FE16480-1403-479A-BCB8-FD3AC8B9F190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F698A28-DE54-40B4-AAE5-C4D20BD5622E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FA09E69-BF20-4123-8B37-D6685436F5BC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B8E0776-9B59-406D-B8BA-CFD8AA9F1621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C393508-ED29-4378-B416-9D0CB7F3CDE2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70049D4-1B99-4312-964C-465D66AB7158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F85EA02-E41F-429D-A805-5FA81CE56A67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15E0866-9C51-40FB-9518-33BF710DCDE2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5CA0733-19D6-4793-B244-02CE3103EC84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4B7381D-D11F-44CF-9523-AD48AC03DB94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15129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8773F5-7518-4737-A63E-3B6867C2B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0" y="5387765"/>
            <a:ext cx="1395951" cy="13614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0CABA3-AB9B-406C-8694-15AABED01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5373CC20-A001-470F-BEBD-7B8EC952634B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CEB09F1-F655-4F35-A35B-449E3F493121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B308FF1-139A-4920-8E6C-AF674A7BAB4C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45E06C-46DD-446E-A491-24F45E1ECAAB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55FF7394-2ECD-40D7-9EF8-1D9E8791BCDD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FA8D760-A3F0-434C-8570-317AD6ABAE95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5004000D-73F3-45CC-A6E6-E0FFF2C29407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0D7E124-AD2E-41B3-9AF2-2BA35F11FF21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6F03BDEF-BC95-45C6-AF8F-646BE110B6CE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D8672CC-9F91-49D3-98F4-37A21C484101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133938CF-65A9-41A7-AA9C-4D10C46FD98C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FutureWalk.png íì ì¤">
            <a:extLst>
              <a:ext uri="{FF2B5EF4-FFF2-40B4-BE49-F238E27FC236}">
                <a16:creationId xmlns:a16="http://schemas.microsoft.com/office/drawing/2014/main" xmlns="" id="{24BF69A9-FE1C-4918-9877-F8C11733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96" y="685800"/>
            <a:ext cx="8900345" cy="47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E404125-9FEE-4066-ABF4-4E2E69CF6A21}"/>
              </a:ext>
            </a:extLst>
          </p:cNvPr>
          <p:cNvSpPr txBox="1"/>
          <p:nvPr/>
        </p:nvSpPr>
        <p:spPr>
          <a:xfrm>
            <a:off x="2702263" y="5910590"/>
            <a:ext cx="884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ea typeface="아리따-돋움(TTF)-Medium" panose="02020603020101020101"/>
              </a:rPr>
              <a:t>Use Case Diagram</a:t>
            </a:r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으로 보는 </a:t>
            </a:r>
            <a:r>
              <a:rPr lang="en-US" altLang="ko-KR" sz="2800" b="1" spc="-150" dirty="0">
                <a:solidFill>
                  <a:schemeClr val="bg1"/>
                </a:solidFill>
                <a:ea typeface="아리따-돋움(TTF)-Medium" panose="02020603020101020101"/>
              </a:rPr>
              <a:t>Rooomie</a:t>
            </a:r>
            <a:r>
              <a:rPr lang="ko-KR" altLang="en-US" sz="2400" b="1" spc="-150" dirty="0">
                <a:solidFill>
                  <a:schemeClr val="bg1"/>
                </a:solidFill>
                <a:ea typeface="아리따-돋움(TTF)-Medium" panose="02020603020101020101"/>
              </a:rPr>
              <a:t>의 </a:t>
            </a:r>
            <a:r>
              <a:rPr lang="en-US" altLang="ko-KR" sz="2800" b="1" spc="-150" dirty="0">
                <a:solidFill>
                  <a:schemeClr val="bg1"/>
                </a:solidFill>
                <a:ea typeface="아리따-돋움(TTF)-Medium" panose="02020603020101020101"/>
              </a:rPr>
              <a:t>Future Work</a:t>
            </a:r>
            <a:endParaRPr lang="ko-KR" altLang="en-US" sz="2400" b="1" spc="-150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ADC96C5-57BE-49E0-B7C3-F84E4EA102F5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아리따-돋움(TTF)-Medium" panose="02020603020101020101"/>
              </a:rPr>
              <a:t>Future Work</a:t>
            </a:r>
            <a:endParaRPr lang="ko-KR" altLang="en-US" sz="2000" b="1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16575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8773F5-7518-4737-A63E-3B6867C2B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0" y="5387765"/>
            <a:ext cx="1395951" cy="13614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B6A60A7-92E6-4DF6-8649-B264EB09E064}"/>
              </a:ext>
            </a:extLst>
          </p:cNvPr>
          <p:cNvSpPr/>
          <p:nvPr/>
        </p:nvSpPr>
        <p:spPr>
          <a:xfrm>
            <a:off x="2480896" y="0"/>
            <a:ext cx="9273145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David Buss, Woongjin ThinkBig, (2012),</a:t>
            </a:r>
            <a:r>
              <a:rPr lang="en-US" altLang="ko-KR" dirty="0">
                <a:solidFill>
                  <a:schemeClr val="bg1"/>
                </a:solidFill>
                <a:ea typeface="아리따-돋움(TTF)-Medium" panose="02020603020101020101"/>
              </a:rPr>
              <a:t>  “</a:t>
            </a:r>
            <a:r>
              <a:rPr lang="ko-KR" altLang="en-US" dirty="0">
                <a:solidFill>
                  <a:schemeClr val="bg1"/>
                </a:solidFill>
                <a:ea typeface="아리따-돋움(TTF)-Medium" panose="02020603020101020101"/>
              </a:rPr>
              <a:t>진화심리학</a:t>
            </a:r>
            <a:r>
              <a:rPr lang="en-US" altLang="ko-KR" dirty="0">
                <a:solidFill>
                  <a:schemeClr val="bg1"/>
                </a:solidFill>
                <a:ea typeface="아리따-돋움(TTF)-Medium" panose="02020603020101020101"/>
              </a:rPr>
              <a:t>”</a:t>
            </a:r>
          </a:p>
          <a:p>
            <a:endParaRPr lang="en-US" altLang="ko-KR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ko-KR" altLang="en-US" dirty="0">
                <a:solidFill>
                  <a:schemeClr val="bg1"/>
                </a:solidFill>
                <a:ea typeface="아리따-돋움(TTF)-Medium" panose="02020603020101020101"/>
              </a:rPr>
              <a:t>김나경, 이에스더. </a:t>
            </a:r>
            <a:r>
              <a:rPr lang="ko-KR" altLang="en-US" sz="2000" dirty="0">
                <a:solidFill>
                  <a:schemeClr val="bg1"/>
                </a:solidFill>
                <a:ea typeface="아리따-돋움(TTF)-Medium" panose="02020603020101020101"/>
              </a:rPr>
              <a:t>(2016)</a:t>
            </a:r>
            <a:r>
              <a:rPr lang="ko-KR" altLang="en-US" dirty="0">
                <a:solidFill>
                  <a:schemeClr val="bg1"/>
                </a:solidFill>
                <a:ea typeface="아리따-돋움(TTF)-Medium" panose="02020603020101020101"/>
              </a:rPr>
              <a:t>. 기숙사 대학생의 생활 스트레스 요인에 따른 예술치료프로그램 설계. 예술과 인간</a:t>
            </a:r>
            <a:r>
              <a:rPr lang="ko-KR" altLang="en-US" sz="2000" dirty="0">
                <a:solidFill>
                  <a:schemeClr val="bg1"/>
                </a:solidFill>
                <a:ea typeface="아리따-돋움(TTF)-Medium" panose="02020603020101020101"/>
              </a:rPr>
              <a:t>, 2(1), 60-79</a:t>
            </a:r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아리따-돋움(TTF)-Medium" panose="02020603020101020101"/>
              </a:rPr>
              <a:t>김소현</a:t>
            </a:r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, “</a:t>
            </a:r>
            <a:r>
              <a:rPr lang="ko-KR" altLang="en-US" sz="2000" dirty="0">
                <a:solidFill>
                  <a:schemeClr val="bg1"/>
                </a:solidFill>
                <a:ea typeface="아리따-돋움(TTF)-Medium" panose="02020603020101020101"/>
              </a:rPr>
              <a:t>협동적 필터링을 이용한 수강과목 추천 시스템</a:t>
            </a:r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”, </a:t>
            </a:r>
            <a:r>
              <a:rPr lang="ko-KR" altLang="en-US" sz="2000" dirty="0">
                <a:solidFill>
                  <a:schemeClr val="bg1"/>
                </a:solidFill>
                <a:ea typeface="아리따-돋움(TTF)-Medium" panose="02020603020101020101"/>
              </a:rPr>
              <a:t>석사학위</a:t>
            </a:r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 (2006)</a:t>
            </a: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Andrea </a:t>
            </a:r>
            <a:r>
              <a:rPr lang="en-US" altLang="ko-KR" sz="2000" dirty="0" err="1">
                <a:solidFill>
                  <a:schemeClr val="bg1"/>
                </a:solidFill>
                <a:ea typeface="아리따-돋움(TTF)-Medium" panose="02020603020101020101"/>
              </a:rPr>
              <a:t>Isoni</a:t>
            </a:r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, PACKT (2017), “</a:t>
            </a:r>
            <a:r>
              <a:rPr lang="ko-KR" altLang="en-US" sz="2000" dirty="0">
                <a:solidFill>
                  <a:schemeClr val="bg1"/>
                </a:solidFill>
                <a:ea typeface="아리따-돋움(TTF)-Medium" panose="02020603020101020101"/>
              </a:rPr>
              <a:t>웹을 위한 머신 러닝“</a:t>
            </a:r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Wesley J. Chun, PRENTICE HALL, (2014), “Core Python Applications Programming, 3rd”</a:t>
            </a: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K-modes Clustering Algorithm for Categorical Data - Neha Sharma, Nirmal Gaud</a:t>
            </a: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A CATEGORICAL REVIEW OF RECOMMENDER SYSTEMS - Prasad and Valli Kumari</a:t>
            </a: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ko-KR" altLang="en-US" sz="2000" spc="-150" dirty="0">
                <a:solidFill>
                  <a:schemeClr val="bg1"/>
                </a:solidFill>
                <a:ea typeface="아리따-돋움(TTF)-Medium" panose="02020603020101020101"/>
              </a:rPr>
              <a:t>범주형 데이터 분석에서 속성의 영향력을 이용한 군집분석   </a:t>
            </a:r>
            <a:r>
              <a:rPr lang="en-US" altLang="ko-KR" sz="2000" spc="-150" dirty="0">
                <a:solidFill>
                  <a:schemeClr val="bg1"/>
                </a:solidFill>
                <a:ea typeface="아리따-돋움(TTF)-Medium" panose="02020603020101020101"/>
              </a:rPr>
              <a:t>-   </a:t>
            </a:r>
            <a:r>
              <a:rPr lang="ko-KR" altLang="en-US" sz="2000" spc="-150" dirty="0">
                <a:solidFill>
                  <a:schemeClr val="bg1"/>
                </a:solidFill>
                <a:ea typeface="아리따-돋움(TTF)-Medium" panose="02020603020101020101"/>
              </a:rPr>
              <a:t>오수민</a:t>
            </a:r>
            <a:r>
              <a:rPr lang="en-US" altLang="ko-KR" sz="2000" spc="-150" dirty="0">
                <a:solidFill>
                  <a:schemeClr val="bg1"/>
                </a:solidFill>
                <a:ea typeface="아리따-돋움(TTF)-Medium" panose="02020603020101020101"/>
              </a:rPr>
              <a:t>, </a:t>
            </a:r>
            <a:r>
              <a:rPr lang="ko-KR" altLang="en-US" sz="2000" spc="-150" dirty="0" err="1">
                <a:solidFill>
                  <a:schemeClr val="bg1"/>
                </a:solidFill>
                <a:ea typeface="아리따-돋움(TTF)-Medium" panose="02020603020101020101"/>
              </a:rPr>
              <a:t>송준모</a:t>
            </a:r>
            <a:r>
              <a:rPr lang="en-US" altLang="ko-KR" sz="2000" spc="-150" dirty="0">
                <a:solidFill>
                  <a:schemeClr val="bg1"/>
                </a:solidFill>
                <a:ea typeface="아리따-돋움(TTF)-Medium" panose="02020603020101020101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ea typeface="아리따-돋움(TTF)-Medium" panose="02020603020101020101"/>
              </a:rPr>
              <a:t>김철수</a:t>
            </a:r>
            <a:endParaRPr lang="en-US" altLang="ko-KR" sz="2000" spc="-15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https://developer.android.com/work/guide</a:t>
            </a: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https://developer.android.com/reference/</a:t>
            </a:r>
          </a:p>
          <a:p>
            <a:endParaRPr lang="en-US" altLang="ko-KR" sz="2000" dirty="0">
              <a:solidFill>
                <a:schemeClr val="bg1"/>
              </a:solidFill>
              <a:ea typeface="아리따-돋움(TTF)-Medium" panose="0202060302010102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ea typeface="아리따-돋움(TTF)-Medium" panose="02020603020101020101"/>
              </a:rPr>
              <a:t>https://stuff.mit.edu/afs/sipb/project/android/docs/sdk/index.html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827974-4DE9-47E2-84BE-3903917E8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51FF4B8-EBDD-4130-90FB-558001C1B07B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2BD66C-10E2-4674-A396-3370D1C7F395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4CB0137F-13C6-4CDB-BC5F-CA697DD2B398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B7B3E78-F2B9-4DBC-A236-91882587AF14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B82CD38-491F-47EC-B8B2-E9F7E9013267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4D8F6B-B2FB-451A-899A-04D2DF8733CB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17249DC8-92CE-4BA0-AE0B-B43664848F82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21E51F0-405A-4874-907C-5EFC6BE6D27E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AF87FD-B381-46AC-BC81-68904AF9F328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0C19C80-75F3-48ED-86DF-0B42B1712785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1CF6A73A-BC3C-467C-A16A-A9F6F66C6F17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C1714AE-73D8-4644-B503-DAF95D68DC00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아리따-돋움(TTF)-Medium" panose="02020603020101020101"/>
              </a:rPr>
              <a:t>Reference</a:t>
            </a:r>
            <a:endParaRPr lang="ko-KR" altLang="en-US" sz="2000" b="1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419799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F687221-E588-4F69-8662-A26D9B67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88" y="365324"/>
            <a:ext cx="5176423" cy="50486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869701-FAFD-46FB-8CCA-E449D2A1977B}"/>
              </a:ext>
            </a:extLst>
          </p:cNvPr>
          <p:cNvSpPr txBox="1"/>
          <p:nvPr/>
        </p:nvSpPr>
        <p:spPr>
          <a:xfrm>
            <a:off x="3657600" y="5675086"/>
            <a:ext cx="517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2" descr="ë¶ìì ëí ì´ë¯¸ì§ ê²ìê²°ê³¼">
            <a:extLst>
              <a:ext uri="{FF2B5EF4-FFF2-40B4-BE49-F238E27FC236}">
                <a16:creationId xmlns:a16="http://schemas.microsoft.com/office/drawing/2014/main" xmlns="" id="{19EFB01F-06A4-436B-A9CE-4EC1ABC51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r="5551"/>
          <a:stretch/>
        </p:blipFill>
        <p:spPr bwMode="auto">
          <a:xfrm>
            <a:off x="3192530" y="829141"/>
            <a:ext cx="3283914" cy="38765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CD8CCCF-4B9D-4CA9-8946-D3297C9C6C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206E1AC1-9D4E-4EC9-A928-AE876612DDE6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AACBF92-A2D5-453B-9126-94D8789C7F30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5D9A3B9D-1B03-4B15-A039-9CB38D9DC7BC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1EED132-9949-4FD2-B595-0BFE042F0C78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2EC71E3-F0FB-4C95-97C7-C6741337C873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DEF484-6614-44AA-B502-94CBD692F84A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C342146C-B70B-4B2C-99A5-ABDFE1C85C1F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B07E0BF-073B-4F11-8860-3AF2B57F3F45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E6BB885E-64F1-474B-9807-23BE24195E38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C0B5089-8270-44A9-8B5C-EA2E98402C2C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15A94A-03B9-4207-94A3-1D2B5BBC779A}"/>
              </a:ext>
            </a:extLst>
          </p:cNvPr>
          <p:cNvSpPr txBox="1"/>
          <p:nvPr/>
        </p:nvSpPr>
        <p:spPr>
          <a:xfrm>
            <a:off x="30986" y="5258336"/>
            <a:ext cx="9690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친한 친구끼리 룸메이트를 </a:t>
            </a:r>
            <a:r>
              <a:rPr lang="ko-KR" altLang="en-US" sz="2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할 </a:t>
            </a:r>
            <a:r>
              <a:rPr lang="ko-KR" altLang="en-US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경우에도</a:t>
            </a:r>
            <a:endParaRPr lang="en-US" altLang="ko-KR" sz="2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갈등이 일어나 절교하는 친구들이 </a:t>
            </a:r>
            <a:r>
              <a:rPr lang="ko-KR" altLang="en-US" sz="2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많다는</a:t>
            </a:r>
            <a:endParaRPr lang="en-US" altLang="ko-KR" sz="20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경험을 </a:t>
            </a:r>
            <a:r>
              <a:rPr lang="ko-KR" altLang="en-US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듣거나 겪음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822ABAD-C5B3-4CF1-8E14-68F8A5EECE20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ea typeface="아리따-돋움(TTF)-Medium" panose="02020603020101020101"/>
              </a:rPr>
              <a:t>개발 동기</a:t>
            </a:r>
            <a:endParaRPr lang="ko-KR" altLang="en-US" sz="2000" b="1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C4DEFB74-1CD4-4999-B45C-A66C4554583C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1612CE-279D-4A9B-95FB-C21FF3A6165A}"/>
              </a:ext>
            </a:extLst>
          </p:cNvPr>
          <p:cNvSpPr txBox="1"/>
          <p:nvPr/>
        </p:nvSpPr>
        <p:spPr>
          <a:xfrm>
            <a:off x="7509999" y="5291490"/>
            <a:ext cx="474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여러 스트레스 환경에 노출되어</a:t>
            </a:r>
            <a:endParaRPr lang="en-US" altLang="ko-KR" sz="2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학교생활과 일상생활에 부정적 영향</a:t>
            </a:r>
          </a:p>
        </p:txBody>
      </p:sp>
      <p:pic>
        <p:nvPicPr>
          <p:cNvPr id="34" name="Picture 2" descr="ì¤í¸ë ì¤ì ëí ì´ë¯¸ì§ ê²ìê²°ê³¼">
            <a:extLst>
              <a:ext uri="{FF2B5EF4-FFF2-40B4-BE49-F238E27FC236}">
                <a16:creationId xmlns:a16="http://schemas.microsoft.com/office/drawing/2014/main" xmlns="" id="{3193D24A-AE2E-4C7B-B1DD-A2DE79387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r="15196"/>
          <a:stretch/>
        </p:blipFill>
        <p:spPr bwMode="auto">
          <a:xfrm>
            <a:off x="8425903" y="685494"/>
            <a:ext cx="2963581" cy="41904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E6A7F986-16FE-48D7-B5E9-94A672DF8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33"/>
          <a:stretch/>
        </p:blipFill>
        <p:spPr>
          <a:xfrm>
            <a:off x="5950953" y="716324"/>
            <a:ext cx="2910082" cy="4196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22F78B-7C8E-46AC-A34E-32525AF8CF79}"/>
              </a:ext>
            </a:extLst>
          </p:cNvPr>
          <p:cNvSpPr txBox="1"/>
          <p:nvPr/>
        </p:nvSpPr>
        <p:spPr>
          <a:xfrm>
            <a:off x="5046606" y="5146285"/>
            <a:ext cx="4741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서로 비슷한 점이 많으면 협력</a:t>
            </a:r>
            <a:r>
              <a:rPr lang="en-US" altLang="ko-KR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의사소통으로 이어진다“</a:t>
            </a:r>
            <a:endParaRPr lang="en-US" altLang="ko-KR" sz="2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David Buss, 2003</a:t>
            </a:r>
            <a:endParaRPr lang="ko-KR" altLang="en-US" sz="2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1E78A7B-5EC5-4068-8ADC-351C91C31B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99BADF8-AADF-426F-B569-661972D0F0FC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6AF604C-F3C3-4C2D-8C0B-DB0433771B8D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DF0477-0154-47AB-A227-9117B1591003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13EC0E6-6B0D-4A58-A2B8-18A5F8CD335A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CEA016B5-0DE0-44A7-9306-A48CE2490380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B3EBAF-5EDF-46C7-87CB-16BE7B4D00A5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CED81C2D-511D-47AB-8EE2-9F3EA3630E6B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06AE311-DD46-4C27-B36F-5354D90BF74C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76AD2B41-F20F-4000-855D-B78D353BE558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3C99822-6803-464B-AA9C-DEA5CC56669D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3537188-C985-40D6-8241-2024252EDC62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ea typeface="아리따-돋움(TTF)-Medium" panose="02020603020101020101"/>
              </a:rPr>
              <a:t>개발 동기</a:t>
            </a:r>
            <a:endParaRPr lang="ko-KR" altLang="en-US" sz="2000" b="1" dirty="0">
              <a:solidFill>
                <a:schemeClr val="bg1"/>
              </a:solidFill>
              <a:ea typeface="아리따-돋움(TTF)-Medium" panose="02020603020101020101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E8C6EF36-A188-44E2-99A4-E9565AEBA18F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0DB699B-62F7-422C-8B1D-62E28FD463BF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3C3B19-35AE-439E-B845-70E041E15E51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C0E4204-D824-4525-9F13-230CFE776E39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9C6EBF-C448-4EA8-B2D8-E196E0E73DF6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4A603F0-4BCF-472A-9D36-A9BE3D857AC5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189BB2-E95E-4DD3-B7B3-296822A7BEF8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E522A02-F6E2-4794-B7EC-B1C864523AF1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D8CC3B-5969-4E32-A79D-76F767FE7692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B163905-84E9-4086-B022-D9099953176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E7614A-0D62-4647-B23B-2D7946BE50C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680737-5FD1-44F5-A733-E1D037F4C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3" t="47365" r="29412" b="28998"/>
          <a:stretch/>
        </p:blipFill>
        <p:spPr>
          <a:xfrm>
            <a:off x="630663" y="5432635"/>
            <a:ext cx="875960" cy="12003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792FE2-CE29-42A6-8C04-D654641DEB03}"/>
              </a:ext>
            </a:extLst>
          </p:cNvPr>
          <p:cNvSpPr txBox="1"/>
          <p:nvPr/>
        </p:nvSpPr>
        <p:spPr>
          <a:xfrm>
            <a:off x="2800721" y="153192"/>
            <a:ext cx="9281688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0" baseline="-25000" dirty="0" err="1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클러스터링</a:t>
            </a:r>
            <a:r>
              <a:rPr lang="ko-KR" altLang="en-US" sz="80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알고리즘</a:t>
            </a:r>
            <a:endParaRPr lang="en-US" altLang="ko-KR" sz="80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just"/>
            <a:endParaRPr lang="en-US" altLang="ko-KR" sz="21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just"/>
            <a:endParaRPr lang="en-US" altLang="ko-KR" sz="21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just"/>
            <a:endParaRPr lang="en-US" altLang="ko-KR" sz="21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HAC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ko-KR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Hierarchical agglomerative </a:t>
            </a:r>
            <a:r>
              <a:rPr lang="ko-KR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clustering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en-US" altLang="ko-KR" sz="24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36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PAM</a:t>
            </a:r>
            <a:r>
              <a:rPr lang="en-US" altLang="ko-KR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(Partitioning around </a:t>
            </a:r>
            <a:r>
              <a:rPr lang="en-US" altLang="ko-KR" sz="2400" dirty="0" err="1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medoids</a:t>
            </a:r>
            <a:r>
              <a:rPr lang="en-US" altLang="ko-KR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K-MODES</a:t>
            </a:r>
            <a:endParaRPr lang="en-US" altLang="ko-KR" sz="36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algn="just">
              <a:buAutoNum type="arabicPeriod"/>
            </a:pPr>
            <a:endParaRPr lang="en-US" altLang="ko-KR" sz="21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algn="just">
              <a:buAutoNum type="arabicPeriod"/>
            </a:pPr>
            <a:endParaRPr lang="en-US" altLang="ko-KR" sz="21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just"/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모든 항목들이 </a:t>
            </a:r>
            <a:r>
              <a:rPr lang="ko-KR" altLang="en-US" sz="2100" dirty="0">
                <a:solidFill>
                  <a:srgbClr val="FFC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범주형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자료로 구성되어 있다</a:t>
            </a:r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19F7DF88-91DB-4A32-BDBF-AF85CB5260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8427712-D04B-440B-832F-5E954532DDFF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F9CF281F-A03E-4B84-839A-1E88D967469D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0DB699B-62F7-422C-8B1D-62E28FD463BF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3C3B19-35AE-439E-B845-70E041E15E51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C0E4204-D824-4525-9F13-230CFE776E39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9C6EBF-C448-4EA8-B2D8-E196E0E73DF6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4A603F0-4BCF-472A-9D36-A9BE3D857AC5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189BB2-E95E-4DD3-B7B3-296822A7BEF8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E522A02-F6E2-4794-B7EC-B1C864523AF1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D8CC3B-5969-4E32-A79D-76F767FE7692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B163905-84E9-4086-B022-D9099953176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E7614A-0D62-4647-B23B-2D7946BE50C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680737-5FD1-44F5-A733-E1D037F4C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3" t="47365" r="29412" b="28998"/>
          <a:stretch/>
        </p:blipFill>
        <p:spPr>
          <a:xfrm>
            <a:off x="630663" y="5432635"/>
            <a:ext cx="875960" cy="12003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5707C38-AF2B-4DAD-8B7F-E792DB46C6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30C384-AB6F-4975-BD52-3CECB3CABB8D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73C5CE31-066D-40B5-96BC-5BC5D72A7391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í´ë¬ì¤í°ë§ì ëí ì´ë¯¸ì§ ê²ìê²°ê³¼">
            <a:extLst>
              <a:ext uri="{FF2B5EF4-FFF2-40B4-BE49-F238E27FC236}">
                <a16:creationId xmlns:a16="http://schemas.microsoft.com/office/drawing/2014/main" xmlns="" id="{C0865B19-AFD5-46F1-840D-08145011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52" y="1797996"/>
            <a:ext cx="5805746" cy="417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E31F2D9E-557D-4777-B3FF-DBED0D516676}"/>
              </a:ext>
            </a:extLst>
          </p:cNvPr>
          <p:cNvSpPr/>
          <p:nvPr/>
        </p:nvSpPr>
        <p:spPr>
          <a:xfrm>
            <a:off x="6170950" y="3943469"/>
            <a:ext cx="1788826" cy="1405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2C322C14-F1F5-4439-82CF-3D8BDDD5FB7F}"/>
              </a:ext>
            </a:extLst>
          </p:cNvPr>
          <p:cNvSpPr/>
          <p:nvPr/>
        </p:nvSpPr>
        <p:spPr>
          <a:xfrm>
            <a:off x="4999772" y="2012379"/>
            <a:ext cx="2252416" cy="157866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CF6C8D7-7540-4313-A083-EA28C7758D61}"/>
              </a:ext>
            </a:extLst>
          </p:cNvPr>
          <p:cNvSpPr/>
          <p:nvPr/>
        </p:nvSpPr>
        <p:spPr>
          <a:xfrm>
            <a:off x="3004520" y="2715225"/>
            <a:ext cx="2064672" cy="176094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E41C7F2-BDEC-4254-9513-79C833E3F3D3}"/>
              </a:ext>
            </a:extLst>
          </p:cNvPr>
          <p:cNvSpPr txBox="1"/>
          <p:nvPr/>
        </p:nvSpPr>
        <p:spPr>
          <a:xfrm>
            <a:off x="8534742" y="1776176"/>
            <a:ext cx="35702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군집분석</a:t>
            </a:r>
            <a:endParaRPr lang="en-US" altLang="ko-KR" sz="24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개개인과의 유사도 측정</a:t>
            </a:r>
            <a:endParaRPr lang="en-US" altLang="ko-KR" sz="24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유사도 </a:t>
            </a:r>
            <a:r>
              <a:rPr lang="ko-KR" altLang="en-US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순위를 매긴 </a:t>
            </a:r>
            <a:r>
              <a:rPr lang="ko-KR" altLang="en-US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최대 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r>
              <a:rPr lang="ko-KR" altLang="en-US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명을 </a:t>
            </a:r>
            <a:r>
              <a:rPr lang="ko-KR" altLang="en-US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후보로 뽑음</a:t>
            </a:r>
            <a:r>
              <a:rPr lang="en-US" altLang="ko-KR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B3477E-23F4-483A-8307-053D98263110}"/>
              </a:ext>
            </a:extLst>
          </p:cNvPr>
          <p:cNvSpPr txBox="1"/>
          <p:nvPr/>
        </p:nvSpPr>
        <p:spPr>
          <a:xfrm>
            <a:off x="2876847" y="6858000"/>
            <a:ext cx="6438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6" tooltip="https://commons.wikimedia.org/wiki/File:Person_icon_BLACK-01.svg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7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cxnSp>
        <p:nvCxnSpPr>
          <p:cNvPr id="2049" name="직선 화살표 연결선 2048">
            <a:extLst>
              <a:ext uri="{FF2B5EF4-FFF2-40B4-BE49-F238E27FC236}">
                <a16:creationId xmlns:a16="http://schemas.microsoft.com/office/drawing/2014/main" xmlns="" id="{CA605E4C-901A-4336-9D7C-4F2370F22B6E}"/>
              </a:ext>
            </a:extLst>
          </p:cNvPr>
          <p:cNvCxnSpPr>
            <a:cxnSpLocks/>
          </p:cNvCxnSpPr>
          <p:nvPr/>
        </p:nvCxnSpPr>
        <p:spPr>
          <a:xfrm>
            <a:off x="5595635" y="2360965"/>
            <a:ext cx="865000" cy="1761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820B2E7-C5CA-448A-B31B-4163BEEC0732}"/>
              </a:ext>
            </a:extLst>
          </p:cNvPr>
          <p:cNvCxnSpPr>
            <a:cxnSpLocks/>
          </p:cNvCxnSpPr>
          <p:nvPr/>
        </p:nvCxnSpPr>
        <p:spPr>
          <a:xfrm flipV="1">
            <a:off x="5404409" y="2746633"/>
            <a:ext cx="1056226" cy="139052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FF7C43C3-550A-4B6A-B762-7D2AFE12189F}"/>
              </a:ext>
            </a:extLst>
          </p:cNvPr>
          <p:cNvCxnSpPr>
            <a:cxnSpLocks/>
          </p:cNvCxnSpPr>
          <p:nvPr/>
        </p:nvCxnSpPr>
        <p:spPr>
          <a:xfrm flipV="1">
            <a:off x="6232686" y="2885685"/>
            <a:ext cx="284789" cy="327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80BFB5-0DC4-4B2F-BADF-40DCAA9188B7}"/>
              </a:ext>
            </a:extLst>
          </p:cNvPr>
          <p:cNvCxnSpPr>
            <a:cxnSpLocks/>
          </p:cNvCxnSpPr>
          <p:nvPr/>
        </p:nvCxnSpPr>
        <p:spPr>
          <a:xfrm flipH="1" flipV="1">
            <a:off x="6742437" y="2954383"/>
            <a:ext cx="219522" cy="249059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5B2FD1E9-4EB3-44E0-8270-D606804FAD45}"/>
              </a:ext>
            </a:extLst>
          </p:cNvPr>
          <p:cNvCxnSpPr>
            <a:cxnSpLocks/>
          </p:cNvCxnSpPr>
          <p:nvPr/>
        </p:nvCxnSpPr>
        <p:spPr>
          <a:xfrm>
            <a:off x="5069192" y="2644200"/>
            <a:ext cx="139144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xmlns="" id="{73696535-299B-40E5-BC45-9C6ED489487C}"/>
              </a:ext>
            </a:extLst>
          </p:cNvPr>
          <p:cNvSpPr txBox="1"/>
          <p:nvPr/>
        </p:nvSpPr>
        <p:spPr>
          <a:xfrm>
            <a:off x="6753116" y="2746633"/>
            <a:ext cx="43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xmlns="" id="{79E32BD4-82EA-41D9-9C62-1112867D9700}"/>
              </a:ext>
            </a:extLst>
          </p:cNvPr>
          <p:cNvSpPr txBox="1"/>
          <p:nvPr/>
        </p:nvSpPr>
        <p:spPr>
          <a:xfrm>
            <a:off x="6290705" y="2958914"/>
            <a:ext cx="43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  <a:endParaRPr lang="en-US" altLang="ko-KR" dirty="0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xmlns="" id="{984763A2-A181-4287-91B1-8811909C65C2}"/>
              </a:ext>
            </a:extLst>
          </p:cNvPr>
          <p:cNvSpPr txBox="1"/>
          <p:nvPr/>
        </p:nvSpPr>
        <p:spPr>
          <a:xfrm>
            <a:off x="6017442" y="2138459"/>
            <a:ext cx="43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xmlns="" id="{1C174E6E-3493-484C-9B81-1C98DF4D8094}"/>
              </a:ext>
            </a:extLst>
          </p:cNvPr>
          <p:cNvSpPr txBox="1"/>
          <p:nvPr/>
        </p:nvSpPr>
        <p:spPr>
          <a:xfrm>
            <a:off x="5810545" y="2840176"/>
            <a:ext cx="43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xmlns="" id="{18CF8392-85BE-4122-B0FA-6EA0D504CA5A}"/>
              </a:ext>
            </a:extLst>
          </p:cNvPr>
          <p:cNvSpPr txBox="1"/>
          <p:nvPr/>
        </p:nvSpPr>
        <p:spPr>
          <a:xfrm>
            <a:off x="5149915" y="2304648"/>
            <a:ext cx="29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56" y="1966565"/>
            <a:ext cx="676533" cy="974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00721" y="136431"/>
            <a:ext cx="5477782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분석 프로세스 탐구</a:t>
            </a:r>
          </a:p>
        </p:txBody>
      </p:sp>
    </p:spTree>
    <p:extLst>
      <p:ext uri="{BB962C8B-B14F-4D97-AF65-F5344CB8AC3E}">
        <p14:creationId xmlns:p14="http://schemas.microsoft.com/office/powerpoint/2010/main" val="110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 animBg="1"/>
      <p:bldP spid="5" grpId="0" animBg="1"/>
      <p:bldP spid="6" grpId="0" animBg="1"/>
      <p:bldP spid="24" grpId="0"/>
      <p:bldP spid="2062" grpId="0"/>
      <p:bldP spid="2063" grpId="0"/>
      <p:bldP spid="2064" grpId="0"/>
      <p:bldP spid="2065" grpId="0"/>
      <p:bldP spid="20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0DB699B-62F7-422C-8B1D-62E28FD463BF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3C3B19-35AE-439E-B845-70E041E15E51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C0E4204-D824-4525-9F13-230CFE776E39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9C6EBF-C448-4EA8-B2D8-E196E0E73DF6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4A603F0-4BCF-472A-9D36-A9BE3D857AC5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189BB2-E95E-4DD3-B7B3-296822A7BEF8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E522A02-F6E2-4794-B7EC-B1C864523AF1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D8CC3B-5969-4E32-A79D-76F767FE7692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B163905-84E9-4086-B022-D90999531766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E7614A-0D62-4647-B23B-2D7946BE50C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680737-5FD1-44F5-A733-E1D037F4C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3" t="47365" r="29412" b="28998"/>
          <a:stretch/>
        </p:blipFill>
        <p:spPr>
          <a:xfrm>
            <a:off x="630663" y="5432635"/>
            <a:ext cx="875960" cy="12003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5707C38-AF2B-4DAD-8B7F-E792DB46C6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30C384-AB6F-4975-BD52-3CECB3CABB8D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73C5CE31-066D-40B5-96BC-5BC5D72A7391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E743006-1AC8-4540-A2DA-6BB08F065352}"/>
              </a:ext>
            </a:extLst>
          </p:cNvPr>
          <p:cNvSpPr txBox="1"/>
          <p:nvPr/>
        </p:nvSpPr>
        <p:spPr>
          <a:xfrm>
            <a:off x="5842131" y="5216668"/>
            <a:ext cx="64251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ko-KR" altLang="en-US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뽑힌 </a:t>
            </a:r>
            <a:r>
              <a:rPr lang="en-US" altLang="ko-KR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명을 대상으로 </a:t>
            </a:r>
            <a:r>
              <a:rPr lang="en-US" altLang="ko-KR" sz="24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wantness</a:t>
            </a:r>
            <a:r>
              <a:rPr lang="ko-KR" altLang="en-US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계산</a:t>
            </a:r>
            <a:r>
              <a:rPr lang="en-US" altLang="ko-KR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pPr marL="457200" indent="-457200">
              <a:buFontTx/>
              <a:buAutoNum type="arabicPeriod" startAt="4"/>
            </a:pPr>
            <a:r>
              <a:rPr lang="en-US" altLang="ko-KR" sz="2400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Wantness</a:t>
            </a:r>
            <a:r>
              <a:rPr lang="ko-KR" altLang="en-US" sz="24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만으로 순위를 매김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pPr marL="457200" indent="-457200">
              <a:buFontTx/>
              <a:buAutoNum type="arabicPeriod" startAt="4"/>
            </a:pPr>
            <a:r>
              <a:rPr lang="ko-KR" altLang="en-US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유사도 순위 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 </a:t>
            </a:r>
            <a:r>
              <a:rPr lang="en-US" altLang="ko-KR" sz="2400" dirty="0" err="1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wantness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순위 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최종 순위</a:t>
            </a:r>
            <a:endParaRPr lang="en-US" altLang="ko-KR" sz="24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ko-KR" altLang="en-US" sz="24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최종 순위를 기반으로 추천</a:t>
            </a:r>
            <a:endParaRPr lang="en-US" altLang="ko-KR" sz="2400" dirty="0" smtClean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08" y="2877456"/>
            <a:ext cx="1483861" cy="2137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76" y="1156463"/>
            <a:ext cx="1013497" cy="1459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5030305" y="257643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①순위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나이 </a:t>
            </a:r>
            <a:r>
              <a:rPr lang="en-US" altLang="ko-KR" dirty="0" smtClean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99" y="1156463"/>
            <a:ext cx="1013497" cy="1459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TextBox 37"/>
          <p:cNvSpPr txBox="1"/>
          <p:nvPr/>
        </p:nvSpPr>
        <p:spPr>
          <a:xfrm>
            <a:off x="6325528" y="257643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②순위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나이 </a:t>
            </a:r>
            <a:r>
              <a:rPr lang="en-US" altLang="ko-KR" dirty="0" smtClean="0">
                <a:solidFill>
                  <a:schemeClr val="bg1"/>
                </a:solidFill>
              </a:rPr>
              <a:t>: 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93" y="1156463"/>
            <a:ext cx="1013497" cy="1459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TextBox 39"/>
          <p:cNvSpPr txBox="1"/>
          <p:nvPr/>
        </p:nvSpPr>
        <p:spPr>
          <a:xfrm>
            <a:off x="7635322" y="257643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③순위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나이 </a:t>
            </a:r>
            <a:r>
              <a:rPr lang="en-US" altLang="ko-KR" dirty="0" smtClean="0">
                <a:solidFill>
                  <a:schemeClr val="bg1"/>
                </a:solidFill>
              </a:rPr>
              <a:t>: 24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41" y="1156463"/>
            <a:ext cx="1013497" cy="1459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TextBox 41"/>
          <p:cNvSpPr txBox="1"/>
          <p:nvPr/>
        </p:nvSpPr>
        <p:spPr>
          <a:xfrm>
            <a:off x="8939070" y="257643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④순위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나이 </a:t>
            </a:r>
            <a:r>
              <a:rPr lang="en-US" altLang="ko-KR" dirty="0" smtClean="0">
                <a:solidFill>
                  <a:schemeClr val="bg1"/>
                </a:solidFill>
              </a:rPr>
              <a:t>: 28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006" y="1156463"/>
            <a:ext cx="1013497" cy="1459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" name="TextBox 43"/>
          <p:cNvSpPr txBox="1"/>
          <p:nvPr/>
        </p:nvSpPr>
        <p:spPr>
          <a:xfrm>
            <a:off x="10263435" y="257643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⑤순위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나이 </a:t>
            </a:r>
            <a:r>
              <a:rPr lang="en-US" altLang="ko-KR" dirty="0" smtClean="0">
                <a:solidFill>
                  <a:schemeClr val="bg1"/>
                </a:solidFill>
              </a:rPr>
              <a:t>: 25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3690" y="5078168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User1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나이 </a:t>
            </a:r>
            <a:r>
              <a:rPr lang="en-US" altLang="ko-KR" dirty="0" smtClean="0">
                <a:solidFill>
                  <a:schemeClr val="bg1"/>
                </a:solidFill>
              </a:rPr>
              <a:t>: 26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나보다 어렸으면 좋겠다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0444" y="3345873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+1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0238" y="3345085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+1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89316" y="3345085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+1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00721" y="136431"/>
            <a:ext cx="5477782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분석 프로세스 탐구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53641" y="5247148"/>
            <a:ext cx="1704199" cy="35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46" grpId="0"/>
      <p:bldP spid="47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008"/>
          <a:stretch/>
        </p:blipFill>
        <p:spPr>
          <a:xfrm>
            <a:off x="4912371" y="798121"/>
            <a:ext cx="4985035" cy="3730244"/>
          </a:xfrm>
          <a:prstGeom prst="rect">
            <a:avLst/>
          </a:prstGeom>
        </p:spPr>
      </p:pic>
      <p:sp>
        <p:nvSpPr>
          <p:cNvPr id="8" name="AutoShape 6" descr="íêµ­ì¸ë ìë¸ë¦¬íì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5757922-12C7-4813-88B9-4BB8EDEA18AE}"/>
              </a:ext>
            </a:extLst>
          </p:cNvPr>
          <p:cNvSpPr txBox="1"/>
          <p:nvPr/>
        </p:nvSpPr>
        <p:spPr>
          <a:xfrm>
            <a:off x="2559656" y="4720643"/>
            <a:ext cx="963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샘플데이터 수집</a:t>
            </a:r>
            <a:endParaRPr lang="en-US" altLang="ko-KR" sz="54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8910C13-8F70-4EF2-A245-D1C32D440E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CC71C76-7AAB-4DBC-B335-59C886D15A63}"/>
              </a:ext>
            </a:extLst>
          </p:cNvPr>
          <p:cNvSpPr txBox="1"/>
          <p:nvPr/>
        </p:nvSpPr>
        <p:spPr>
          <a:xfrm>
            <a:off x="2588716" y="5559252"/>
            <a:ext cx="963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수집 방법 </a:t>
            </a:r>
            <a:r>
              <a:rPr lang="en-US" altLang="ko-KR" sz="36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36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어플리케이션 타겟층을 대상으로 할 수 있는 곳에서 설문</a:t>
            </a:r>
            <a:endParaRPr lang="en-US" altLang="ko-KR" sz="36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ko-KR" altLang="en-US" sz="36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어플리케이션 </a:t>
            </a:r>
            <a:r>
              <a:rPr lang="ko-KR" altLang="en-US" sz="36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출시 후에는 회원가입을 통하여 데이터 </a:t>
            </a:r>
            <a:r>
              <a:rPr lang="ko-KR" altLang="en-US" sz="3600" baseline="-250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수집</a:t>
            </a:r>
            <a:endParaRPr lang="en-US" altLang="ko-KR" sz="36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BAD7B7F-D2E6-4A94-9D25-DE5FE3F25C8D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466030B-3F96-4B3E-8137-258832DAAFAA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A8EF5A1-E885-4A50-A3E8-493CAEA047AD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B72B5E5B-C042-43CB-B750-8B45CA293380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E4A4043-B8E8-4F88-8015-79CBF0DF70A3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95E09F0-0C88-4422-8BC5-0409FE60BF6C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1B24995-419E-4775-82C4-03D8902B043A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6BF2FF6E-381C-48F5-B8C1-1B94A9A0D786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BA38CBE-5734-4588-8453-C50744CC2D42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938AE6E-E611-478F-B190-60F6BAB94BA4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3EE8C82-7C0E-4BF1-BB01-DC8EFE92C33D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 설계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3A204152-6FCD-4468-A0DC-088B1B338D26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2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2B014EC-709A-4755-ACEC-BEF2FB999FDF}"/>
              </a:ext>
            </a:extLst>
          </p:cNvPr>
          <p:cNvCxnSpPr>
            <a:cxnSpLocks/>
          </p:cNvCxnSpPr>
          <p:nvPr/>
        </p:nvCxnSpPr>
        <p:spPr>
          <a:xfrm>
            <a:off x="2447451" y="29028"/>
            <a:ext cx="0" cy="6814458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37496-200C-40EA-8BC1-1EB284985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" y="5518579"/>
            <a:ext cx="1471760" cy="1236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íêµ­ì¸ë ëëë¬´ì²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31" y="1171386"/>
            <a:ext cx="3701613" cy="27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íêµ­ì¸ë ìë¸ë¦¬íì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íêµ­ì¸ë ìë¸ë¦¬í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r="12602"/>
          <a:stretch/>
        </p:blipFill>
        <p:spPr bwMode="auto">
          <a:xfrm>
            <a:off x="7548486" y="1171386"/>
            <a:ext cx="4205560" cy="27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06CFBA-D2EA-4DF2-883A-B1AE3A7FA3C1}"/>
              </a:ext>
            </a:extLst>
          </p:cNvPr>
          <p:cNvSpPr txBox="1"/>
          <p:nvPr/>
        </p:nvSpPr>
        <p:spPr>
          <a:xfrm>
            <a:off x="2493936" y="4868419"/>
            <a:ext cx="969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한국외대 학생을 대상으로 어플리케이션을 개발했기 때문에 학생들이 가장 많이 사용하는 플랫폼인 페이스북의 대나무숲과 에브리타임에서 설문 진행 </a:t>
            </a:r>
            <a:endParaRPr lang="en-US" altLang="ko-KR" sz="36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C000E0-89D0-42F9-8DD8-CB96CC2F3409}"/>
              </a:ext>
            </a:extLst>
          </p:cNvPr>
          <p:cNvSpPr/>
          <p:nvPr/>
        </p:nvSpPr>
        <p:spPr>
          <a:xfrm>
            <a:off x="2493937" y="4077724"/>
            <a:ext cx="9698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baseline="-250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설문을 진행한 플랫폼</a:t>
            </a:r>
            <a:endParaRPr lang="en-US" altLang="ko-KR" sz="5400" baseline="-250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8EE42E96-2A30-454A-A794-CF74D34A91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18" t="21166" r="11049" b="28774"/>
          <a:stretch/>
        </p:blipFill>
        <p:spPr>
          <a:xfrm>
            <a:off x="0" y="0"/>
            <a:ext cx="2393700" cy="6857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9254CB0-5C9A-4E80-9079-23CC8B36542B}"/>
              </a:ext>
            </a:extLst>
          </p:cNvPr>
          <p:cNvSpPr txBox="1"/>
          <p:nvPr/>
        </p:nvSpPr>
        <p:spPr>
          <a:xfrm>
            <a:off x="437954" y="2064566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동기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2AE28C-1836-42C9-8CA0-335E4E91FFD3}"/>
              </a:ext>
            </a:extLst>
          </p:cNvPr>
          <p:cNvSpPr txBox="1"/>
          <p:nvPr/>
        </p:nvSpPr>
        <p:spPr>
          <a:xfrm>
            <a:off x="437959" y="2767423"/>
            <a:ext cx="1656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관련 연구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BE2F7CC-8D2D-4615-9EBD-9D1D62020CC4}"/>
              </a:ext>
            </a:extLst>
          </p:cNvPr>
          <p:cNvSpPr txBox="1"/>
          <p:nvPr/>
        </p:nvSpPr>
        <p:spPr>
          <a:xfrm>
            <a:off x="437954" y="3470279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F3E5E39B-7DB5-45CF-ADE6-02EFA3560C97}"/>
              </a:ext>
            </a:extLst>
          </p:cNvPr>
          <p:cNvCxnSpPr>
            <a:cxnSpLocks/>
          </p:cNvCxnSpPr>
          <p:nvPr/>
        </p:nvCxnSpPr>
        <p:spPr>
          <a:xfrm>
            <a:off x="328365" y="421033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DC92796-4CCB-4E8D-B628-2040D7FDFDC0}"/>
              </a:ext>
            </a:extLst>
          </p:cNvPr>
          <p:cNvSpPr txBox="1"/>
          <p:nvPr/>
        </p:nvSpPr>
        <p:spPr>
          <a:xfrm>
            <a:off x="437954" y="4173136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32A51CAD-1FE3-4CF8-A2F5-8EAE8554824D}"/>
              </a:ext>
            </a:extLst>
          </p:cNvPr>
          <p:cNvCxnSpPr>
            <a:cxnSpLocks/>
          </p:cNvCxnSpPr>
          <p:nvPr/>
        </p:nvCxnSpPr>
        <p:spPr>
          <a:xfrm>
            <a:off x="328365" y="4913190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F49C015-2AB6-4CD6-9CCC-6CF52C088720}"/>
              </a:ext>
            </a:extLst>
          </p:cNvPr>
          <p:cNvSpPr txBox="1"/>
          <p:nvPr/>
        </p:nvSpPr>
        <p:spPr>
          <a:xfrm>
            <a:off x="437959" y="4875992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 </a:t>
            </a:r>
            <a:r>
              <a:rPr lang="ko-KR" altLang="en-US" sz="21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결론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6EB0B70D-9B4B-4120-AC54-E181DEC6F554}"/>
              </a:ext>
            </a:extLst>
          </p:cNvPr>
          <p:cNvCxnSpPr>
            <a:cxnSpLocks/>
          </p:cNvCxnSpPr>
          <p:nvPr/>
        </p:nvCxnSpPr>
        <p:spPr>
          <a:xfrm>
            <a:off x="328365" y="2101764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984F94F-4E8C-49A4-BFCB-95DC8A9DA384}"/>
              </a:ext>
            </a:extLst>
          </p:cNvPr>
          <p:cNvCxnSpPr>
            <a:cxnSpLocks/>
          </p:cNvCxnSpPr>
          <p:nvPr/>
        </p:nvCxnSpPr>
        <p:spPr>
          <a:xfrm>
            <a:off x="328365" y="2804621"/>
            <a:ext cx="0" cy="318031"/>
          </a:xfrm>
          <a:prstGeom prst="line">
            <a:avLst/>
          </a:prstGeom>
          <a:ln w="1016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92CD3A67-ECF1-43AF-B7A5-875BA8D3D7D4}"/>
              </a:ext>
            </a:extLst>
          </p:cNvPr>
          <p:cNvCxnSpPr>
            <a:cxnSpLocks/>
          </p:cNvCxnSpPr>
          <p:nvPr/>
        </p:nvCxnSpPr>
        <p:spPr>
          <a:xfrm>
            <a:off x="328365" y="3507477"/>
            <a:ext cx="0" cy="318031"/>
          </a:xfrm>
          <a:prstGeom prst="line">
            <a:avLst/>
          </a:prstGeom>
          <a:ln w="101600" cap="sq">
            <a:solidFill>
              <a:srgbClr val="D3B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3D35DEA-39F3-4F37-8288-834FB860AC93}"/>
              </a:ext>
            </a:extLst>
          </p:cNvPr>
          <p:cNvSpPr txBox="1"/>
          <p:nvPr/>
        </p:nvSpPr>
        <p:spPr>
          <a:xfrm>
            <a:off x="-1" y="712071"/>
            <a:ext cx="23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a typeface="아리따-돋움(TTF)-Medium" panose="02020603020101020101"/>
              </a:rPr>
              <a:t>추천 알고리즘 설계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0968E68D-FE5A-4301-8461-A8673FA7E848}"/>
              </a:ext>
            </a:extLst>
          </p:cNvPr>
          <p:cNvCxnSpPr>
            <a:cxnSpLocks/>
          </p:cNvCxnSpPr>
          <p:nvPr/>
        </p:nvCxnSpPr>
        <p:spPr>
          <a:xfrm>
            <a:off x="30986" y="1229226"/>
            <a:ext cx="2362704" cy="0"/>
          </a:xfrm>
          <a:prstGeom prst="line">
            <a:avLst/>
          </a:prstGeom>
          <a:ln w="762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</TotalTime>
  <Words>2240</Words>
  <Application>Microsoft Office PowerPoint</Application>
  <PresentationFormat>와이드스크린</PresentationFormat>
  <Paragraphs>487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아리따-돋움(TTF)-Bold</vt:lpstr>
      <vt:lpstr>아리따-돋움(TTF)-Medium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hsflight25@naver.com</dc:creator>
  <cp:lastModifiedBy>Min KW</cp:lastModifiedBy>
  <cp:revision>98</cp:revision>
  <dcterms:created xsi:type="dcterms:W3CDTF">2018-05-12T04:44:04Z</dcterms:created>
  <dcterms:modified xsi:type="dcterms:W3CDTF">2018-06-02T03:27:12Z</dcterms:modified>
</cp:coreProperties>
</file>