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Групповой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Подготовили: Барабанщиков Ярослав, Черный Роман, Миша </a:t>
            </a:r>
            <a:r>
              <a:rPr lang="ru-RU" sz="1400" dirty="0" err="1" smtClean="0"/>
              <a:t>Понаморев</a:t>
            </a:r>
            <a:endParaRPr lang="ru-RU" sz="1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31640" y="510590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(</a:t>
            </a:r>
            <a:r>
              <a:rPr lang="en-US" sz="1400" dirty="0" err="1" smtClean="0"/>
              <a:t>p.s</a:t>
            </a:r>
            <a:r>
              <a:rPr lang="ru-RU" sz="1400" dirty="0" smtClean="0"/>
              <a:t> я делал это в 12 ночи)</a:t>
            </a:r>
            <a:endParaRPr lang="ru-RU" sz="1400" dirty="0"/>
          </a:p>
        </p:txBody>
      </p:sp>
      <p:pic>
        <p:nvPicPr>
          <p:cNvPr id="1027" name="Picture 3" descr="C:\Users\user\Downloads\vegito-blue-da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КАРТА ПОЛЬЗОВАТЕЛЯ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040" y="908720"/>
            <a:ext cx="9036496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Инструкционная карта пользователя (Кладовщика)</a:t>
            </a:r>
            <a:endParaRPr lang="ru-RU" sz="1400" dirty="0"/>
          </a:p>
          <a:p>
            <a:r>
              <a:rPr lang="ru-RU" b="1" dirty="0"/>
              <a:t>Наименование проекта:</a:t>
            </a:r>
            <a:r>
              <a:rPr lang="ru-RU" dirty="0"/>
              <a:t> Калькулятор</a:t>
            </a:r>
            <a:endParaRPr lang="ru-RU" sz="1400" dirty="0"/>
          </a:p>
          <a:p>
            <a:r>
              <a:rPr lang="ru-RU" b="1" dirty="0"/>
              <a:t>Роль пользователя:</a:t>
            </a:r>
            <a:r>
              <a:rPr lang="ru-RU" dirty="0"/>
              <a:t> Кладовщик, ответственный за логистику на оптовом складе. Пользователь обладает экспертными знаниями о работе склада и потребностях фирмы. Его вклад критически важен для корректного планирования логистики проекта.</a:t>
            </a:r>
            <a:endParaRPr lang="ru-RU" sz="1400" dirty="0"/>
          </a:p>
          <a:p>
            <a:r>
              <a:rPr lang="ru-RU" b="1" dirty="0"/>
              <a:t>Цель пользователя в проекте:</a:t>
            </a:r>
            <a:r>
              <a:rPr lang="ru-RU" dirty="0"/>
              <a:t> предоставить актуальную информацию о состоянии запасов на складе, помочь оптимизировать логистические процессы и обеспечить своевременную поставку компонентов для производства калькуляторов.</a:t>
            </a:r>
            <a:endParaRPr lang="ru-RU" sz="1400" dirty="0"/>
          </a:p>
          <a:p>
            <a:r>
              <a:rPr lang="ru-RU" b="1" dirty="0"/>
              <a:t>Задачи пользователя:</a:t>
            </a:r>
            <a:endParaRPr lang="ru-RU" sz="1400" dirty="0"/>
          </a:p>
          <a:p>
            <a:pPr lvl="0"/>
            <a:r>
              <a:rPr lang="ru-RU" b="1" dirty="0"/>
              <a:t>Анализ текущих запасов:</a:t>
            </a:r>
            <a:r>
              <a:rPr lang="ru-RU" dirty="0"/>
              <a:t> оценить наличие компонентов, необходимых для производства калькуляторов (на основании “Паспорта проекта”, предполагая, что там указаны необходимые компоненты). Предоставить данные о количестве каждого компонента на складе. Указать компоненты, которых не хватает или заканчиваются. Эта информация должна быть представлена в удобном для анализа формате (таблица, отчет).</a:t>
            </a:r>
            <a:endParaRPr lang="ru-RU" sz="1400" dirty="0"/>
          </a:p>
          <a:p>
            <a:pPr lvl="0"/>
            <a:r>
              <a:rPr lang="ru-RU" b="1" dirty="0"/>
              <a:t>Составление заявок на закупку:</a:t>
            </a:r>
            <a:r>
              <a:rPr lang="ru-RU" dirty="0"/>
              <a:t> на основании анализа запасов составить и отправить заявки на закупку недостающих или скоро заканчивающихся компонентов. Заявки должны содержать:</a:t>
            </a:r>
            <a:endParaRPr lang="ru-RU" sz="1400" dirty="0"/>
          </a:p>
          <a:p>
            <a:pPr lvl="1"/>
            <a:r>
              <a:rPr lang="ru-RU" dirty="0"/>
              <a:t>Название компонента.</a:t>
            </a:r>
            <a:endParaRPr lang="ru-RU" sz="1400" dirty="0"/>
          </a:p>
          <a:p>
            <a:pPr lvl="1"/>
            <a:r>
              <a:rPr lang="ru-RU" dirty="0"/>
              <a:t>Требуемое количество.</a:t>
            </a:r>
            <a:endParaRPr lang="ru-RU" sz="1400" dirty="0"/>
          </a:p>
          <a:p>
            <a:pPr lvl="1"/>
            <a:r>
              <a:rPr lang="ru-RU" dirty="0"/>
              <a:t>Причина закупки (недостаток, низкий остаток).</a:t>
            </a:r>
            <a:endParaRPr lang="ru-RU" sz="1400" dirty="0"/>
          </a:p>
          <a:p>
            <a:pPr lvl="1"/>
            <a:r>
              <a:rPr lang="ru-RU" dirty="0"/>
              <a:t>Желательные сроки поставки (с учетом сроков производства калькуляторов).</a:t>
            </a:r>
            <a:endParaRPr lang="ru-RU" sz="1400" dirty="0"/>
          </a:p>
          <a:p>
            <a:pPr lvl="0"/>
            <a:endParaRPr lang="ru-RU" sz="1400" dirty="0"/>
          </a:p>
          <a:p>
            <a:r>
              <a:rPr lang="ru-RU" dirty="0"/>
              <a:t> 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23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КАРТА ПОЛЬЗОВАТЕЛЯ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Отслеживание </a:t>
            </a:r>
            <a:r>
              <a:rPr lang="ru-RU" b="1" dirty="0"/>
              <a:t>прихода и расхода:</a:t>
            </a:r>
            <a:r>
              <a:rPr lang="ru-RU" dirty="0"/>
              <a:t> вести учет прихода и расхода компонентов, связанных с производством калькуляторов. Фиксировать все операции со складом, используя систему учета (если есть), либо создавая собственный отчет.</a:t>
            </a:r>
            <a:endParaRPr lang="ru-RU" sz="1400" dirty="0"/>
          </a:p>
          <a:p>
            <a:pPr lvl="0"/>
            <a:r>
              <a:rPr lang="ru-RU" b="1" dirty="0"/>
              <a:t>Отчетность:</a:t>
            </a:r>
            <a:r>
              <a:rPr lang="ru-RU" dirty="0"/>
              <a:t> периодически предоставлять отчеты о состоянии запасов, приходах и расходах компонентов. Отчеты должны быть ясными, точными и своевременными. Частота предоставления отчетов будет определена руководителем проекта.</a:t>
            </a:r>
            <a:endParaRPr lang="ru-RU" sz="1400" dirty="0"/>
          </a:p>
          <a:p>
            <a:pPr lvl="0"/>
            <a:r>
              <a:rPr lang="ru-RU" b="1" dirty="0"/>
              <a:t>Взаимодействие с командой:</a:t>
            </a:r>
            <a:r>
              <a:rPr lang="ru-RU" dirty="0"/>
              <a:t> активно участвовать в обсуждениях, связанных с логистикой проекта. Предоставлять свою экспертизу для принятия обоснованных решений, касающихся закупок, хранения и доставки. Например, пользователь должен оценить реальность предложений по расширению каналов сбыта (рост продаж = рост потребности в компонентах)</a:t>
            </a:r>
            <a:endParaRPr lang="ru-RU" sz="1400" dirty="0"/>
          </a:p>
          <a:p>
            <a:r>
              <a:rPr lang="ru-RU" b="1" dirty="0"/>
              <a:t>Необходимые ресурсы:</a:t>
            </a:r>
            <a:endParaRPr lang="ru-RU" sz="1400" dirty="0"/>
          </a:p>
          <a:p>
            <a:pPr lvl="0"/>
            <a:r>
              <a:rPr lang="ru-RU" dirty="0"/>
              <a:t>Доступ к системе учета запасов (если есть).</a:t>
            </a:r>
            <a:endParaRPr lang="ru-RU" sz="1400" dirty="0"/>
          </a:p>
          <a:p>
            <a:pPr lvl="0"/>
            <a:r>
              <a:rPr lang="ru-RU" dirty="0"/>
              <a:t>Необходимые бланки для заявок и отчетов.</a:t>
            </a:r>
            <a:endParaRPr lang="ru-RU" sz="1400" dirty="0"/>
          </a:p>
          <a:p>
            <a:pPr lvl="0"/>
            <a:r>
              <a:rPr lang="ru-RU" dirty="0"/>
              <a:t>Компьютер/планшет с доступом к необходимым программам.</a:t>
            </a:r>
            <a:endParaRPr lang="ru-RU" sz="1400" dirty="0"/>
          </a:p>
          <a:p>
            <a:r>
              <a:rPr lang="ru-RU" b="1" dirty="0"/>
              <a:t>Критерии оценки работы:</a:t>
            </a:r>
            <a:endParaRPr lang="ru-RU" sz="1400" dirty="0"/>
          </a:p>
          <a:p>
            <a:pPr lvl="0"/>
            <a:r>
              <a:rPr lang="ru-RU" dirty="0"/>
              <a:t>Актуальность и точность данных о запасах.</a:t>
            </a:r>
            <a:endParaRPr lang="ru-RU" sz="1400" dirty="0"/>
          </a:p>
          <a:p>
            <a:pPr lvl="0"/>
            <a:r>
              <a:rPr lang="ru-RU" dirty="0"/>
              <a:t>Своевременность составления и отправки заявок.</a:t>
            </a:r>
            <a:endParaRPr lang="ru-RU" sz="1400" dirty="0"/>
          </a:p>
          <a:p>
            <a:pPr lvl="0"/>
            <a:r>
              <a:rPr lang="ru-RU" dirty="0"/>
              <a:t>Качество и полнота отчетности.</a:t>
            </a:r>
            <a:endParaRPr lang="ru-RU" sz="1400" dirty="0"/>
          </a:p>
          <a:p>
            <a:pPr lvl="0"/>
            <a:r>
              <a:rPr lang="ru-RU" dirty="0"/>
              <a:t>Эффективное взаимодействие с командой проекта</a:t>
            </a:r>
            <a:r>
              <a:rPr lang="ru-RU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047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2968" y="-9748"/>
            <a:ext cx="8229600" cy="1475780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UML </a:t>
            </a:r>
            <a:r>
              <a:rPr lang="ru-RU" dirty="0" smtClean="0"/>
              <a:t>калькулятора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4" name="Picture 2" descr="C:\Users\user\Downloads\UMLКАЛЬКУЛЯТОР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3" y="1484784"/>
            <a:ext cx="8538651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5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-737890"/>
            <a:ext cx="8229600" cy="1475780"/>
          </a:xfrm>
        </p:spPr>
        <p:txBody>
          <a:bodyPr/>
          <a:lstStyle/>
          <a:p>
            <a:r>
              <a:rPr lang="en-US" dirty="0" err="1" smtClean="0"/>
              <a:t>idefo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8" name="Picture 2" descr="C:\Users\user\Downloads\UMLКАЛЬКУЛЯТОР-Страница — 2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36712"/>
            <a:ext cx="59055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418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-35396"/>
            <a:ext cx="8229600" cy="1475780"/>
          </a:xfrm>
        </p:spPr>
        <p:txBody>
          <a:bodyPr/>
          <a:lstStyle/>
          <a:p>
            <a:r>
              <a:rPr lang="ru-RU" dirty="0" smtClean="0"/>
              <a:t>Спасибо за просмотр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2" name="Picture 2" descr="C:\Users\user\Pictures\Screenshots\Снимок экрана 2025-01-23 1737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571063" cy="337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\Downloads\IMG_15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44018"/>
            <a:ext cx="3656919" cy="41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Деловая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0889" y="1124744"/>
            <a:ext cx="6400800" cy="1752600"/>
          </a:xfrm>
        </p:spPr>
        <p:txBody>
          <a:bodyPr>
            <a:normAutofit/>
          </a:bodyPr>
          <a:lstStyle/>
          <a:p>
            <a:r>
              <a:rPr lang="ru-RU" sz="1400" dirty="0"/>
              <a:t>Существует предприятие-производитель, которое занимается выпуском продукцию. После производства вся продукция попадает на первичный склад предприятия. Далее следует оптово-розничная реализация, этим занимается фирма (партнер) оптовых поставок. Процесс реализации показан на диаграмме потоков данных (рисунок 1.). 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3212976"/>
            <a:ext cx="3744416" cy="2616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Рисунок 1 - Диаграмма потоков данных. «Реализации продукции. Модель </a:t>
            </a:r>
            <a:r>
              <a:rPr lang="en-US" sz="1400" dirty="0"/>
              <a:t>AS</a:t>
            </a:r>
            <a:r>
              <a:rPr lang="ru-RU" sz="1400" dirty="0"/>
              <a:t>-</a:t>
            </a:r>
            <a:r>
              <a:rPr lang="en-US" sz="1400" dirty="0"/>
              <a:t>IS</a:t>
            </a:r>
            <a:r>
              <a:rPr lang="ru-RU" sz="1400" dirty="0"/>
              <a:t>.»</a:t>
            </a:r>
          </a:p>
          <a:p>
            <a:r>
              <a:rPr lang="ru-RU" sz="1400" dirty="0"/>
              <a:t>Процесс «Оптовая реализация продукции» является ключевым для фирмы оптовых поставок, сама же фирма является посредником между производителем и розничным продавцом. Все операции, происходящие между производителем и оптовым поставщиком, производят без средств автоматизации. Последовательность перемещения продукции показана на рисунке 2.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64685"/>
              </p:ext>
            </p:extLst>
          </p:nvPr>
        </p:nvGraphicFramePr>
        <p:xfrm>
          <a:off x="3923928" y="2276872"/>
          <a:ext cx="513397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4567138" imgH="4153680" progId="Visio.Drawing.11">
                  <p:embed/>
                </p:oleObj>
              </mc:Choice>
              <mc:Fallback>
                <p:oleObj r:id="rId3" imgW="4567138" imgH="4153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276872"/>
                        <a:ext cx="5133975" cy="414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7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Деловая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486916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Рисунок 2 - Схема движения продукции с первичного склада до конечного потребителя</a:t>
            </a:r>
          </a:p>
          <a:p>
            <a:r>
              <a:rPr lang="ru-RU" sz="1400" dirty="0"/>
              <a:t>На момент исследования ситуация следующая: заказ на поставку, с первичного на оптовый склад, происходит в тот момент, когда продукция на первичном складе либо отсутствует, либо заканчивается. Такое положение дел чревато дефицитом продукции и/или задержкой в поставках розничных продавцов. Эта ситуация является «узким местом» в системе поставок, которое необходимо устранить.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21555"/>
              </p:ext>
            </p:extLst>
          </p:nvPr>
        </p:nvGraphicFramePr>
        <p:xfrm>
          <a:off x="1259632" y="1268760"/>
          <a:ext cx="613410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6142283" imgH="3418740" progId="Visio.Drawing.11">
                  <p:embed/>
                </p:oleObj>
              </mc:Choice>
              <mc:Fallback>
                <p:oleObj r:id="rId3" imgW="6142283" imgH="3418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68760"/>
                        <a:ext cx="6134100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Деловая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052736"/>
            <a:ext cx="6400800" cy="1752600"/>
          </a:xfrm>
        </p:spPr>
        <p:txBody>
          <a:bodyPr>
            <a:normAutofit/>
          </a:bodyPr>
          <a:lstStyle/>
          <a:p>
            <a:r>
              <a:rPr lang="ru-RU" sz="1400" b="1" dirty="0"/>
              <a:t>ВАРИАНТЫ </a:t>
            </a:r>
            <a:r>
              <a:rPr lang="ru-RU" sz="1400" b="1" dirty="0" smtClean="0"/>
              <a:t>ЗАДАНИЯ</a:t>
            </a:r>
            <a:endParaRPr lang="ru-RU" sz="1400" dirty="0"/>
          </a:p>
          <a:p>
            <a:r>
              <a:rPr lang="ru-RU" sz="1400" dirty="0"/>
              <a:t>Для каждой команды участника определяется свой вариант производимой и поставляемой продукции, варианты представлены в таблице 1.</a:t>
            </a:r>
          </a:p>
          <a:p>
            <a:r>
              <a:rPr lang="ru-RU" sz="1400" dirty="0"/>
              <a:t>Таблица 1.Варианты задания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05963"/>
              </p:ext>
            </p:extLst>
          </p:nvPr>
        </p:nvGraphicFramePr>
        <p:xfrm>
          <a:off x="1403648" y="2086481"/>
          <a:ext cx="5995998" cy="479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Вариант</a:t>
                      </a:r>
                      <a:endParaRPr lang="ru-RU" sz="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Наименование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Атрибуты продукции</a:t>
                      </a:r>
                      <a:endParaRPr lang="ru-RU" sz="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559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Энергосберегающая лампа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20</a:t>
                      </a:r>
                      <a:r>
                        <a:rPr lang="en-US" sz="800" dirty="0">
                          <a:effectLst/>
                        </a:rPr>
                        <a:t>W</a:t>
                      </a:r>
                      <a:r>
                        <a:rPr lang="ru-RU" sz="800" dirty="0">
                          <a:effectLst/>
                        </a:rPr>
                        <a:t>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40</a:t>
                      </a:r>
                      <a:r>
                        <a:rPr lang="en-US" sz="800" dirty="0">
                          <a:effectLst/>
                        </a:rPr>
                        <a:t>W</a:t>
                      </a:r>
                      <a:r>
                        <a:rPr lang="ru-RU" sz="800" dirty="0">
                          <a:effectLst/>
                        </a:rPr>
                        <a:t>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60</a:t>
                      </a:r>
                      <a:r>
                        <a:rPr lang="en-US" sz="800" dirty="0">
                          <a:effectLst/>
                        </a:rPr>
                        <a:t>W</a:t>
                      </a:r>
                      <a:r>
                        <a:rPr lang="ru-RU" sz="800" dirty="0">
                          <a:effectLst/>
                        </a:rPr>
                        <a:t>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Цоколь 3 видов: </a:t>
                      </a:r>
                      <a:r>
                        <a:rPr lang="en-US" sz="800" dirty="0">
                          <a:effectLst/>
                        </a:rPr>
                        <a:t>E</a:t>
                      </a:r>
                      <a:r>
                        <a:rPr lang="ru-RU" sz="800" dirty="0">
                          <a:effectLst/>
                        </a:rPr>
                        <a:t>40, </a:t>
                      </a:r>
                      <a:r>
                        <a:rPr lang="en-US" sz="800" dirty="0">
                          <a:effectLst/>
                        </a:rPr>
                        <a:t>E</a:t>
                      </a:r>
                      <a:r>
                        <a:rPr lang="ru-RU" sz="800" dirty="0">
                          <a:effectLst/>
                        </a:rPr>
                        <a:t>27, </a:t>
                      </a:r>
                      <a:r>
                        <a:rPr lang="en-US" sz="800" dirty="0">
                          <a:effectLst/>
                        </a:rPr>
                        <a:t>E</a:t>
                      </a:r>
                      <a:r>
                        <a:rPr lang="ru-RU" sz="800" dirty="0">
                          <a:effectLst/>
                        </a:rPr>
                        <a:t>14.</a:t>
                      </a:r>
                      <a:endParaRPr lang="ru-RU" sz="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559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Консервы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Зеленый горошек;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Кукуруза;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Томатная паста;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Емкостью по 100 и 200 грамм.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559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Калькулятор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Обычный;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Инженерный;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Питание: на солнечных батареях, на пальчиковых батарейках.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69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Карандаш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2Т, 2М, Т, М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Комплектация: с ластиком, без ластика. 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949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Скоросшиватель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Материал: Пластик, картон;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Механизм: пружинный, стандартный;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Цвет: голубой, черный, белый, желтый.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1949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Батарейка</a:t>
                      </a:r>
                      <a:endParaRPr lang="ru-RU" sz="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Типоразмер: ААА (</a:t>
                      </a:r>
                      <a:r>
                        <a:rPr lang="ru-RU" sz="800" dirty="0" err="1">
                          <a:effectLst/>
                        </a:rPr>
                        <a:t>мизинчиковая</a:t>
                      </a:r>
                      <a:r>
                        <a:rPr lang="ru-RU" sz="800" dirty="0">
                          <a:effectLst/>
                        </a:rPr>
                        <a:t>), </a:t>
                      </a:r>
                      <a:r>
                        <a:rPr lang="en-US" sz="800" dirty="0">
                          <a:effectLst/>
                        </a:rPr>
                        <a:t>AA </a:t>
                      </a:r>
                      <a:r>
                        <a:rPr lang="ru-RU" sz="800" dirty="0">
                          <a:effectLst/>
                        </a:rPr>
                        <a:t>(пальчиковая), Крона</a:t>
                      </a: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Класс: алкалиновые, солевые, аккумуляторы</a:t>
                      </a:r>
                      <a:endParaRPr lang="ru-RU" sz="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7369" marR="3736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1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Деловая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5040560"/>
          </a:xfrm>
        </p:spPr>
        <p:txBody>
          <a:bodyPr>
            <a:normAutofit/>
          </a:bodyPr>
          <a:lstStyle/>
          <a:p>
            <a:r>
              <a:rPr lang="ru-RU" sz="1400" b="1" dirty="0"/>
              <a:t>ПРАВИЛА ПРОВЕДЕНИЯ И ЦЕЛИ ДЕЛОВОЙ ИГРЫ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Ведущий преподаватель представляет членов жюри, объявляет команды и их участников</a:t>
            </a:r>
          </a:p>
          <a:p>
            <a:r>
              <a:rPr lang="ru-RU" sz="1400" dirty="0"/>
              <a:t>Продолжительность игры: 4 академических часа (план урока представлен в приложении Б).</a:t>
            </a:r>
          </a:p>
          <a:p>
            <a:r>
              <a:rPr lang="ru-RU" sz="1400" dirty="0"/>
              <a:t>Участники разных команд не должны советоваться или делится идеями.</a:t>
            </a:r>
          </a:p>
          <a:p>
            <a:r>
              <a:rPr lang="ru-RU" sz="1400" dirty="0"/>
              <a:t>Результатом подготовки команд является план проект и модель </a:t>
            </a:r>
            <a:r>
              <a:rPr lang="en-US" sz="1400" dirty="0"/>
              <a:t>TO</a:t>
            </a:r>
            <a:r>
              <a:rPr lang="ru-RU" sz="1400" dirty="0"/>
              <a:t>-</a:t>
            </a:r>
            <a:r>
              <a:rPr lang="en-US" sz="1400" dirty="0"/>
              <a:t>BE </a:t>
            </a:r>
            <a:r>
              <a:rPr lang="ru-RU" sz="1400" dirty="0"/>
              <a:t>системы оптовых поставок.</a:t>
            </a:r>
          </a:p>
          <a:p>
            <a:r>
              <a:rPr lang="ru-RU" sz="1400" dirty="0"/>
              <a:t>Каждая команда должна презентовать свой проект используя средства MS </a:t>
            </a:r>
            <a:r>
              <a:rPr lang="ru-RU" sz="1400" dirty="0" err="1"/>
              <a:t>Office</a:t>
            </a:r>
            <a:r>
              <a:rPr lang="ru-RU" sz="1400" dirty="0"/>
              <a:t> </a:t>
            </a:r>
            <a:r>
              <a:rPr lang="ru-RU" sz="1400" dirty="0" err="1"/>
              <a:t>Power</a:t>
            </a:r>
            <a:r>
              <a:rPr lang="ru-RU" sz="1400" dirty="0"/>
              <a:t> </a:t>
            </a:r>
            <a:r>
              <a:rPr lang="ru-RU" sz="1400" dirty="0" err="1"/>
              <a:t>Point</a:t>
            </a:r>
            <a:r>
              <a:rPr lang="ru-RU" sz="1400" dirty="0"/>
              <a:t>, презентация проекта должна содержать следующее: </a:t>
            </a:r>
          </a:p>
          <a:p>
            <a:pPr lvl="0"/>
            <a:r>
              <a:rPr lang="ru-RU" sz="1400" dirty="0"/>
              <a:t>модель </a:t>
            </a:r>
            <a:r>
              <a:rPr lang="en-US" sz="1400" dirty="0"/>
              <a:t>TO</a:t>
            </a:r>
            <a:r>
              <a:rPr lang="ru-RU" sz="1400" dirty="0"/>
              <a:t>-</a:t>
            </a:r>
            <a:r>
              <a:rPr lang="en-US" sz="1400" dirty="0"/>
              <a:t>BE</a:t>
            </a:r>
            <a:r>
              <a:rPr lang="ru-RU" sz="1400" dirty="0"/>
              <a:t> реализованная в одной из нотаций: </a:t>
            </a:r>
            <a:r>
              <a:rPr lang="en-US" sz="1400" dirty="0"/>
              <a:t>IDEF</a:t>
            </a:r>
            <a:r>
              <a:rPr lang="ru-RU" sz="1400" dirty="0"/>
              <a:t>0 или </a:t>
            </a:r>
            <a:r>
              <a:rPr lang="en-US" sz="1400" dirty="0"/>
              <a:t>UML</a:t>
            </a:r>
            <a:r>
              <a:rPr lang="ru-RU" sz="1400" dirty="0"/>
              <a:t>;</a:t>
            </a:r>
          </a:p>
          <a:p>
            <a:pPr lvl="0"/>
            <a:r>
              <a:rPr lang="ru-RU" sz="1400" dirty="0"/>
              <a:t>логическая и физическая модель данных выполненная с помощью </a:t>
            </a:r>
            <a:r>
              <a:rPr lang="en-US" sz="1400" dirty="0"/>
              <a:t>UML</a:t>
            </a:r>
            <a:r>
              <a:rPr lang="ru-RU" sz="1400" dirty="0"/>
              <a:t>;</a:t>
            </a:r>
          </a:p>
          <a:p>
            <a:r>
              <a:rPr lang="ru-RU" sz="1400" dirty="0"/>
              <a:t>Участник команды, имеющий роль Менеджера проекта, обязан предоставить основные шаги принятия решений, ошибки, допущенные в ходе проектирования, конфликтные ситуации, возникшие в ходе обсуждения внутри команды и </a:t>
            </a:r>
            <a:r>
              <a:rPr lang="ru-RU" sz="1400" dirty="0" smtClean="0"/>
              <a:t>паспорт </a:t>
            </a:r>
            <a:r>
              <a:rPr lang="ru-RU" sz="1400" dirty="0"/>
              <a:t>проекта</a:t>
            </a:r>
            <a:r>
              <a:rPr lang="ru-RU" sz="1400" dirty="0" smtClean="0"/>
              <a:t>.</a:t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1" dirty="0"/>
              <a:t>ПОДВЕДЕНИЕ ИТОГОВ И УСЛОВИЯ ПОБЕДЫ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После презентации проекта последней команды , жюри отводится время на совещание и подведение итого. Каждому члену жюри раздается аттестационный лист команд, в котором указаны показатели оценки презентаций и работы команд (Приложение В). Победителем объявляется команда, набравшая наибольшее количество баллов.</a:t>
            </a:r>
          </a:p>
          <a:p>
            <a:endParaRPr lang="ru-RU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Деловая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5040560"/>
          </a:xfrm>
        </p:spPr>
        <p:txBody>
          <a:bodyPr>
            <a:normAutofit/>
          </a:bodyPr>
          <a:lstStyle/>
          <a:p>
            <a:r>
              <a:rPr lang="ru-RU" sz="1400" b="1" dirty="0"/>
              <a:t>Инструкционная карта менеджера проекта</a:t>
            </a:r>
            <a:endParaRPr lang="ru-RU" sz="1400" dirty="0"/>
          </a:p>
          <a:p>
            <a:r>
              <a:rPr lang="ru-RU" sz="1400" dirty="0"/>
              <a:t>Роль в проекте (проектная роль) - определенный набор функций и полномочий в проекте, созданный с целью распределения обязанностей между членами команды проекта. Проектную роль можно рассматривать как временную должность в организации (компании).</a:t>
            </a:r>
          </a:p>
          <a:p>
            <a:r>
              <a:rPr lang="ru-RU" sz="1400" dirty="0"/>
              <a:t>Менеджер проекта - проектная роль должностного лица, ответственного за управление проектом. Менеджер проекта непосредственно отвечает за достижение целей проекта.</a:t>
            </a:r>
          </a:p>
          <a:p>
            <a:r>
              <a:rPr lang="ru-RU" sz="1400" dirty="0"/>
              <a:t>Основные полномочия менеджера проекта в рамках деловой игры:</a:t>
            </a:r>
          </a:p>
          <a:p>
            <a:pPr lvl="0"/>
            <a:r>
              <a:rPr lang="ru-RU" sz="1400" dirty="0"/>
              <a:t>сформулировать и задокументировать цель проекта;</a:t>
            </a:r>
          </a:p>
          <a:p>
            <a:pPr lvl="0"/>
            <a:r>
              <a:rPr lang="ru-RU" sz="1400" dirty="0"/>
              <a:t>составление плана действий, формирование предложений по достижению цели, контроль за их выполнением;</a:t>
            </a:r>
          </a:p>
          <a:p>
            <a:pPr lvl="0"/>
            <a:r>
              <a:rPr lang="ru-RU" sz="1400" dirty="0"/>
              <a:t>назначение задач команде проекта (отдельным ее членам) и контроль их выполнения;</a:t>
            </a:r>
          </a:p>
          <a:p>
            <a:pPr lvl="0"/>
            <a:r>
              <a:rPr lang="ru-RU" sz="1400" dirty="0"/>
              <a:t>требование от команды проекта выполнения своих ролевых функций;</a:t>
            </a:r>
          </a:p>
          <a:p>
            <a:pPr lvl="0"/>
            <a:r>
              <a:rPr lang="ru-RU" sz="1400" dirty="0"/>
              <a:t>заполнение паспорта проекта;</a:t>
            </a:r>
          </a:p>
          <a:p>
            <a:pPr lvl="0"/>
            <a:r>
              <a:rPr lang="ru-RU" sz="1400" dirty="0"/>
              <a:t>документирование этапов достижения цели игры;</a:t>
            </a:r>
          </a:p>
          <a:p>
            <a:pPr lvl="0"/>
            <a:r>
              <a:rPr lang="ru-RU" sz="1400" dirty="0"/>
              <a:t>составить план работ и представить его в виде диаграммы </a:t>
            </a:r>
            <a:r>
              <a:rPr lang="ru-RU" sz="1400" dirty="0" err="1"/>
              <a:t>Ганта</a:t>
            </a:r>
            <a:r>
              <a:rPr lang="ru-RU" sz="1400" dirty="0"/>
              <a:t>, выполнив ее в </a:t>
            </a:r>
            <a:r>
              <a:rPr lang="en-US" sz="1400" dirty="0"/>
              <a:t>MS Excel</a:t>
            </a:r>
            <a:r>
              <a:rPr lang="ru-RU" sz="1400" dirty="0"/>
              <a:t>.</a:t>
            </a:r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 </a:t>
            </a:r>
          </a:p>
          <a:p>
            <a:endParaRPr lang="ru-RU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176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ПАСПОРТ ПРОЕКТА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78852"/>
              </p:ext>
            </p:extLst>
          </p:nvPr>
        </p:nvGraphicFramePr>
        <p:xfrm>
          <a:off x="1691680" y="1032804"/>
          <a:ext cx="6192688" cy="5805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816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Цель проекта:</a:t>
                      </a:r>
                      <a:endParaRPr lang="ru-RU" sz="6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500" u="sng" dirty="0">
                          <a:effectLst/>
                        </a:rPr>
                        <a:t>Цель проекта по производству и поставке калькуляторов:</a:t>
                      </a:r>
                      <a:endParaRPr lang="ru-RU" sz="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500" u="sng" dirty="0">
                          <a:effectLst/>
                        </a:rPr>
                        <a:t>Обеспечить рынок качественными и доступными калькуляторами, получая прибыль и укрепляя позиции компании.</a:t>
                      </a:r>
                      <a:endParaRPr lang="ru-RU" sz="500" dirty="0">
                        <a:effectLst/>
                      </a:endParaRPr>
                    </a:p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 u="none" strike="noStrike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54">
                <a:tc rowSpan="9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Основные задачи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№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Задача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1</a:t>
                      </a:r>
                      <a:endParaRPr lang="ru-RU" sz="6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Производство: Качество, эффективность, разнообразие, объем.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Маркетинг: Доля рынка, узнаваемость, сбыт, анализ.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Логистика: Своевременность, запасы, надежность.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Финансы: Рентабельность, оптимизация, инвестиции.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5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Сервис: Качество обслуживания, обратная связь.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6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Объем: Производить достаточное количество продукции для удовлетворения спроса.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2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7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расширение каналов сбыта: Налаживать сотрудничество с розничными сетями, интернет-магазинами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2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8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Своевременная доставка: Обеспечивать своевременную доставку продукции клиентам.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0269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Требуемый результат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 gridSpan="2"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это успешный и устойчивый бизнес, который производит и продает востребованную продукцию, принося прибыль и удовлетворяя потребности клиентов.</a:t>
                      </a:r>
                      <a:endParaRPr lang="ru-RU" sz="6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5943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Ограничения (границы проекта)</a:t>
                      </a:r>
                      <a:endParaRPr lang="ru-RU" sz="6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 gridSpan="2"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Цель проекта сфокусирована на производстве и поставке калькуляторов, а не на: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Разработке ПО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Фундаментальных исследованиях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Других видах электроники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Образовании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Благотворительности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Производстве компонентов</a:t>
                      </a:r>
                      <a:endParaRPr lang="ru-RU" sz="600" dirty="0">
                        <a:effectLst/>
                      </a:endParaRPr>
                    </a:p>
                    <a:p>
                      <a:pPr indent="540385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Создании дизайнерских решений</a:t>
                      </a:r>
                      <a:endParaRPr lang="ru-RU" sz="6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30641" marR="3064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7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-914400"/>
            <a:ext cx="8229600" cy="1828800"/>
          </a:xfrm>
        </p:spPr>
        <p:txBody>
          <a:bodyPr/>
          <a:lstStyle/>
          <a:p>
            <a:r>
              <a:rPr lang="ru-RU" dirty="0" smtClean="0"/>
              <a:t>ПАСПОРТ ПРОЕКТА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5977"/>
              </p:ext>
            </p:extLst>
          </p:nvPr>
        </p:nvGraphicFramePr>
        <p:xfrm>
          <a:off x="899592" y="1196749"/>
          <a:ext cx="7344816" cy="5661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9188">
                <a:tc rowSpan="9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Внесенные предложения по проекту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Кем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Содержание предложения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Принято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Отклонено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Миша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Производить цифровые калькуляторы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Рома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Запустить рекламу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30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Миша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Разработать более компактные калькуляторы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Ярик 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Разработать более бюджетные калькуляторы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Артем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Устраивать акции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Миша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Открытие новых точек сбыта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Рома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Выйти на рынок интернет магазинов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Миша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Контроль качества продукции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30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4207" marR="6420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err="1" smtClean="0"/>
              <a:t>Ganta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44020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Данная диаграмма отображает график работы над проектом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6" y="1417638"/>
            <a:ext cx="8242294" cy="34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1312</Words>
  <Application>Microsoft Office PowerPoint</Application>
  <PresentationFormat>Экран (4:3)</PresentationFormat>
  <Paragraphs>186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Апекс</vt:lpstr>
      <vt:lpstr>Документ Microsoft Visio 2003–2010</vt:lpstr>
      <vt:lpstr>Групповой проект</vt:lpstr>
      <vt:lpstr>Деловая игра</vt:lpstr>
      <vt:lpstr>Деловая игра</vt:lpstr>
      <vt:lpstr>Деловая игра</vt:lpstr>
      <vt:lpstr>Деловая игра</vt:lpstr>
      <vt:lpstr>Деловая игра</vt:lpstr>
      <vt:lpstr>ПАСПОРТ ПРОЕКТА</vt:lpstr>
      <vt:lpstr>ПАСПОРТ ПРОЕКТА</vt:lpstr>
      <vt:lpstr>Диаграмма Ganta</vt:lpstr>
      <vt:lpstr>КАРТА ПОЛЬЗОВАТЕЛЯ</vt:lpstr>
      <vt:lpstr>КАРТА ПОЛЬЗОВАТЕЛЯ</vt:lpstr>
      <vt:lpstr>Диаграмма UML калькулятора</vt:lpstr>
      <vt:lpstr>idefo</vt:lpstr>
      <vt:lpstr>Спасибо за просмотр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</dc:title>
  <dc:creator>user</dc:creator>
  <cp:lastModifiedBy>Student</cp:lastModifiedBy>
  <cp:revision>3</cp:revision>
  <dcterms:created xsi:type="dcterms:W3CDTF">2025-01-23T17:03:32Z</dcterms:created>
  <dcterms:modified xsi:type="dcterms:W3CDTF">2025-01-24T03:24:19Z</dcterms:modified>
</cp:coreProperties>
</file>