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3" r:id="rId5"/>
    <p:sldId id="260" r:id="rId6"/>
    <p:sldId id="264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4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49F-092B-D946-9DA3-463FBAF9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D4F6-3997-E64A-A56A-78B8F3E41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5F56-174E-4640-8F9B-4B2AFD0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CC9F-3CE1-F848-AD7A-1DC611F1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37DE-A28F-2E4C-A9AD-DDA2B63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A8E3-C264-344C-BFB9-1F326303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C394-ACB8-2543-947E-16FC5BB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9D7D-EF3D-7B44-B609-CDEF341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DE86-C197-8E4D-8B3D-72942E7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DFA-7B80-514B-B207-A380D90C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CA0E7-BD81-A246-AAE4-90837CE91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C1CB-F7E6-4342-B403-04A0F973C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228-745D-DC4B-A8B0-EA8BE1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035-B348-9B44-8529-D2A69694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8630-D853-644D-8F32-1723AD05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8DB4-C1F4-C44D-B8EF-A9C8BF0D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594-1957-BB4F-A114-38E062CD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244E-9035-844B-89BC-D9F25787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62A1-4AD0-E94E-82FC-3B01F686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0B30-8938-2C4F-AF73-F85F0F1B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841-75D0-8346-8217-53D48A0E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2781-D2A0-914A-8BE1-5112DC92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D081-CFD9-0D4D-80A1-3568E04C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F8CA-F194-6B4E-AB83-4E7A85F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ADE2-311E-E043-B4E4-5E69A292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97D9-8BE7-1B4A-9D1B-B4F6613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1B-119B-A64D-BFBF-7616DF90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1DF0-3816-6B47-A762-4088297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B261-A010-5D43-B120-96BB878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695-8BFF-4643-8753-980DBD2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239C-27F2-B94D-A135-3CD9B5E8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0BE5-FF80-8540-A31A-505DCBF8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3C80-57EE-BB40-8F65-C0799137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28EA-57BA-654D-9B54-55755C31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96375-7705-E945-B152-C8874F407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CC4A-3C47-1D45-AAD1-C61971C1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18F5C-77B9-2F48-8B69-F5A74B6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394-67EC-2B46-92A1-22450825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3E13-48BD-7246-89FF-CA414EB3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F2B-3836-4143-803C-02D9BE15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B54B-EFD7-664E-ADC9-5CFC399F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C3407-E78F-5F4B-8B01-71F0674A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859A-53F1-344A-B5F6-1F4E5FAD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0599-9816-D447-872B-A8FB17E4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FC190-8934-7746-B451-02769E79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A81F-FAFA-514E-950A-119B5AEF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E5F7-149A-C749-B159-E500AFE1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89C-52BE-BB49-A59F-0FC9D03B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8E6C-61D3-6D41-9F74-3B1F4849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6AC9-7EC7-684A-88A8-85B7B96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D8302-9E99-D94F-A5BB-86DBEC88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1999-E5DC-A941-8C94-FB85ABE6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C9B-936D-2B49-BF23-5B48DB2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6E06F-5818-3547-88E3-8A0347D2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F84E-DAFA-0A42-8982-49BA27A25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FE77-1B7B-6E48-B1D0-4C473C4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76C5A-8950-454C-A1E2-FD243E93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2946-42CD-3846-8EE0-15AB05DA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27318-7FE8-C549-B9ED-E62FBC55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58CF-E8B2-2A49-9265-C4F0596B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18D3-E6E0-014D-9C6D-7704F104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2D25-D451-6546-A13E-628912A9C64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59DD-A994-EE4E-A136-B1BD09D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16CB-E366-6740-90D2-C037325F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CBFA-A26D-1940-A376-2D9613D8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inear-programming-and-discrete-optimization-with-python-using-pulp-449f3c5f6e99" TargetMode="External"/><Relationship Id="rId2" Type="http://schemas.openxmlformats.org/officeDocument/2006/relationships/hyperlink" Target="https://ieeexplore.ieee.org/stamp/stamp.jsp?arnumber=89574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2658-ED16-1445-B659-88376BE5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0"/>
            <a:ext cx="10871200" cy="1952368"/>
          </a:xfrm>
        </p:spPr>
        <p:txBody>
          <a:bodyPr/>
          <a:lstStyle/>
          <a:p>
            <a:r>
              <a:rPr lang="en-US" dirty="0"/>
              <a:t>Exploration of</a:t>
            </a:r>
            <a:br>
              <a:rPr lang="en-US" dirty="0"/>
            </a:br>
            <a:r>
              <a:rPr lang="en-US" dirty="0"/>
              <a:t>Optimization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E979C-68BD-8240-A492-127905ED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49" y="2248931"/>
            <a:ext cx="7520302" cy="41642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4263A-45B6-324A-A88C-0C1407827564}"/>
              </a:ext>
            </a:extLst>
          </p:cNvPr>
          <p:cNvSpPr/>
          <p:nvPr/>
        </p:nvSpPr>
        <p:spPr>
          <a:xfrm>
            <a:off x="5160605" y="6282353"/>
            <a:ext cx="14911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xkcd.com</a:t>
            </a:r>
            <a:r>
              <a:rPr lang="en-US" sz="1100" dirty="0"/>
              <a:t>/720/</a:t>
            </a:r>
          </a:p>
        </p:txBody>
      </p:sp>
    </p:spTree>
    <p:extLst>
      <p:ext uri="{BB962C8B-B14F-4D97-AF65-F5344CB8AC3E}">
        <p14:creationId xmlns:p14="http://schemas.microsoft.com/office/powerpoint/2010/main" val="10537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D85929-F334-6743-B883-3347E6C66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00079"/>
              </p:ext>
            </p:extLst>
          </p:nvPr>
        </p:nvGraphicFramePr>
        <p:xfrm>
          <a:off x="429912" y="2975671"/>
          <a:ext cx="7613824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521628415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7273057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556575847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595433161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Optimizing 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 of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Convergence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32160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Bayes_Opt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01988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21784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ECB9744-0ACB-3A47-8C9B-4C81B654CC08}"/>
              </a:ext>
            </a:extLst>
          </p:cNvPr>
          <p:cNvSpPr txBox="1">
            <a:spLocks/>
          </p:cNvSpPr>
          <p:nvPr/>
        </p:nvSpPr>
        <p:spPr>
          <a:xfrm>
            <a:off x="838200" y="234362"/>
            <a:ext cx="10515600" cy="63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Background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189B8E-4867-BC4F-96E4-36C905F6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71188"/>
              </p:ext>
            </p:extLst>
          </p:nvPr>
        </p:nvGraphicFramePr>
        <p:xfrm>
          <a:off x="9883346" y="2920677"/>
          <a:ext cx="1903456" cy="14402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Computational Expense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80181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936447"/>
                  </a:ext>
                </a:extLst>
              </a:tr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925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C17E4A-661C-1045-A62C-BB1B7DD9AD57}"/>
              </a:ext>
            </a:extLst>
          </p:cNvPr>
          <p:cNvSpPr txBox="1"/>
          <p:nvPr/>
        </p:nvSpPr>
        <p:spPr>
          <a:xfrm>
            <a:off x="8469269" y="3695775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D8C59-A040-254D-A6F5-6EAB6D98B9CA}"/>
              </a:ext>
            </a:extLst>
          </p:cNvPr>
          <p:cNvSpPr txBox="1"/>
          <p:nvPr/>
        </p:nvSpPr>
        <p:spPr>
          <a:xfrm>
            <a:off x="8227283" y="2809783"/>
            <a:ext cx="147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Features to be determined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E5B23F-7212-7140-9A12-A673B4E38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1196"/>
              </p:ext>
            </p:extLst>
          </p:nvPr>
        </p:nvGraphicFramePr>
        <p:xfrm>
          <a:off x="429912" y="5907417"/>
          <a:ext cx="7613824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3066178252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3617762363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1791896128"/>
                    </a:ext>
                  </a:extLst>
                </a:gridCol>
                <a:gridCol w="1903456">
                  <a:extLst>
                    <a:ext uri="{9D8B030D-6E8A-4147-A177-3AD203B41FA5}">
                      <a16:colId xmlns:a16="http://schemas.microsoft.com/office/drawing/2014/main" val="2808476707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BayesO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909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8FCEB9-3A88-C748-A10F-005C8B80EF26}"/>
              </a:ext>
            </a:extLst>
          </p:cNvPr>
          <p:cNvSpPr txBox="1"/>
          <p:nvPr/>
        </p:nvSpPr>
        <p:spPr>
          <a:xfrm rot="5400000">
            <a:off x="1182130" y="5005976"/>
            <a:ext cx="988541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…………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9B67959-BFBE-994B-9BFB-BD2D3EE65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3849"/>
              </p:ext>
            </p:extLst>
          </p:nvPr>
        </p:nvGraphicFramePr>
        <p:xfrm>
          <a:off x="9883346" y="5907417"/>
          <a:ext cx="1903456" cy="4000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3456">
                  <a:extLst>
                    <a:ext uri="{9D8B030D-6E8A-4147-A177-3AD203B41FA5}">
                      <a16:colId xmlns:a16="http://schemas.microsoft.com/office/drawing/2014/main" val="1266688935"/>
                    </a:ext>
                  </a:extLst>
                </a:gridCol>
              </a:tblGrid>
              <a:tr h="400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3142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CFF8920-3F07-CB42-B313-DCB53644200E}"/>
              </a:ext>
            </a:extLst>
          </p:cNvPr>
          <p:cNvSpPr txBox="1"/>
          <p:nvPr/>
        </p:nvSpPr>
        <p:spPr>
          <a:xfrm>
            <a:off x="218303" y="4614558"/>
            <a:ext cx="1458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Additional Optimizing Tools to be added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18BCF-0A97-524F-9F11-32F91928CB68}"/>
              </a:ext>
            </a:extLst>
          </p:cNvPr>
          <p:cNvSpPr txBox="1"/>
          <p:nvPr/>
        </p:nvSpPr>
        <p:spPr>
          <a:xfrm>
            <a:off x="417555" y="856778"/>
            <a:ext cx="11356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Optimization</a:t>
            </a:r>
            <a:r>
              <a:rPr lang="en-US" dirty="0"/>
              <a:t> is an important tool in making decisions and in analyzing physical systems. In mathematical terms, an </a:t>
            </a:r>
            <a:r>
              <a:rPr lang="en-US" b="1" i="1" dirty="0"/>
              <a:t>optimization problem</a:t>
            </a:r>
            <a:r>
              <a:rPr lang="en-US" dirty="0"/>
              <a:t> is the problem of finding the </a:t>
            </a:r>
            <a:r>
              <a:rPr lang="en-US" i="1" dirty="0"/>
              <a:t>best</a:t>
            </a:r>
            <a:r>
              <a:rPr lang="en-US" dirty="0"/>
              <a:t> solution (i.e., maxima or minima) from among the set of all </a:t>
            </a:r>
            <a:r>
              <a:rPr lang="en-US" i="1" dirty="0"/>
              <a:t>feasible</a:t>
            </a:r>
            <a:r>
              <a:rPr lang="en-US" dirty="0"/>
              <a:t> solutions. </a:t>
            </a:r>
          </a:p>
          <a:p>
            <a:r>
              <a:rPr lang="en-US" dirty="0">
                <a:highlight>
                  <a:srgbClr val="FFFF00"/>
                </a:highlight>
              </a:rPr>
              <a:t>Bayesian optimization provides a probabilistically principled method to optimize objective functions that are often non-convex, non-linear, noisy and computationally expensive.</a:t>
            </a:r>
          </a:p>
          <a:p>
            <a:r>
              <a:rPr lang="en-US" dirty="0"/>
              <a:t>The </a:t>
            </a:r>
            <a:r>
              <a:rPr lang="en-US" b="1" dirty="0"/>
              <a:t>Optimistic Optimizers</a:t>
            </a:r>
            <a:r>
              <a:rPr lang="en-US" dirty="0"/>
              <a:t> plan to explore and test a variety of optimizing tools with many different </a:t>
            </a:r>
            <a:r>
              <a:rPr lang="en-US" dirty="0">
                <a:highlight>
                  <a:srgbClr val="FFFF00"/>
                </a:highlight>
              </a:rPr>
              <a:t>objective </a:t>
            </a:r>
            <a:r>
              <a:rPr lang="en-US" dirty="0"/>
              <a:t>functions to provide a guide for users to identify the best optimizing tool for their specific optimization needs. </a:t>
            </a:r>
          </a:p>
        </p:txBody>
      </p:sp>
    </p:spTree>
    <p:extLst>
      <p:ext uri="{BB962C8B-B14F-4D97-AF65-F5344CB8AC3E}">
        <p14:creationId xmlns:p14="http://schemas.microsoft.com/office/powerpoint/2010/main" val="2916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4A3A-8673-E941-9F73-64BAFF9D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optimize functions </a:t>
            </a:r>
            <a:r>
              <a:rPr lang="en-US" sz="2500" dirty="0">
                <a:solidFill>
                  <a:srgbClr val="FFFFFF"/>
                </a:solidFill>
              </a:rPr>
              <a:t>that have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multiple local minima/maxima using less computational time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040F0EA-ED1C-3A4B-A350-3CF026A2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45" y="1170238"/>
            <a:ext cx="6603100" cy="43513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BDE09B-16FC-F749-AE18-F2A1E992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76" y="1655760"/>
            <a:ext cx="5568824" cy="4521203"/>
          </a:xfrm>
        </p:spPr>
        <p:txBody>
          <a:bodyPr/>
          <a:lstStyle/>
          <a:p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173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338-1F7E-BF4E-A13A-34A82F2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Technologies Considered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9E6FDD-407E-B74B-960A-7D7ADA1C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39340"/>
              </p:ext>
            </p:extLst>
          </p:nvPr>
        </p:nvGraphicFramePr>
        <p:xfrm>
          <a:off x="838200" y="1322175"/>
          <a:ext cx="10515600" cy="42738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48263">
                  <a:extLst>
                    <a:ext uri="{9D8B030D-6E8A-4147-A177-3AD203B41FA5}">
                      <a16:colId xmlns:a16="http://schemas.microsoft.com/office/drawing/2014/main" val="4098150174"/>
                    </a:ext>
                  </a:extLst>
                </a:gridCol>
                <a:gridCol w="3811802">
                  <a:extLst>
                    <a:ext uri="{9D8B030D-6E8A-4147-A177-3AD203B41FA5}">
                      <a16:colId xmlns:a16="http://schemas.microsoft.com/office/drawing/2014/main" val="358646682"/>
                    </a:ext>
                  </a:extLst>
                </a:gridCol>
                <a:gridCol w="3255535">
                  <a:extLst>
                    <a:ext uri="{9D8B030D-6E8A-4147-A177-3AD203B41FA5}">
                      <a16:colId xmlns:a16="http://schemas.microsoft.com/office/drawing/2014/main" val="425256588"/>
                    </a:ext>
                  </a:extLst>
                </a:gridCol>
              </a:tblGrid>
              <a:tr h="362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38577"/>
                  </a:ext>
                </a:extLst>
              </a:tr>
              <a:tr h="1743977">
                <a:tc>
                  <a:txBody>
                    <a:bodyPr/>
                    <a:lstStyle/>
                    <a:p>
                      <a:r>
                        <a:rPr lang="en-US" sz="3600" dirty="0"/>
                        <a:t>GPyOpt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https://github.com/SheffieldML/GPyOpt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Bayesian optimization framework, written in Python and supporting parallel optimization, mixed factor types (continuous, discrete, and categorical), and inequality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Lacked adequate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Developers not longer very active in updating the package.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3814"/>
                  </a:ext>
                </a:extLst>
              </a:tr>
              <a:tr h="1299520">
                <a:tc>
                  <a:txBody>
                    <a:bodyPr/>
                    <a:lstStyle/>
                    <a:p>
                      <a:r>
                        <a:rPr lang="en-US" sz="3600" dirty="0"/>
                        <a:t>MOE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400" dirty="0"/>
                        <a:t>https://github.com/Yelp/MOE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parallel optimization via multi-point stochastic gradient ascent. Interfaces are provided for Python and C++, and optimization can be accelerated on GPU hardware.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Last update to the package was over 7 years ago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25857"/>
                  </a:ext>
                </a:extLst>
              </a:tr>
              <a:tr h="36265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https://github.com/coin-or/pulp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PuLP is an LP modeler written in Python to solve linear problems.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Documentation difficult to follow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Applications seem more limited than other packages explored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792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CD6D0A-E8AC-7445-BFDB-B780ED2A1D11}"/>
              </a:ext>
            </a:extLst>
          </p:cNvPr>
          <p:cNvSpPr/>
          <p:nvPr/>
        </p:nvSpPr>
        <p:spPr>
          <a:xfrm>
            <a:off x="0" y="5957754"/>
            <a:ext cx="737698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Sources: </a:t>
            </a:r>
          </a:p>
          <a:p>
            <a:r>
              <a:rPr lang="en-US" sz="1050" dirty="0">
                <a:hlinkClick r:id="rId2"/>
              </a:rPr>
              <a:t>https://ieeexplore.ieee.org/stamp/stamp.jsp?arnumber=8957442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>
                <a:hlinkClick r:id="rId3"/>
              </a:rPr>
              <a:t>https://towardsdatascience.com/linear-programming-and-discrete-optimization-with-python-using-pulp-449f3c5f6e99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9525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6088B2-5380-8A45-A657-C1A822E8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" y="131419"/>
            <a:ext cx="3984052" cy="2041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20D63-A215-434C-B48F-D212B7F6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" y="2173246"/>
            <a:ext cx="3984052" cy="1996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2E590-6971-3F41-890E-BDC9AC4BE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4144098"/>
            <a:ext cx="3984052" cy="19969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7389C-3F2F-074B-BBD4-B5FFA6D475D5}"/>
              </a:ext>
            </a:extLst>
          </p:cNvPr>
          <p:cNvGrpSpPr/>
          <p:nvPr/>
        </p:nvGrpSpPr>
        <p:grpSpPr>
          <a:xfrm>
            <a:off x="422628" y="6141092"/>
            <a:ext cx="3233371" cy="568013"/>
            <a:chOff x="8186900" y="380660"/>
            <a:chExt cx="3233371" cy="5680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444771-1C95-7646-945A-5FBC3B1EEC4E}"/>
                </a:ext>
              </a:extLst>
            </p:cNvPr>
            <p:cNvGrpSpPr/>
            <p:nvPr/>
          </p:nvGrpSpPr>
          <p:grpSpPr>
            <a:xfrm>
              <a:off x="8186900" y="380660"/>
              <a:ext cx="3233371" cy="261610"/>
              <a:chOff x="8186900" y="380660"/>
              <a:chExt cx="3233371" cy="2616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961F7-5839-664D-82AA-40114BEF52BF}"/>
                  </a:ext>
                </a:extLst>
              </p:cNvPr>
              <p:cNvSpPr txBox="1"/>
              <p:nvPr/>
            </p:nvSpPr>
            <p:spPr>
              <a:xfrm>
                <a:off x="8565569" y="380660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Posterior mean +/- std dev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7C6B9479-4FD9-6C41-8740-CFAA6A6CE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6900" y="481042"/>
                <a:ext cx="162004" cy="1504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ADB8E80-FA28-4340-B7DD-D52FA2B441DB}"/>
                </a:ext>
              </a:extLst>
            </p:cNvPr>
            <p:cNvGrpSpPr/>
            <p:nvPr/>
          </p:nvGrpSpPr>
          <p:grpSpPr>
            <a:xfrm>
              <a:off x="8187347" y="687063"/>
              <a:ext cx="3232924" cy="261610"/>
              <a:chOff x="8187347" y="687063"/>
              <a:chExt cx="3232924" cy="2616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231E4F2-76A6-A749-9137-AFC59602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7347" y="780375"/>
                <a:ext cx="170945" cy="13675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E54359-BA53-CE4C-9059-707A868CABB7}"/>
                  </a:ext>
                </a:extLst>
              </p:cNvPr>
              <p:cNvSpPr txBox="1"/>
              <p:nvPr/>
            </p:nvSpPr>
            <p:spPr>
              <a:xfrm>
                <a:off x="8565569" y="687063"/>
                <a:ext cx="28547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Acquisition function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124544-E77B-2744-AF11-A2DD438AFEE6}"/>
              </a:ext>
            </a:extLst>
          </p:cNvPr>
          <p:cNvGrpSpPr/>
          <p:nvPr/>
        </p:nvGrpSpPr>
        <p:grpSpPr>
          <a:xfrm>
            <a:off x="1889117" y="371395"/>
            <a:ext cx="1073294" cy="502753"/>
            <a:chOff x="2939441" y="457892"/>
            <a:chExt cx="1073294" cy="50275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5308F-D097-E247-A045-D67DFC15F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441" y="698573"/>
              <a:ext cx="300394" cy="262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C92465-9099-754E-95DC-0EA5F134615D}"/>
                </a:ext>
              </a:extLst>
            </p:cNvPr>
            <p:cNvSpPr txBox="1"/>
            <p:nvPr/>
          </p:nvSpPr>
          <p:spPr>
            <a:xfrm>
              <a:off x="3131506" y="457892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Posterior mean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8AA7C-E6AE-2548-94DE-2115E13A552A}"/>
              </a:ext>
            </a:extLst>
          </p:cNvPr>
          <p:cNvGrpSpPr/>
          <p:nvPr/>
        </p:nvGrpSpPr>
        <p:grpSpPr>
          <a:xfrm>
            <a:off x="2189511" y="1132523"/>
            <a:ext cx="1330155" cy="523961"/>
            <a:chOff x="2166541" y="653971"/>
            <a:chExt cx="1330155" cy="523961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E15BB9-CB75-744A-84E6-3BA7A9A8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6541" y="653971"/>
              <a:ext cx="668286" cy="26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3C850-24E9-314C-AC5E-44B2351F8F86}"/>
                </a:ext>
              </a:extLst>
            </p:cNvPr>
            <p:cNvSpPr txBox="1"/>
            <p:nvPr/>
          </p:nvSpPr>
          <p:spPr>
            <a:xfrm>
              <a:off x="2615467" y="716267"/>
              <a:ext cx="881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True objective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6D00CF9-8247-E844-9BA3-709BE4A2B406}"/>
              </a:ext>
            </a:extLst>
          </p:cNvPr>
          <p:cNvSpPr txBox="1"/>
          <p:nvPr/>
        </p:nvSpPr>
        <p:spPr>
          <a:xfrm>
            <a:off x="439498" y="1439197"/>
            <a:ext cx="1449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Acquisition Max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4AA4ED-1BCC-0345-8E03-5763B78B1A57}"/>
              </a:ext>
            </a:extLst>
          </p:cNvPr>
          <p:cNvCxnSpPr>
            <a:cxnSpLocks/>
          </p:cNvCxnSpPr>
          <p:nvPr/>
        </p:nvCxnSpPr>
        <p:spPr>
          <a:xfrm>
            <a:off x="1692876" y="1577696"/>
            <a:ext cx="420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4CC0C27-B6F9-3746-9188-DE2074E5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6808" y="1716196"/>
            <a:ext cx="7570966" cy="4004982"/>
          </a:xfrm>
        </p:spPr>
        <p:txBody>
          <a:bodyPr>
            <a:normAutofit/>
          </a:bodyPr>
          <a:lstStyle/>
          <a:p>
            <a:r>
              <a:rPr lang="en-US" sz="1800" dirty="0"/>
              <a:t>This is a </a:t>
            </a:r>
            <a:r>
              <a:rPr lang="en-US" sz="1800" b="1" u="sng" dirty="0"/>
              <a:t>constrained global optimization</a:t>
            </a:r>
            <a:r>
              <a:rPr lang="en-US" sz="1800" b="1" dirty="0"/>
              <a:t> </a:t>
            </a:r>
            <a:r>
              <a:rPr lang="en-US" sz="1800" dirty="0"/>
              <a:t>package built upon Bayesian inference and Gaussian process.</a:t>
            </a:r>
          </a:p>
          <a:p>
            <a:pPr lvl="1"/>
            <a:r>
              <a:rPr lang="en-US" sz="1400" b="1" u="sng" dirty="0"/>
              <a:t>Constrained global optimization </a:t>
            </a:r>
            <a:r>
              <a:rPr lang="en-US" sz="1400" dirty="0"/>
              <a:t>- process of optimizing an objective function with respect to some variables in the presence of constraints on those variables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sz="1800" dirty="0"/>
              <a:t>It attempts to find the maximum or minimum value of a function in as few iterations as possible.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This is particularly useful for optimization of high-cost functions or situations where the balance between exploration and exploitation is important.</a:t>
            </a:r>
          </a:p>
          <a:p>
            <a:pPr lvl="1"/>
            <a:r>
              <a:rPr lang="en-US" sz="1400" b="1" u="sng" dirty="0"/>
              <a:t>Example</a:t>
            </a:r>
            <a:r>
              <a:rPr lang="en-US" sz="1400" b="1" dirty="0"/>
              <a:t>: </a:t>
            </a:r>
            <a:r>
              <a:rPr lang="en-US" sz="1400" dirty="0"/>
              <a:t>Drilling for oil, testing each location may cost $1 million or more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200" dirty="0"/>
          </a:p>
          <a:p>
            <a:pPr marL="228600" lvl="1">
              <a:spcBef>
                <a:spcPts val="1000"/>
              </a:spcBef>
            </a:pPr>
            <a:r>
              <a:rPr lang="en-US" sz="1800" dirty="0"/>
              <a:t>Since this is a constrained optimization technique, so you must specify the bounds for each parameter for it to work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967B30E-8C17-0547-B964-6813CE6A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068" y="162506"/>
            <a:ext cx="7664447" cy="112259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“Bayes_Opt”</a:t>
            </a:r>
            <a:br>
              <a:rPr lang="en-US" sz="3600" dirty="0"/>
            </a:br>
            <a:r>
              <a:rPr lang="en-US" sz="36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55892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B897-B722-F74E-89EB-02848D7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Optuna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AB96-873F-2A46-B481-BD37561E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5"/>
            <a:ext cx="10515600" cy="47796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Random Search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Samples random points and return the optimum value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Tree-structured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Parzen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Estimator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Creates a cost function to be minimized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Samples objective function and models the data using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Parzen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Estimators (KDE)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Draws new samples based on the greatest expected improvement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Covariance Matrix Adaptation Evolution Strategy (CMA-ES)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Sample new solutions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ank solutions based on their score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Update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guess (Covariance Matrix and Multivariate Gaussian Distribution)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176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F95-063C-3440-BF4D-8E56258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70D-4764-934F-B682-D8F4E82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are sensitive to hyper parameters which underestimates uncertainty</a:t>
            </a:r>
          </a:p>
          <a:p>
            <a:r>
              <a:rPr lang="en-US" dirty="0"/>
              <a:t>The objective is a complex function which is expensive and timely to evaluate</a:t>
            </a:r>
          </a:p>
          <a:p>
            <a:r>
              <a:rPr lang="en-US" dirty="0"/>
              <a:t>The outcome are not the exact optimum (not accurate)</a:t>
            </a:r>
          </a:p>
        </p:txBody>
      </p:sp>
    </p:spTree>
    <p:extLst>
      <p:ext uri="{BB962C8B-B14F-4D97-AF65-F5344CB8AC3E}">
        <p14:creationId xmlns:p14="http://schemas.microsoft.com/office/powerpoint/2010/main" val="407247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1A1-7256-6847-900A-D8F01E76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 </a:t>
            </a:r>
            <a:r>
              <a:rPr lang="en-US" sz="2200" dirty="0"/>
              <a:t>(here we can talk about how we plan on finding additional optimizers to explore and creating a variety of functions to test out with the optimizers ??)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21F5-D682-EB44-8BF5-5FB7C418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A202-A754-1C40-872F-C905495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  <p:pic>
        <p:nvPicPr>
          <p:cNvPr id="1028" name="Picture 4" descr="Image result for question mark clipart">
            <a:extLst>
              <a:ext uri="{FF2B5EF4-FFF2-40B4-BE49-F238E27FC236}">
                <a16:creationId xmlns:a16="http://schemas.microsoft.com/office/drawing/2014/main" id="{0C744FBF-FC18-6646-9662-84FF9F72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40" y="1982102"/>
            <a:ext cx="6222920" cy="39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597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Exploration of Optimization Tools</vt:lpstr>
      <vt:lpstr>PowerPoint Presentation</vt:lpstr>
      <vt:lpstr>To optimize functions that have multiple local minima/maxima using less computational time</vt:lpstr>
      <vt:lpstr>Technologies Considered</vt:lpstr>
      <vt:lpstr>“Bayes_Opt” Bayesian Optimization</vt:lpstr>
      <vt:lpstr>Optuna </vt:lpstr>
      <vt:lpstr>Drawbacks</vt:lpstr>
      <vt:lpstr>Next Steps (here we can talk about how we plan on finding additional optimizers to explore and creating a variety of functions to test out with the optimizers ??)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Optimization Tools</dc:title>
  <dc:creator>Elizabeth Harmon</dc:creator>
  <cp:lastModifiedBy>Salek Russom</cp:lastModifiedBy>
  <cp:revision>27</cp:revision>
  <dcterms:created xsi:type="dcterms:W3CDTF">2021-02-16T18:35:36Z</dcterms:created>
  <dcterms:modified xsi:type="dcterms:W3CDTF">2021-02-18T01:52:11Z</dcterms:modified>
</cp:coreProperties>
</file>