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Encode Sans Condensed Thin" pitchFamily="2" charset="77"/>
      <p:regular r:id="rId20"/>
      <p:bold r:id="rId21"/>
    </p:embeddedFont>
    <p:embeddedFont>
      <p:font typeface="Open Sans" panose="020B0306030504020204" pitchFamily="34" charset="0"/>
      <p:regular r:id="rId22"/>
      <p:bold r:id="rId23"/>
      <p:italic r:id="rId24"/>
      <p:boldItalic r:id="rId25"/>
    </p:embeddedFont>
    <p:embeddedFont>
      <p:font typeface="Open Sans Light" panose="020B03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oGgmX3azgptGO55FPzxy9EFcp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38" d="100"/>
          <a:sy n="138" d="100"/>
        </p:scale>
        <p:origin x="784" y="176"/>
      </p:cViewPr>
      <p:guideLst>
        <p:guide orient="horz" pos="1620"/>
        <p:guide pos="2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89207c02_5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8189207c02_5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8189207c02_5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871eca556_16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871eca556_16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c871eca556_16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e1ba6862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7e1ba68628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1D1C1D"/>
              </a:buClr>
              <a:buSzPts val="1150"/>
              <a:buNone/>
            </a:pPr>
            <a:endParaRPr/>
          </a:p>
        </p:txBody>
      </p:sp>
      <p:sp>
        <p:nvSpPr>
          <p:cNvPr id="74" name="Google Shape;74;g7e1ba68628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7b3e6fc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817b3e6fc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g817b3e6fc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41b31ba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c841b31ba1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c841b31ba1_5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Beth</a:t>
            </a:r>
            <a:endParaRPr/>
          </a:p>
        </p:txBody>
      </p:sp>
      <p:sp>
        <p:nvSpPr>
          <p:cNvPr id="99" name="Google Shape;99;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1"/>
        </a:solidFill>
        <a:effectLst/>
      </p:bgPr>
    </p:bg>
    <p:spTree>
      <p:nvGrpSpPr>
        <p:cNvPr id="1" name="Shape 10"/>
        <p:cNvGrpSpPr/>
        <p:nvPr/>
      </p:nvGrpSpPr>
      <p:grpSpPr>
        <a:xfrm>
          <a:off x="0" y="0"/>
          <a:ext cx="0" cy="0"/>
          <a:chOff x="0" y="0"/>
          <a:chExt cx="0" cy="0"/>
        </a:xfrm>
      </p:grpSpPr>
      <p:pic>
        <p:nvPicPr>
          <p:cNvPr id="11" name="Google Shape;11;p5"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12" name="Google Shape;12;p5"/>
          <p:cNvPicPr preferRelativeResize="0"/>
          <p:nvPr/>
        </p:nvPicPr>
        <p:blipFill rotWithShape="1">
          <a:blip r:embed="rId3">
            <a:alphaModFix/>
          </a:blip>
          <a:srcRect/>
          <a:stretch/>
        </p:blipFill>
        <p:spPr>
          <a:xfrm>
            <a:off x="568081" y="4598607"/>
            <a:ext cx="2416273" cy="213486"/>
          </a:xfrm>
          <a:prstGeom prst="rect">
            <a:avLst/>
          </a:prstGeom>
          <a:noFill/>
          <a:ln>
            <a:noFill/>
          </a:ln>
        </p:spPr>
      </p:pic>
      <p:pic>
        <p:nvPicPr>
          <p:cNvPr id="13" name="Google Shape;13;p5"/>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14" name="Google Shape;14;p5"/>
          <p:cNvSpPr txBox="1">
            <a:spLocks noGrp="1"/>
          </p:cNvSpPr>
          <p:nvPr>
            <p:ph type="title"/>
          </p:nvPr>
        </p:nvSpPr>
        <p:spPr>
          <a:xfrm>
            <a:off x="460375" y="644993"/>
            <a:ext cx="6972300" cy="264175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2"/>
              </a:buClr>
              <a:buSzPts val="5000"/>
              <a:buFont typeface="Encode Sans Condensed Thin"/>
              <a:buNone/>
              <a:defRPr sz="5000" b="1" i="0" u="none" strike="noStrike" cap="none">
                <a:solidFill>
                  <a:schemeClr val="lt2"/>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 Graphic">
  <p:cSld name="Header + Graphic">
    <p:spTree>
      <p:nvGrpSpPr>
        <p:cNvPr id="1" name="Shape 59"/>
        <p:cNvGrpSpPr/>
        <p:nvPr/>
      </p:nvGrpSpPr>
      <p:grpSpPr>
        <a:xfrm>
          <a:off x="0" y="0"/>
          <a:ext cx="0" cy="0"/>
          <a:chOff x="0" y="0"/>
          <a:chExt cx="0" cy="0"/>
        </a:xfrm>
      </p:grpSpPr>
      <p:pic>
        <p:nvPicPr>
          <p:cNvPr id="60" name="Google Shape;60;p15"/>
          <p:cNvPicPr preferRelativeResize="0"/>
          <p:nvPr/>
        </p:nvPicPr>
        <p:blipFill rotWithShape="1">
          <a:blip r:embed="rId2">
            <a:alphaModFix/>
          </a:blip>
          <a:srcRect/>
          <a:stretch/>
        </p:blipFill>
        <p:spPr>
          <a:xfrm>
            <a:off x="549031" y="1363508"/>
            <a:ext cx="1103781" cy="96362"/>
          </a:xfrm>
          <a:prstGeom prst="rect">
            <a:avLst/>
          </a:prstGeom>
          <a:noFill/>
          <a:ln>
            <a:noFill/>
          </a:ln>
        </p:spPr>
      </p:pic>
      <p:sp>
        <p:nvSpPr>
          <p:cNvPr id="61" name="Google Shape;61;p15"/>
          <p:cNvSpPr>
            <a:spLocks noGrp="1"/>
          </p:cNvSpPr>
          <p:nvPr>
            <p:ph type="chart" idx="2"/>
          </p:nvPr>
        </p:nvSpPr>
        <p:spPr>
          <a:xfrm>
            <a:off x="447923" y="1724977"/>
            <a:ext cx="8184662" cy="2961163"/>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480"/>
              </a:spcBef>
              <a:spcAft>
                <a:spcPts val="0"/>
              </a:spcAft>
              <a:buClr>
                <a:schemeClr val="dk1"/>
              </a:buClr>
              <a:buSzPts val="2400"/>
              <a:buFont typeface="Arial"/>
              <a:buNone/>
              <a:defRPr sz="2400" b="0" i="1" u="none" strike="noStrike" cap="none">
                <a:solidFill>
                  <a:schemeClr val="dk1"/>
                </a:solidFill>
                <a:latin typeface="Open Sans Light"/>
                <a:ea typeface="Open Sans Light"/>
                <a:cs typeface="Open Sans Light"/>
                <a:sym typeface="Open Sans Light"/>
              </a:defRPr>
            </a:lvl1pPr>
            <a:lvl2pPr marR="0" lvl="1"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2" name="Google Shape;62;p15"/>
          <p:cNvPicPr preferRelativeResize="0"/>
          <p:nvPr/>
        </p:nvPicPr>
        <p:blipFill rotWithShape="1">
          <a:blip r:embed="rId3">
            <a:alphaModFix/>
          </a:blip>
          <a:srcRect/>
          <a:stretch/>
        </p:blipFill>
        <p:spPr>
          <a:xfrm>
            <a:off x="6105041" y="4675530"/>
            <a:ext cx="2539991" cy="172311"/>
          </a:xfrm>
          <a:prstGeom prst="rect">
            <a:avLst/>
          </a:prstGeom>
          <a:noFill/>
          <a:ln>
            <a:noFill/>
          </a:ln>
        </p:spPr>
      </p:pic>
      <p:sp>
        <p:nvSpPr>
          <p:cNvPr id="63" name="Google Shape;63;p15"/>
          <p:cNvSpPr txBox="1">
            <a:spLocks noGrp="1"/>
          </p:cNvSpPr>
          <p:nvPr>
            <p:ph type="title"/>
          </p:nvPr>
        </p:nvSpPr>
        <p:spPr>
          <a:xfrm>
            <a:off x="460375" y="369733"/>
            <a:ext cx="8172210"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3000"/>
              <a:buFont typeface="Encode Sans Condensed Thin"/>
              <a:buNone/>
              <a:defRPr sz="3000" b="1" i="0" u="none" strike="noStrike" cap="none">
                <a:solidFill>
                  <a:schemeClr val="dk1"/>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dk1"/>
        </a:solidFill>
        <a:effectLst/>
      </p:bgPr>
    </p:bg>
    <p:spTree>
      <p:nvGrpSpPr>
        <p:cNvPr id="1" name="Shape 15"/>
        <p:cNvGrpSpPr/>
        <p:nvPr/>
      </p:nvGrpSpPr>
      <p:grpSpPr>
        <a:xfrm>
          <a:off x="0" y="0"/>
          <a:ext cx="0" cy="0"/>
          <a:chOff x="0" y="0"/>
          <a:chExt cx="0" cy="0"/>
        </a:xfrm>
      </p:grpSpPr>
      <p:pic>
        <p:nvPicPr>
          <p:cNvPr id="16" name="Google Shape;16;p8"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17" name="Google Shape;17;p8"/>
          <p:cNvPicPr preferRelativeResize="0"/>
          <p:nvPr/>
        </p:nvPicPr>
        <p:blipFill rotWithShape="1">
          <a:blip r:embed="rId3">
            <a:alphaModFix/>
          </a:blip>
          <a:srcRect/>
          <a:stretch/>
        </p:blipFill>
        <p:spPr>
          <a:xfrm>
            <a:off x="568081" y="4675530"/>
            <a:ext cx="2540000" cy="172311"/>
          </a:xfrm>
          <a:prstGeom prst="rect">
            <a:avLst/>
          </a:prstGeom>
          <a:noFill/>
          <a:ln>
            <a:noFill/>
          </a:ln>
        </p:spPr>
      </p:pic>
      <p:pic>
        <p:nvPicPr>
          <p:cNvPr id="18" name="Google Shape;18;p8"/>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19" name="Google Shape;19;p8"/>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2"/>
              </a:buClr>
              <a:buSzPts val="5000"/>
              <a:buFont typeface="Encode Sans Condensed Thin"/>
              <a:buNone/>
              <a:defRPr sz="5000" b="1" i="0" u="none" strike="noStrike" cap="none">
                <a:solidFill>
                  <a:schemeClr val="lt2"/>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20"/>
        <p:cNvGrpSpPr/>
        <p:nvPr/>
      </p:nvGrpSpPr>
      <p:grpSpPr>
        <a:xfrm>
          <a:off x="0" y="0"/>
          <a:ext cx="0" cy="0"/>
          <a:chOff x="0" y="0"/>
          <a:chExt cx="0" cy="0"/>
        </a:xfrm>
      </p:grpSpPr>
      <p:sp>
        <p:nvSpPr>
          <p:cNvPr id="21" name="Google Shape;21;p9"/>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Merriweather Sans"/>
              <a:buChar char="&gt;"/>
              <a:defRPr sz="2400" b="1" i="0" u="none" strike="noStrike" cap="none">
                <a:solidFill>
                  <a:schemeClr val="lt2"/>
                </a:solidFill>
                <a:latin typeface="Open Sans"/>
                <a:ea typeface="Open Sans"/>
                <a:cs typeface="Open Sans"/>
                <a:sym typeface="Open Sans"/>
              </a:defRPr>
            </a:lvl1pPr>
            <a:lvl2pPr marL="914400" marR="0" lvl="1" indent="-355600" algn="l" rtl="0">
              <a:lnSpc>
                <a:spcPct val="100000"/>
              </a:lnSpc>
              <a:spcBef>
                <a:spcPts val="400"/>
              </a:spcBef>
              <a:spcAft>
                <a:spcPts val="0"/>
              </a:spcAft>
              <a:buClr>
                <a:schemeClr val="lt2"/>
              </a:buClr>
              <a:buSzPts val="2000"/>
              <a:buFont typeface="Arial"/>
              <a:buChar char="–"/>
              <a:defRPr sz="2000" b="1" i="0" u="none" strike="noStrike" cap="none">
                <a:solidFill>
                  <a:schemeClr val="lt2"/>
                </a:solidFill>
                <a:latin typeface="Open Sans"/>
                <a:ea typeface="Open Sans"/>
                <a:cs typeface="Open Sans"/>
                <a:sym typeface="Open Sans"/>
              </a:defRPr>
            </a:lvl2pPr>
            <a:lvl3pPr marL="1371600" marR="0" lvl="2" indent="-342900" algn="l" rtl="0">
              <a:lnSpc>
                <a:spcPct val="100000"/>
              </a:lnSpc>
              <a:spcBef>
                <a:spcPts val="360"/>
              </a:spcBef>
              <a:spcAft>
                <a:spcPts val="0"/>
              </a:spcAft>
              <a:buClr>
                <a:schemeClr val="lt2"/>
              </a:buClr>
              <a:buSzPts val="1800"/>
              <a:buFont typeface="Merriweather Sans"/>
              <a:buChar char="&gt;"/>
              <a:defRPr sz="1800" b="1"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320"/>
              </a:spcBef>
              <a:spcAft>
                <a:spcPts val="0"/>
              </a:spcAft>
              <a:buClr>
                <a:schemeClr val="lt2"/>
              </a:buClr>
              <a:buSzPts val="1600"/>
              <a:buFont typeface="Arial"/>
              <a:buChar char="–"/>
              <a:defRPr sz="1600" b="1" i="0" u="none" strike="noStrike" cap="none">
                <a:solidFill>
                  <a:schemeClr val="lt2"/>
                </a:solidFill>
                <a:latin typeface="Open Sans"/>
                <a:ea typeface="Open Sans"/>
                <a:cs typeface="Open Sans"/>
                <a:sym typeface="Open Sans"/>
              </a:defRPr>
            </a:lvl4pPr>
            <a:lvl5pPr marL="2286000" marR="0" lvl="4" indent="-317500" algn="l" rtl="0">
              <a:lnSpc>
                <a:spcPct val="100000"/>
              </a:lnSpc>
              <a:spcBef>
                <a:spcPts val="280"/>
              </a:spcBef>
              <a:spcAft>
                <a:spcPts val="0"/>
              </a:spcAft>
              <a:buClr>
                <a:schemeClr val="lt2"/>
              </a:buClr>
              <a:buSzPts val="1400"/>
              <a:buFont typeface="Merriweather Sans"/>
              <a:buChar char="&gt;"/>
              <a:defRPr sz="1400" b="1" i="0" u="none" strike="noStrike" cap="none">
                <a:solidFill>
                  <a:schemeClr val="lt2"/>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2" name="Google Shape;22;p9"/>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1pPr>
            <a:lvl2pPr marL="914400" marR="0" lvl="1" indent="-228600" algn="l" rtl="0">
              <a:lnSpc>
                <a:spcPct val="100000"/>
              </a:lnSpc>
              <a:spcBef>
                <a:spcPts val="560"/>
              </a:spcBef>
              <a:spcAft>
                <a:spcPts val="0"/>
              </a:spcAft>
              <a:buClr>
                <a:srgbClr val="E8D3A2"/>
              </a:buClr>
              <a:buSzPts val="2800"/>
              <a:buFont typeface="Arial"/>
              <a:buNone/>
              <a:defRPr sz="2800" b="0" i="0" u="none" strike="noStrike" cap="none">
                <a:solidFill>
                  <a:srgbClr val="E8D3A2"/>
                </a:solidFill>
                <a:latin typeface="Encode Sans Condensed Thin"/>
                <a:ea typeface="Encode Sans Condensed Thin"/>
                <a:cs typeface="Encode Sans Condensed Thin"/>
                <a:sym typeface="Encode Sans Condensed Thin"/>
              </a:defRPr>
            </a:lvl2pPr>
            <a:lvl3pPr marL="1371600" marR="0" lvl="2" indent="-228600" algn="l" rtl="0">
              <a:lnSpc>
                <a:spcPct val="100000"/>
              </a:lnSpc>
              <a:spcBef>
                <a:spcPts val="480"/>
              </a:spcBef>
              <a:spcAft>
                <a:spcPts val="0"/>
              </a:spcAft>
              <a:buClr>
                <a:srgbClr val="E8D3A2"/>
              </a:buClr>
              <a:buSzPts val="2400"/>
              <a:buFont typeface="Arial"/>
              <a:buNone/>
              <a:defRPr sz="2400" b="0" i="0" u="none" strike="noStrike" cap="none">
                <a:solidFill>
                  <a:srgbClr val="E8D3A2"/>
                </a:solidFill>
                <a:latin typeface="Encode Sans Condensed Thin"/>
                <a:ea typeface="Encode Sans Condensed Thin"/>
                <a:cs typeface="Encode Sans Condensed Thin"/>
                <a:sym typeface="Encode Sans Condensed Thin"/>
              </a:defRPr>
            </a:lvl3pPr>
            <a:lvl4pPr marL="1828800" marR="0" lvl="3" indent="-228600" algn="l" rtl="0">
              <a:lnSpc>
                <a:spcPct val="100000"/>
              </a:lnSpc>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4pPr>
            <a:lvl5pPr marL="2286000" marR="0" lvl="4" indent="-228600" algn="l" rtl="0">
              <a:lnSpc>
                <a:spcPct val="100000"/>
              </a:lnSpc>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3" name="Google Shape;23;p9"/>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24" name="Google Shape;24;p9"/>
          <p:cNvPicPr preferRelativeResize="0"/>
          <p:nvPr/>
        </p:nvPicPr>
        <p:blipFill rotWithShape="1">
          <a:blip r:embed="rId3">
            <a:alphaModFix/>
          </a:blip>
          <a:srcRect/>
          <a:stretch/>
        </p:blipFill>
        <p:spPr>
          <a:xfrm>
            <a:off x="6105037" y="4675530"/>
            <a:ext cx="2540000" cy="172311"/>
          </a:xfrm>
          <a:prstGeom prst="rect">
            <a:avLst/>
          </a:prstGeom>
          <a:noFill/>
          <a:ln>
            <a:noFill/>
          </a:ln>
        </p:spPr>
      </p:pic>
      <p:sp>
        <p:nvSpPr>
          <p:cNvPr id="25" name="Google Shape;25;p9"/>
          <p:cNvSpPr txBox="1">
            <a:spLocks noGrp="1"/>
          </p:cNvSpPr>
          <p:nvPr>
            <p:ph type="title"/>
          </p:nvPr>
        </p:nvSpPr>
        <p:spPr>
          <a:xfrm>
            <a:off x="447923" y="371510"/>
            <a:ext cx="8197114"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 Content">
  <p:cSld name="Header + Content">
    <p:bg>
      <p:bgPr>
        <a:solidFill>
          <a:schemeClr val="dk1"/>
        </a:solidFill>
        <a:effectLst/>
      </p:bgPr>
    </p:bg>
    <p:spTree>
      <p:nvGrpSpPr>
        <p:cNvPr id="1" name="Shape 26"/>
        <p:cNvGrpSpPr/>
        <p:nvPr/>
      </p:nvGrpSpPr>
      <p:grpSpPr>
        <a:xfrm>
          <a:off x="0" y="0"/>
          <a:ext cx="0" cy="0"/>
          <a:chOff x="0" y="0"/>
          <a:chExt cx="0" cy="0"/>
        </a:xfrm>
      </p:grpSpPr>
      <p:sp>
        <p:nvSpPr>
          <p:cNvPr id="27" name="Google Shape;27;p10"/>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Merriweather Sans"/>
              <a:buChar char="&gt;"/>
              <a:defRPr sz="2400" b="1" i="0" u="none" strike="noStrike" cap="none">
                <a:solidFill>
                  <a:schemeClr val="lt2"/>
                </a:solidFill>
                <a:latin typeface="Open Sans"/>
                <a:ea typeface="Open Sans"/>
                <a:cs typeface="Open Sans"/>
                <a:sym typeface="Open Sans"/>
              </a:defRPr>
            </a:lvl1pPr>
            <a:lvl2pPr marL="914400" marR="0" lvl="1" indent="-355600" algn="l" rtl="0">
              <a:lnSpc>
                <a:spcPct val="100000"/>
              </a:lnSpc>
              <a:spcBef>
                <a:spcPts val="400"/>
              </a:spcBef>
              <a:spcAft>
                <a:spcPts val="0"/>
              </a:spcAft>
              <a:buClr>
                <a:schemeClr val="lt2"/>
              </a:buClr>
              <a:buSzPts val="2000"/>
              <a:buFont typeface="Arial"/>
              <a:buChar char="–"/>
              <a:defRPr sz="2000" b="1" i="0" u="none" strike="noStrike" cap="none">
                <a:solidFill>
                  <a:schemeClr val="lt2"/>
                </a:solidFill>
                <a:latin typeface="Open Sans"/>
                <a:ea typeface="Open Sans"/>
                <a:cs typeface="Open Sans"/>
                <a:sym typeface="Open Sans"/>
              </a:defRPr>
            </a:lvl2pPr>
            <a:lvl3pPr marL="1371600" marR="0" lvl="2" indent="-342900" algn="l" rtl="0">
              <a:lnSpc>
                <a:spcPct val="100000"/>
              </a:lnSpc>
              <a:spcBef>
                <a:spcPts val="360"/>
              </a:spcBef>
              <a:spcAft>
                <a:spcPts val="0"/>
              </a:spcAft>
              <a:buClr>
                <a:schemeClr val="lt2"/>
              </a:buClr>
              <a:buSzPts val="1800"/>
              <a:buFont typeface="Merriweather Sans"/>
              <a:buChar char="&gt;"/>
              <a:defRPr sz="1800" b="1"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320"/>
              </a:spcBef>
              <a:spcAft>
                <a:spcPts val="0"/>
              </a:spcAft>
              <a:buClr>
                <a:schemeClr val="lt2"/>
              </a:buClr>
              <a:buSzPts val="1600"/>
              <a:buFont typeface="Arial"/>
              <a:buChar char="–"/>
              <a:defRPr sz="1600" b="1" i="0" u="none" strike="noStrike" cap="none">
                <a:solidFill>
                  <a:schemeClr val="lt2"/>
                </a:solidFill>
                <a:latin typeface="Open Sans"/>
                <a:ea typeface="Open Sans"/>
                <a:cs typeface="Open Sans"/>
                <a:sym typeface="Open Sans"/>
              </a:defRPr>
            </a:lvl4pPr>
            <a:lvl5pPr marL="2286000" marR="0" lvl="4" indent="-317500" algn="l" rtl="0">
              <a:lnSpc>
                <a:spcPct val="100000"/>
              </a:lnSpc>
              <a:spcBef>
                <a:spcPts val="280"/>
              </a:spcBef>
              <a:spcAft>
                <a:spcPts val="0"/>
              </a:spcAft>
              <a:buClr>
                <a:schemeClr val="lt2"/>
              </a:buClr>
              <a:buSzPts val="1400"/>
              <a:buFont typeface="Merriweather Sans"/>
              <a:buChar char="&gt;"/>
              <a:defRPr sz="1400" b="1" i="0" u="none" strike="noStrike" cap="none">
                <a:solidFill>
                  <a:schemeClr val="lt2"/>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8" name="Google Shape;28;p10"/>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29" name="Google Shape;29;p10" descr="UW_W Logo_White.png"/>
          <p:cNvPicPr preferRelativeResize="0"/>
          <p:nvPr/>
        </p:nvPicPr>
        <p:blipFill rotWithShape="1">
          <a:blip r:embed="rId3">
            <a:alphaModFix/>
          </a:blip>
          <a:srcRect/>
          <a:stretch/>
        </p:blipFill>
        <p:spPr>
          <a:xfrm>
            <a:off x="7483915" y="4219956"/>
            <a:ext cx="1371600" cy="923544"/>
          </a:xfrm>
          <a:prstGeom prst="rect">
            <a:avLst/>
          </a:prstGeom>
          <a:noFill/>
          <a:ln>
            <a:noFill/>
          </a:ln>
        </p:spPr>
      </p:pic>
      <p:sp>
        <p:nvSpPr>
          <p:cNvPr id="30" name="Google Shape;30;p10"/>
          <p:cNvSpPr txBox="1">
            <a:spLocks noGrp="1"/>
          </p:cNvSpPr>
          <p:nvPr>
            <p:ph type="title"/>
          </p:nvPr>
        </p:nvSpPr>
        <p:spPr>
          <a:xfrm>
            <a:off x="447923" y="369733"/>
            <a:ext cx="8197114"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er + Graphic">
  <p:cSld name="Header + Graphic">
    <p:bg>
      <p:bgPr>
        <a:solidFill>
          <a:schemeClr val="dk1"/>
        </a:solidFill>
        <a:effectLst/>
      </p:bgPr>
    </p:bg>
    <p:spTree>
      <p:nvGrpSpPr>
        <p:cNvPr id="1" name="Shape 31"/>
        <p:cNvGrpSpPr/>
        <p:nvPr/>
      </p:nvGrpSpPr>
      <p:grpSpPr>
        <a:xfrm>
          <a:off x="0" y="0"/>
          <a:ext cx="0" cy="0"/>
          <a:chOff x="0" y="0"/>
          <a:chExt cx="0" cy="0"/>
        </a:xfrm>
      </p:grpSpPr>
      <p:sp>
        <p:nvSpPr>
          <p:cNvPr id="32" name="Google Shape;32;p11"/>
          <p:cNvSpPr>
            <a:spLocks noGrp="1"/>
          </p:cNvSpPr>
          <p:nvPr>
            <p:ph type="chart" idx="2"/>
          </p:nvPr>
        </p:nvSpPr>
        <p:spPr>
          <a:xfrm>
            <a:off x="447923" y="1724977"/>
            <a:ext cx="8184662" cy="2828169"/>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480"/>
              </a:spcBef>
              <a:spcAft>
                <a:spcPts val="0"/>
              </a:spcAft>
              <a:buClr>
                <a:srgbClr val="FFFFFF"/>
              </a:buClr>
              <a:buSzPts val="2400"/>
              <a:buFont typeface="Arial"/>
              <a:buNone/>
              <a:defRPr sz="2400" b="0" i="1" u="none" strike="noStrike" cap="none">
                <a:solidFill>
                  <a:srgbClr val="FFFFFF"/>
                </a:solidFill>
                <a:latin typeface="Open Sans Light"/>
                <a:ea typeface="Open Sans Light"/>
                <a:cs typeface="Open Sans Light"/>
                <a:sym typeface="Open Sans Light"/>
              </a:defRPr>
            </a:lvl1pPr>
            <a:lvl2pPr marR="0" lvl="1" algn="l" rtl="0">
              <a:lnSpc>
                <a:spcPct val="100000"/>
              </a:lnSpc>
              <a:spcBef>
                <a:spcPts val="56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R="0" lvl="2"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R="0" lvl="3"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R="0" lvl="4"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R="0" lvl="5"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R="0" lvl="6"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R="0" lvl="7"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R="0" lvl="8"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33" name="Google Shape;33;p11"/>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34" name="Google Shape;34;p11"/>
          <p:cNvPicPr preferRelativeResize="0"/>
          <p:nvPr/>
        </p:nvPicPr>
        <p:blipFill rotWithShape="1">
          <a:blip r:embed="rId3">
            <a:alphaModFix/>
          </a:blip>
          <a:srcRect/>
          <a:stretch/>
        </p:blipFill>
        <p:spPr>
          <a:xfrm>
            <a:off x="6105037" y="4675530"/>
            <a:ext cx="2540000" cy="172311"/>
          </a:xfrm>
          <a:prstGeom prst="rect">
            <a:avLst/>
          </a:prstGeom>
          <a:noFill/>
          <a:ln>
            <a:noFill/>
          </a:ln>
        </p:spPr>
      </p:pic>
      <p:sp>
        <p:nvSpPr>
          <p:cNvPr id="35" name="Google Shape;35;p11"/>
          <p:cNvSpPr txBox="1">
            <a:spLocks noGrp="1"/>
          </p:cNvSpPr>
          <p:nvPr>
            <p:ph type="title"/>
          </p:nvPr>
        </p:nvSpPr>
        <p:spPr>
          <a:xfrm>
            <a:off x="460375" y="370622"/>
            <a:ext cx="8184662"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er + Content">
  <p:cSld name="Header + Conten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39" name="Google Shape;39;p7" descr="W Logo_Purple_2685_HEX.png"/>
          <p:cNvPicPr preferRelativeResize="0"/>
          <p:nvPr/>
        </p:nvPicPr>
        <p:blipFill rotWithShape="1">
          <a:blip r:embed="rId3">
            <a:alphaModFix/>
          </a:blip>
          <a:srcRect/>
          <a:stretch/>
        </p:blipFill>
        <p:spPr>
          <a:xfrm>
            <a:off x="7483915" y="4219956"/>
            <a:ext cx="1371600" cy="923544"/>
          </a:xfrm>
          <a:prstGeom prst="rect">
            <a:avLst/>
          </a:prstGeom>
          <a:noFill/>
          <a:ln>
            <a:noFill/>
          </a:ln>
        </p:spPr>
      </p:pic>
      <p:sp>
        <p:nvSpPr>
          <p:cNvPr id="40" name="Google Shape;40;p7"/>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lnSpc>
                <a:spcPct val="100000"/>
              </a:lnSpc>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lnSpc>
                <a:spcPct val="100000"/>
              </a:lnSpc>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lnSpc>
                <a:spcPct val="100000"/>
              </a:lnSpc>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title"/>
          </p:nvPr>
        </p:nvSpPr>
        <p:spPr>
          <a:xfrm>
            <a:off x="460375" y="370622"/>
            <a:ext cx="8184662"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3000"/>
              <a:buFont typeface="Encode Sans Condensed Thin"/>
              <a:buNone/>
              <a:defRPr sz="3000" b="1" i="0" u="none" strike="noStrike" cap="none">
                <a:solidFill>
                  <a:schemeClr val="dk1"/>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2"/>
        <p:cNvGrpSpPr/>
        <p:nvPr/>
      </p:nvGrpSpPr>
      <p:grpSpPr>
        <a:xfrm>
          <a:off x="0" y="0"/>
          <a:ext cx="0" cy="0"/>
          <a:chOff x="0" y="0"/>
          <a:chExt cx="0" cy="0"/>
        </a:xfrm>
      </p:grpSpPr>
      <p:pic>
        <p:nvPicPr>
          <p:cNvPr id="43" name="Google Shape;43;p12"/>
          <p:cNvPicPr preferRelativeResize="0"/>
          <p:nvPr/>
        </p:nvPicPr>
        <p:blipFill rotWithShape="1">
          <a:blip r:embed="rId2">
            <a:alphaModFix/>
          </a:blip>
          <a:srcRect/>
          <a:stretch/>
        </p:blipFill>
        <p:spPr>
          <a:xfrm>
            <a:off x="568081" y="3426449"/>
            <a:ext cx="1600200" cy="139700"/>
          </a:xfrm>
          <a:prstGeom prst="rect">
            <a:avLst/>
          </a:prstGeom>
          <a:noFill/>
          <a:ln>
            <a:noFill/>
          </a:ln>
        </p:spPr>
      </p:pic>
      <p:pic>
        <p:nvPicPr>
          <p:cNvPr id="44" name="Google Shape;44;p12"/>
          <p:cNvPicPr preferRelativeResize="0"/>
          <p:nvPr/>
        </p:nvPicPr>
        <p:blipFill rotWithShape="1">
          <a:blip r:embed="rId3">
            <a:alphaModFix/>
          </a:blip>
          <a:srcRect/>
          <a:stretch/>
        </p:blipFill>
        <p:spPr>
          <a:xfrm>
            <a:off x="568081" y="4599009"/>
            <a:ext cx="2425226" cy="213273"/>
          </a:xfrm>
          <a:prstGeom prst="rect">
            <a:avLst/>
          </a:prstGeom>
          <a:noFill/>
          <a:ln>
            <a:noFill/>
          </a:ln>
        </p:spPr>
      </p:pic>
      <p:pic>
        <p:nvPicPr>
          <p:cNvPr id="45" name="Google Shape;45;p12" descr="W Logo_Purple_2685_HEX.png"/>
          <p:cNvPicPr preferRelativeResize="0"/>
          <p:nvPr/>
        </p:nvPicPr>
        <p:blipFill rotWithShape="1">
          <a:blip r:embed="rId4">
            <a:alphaModFix/>
          </a:blip>
          <a:srcRect/>
          <a:stretch/>
        </p:blipFill>
        <p:spPr>
          <a:xfrm>
            <a:off x="7483915" y="4219956"/>
            <a:ext cx="1371600" cy="923544"/>
          </a:xfrm>
          <a:prstGeom prst="rect">
            <a:avLst/>
          </a:prstGeom>
          <a:noFill/>
          <a:ln>
            <a:noFill/>
          </a:ln>
        </p:spPr>
      </p:pic>
      <p:sp>
        <p:nvSpPr>
          <p:cNvPr id="46" name="Google Shape;46;p12"/>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5000"/>
              <a:buFont typeface="Encode Sans Condensed Thin"/>
              <a:buNone/>
              <a:defRPr sz="5000" b="1" i="0" u="none" strike="noStrike" cap="none">
                <a:solidFill>
                  <a:schemeClr val="dk1"/>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7"/>
        <p:cNvGrpSpPr/>
        <p:nvPr/>
      </p:nvGrpSpPr>
      <p:grpSpPr>
        <a:xfrm>
          <a:off x="0" y="0"/>
          <a:ext cx="0" cy="0"/>
          <a:chOff x="0" y="0"/>
          <a:chExt cx="0" cy="0"/>
        </a:xfrm>
      </p:grpSpPr>
      <p:pic>
        <p:nvPicPr>
          <p:cNvPr id="48" name="Google Shape;48;p13"/>
          <p:cNvPicPr preferRelativeResize="0"/>
          <p:nvPr/>
        </p:nvPicPr>
        <p:blipFill rotWithShape="1">
          <a:blip r:embed="rId2">
            <a:alphaModFix/>
          </a:blip>
          <a:srcRect/>
          <a:stretch/>
        </p:blipFill>
        <p:spPr>
          <a:xfrm>
            <a:off x="568081" y="3426449"/>
            <a:ext cx="1600200" cy="139700"/>
          </a:xfrm>
          <a:prstGeom prst="rect">
            <a:avLst/>
          </a:prstGeom>
          <a:noFill/>
          <a:ln>
            <a:noFill/>
          </a:ln>
        </p:spPr>
      </p:pic>
      <p:pic>
        <p:nvPicPr>
          <p:cNvPr id="49" name="Google Shape;49;p13" descr="W Logo_Purple_2685_HEX.png"/>
          <p:cNvPicPr preferRelativeResize="0"/>
          <p:nvPr/>
        </p:nvPicPr>
        <p:blipFill rotWithShape="1">
          <a:blip r:embed="rId3">
            <a:alphaModFix/>
          </a:blip>
          <a:srcRect/>
          <a:stretch/>
        </p:blipFill>
        <p:spPr>
          <a:xfrm>
            <a:off x="7483915" y="4219956"/>
            <a:ext cx="1371600" cy="923544"/>
          </a:xfrm>
          <a:prstGeom prst="rect">
            <a:avLst/>
          </a:prstGeom>
          <a:noFill/>
          <a:ln>
            <a:noFill/>
          </a:ln>
        </p:spPr>
      </p:pic>
      <p:pic>
        <p:nvPicPr>
          <p:cNvPr id="50" name="Google Shape;50;p13"/>
          <p:cNvPicPr preferRelativeResize="0"/>
          <p:nvPr/>
        </p:nvPicPr>
        <p:blipFill rotWithShape="1">
          <a:blip r:embed="rId4">
            <a:alphaModFix/>
          </a:blip>
          <a:srcRect/>
          <a:stretch/>
        </p:blipFill>
        <p:spPr>
          <a:xfrm>
            <a:off x="568085" y="4675530"/>
            <a:ext cx="2539991" cy="172311"/>
          </a:xfrm>
          <a:prstGeom prst="rect">
            <a:avLst/>
          </a:prstGeom>
          <a:noFill/>
          <a:ln>
            <a:noFill/>
          </a:ln>
        </p:spPr>
      </p:pic>
      <p:sp>
        <p:nvSpPr>
          <p:cNvPr id="51" name="Google Shape;51;p13"/>
          <p:cNvSpPr txBox="1">
            <a:spLocks noGrp="1"/>
          </p:cNvSpPr>
          <p:nvPr>
            <p:ph type="title"/>
          </p:nvPr>
        </p:nvSpPr>
        <p:spPr>
          <a:xfrm>
            <a:off x="460376" y="644993"/>
            <a:ext cx="7023540" cy="264175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5000"/>
              <a:buFont typeface="Encode Sans Condensed Thin"/>
              <a:buNone/>
              <a:defRPr sz="5000" b="1" i="0" u="none" strike="noStrike" cap="none">
                <a:solidFill>
                  <a:schemeClr val="dk1"/>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a:stretch/>
        </p:blipFill>
        <p:spPr>
          <a:xfrm>
            <a:off x="555381" y="1364403"/>
            <a:ext cx="1103781" cy="96361"/>
          </a:xfrm>
          <a:prstGeom prst="rect">
            <a:avLst/>
          </a:prstGeom>
          <a:noFill/>
          <a:ln>
            <a:noFill/>
          </a:ln>
        </p:spPr>
      </p:pic>
      <p:pic>
        <p:nvPicPr>
          <p:cNvPr id="54" name="Google Shape;54;p14"/>
          <p:cNvPicPr preferRelativeResize="0"/>
          <p:nvPr/>
        </p:nvPicPr>
        <p:blipFill rotWithShape="1">
          <a:blip r:embed="rId3">
            <a:alphaModFix/>
          </a:blip>
          <a:srcRect/>
          <a:stretch/>
        </p:blipFill>
        <p:spPr>
          <a:xfrm>
            <a:off x="549031" y="1363508"/>
            <a:ext cx="1103781" cy="96362"/>
          </a:xfrm>
          <a:prstGeom prst="rect">
            <a:avLst/>
          </a:prstGeom>
          <a:noFill/>
          <a:ln>
            <a:noFill/>
          </a:ln>
        </p:spPr>
      </p:pic>
      <p:sp>
        <p:nvSpPr>
          <p:cNvPr id="55" name="Google Shape;55;p14"/>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lnSpc>
                <a:spcPct val="100000"/>
              </a:lnSpc>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lnSpc>
                <a:spcPct val="100000"/>
              </a:lnSpc>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lnSpc>
                <a:spcPct val="100000"/>
              </a:lnSpc>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1pPr>
            <a:lvl2pPr marL="914400" marR="0" lvl="1" indent="-228600" algn="l" rtl="0">
              <a:lnSpc>
                <a:spcPct val="100000"/>
              </a:lnSpc>
              <a:spcBef>
                <a:spcPts val="560"/>
              </a:spcBef>
              <a:spcAft>
                <a:spcPts val="0"/>
              </a:spcAft>
              <a:buClr>
                <a:srgbClr val="E8D3A2"/>
              </a:buClr>
              <a:buSzPts val="2800"/>
              <a:buFont typeface="Arial"/>
              <a:buNone/>
              <a:defRPr sz="2800" b="0" i="0" u="none" strike="noStrike" cap="none">
                <a:solidFill>
                  <a:srgbClr val="E8D3A2"/>
                </a:solidFill>
                <a:latin typeface="Encode Sans Condensed Thin"/>
                <a:ea typeface="Encode Sans Condensed Thin"/>
                <a:cs typeface="Encode Sans Condensed Thin"/>
                <a:sym typeface="Encode Sans Condensed Thin"/>
              </a:defRPr>
            </a:lvl2pPr>
            <a:lvl3pPr marL="1371600" marR="0" lvl="2" indent="-228600" algn="l" rtl="0">
              <a:lnSpc>
                <a:spcPct val="100000"/>
              </a:lnSpc>
              <a:spcBef>
                <a:spcPts val="480"/>
              </a:spcBef>
              <a:spcAft>
                <a:spcPts val="0"/>
              </a:spcAft>
              <a:buClr>
                <a:srgbClr val="E8D3A2"/>
              </a:buClr>
              <a:buSzPts val="2400"/>
              <a:buFont typeface="Arial"/>
              <a:buNone/>
              <a:defRPr sz="2400" b="0" i="0" u="none" strike="noStrike" cap="none">
                <a:solidFill>
                  <a:srgbClr val="E8D3A2"/>
                </a:solidFill>
                <a:latin typeface="Encode Sans Condensed Thin"/>
                <a:ea typeface="Encode Sans Condensed Thin"/>
                <a:cs typeface="Encode Sans Condensed Thin"/>
                <a:sym typeface="Encode Sans Condensed Thin"/>
              </a:defRPr>
            </a:lvl3pPr>
            <a:lvl4pPr marL="1828800" marR="0" lvl="3" indent="-228600" algn="l" rtl="0">
              <a:lnSpc>
                <a:spcPct val="100000"/>
              </a:lnSpc>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4pPr>
            <a:lvl5pPr marL="2286000" marR="0" lvl="4" indent="-228600" algn="l" rtl="0">
              <a:lnSpc>
                <a:spcPct val="100000"/>
              </a:lnSpc>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4">
            <a:alphaModFix/>
          </a:blip>
          <a:srcRect/>
          <a:stretch/>
        </p:blipFill>
        <p:spPr>
          <a:xfrm>
            <a:off x="6105041" y="4675530"/>
            <a:ext cx="2539991" cy="172311"/>
          </a:xfrm>
          <a:prstGeom prst="rect">
            <a:avLst/>
          </a:prstGeom>
          <a:noFill/>
          <a:ln>
            <a:noFill/>
          </a:ln>
        </p:spPr>
      </p:pic>
      <p:sp>
        <p:nvSpPr>
          <p:cNvPr id="58" name="Google Shape;58;p14"/>
          <p:cNvSpPr txBox="1">
            <a:spLocks noGrp="1"/>
          </p:cNvSpPr>
          <p:nvPr>
            <p:ph type="title"/>
          </p:nvPr>
        </p:nvSpPr>
        <p:spPr>
          <a:xfrm>
            <a:off x="447922" y="369285"/>
            <a:ext cx="8197109" cy="9937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3000"/>
              <a:buFont typeface="Encode Sans Condensed Thin"/>
              <a:buNone/>
              <a:defRPr sz="3000" b="1" i="0" u="none" strike="noStrike" cap="none">
                <a:solidFill>
                  <a:schemeClr val="dk1"/>
                </a:solidFill>
                <a:latin typeface="Encode Sans Condensed Thin"/>
                <a:ea typeface="Encode Sans Condensed Thin"/>
                <a:cs typeface="Encode Sans Condensed Thin"/>
                <a:sym typeface="Encode Sans Condensed Th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link.springer.com/content/pdf/10.1007%2Fs10479-015-2019-x.pdf"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title"/>
          </p:nvPr>
        </p:nvSpPr>
        <p:spPr>
          <a:xfrm>
            <a:off x="460375" y="832884"/>
            <a:ext cx="8220162" cy="264175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5000"/>
              <a:buFont typeface="Encode Sans Condensed Thin"/>
              <a:buNone/>
            </a:pPr>
            <a:br>
              <a:rPr lang="en-US"/>
            </a:br>
            <a:r>
              <a:rPr lang="en-US" sz="4600">
                <a:latin typeface="Open Sans"/>
                <a:ea typeface="Open Sans"/>
                <a:cs typeface="Open Sans"/>
                <a:sym typeface="Open Sans"/>
              </a:rPr>
              <a:t>DIRECT Presentation</a:t>
            </a:r>
            <a:endParaRPr sz="4600">
              <a:latin typeface="Open Sans"/>
              <a:ea typeface="Open Sans"/>
              <a:cs typeface="Open Sans"/>
              <a:sym typeface="Open Sans"/>
            </a:endParaRPr>
          </a:p>
        </p:txBody>
      </p:sp>
      <p:sp>
        <p:nvSpPr>
          <p:cNvPr id="69" name="Google Shape;69;p1"/>
          <p:cNvSpPr txBox="1"/>
          <p:nvPr/>
        </p:nvSpPr>
        <p:spPr>
          <a:xfrm>
            <a:off x="3022950" y="3552325"/>
            <a:ext cx="3098100" cy="1264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Sara Aalinezhad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Huat Chiang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Ahmed Eshaq</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Elizabeth Harmon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Salek Segid</a:t>
            </a:r>
            <a:endParaRPr sz="1400" b="0" i="0" u="none" strike="noStrike" cap="none">
              <a:solidFill>
                <a:srgbClr val="000000"/>
              </a:solidFill>
              <a:latin typeface="Arial"/>
              <a:ea typeface="Arial"/>
              <a:cs typeface="Arial"/>
              <a:sym typeface="Arial"/>
            </a:endParaRPr>
          </a:p>
        </p:txBody>
      </p:sp>
      <p:sp>
        <p:nvSpPr>
          <p:cNvPr id="70" name="Google Shape;70;p1"/>
          <p:cNvSpPr txBox="1"/>
          <p:nvPr/>
        </p:nvSpPr>
        <p:spPr>
          <a:xfrm>
            <a:off x="589150" y="974766"/>
            <a:ext cx="68535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lt2"/>
                </a:solidFill>
                <a:latin typeface="Arial"/>
                <a:ea typeface="Arial"/>
                <a:cs typeface="Arial"/>
                <a:sym typeface="Arial"/>
              </a:rPr>
              <a:t>Black-Box-Optimization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2"/>
                </a:solidFill>
                <a:latin typeface="Arial"/>
                <a:ea typeface="Arial"/>
                <a:cs typeface="Arial"/>
                <a:sym typeface="Arial"/>
              </a:rPr>
              <a:t>by the Optimistic Optimizers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8189207c02_5_3"/>
          <p:cNvSpPr txBox="1">
            <a:spLocks noGrp="1"/>
          </p:cNvSpPr>
          <p:nvPr>
            <p:ph type="body" idx="1"/>
          </p:nvPr>
        </p:nvSpPr>
        <p:spPr>
          <a:xfrm>
            <a:off x="447925" y="1654475"/>
            <a:ext cx="8587500" cy="23658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US"/>
              <a:t>Process the data to remove the skew </a:t>
            </a:r>
            <a:endParaRPr/>
          </a:p>
          <a:p>
            <a:pPr marL="457200" lvl="0" indent="-381000" algn="l" rtl="0">
              <a:spcBef>
                <a:spcPts val="0"/>
              </a:spcBef>
              <a:spcAft>
                <a:spcPts val="0"/>
              </a:spcAft>
              <a:buSzPts val="2400"/>
              <a:buChar char="●"/>
            </a:pPr>
            <a:r>
              <a:rPr lang="en-US">
                <a:solidFill>
                  <a:schemeClr val="dk1"/>
                </a:solidFill>
              </a:rPr>
              <a:t>Implement more optimizers</a:t>
            </a:r>
            <a:endParaRPr/>
          </a:p>
          <a:p>
            <a:pPr marL="457200" lvl="0" indent="-381000" algn="l" rtl="0">
              <a:lnSpc>
                <a:spcPct val="100000"/>
              </a:lnSpc>
              <a:spcBef>
                <a:spcPts val="0"/>
              </a:spcBef>
              <a:spcAft>
                <a:spcPts val="0"/>
              </a:spcAft>
              <a:buSzPts val="2400"/>
              <a:buChar char="●"/>
            </a:pPr>
            <a:r>
              <a:rPr lang="en-US"/>
              <a:t>Obtain more data for higher dimensional functions</a:t>
            </a:r>
            <a:endParaRPr>
              <a:solidFill>
                <a:srgbClr val="4B2E83"/>
              </a:solidFill>
            </a:endParaRPr>
          </a:p>
          <a:p>
            <a:pPr marL="457200" lvl="0" indent="-381000" algn="l" rtl="0">
              <a:lnSpc>
                <a:spcPct val="100000"/>
              </a:lnSpc>
              <a:spcBef>
                <a:spcPts val="0"/>
              </a:spcBef>
              <a:spcAft>
                <a:spcPts val="0"/>
              </a:spcAft>
              <a:buSzPts val="2400"/>
              <a:buChar char="●"/>
            </a:pPr>
            <a:r>
              <a:rPr lang="en-US">
                <a:solidFill>
                  <a:srgbClr val="4B2E83"/>
                </a:solidFill>
              </a:rPr>
              <a:t>Incorporate GUI for user inputs</a:t>
            </a:r>
            <a:endParaRPr/>
          </a:p>
        </p:txBody>
      </p:sp>
      <p:sp>
        <p:nvSpPr>
          <p:cNvPr id="163" name="Google Shape;163;g8189207c02_5_3"/>
          <p:cNvSpPr txBox="1">
            <a:spLocks noGrp="1"/>
          </p:cNvSpPr>
          <p:nvPr>
            <p:ph type="title"/>
          </p:nvPr>
        </p:nvSpPr>
        <p:spPr>
          <a:xfrm>
            <a:off x="447925" y="370622"/>
            <a:ext cx="8184600" cy="993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Future work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1002750" y="-152401"/>
            <a:ext cx="8184600" cy="768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sz="2800">
                <a:latin typeface="Open Sans"/>
                <a:ea typeface="Open Sans"/>
                <a:cs typeface="Open Sans"/>
                <a:sym typeface="Open Sans"/>
              </a:rPr>
              <a:t>GitHub Organization</a:t>
            </a:r>
            <a:r>
              <a:rPr lang="en-US">
                <a:latin typeface="Open Sans"/>
                <a:ea typeface="Open Sans"/>
                <a:cs typeface="Open Sans"/>
                <a:sym typeface="Open Sans"/>
              </a:rPr>
              <a:t> </a:t>
            </a:r>
            <a:endParaRPr>
              <a:latin typeface="Open Sans"/>
              <a:ea typeface="Open Sans"/>
              <a:cs typeface="Open Sans"/>
              <a:sym typeface="Open Sans"/>
            </a:endParaRPr>
          </a:p>
        </p:txBody>
      </p:sp>
      <p:sp>
        <p:nvSpPr>
          <p:cNvPr id="170" name="Google Shape;170;p20"/>
          <p:cNvSpPr/>
          <p:nvPr/>
        </p:nvSpPr>
        <p:spPr>
          <a:xfrm>
            <a:off x="1447225" y="1013000"/>
            <a:ext cx="1524600" cy="206100"/>
          </a:xfrm>
          <a:prstGeom prst="donut">
            <a:avLst>
              <a:gd name="adj" fmla="val 0"/>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20"/>
          <p:cNvCxnSpPr/>
          <p:nvPr/>
        </p:nvCxnSpPr>
        <p:spPr>
          <a:xfrm rot="10800000" flipH="1">
            <a:off x="2743200" y="1488100"/>
            <a:ext cx="726300" cy="9000"/>
          </a:xfrm>
          <a:prstGeom prst="straightConnector1">
            <a:avLst/>
          </a:prstGeom>
          <a:noFill/>
          <a:ln w="9525" cap="flat" cmpd="sng">
            <a:solidFill>
              <a:schemeClr val="dk2"/>
            </a:solidFill>
            <a:prstDash val="solid"/>
            <a:round/>
            <a:headEnd type="none" w="med" len="med"/>
            <a:tailEnd type="triangle" w="med" len="med"/>
          </a:ln>
        </p:spPr>
      </p:cxnSp>
      <p:pic>
        <p:nvPicPr>
          <p:cNvPr id="172" name="Google Shape;172;p20"/>
          <p:cNvPicPr preferRelativeResize="0"/>
          <p:nvPr/>
        </p:nvPicPr>
        <p:blipFill>
          <a:blip r:embed="rId3">
            <a:alphaModFix/>
          </a:blip>
          <a:stretch>
            <a:fillRect/>
          </a:stretch>
        </p:blipFill>
        <p:spPr>
          <a:xfrm>
            <a:off x="349625" y="615900"/>
            <a:ext cx="4905475" cy="4354598"/>
          </a:xfrm>
          <a:prstGeom prst="rect">
            <a:avLst/>
          </a:prstGeom>
          <a:noFill/>
          <a:ln>
            <a:noFill/>
          </a:ln>
        </p:spPr>
      </p:pic>
      <p:cxnSp>
        <p:nvCxnSpPr>
          <p:cNvPr id="173" name="Google Shape;173;p20"/>
          <p:cNvCxnSpPr/>
          <p:nvPr/>
        </p:nvCxnSpPr>
        <p:spPr>
          <a:xfrm>
            <a:off x="923375" y="1165400"/>
            <a:ext cx="403500" cy="9000"/>
          </a:xfrm>
          <a:prstGeom prst="straightConnector1">
            <a:avLst/>
          </a:prstGeom>
          <a:noFill/>
          <a:ln w="28575" cap="flat" cmpd="sng">
            <a:solidFill>
              <a:srgbClr val="F1C232"/>
            </a:solidFill>
            <a:prstDash val="solid"/>
            <a:round/>
            <a:headEnd type="none" w="med" len="med"/>
            <a:tailEnd type="none" w="med" len="med"/>
          </a:ln>
        </p:spPr>
      </p:cxnSp>
      <p:cxnSp>
        <p:nvCxnSpPr>
          <p:cNvPr id="174" name="Google Shape;174;p20"/>
          <p:cNvCxnSpPr/>
          <p:nvPr/>
        </p:nvCxnSpPr>
        <p:spPr>
          <a:xfrm>
            <a:off x="923375" y="2994200"/>
            <a:ext cx="448200" cy="0"/>
          </a:xfrm>
          <a:prstGeom prst="straightConnector1">
            <a:avLst/>
          </a:prstGeom>
          <a:noFill/>
          <a:ln w="28575" cap="flat" cmpd="sng">
            <a:solidFill>
              <a:srgbClr val="F1C232"/>
            </a:solidFill>
            <a:prstDash val="solid"/>
            <a:round/>
            <a:headEnd type="none" w="med" len="med"/>
            <a:tailEnd type="none" w="med" len="med"/>
          </a:ln>
        </p:spPr>
      </p:cxnSp>
      <p:sp>
        <p:nvSpPr>
          <p:cNvPr id="175" name="Google Shape;175;p20"/>
          <p:cNvSpPr/>
          <p:nvPr/>
        </p:nvSpPr>
        <p:spPr>
          <a:xfrm>
            <a:off x="532825" y="896600"/>
            <a:ext cx="1730700" cy="206100"/>
          </a:xfrm>
          <a:prstGeom prst="donut">
            <a:avLst>
              <a:gd name="adj" fmla="val 3021"/>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532825" y="3684500"/>
            <a:ext cx="1246800" cy="161400"/>
          </a:xfrm>
          <a:prstGeom prst="donut">
            <a:avLst>
              <a:gd name="adj" fmla="val 3021"/>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514600" y="1398500"/>
            <a:ext cx="860700" cy="2733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3581400" y="1304375"/>
            <a:ext cx="118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data files</a:t>
            </a:r>
            <a:endParaRPr>
              <a:solidFill>
                <a:schemeClr val="dk1"/>
              </a:solidFill>
            </a:endParaRPr>
          </a:p>
        </p:txBody>
      </p:sp>
      <p:cxnSp>
        <p:nvCxnSpPr>
          <p:cNvPr id="179" name="Google Shape;179;p20"/>
          <p:cNvCxnSpPr/>
          <p:nvPr/>
        </p:nvCxnSpPr>
        <p:spPr>
          <a:xfrm>
            <a:off x="932325" y="2232200"/>
            <a:ext cx="806700" cy="9000"/>
          </a:xfrm>
          <a:prstGeom prst="straightConnector1">
            <a:avLst/>
          </a:prstGeom>
          <a:noFill/>
          <a:ln w="28575" cap="flat" cmpd="sng">
            <a:solidFill>
              <a:srgbClr val="F1C232"/>
            </a:solidFill>
            <a:prstDash val="solid"/>
            <a:round/>
            <a:headEnd type="none" w="med" len="med"/>
            <a:tailEnd type="none" w="med" len="med"/>
          </a:ln>
        </p:spPr>
      </p:cxnSp>
      <p:sp>
        <p:nvSpPr>
          <p:cNvPr id="180" name="Google Shape;180;p20"/>
          <p:cNvSpPr/>
          <p:nvPr/>
        </p:nvSpPr>
        <p:spPr>
          <a:xfrm>
            <a:off x="2514600" y="2312900"/>
            <a:ext cx="860700" cy="2733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txBox="1"/>
          <p:nvPr/>
        </p:nvSpPr>
        <p:spPr>
          <a:xfrm>
            <a:off x="3581400" y="2218775"/>
            <a:ext cx="118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optimizers </a:t>
            </a:r>
            <a:endParaRPr>
              <a:solidFill>
                <a:schemeClr val="dk1"/>
              </a:solidFill>
            </a:endParaRPr>
          </a:p>
        </p:txBody>
      </p:sp>
      <p:sp>
        <p:nvSpPr>
          <p:cNvPr id="182" name="Google Shape;182;p20"/>
          <p:cNvSpPr/>
          <p:nvPr/>
        </p:nvSpPr>
        <p:spPr>
          <a:xfrm>
            <a:off x="2514600" y="2922500"/>
            <a:ext cx="860700" cy="2061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2590800" y="3913100"/>
            <a:ext cx="860700" cy="2733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p:nvPr/>
        </p:nvSpPr>
        <p:spPr>
          <a:xfrm>
            <a:off x="3657600" y="28463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test file</a:t>
            </a:r>
            <a:endParaRPr/>
          </a:p>
        </p:txBody>
      </p:sp>
      <p:sp>
        <p:nvSpPr>
          <p:cNvPr id="185" name="Google Shape;185;p20"/>
          <p:cNvSpPr txBox="1"/>
          <p:nvPr/>
        </p:nvSpPr>
        <p:spPr>
          <a:xfrm>
            <a:off x="3657600" y="3769700"/>
            <a:ext cx="135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presentation, tech review,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c871eca556_16_12"/>
          <p:cNvSpPr txBox="1">
            <a:spLocks noGrp="1"/>
          </p:cNvSpPr>
          <p:nvPr>
            <p:ph type="body" idx="1"/>
          </p:nvPr>
        </p:nvSpPr>
        <p:spPr>
          <a:xfrm>
            <a:off x="447923" y="1730667"/>
            <a:ext cx="8197200" cy="2365800"/>
          </a:xfrm>
          <a:prstGeom prst="rect">
            <a:avLst/>
          </a:prstGeom>
          <a:noFill/>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050" b="0">
                <a:solidFill>
                  <a:srgbClr val="1487D4"/>
                </a:solidFill>
                <a:highlight>
                  <a:srgbClr val="E8E8E8"/>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Amaran, S., N. V. Sahinidis, B. Sharda, and S. J. Bury, Simulation optimization: A review of algorithms and applications, </a:t>
            </a:r>
            <a:r>
              <a:rPr lang="en-US" sz="1050" b="0" u="sng">
                <a:solidFill>
                  <a:srgbClr val="1487D4"/>
                </a:solidFill>
                <a:highlight>
                  <a:srgbClr val="E8E8E8"/>
                </a:highlight>
                <a:latin typeface="Arial"/>
                <a:ea typeface="Arial"/>
                <a:cs typeface="Arial"/>
                <a:sym typeface="Arial"/>
                <a:hlinkClick r:id="rId3">
                  <a:extLst>
                    <a:ext uri="{A12FA001-AC4F-418D-AE19-62706E023703}">
                      <ahyp:hlinkClr xmlns:ahyp="http://schemas.microsoft.com/office/drawing/2018/hyperlinkcolor" val="tx"/>
                    </a:ext>
                  </a:extLst>
                </a:hlinkClick>
              </a:rPr>
              <a:t>Annals of Operations Research</a:t>
            </a:r>
            <a:r>
              <a:rPr lang="en-US" sz="1050" b="0">
                <a:solidFill>
                  <a:srgbClr val="1487D4"/>
                </a:solidFill>
                <a:highlight>
                  <a:srgbClr val="E8E8E8"/>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240, 351–380, 2016</a:t>
            </a:r>
            <a:r>
              <a:rPr lang="en-US" sz="1050" b="0">
                <a:solidFill>
                  <a:srgbClr val="7A7A7A"/>
                </a:solidFill>
                <a:highlight>
                  <a:srgbClr val="E8E8E8"/>
                </a:highlight>
                <a:latin typeface="Arial"/>
                <a:ea typeface="Arial"/>
                <a:cs typeface="Arial"/>
                <a:sym typeface="Arial"/>
              </a:rPr>
              <a:t>.</a:t>
            </a:r>
            <a:endParaRPr sz="1050" b="0">
              <a:solidFill>
                <a:srgbClr val="7A7A7A"/>
              </a:solidFill>
              <a:highlight>
                <a:srgbClr val="E8E8E8"/>
              </a:highlight>
              <a:latin typeface="Arial"/>
              <a:ea typeface="Arial"/>
              <a:cs typeface="Arial"/>
              <a:sym typeface="Arial"/>
            </a:endParaRPr>
          </a:p>
          <a:p>
            <a:pPr marL="0" lvl="0" indent="0" algn="l" rtl="0">
              <a:spcBef>
                <a:spcPts val="1000"/>
              </a:spcBef>
              <a:spcAft>
                <a:spcPts val="0"/>
              </a:spcAft>
              <a:buNone/>
            </a:pPr>
            <a:endParaRPr/>
          </a:p>
        </p:txBody>
      </p:sp>
      <p:sp>
        <p:nvSpPr>
          <p:cNvPr id="192" name="Google Shape;192;gc871eca556_16_12"/>
          <p:cNvSpPr txBox="1">
            <a:spLocks noGrp="1"/>
          </p:cNvSpPr>
          <p:nvPr>
            <p:ph type="title"/>
          </p:nvPr>
        </p:nvSpPr>
        <p:spPr>
          <a:xfrm>
            <a:off x="460375" y="370622"/>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7e1ba68628_0_1"/>
          <p:cNvSpPr txBox="1">
            <a:spLocks noGrp="1"/>
          </p:cNvSpPr>
          <p:nvPr>
            <p:ph type="title"/>
          </p:nvPr>
        </p:nvSpPr>
        <p:spPr>
          <a:xfrm>
            <a:off x="460375" y="370625"/>
            <a:ext cx="8184600" cy="917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Project Description</a:t>
            </a:r>
            <a:endParaRPr>
              <a:latin typeface="Open Sans"/>
              <a:ea typeface="Open Sans"/>
              <a:cs typeface="Open Sans"/>
              <a:sym typeface="Open Sans"/>
            </a:endParaRPr>
          </a:p>
        </p:txBody>
      </p:sp>
      <p:sp>
        <p:nvSpPr>
          <p:cNvPr id="77" name="Google Shape;77;g7e1ba68628_0_1"/>
          <p:cNvSpPr txBox="1">
            <a:spLocks noGrp="1"/>
          </p:cNvSpPr>
          <p:nvPr>
            <p:ph type="body" idx="1"/>
          </p:nvPr>
        </p:nvSpPr>
        <p:spPr>
          <a:xfrm>
            <a:off x="172900" y="1535350"/>
            <a:ext cx="5967300" cy="19380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480"/>
              </a:spcBef>
              <a:spcAft>
                <a:spcPts val="0"/>
              </a:spcAft>
              <a:buClr>
                <a:srgbClr val="351C75"/>
              </a:buClr>
              <a:buSzPts val="1800"/>
              <a:buFont typeface="Arial"/>
              <a:buChar char="●"/>
            </a:pPr>
            <a:r>
              <a:rPr lang="en-US" sz="1800" b="0">
                <a:solidFill>
                  <a:srgbClr val="351C75"/>
                </a:solidFill>
                <a:highlight>
                  <a:srgbClr val="FFFFFF"/>
                </a:highlight>
                <a:latin typeface="Arial"/>
                <a:ea typeface="Arial"/>
                <a:cs typeface="Arial"/>
                <a:sym typeface="Arial"/>
              </a:rPr>
              <a:t>Optimization is an important tool in making decisions and analyzing physical systems. </a:t>
            </a:r>
            <a:endParaRPr sz="1800" b="0">
              <a:solidFill>
                <a:srgbClr val="351C75"/>
              </a:solidFill>
              <a:highlight>
                <a:srgbClr val="FFFFFF"/>
              </a:highlight>
              <a:latin typeface="Arial"/>
              <a:ea typeface="Arial"/>
              <a:cs typeface="Arial"/>
              <a:sym typeface="Arial"/>
            </a:endParaRPr>
          </a:p>
          <a:p>
            <a:pPr marL="457200" lvl="0" indent="0" algn="l" rtl="0">
              <a:lnSpc>
                <a:spcPct val="100000"/>
              </a:lnSpc>
              <a:spcBef>
                <a:spcPts val="480"/>
              </a:spcBef>
              <a:spcAft>
                <a:spcPts val="0"/>
              </a:spcAft>
              <a:buSzPts val="2400"/>
              <a:buNone/>
            </a:pPr>
            <a:endParaRPr sz="1000" b="0">
              <a:solidFill>
                <a:srgbClr val="351C75"/>
              </a:solidFill>
              <a:highlight>
                <a:srgbClr val="FFFFFF"/>
              </a:highlight>
              <a:latin typeface="Arial"/>
              <a:ea typeface="Arial"/>
              <a:cs typeface="Arial"/>
              <a:sym typeface="Arial"/>
            </a:endParaRPr>
          </a:p>
          <a:p>
            <a:pPr marL="457200" lvl="0" indent="-342900" algn="l" rtl="0">
              <a:lnSpc>
                <a:spcPct val="100000"/>
              </a:lnSpc>
              <a:spcBef>
                <a:spcPts val="480"/>
              </a:spcBef>
              <a:spcAft>
                <a:spcPts val="0"/>
              </a:spcAft>
              <a:buClr>
                <a:srgbClr val="351C75"/>
              </a:buClr>
              <a:buSzPts val="1800"/>
              <a:buFont typeface="Arial"/>
              <a:buChar char="●"/>
            </a:pPr>
            <a:r>
              <a:rPr lang="en-US" sz="1800" b="0">
                <a:solidFill>
                  <a:srgbClr val="351C75"/>
                </a:solidFill>
                <a:highlight>
                  <a:srgbClr val="FFFFFF"/>
                </a:highlight>
                <a:latin typeface="Arial"/>
                <a:ea typeface="Arial"/>
                <a:cs typeface="Arial"/>
                <a:sym typeface="Arial"/>
              </a:rPr>
              <a:t>In mathematical terms, an optimization problem is attempting to find the best solution (i.e., maxima or minima) from among the set of all feasible solutions.</a:t>
            </a:r>
            <a:endParaRPr sz="1800" b="0">
              <a:solidFill>
                <a:srgbClr val="351C75"/>
              </a:solidFill>
              <a:highlight>
                <a:srgbClr val="FFFFFF"/>
              </a:highlight>
              <a:latin typeface="Arial"/>
              <a:ea typeface="Arial"/>
              <a:cs typeface="Arial"/>
              <a:sym typeface="Arial"/>
            </a:endParaRPr>
          </a:p>
        </p:txBody>
      </p:sp>
      <p:pic>
        <p:nvPicPr>
          <p:cNvPr id="78" name="Google Shape;78;g7e1ba68628_0_1"/>
          <p:cNvPicPr preferRelativeResize="0"/>
          <p:nvPr/>
        </p:nvPicPr>
        <p:blipFill>
          <a:blip r:embed="rId3">
            <a:alphaModFix/>
          </a:blip>
          <a:stretch>
            <a:fillRect/>
          </a:stretch>
        </p:blipFill>
        <p:spPr>
          <a:xfrm>
            <a:off x="6140125" y="370625"/>
            <a:ext cx="2844150" cy="2303750"/>
          </a:xfrm>
          <a:prstGeom prst="rect">
            <a:avLst/>
          </a:prstGeom>
          <a:noFill/>
          <a:ln>
            <a:noFill/>
          </a:ln>
        </p:spPr>
      </p:pic>
      <p:sp>
        <p:nvSpPr>
          <p:cNvPr id="79" name="Google Shape;79;g7e1ba68628_0_1"/>
          <p:cNvSpPr txBox="1"/>
          <p:nvPr/>
        </p:nvSpPr>
        <p:spPr>
          <a:xfrm>
            <a:off x="172900" y="3370575"/>
            <a:ext cx="73953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480"/>
              </a:spcBef>
              <a:spcAft>
                <a:spcPts val="0"/>
              </a:spcAft>
              <a:buClr>
                <a:srgbClr val="351C75"/>
              </a:buClr>
              <a:buSzPts val="1800"/>
              <a:buFont typeface="Arial"/>
              <a:buChar char="●"/>
            </a:pPr>
            <a:r>
              <a:rPr lang="en-US" sz="1800">
                <a:solidFill>
                  <a:srgbClr val="351C75"/>
                </a:solidFill>
                <a:highlight>
                  <a:schemeClr val="lt2"/>
                </a:highlight>
              </a:rPr>
              <a:t>The goal of Black-Box-Optimization v1.0 is to test a variety of optimizers against our chosen functions and collect data related to each optimizers performance (such as time per trial, accuracy, etc.). Based on the results, our Machine Learning model will be able to predict which optimizer is ideal based on a user’s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817b3e6fc3_0_0"/>
          <p:cNvSpPr txBox="1">
            <a:spLocks noGrp="1"/>
          </p:cNvSpPr>
          <p:nvPr>
            <p:ph type="title"/>
          </p:nvPr>
        </p:nvSpPr>
        <p:spPr>
          <a:xfrm>
            <a:off x="417925" y="356472"/>
            <a:ext cx="8184600" cy="993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Arial"/>
                <a:ea typeface="Arial"/>
                <a:cs typeface="Arial"/>
                <a:sym typeface="Arial"/>
              </a:rPr>
              <a:t>Motivation </a:t>
            </a:r>
            <a:endParaRPr>
              <a:latin typeface="Arial"/>
              <a:ea typeface="Arial"/>
              <a:cs typeface="Arial"/>
              <a:sym typeface="Arial"/>
            </a:endParaRPr>
          </a:p>
        </p:txBody>
      </p:sp>
      <p:sp>
        <p:nvSpPr>
          <p:cNvPr id="86" name="Google Shape;86;g817b3e6fc3_0_0"/>
          <p:cNvSpPr txBox="1">
            <a:spLocks noGrp="1"/>
          </p:cNvSpPr>
          <p:nvPr>
            <p:ph type="body" idx="1"/>
          </p:nvPr>
        </p:nvSpPr>
        <p:spPr>
          <a:xfrm>
            <a:off x="454025" y="1756700"/>
            <a:ext cx="8184600" cy="3148200"/>
          </a:xfrm>
          <a:prstGeom prst="rect">
            <a:avLst/>
          </a:prstGeom>
          <a:noFill/>
          <a:ln>
            <a:noFill/>
          </a:ln>
        </p:spPr>
        <p:txBody>
          <a:bodyPr spcFirstLastPara="1" wrap="square" lIns="91425" tIns="45700" rIns="91425" bIns="45700" anchor="t" anchorCtr="0">
            <a:noAutofit/>
          </a:bodyPr>
          <a:lstStyle/>
          <a:p>
            <a:pPr marL="457200" lvl="0" indent="-336550" algn="l" rtl="0">
              <a:lnSpc>
                <a:spcPct val="100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The principal challenge in optimization practice which is optimizing in the absence of algebraic model of the system to be optimized</a:t>
            </a:r>
            <a:endParaRPr sz="1700" b="0">
              <a:solidFill>
                <a:srgbClr val="4B2E83"/>
              </a:solidFill>
              <a:latin typeface="Arial"/>
              <a:ea typeface="Arial"/>
              <a:cs typeface="Arial"/>
              <a:sym typeface="Arial"/>
            </a:endParaRPr>
          </a:p>
          <a:p>
            <a:pPr marL="457200" lvl="0" indent="-336550" algn="l" rtl="0">
              <a:lnSpc>
                <a:spcPct val="115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Problems for which are algebraic models are either intractable to conventional optimization software, or are entirely unavailable</a:t>
            </a:r>
            <a:endParaRPr sz="1700" b="0">
              <a:solidFill>
                <a:srgbClr val="4B2E83"/>
              </a:solidFill>
              <a:latin typeface="Arial"/>
              <a:ea typeface="Arial"/>
              <a:cs typeface="Arial"/>
              <a:sym typeface="Arial"/>
            </a:endParaRPr>
          </a:p>
          <a:p>
            <a:pPr marL="0" lvl="0" indent="0" algn="l" rtl="0">
              <a:lnSpc>
                <a:spcPct val="100000"/>
              </a:lnSpc>
              <a:spcBef>
                <a:spcPts val="0"/>
              </a:spcBef>
              <a:spcAft>
                <a:spcPts val="0"/>
              </a:spcAft>
              <a:buNone/>
            </a:pPr>
            <a:endParaRPr sz="1700" b="0">
              <a:solidFill>
                <a:srgbClr val="4B2E83"/>
              </a:solidFill>
              <a:latin typeface="Arial"/>
              <a:ea typeface="Arial"/>
              <a:cs typeface="Arial"/>
              <a:sym typeface="Arial"/>
            </a:endParaRPr>
          </a:p>
          <a:p>
            <a:pPr marL="0" lvl="0" indent="0" algn="l" rtl="0">
              <a:lnSpc>
                <a:spcPct val="100000"/>
              </a:lnSpc>
              <a:spcBef>
                <a:spcPts val="0"/>
              </a:spcBef>
              <a:spcAft>
                <a:spcPts val="0"/>
              </a:spcAft>
              <a:buNone/>
            </a:pPr>
            <a:r>
              <a:rPr lang="en-US" sz="1700" b="0">
                <a:solidFill>
                  <a:srgbClr val="4B2E83"/>
                </a:solidFill>
                <a:latin typeface="Arial"/>
                <a:ea typeface="Arial"/>
                <a:cs typeface="Arial"/>
                <a:sym typeface="Arial"/>
              </a:rPr>
              <a:t>A few Use Cases include:</a:t>
            </a:r>
            <a:endParaRPr sz="1700" b="0">
              <a:solidFill>
                <a:srgbClr val="4B2E83"/>
              </a:solidFill>
              <a:latin typeface="Arial"/>
              <a:ea typeface="Arial"/>
              <a:cs typeface="Arial"/>
              <a:sym typeface="Arial"/>
            </a:endParaRPr>
          </a:p>
          <a:p>
            <a:pPr marL="0" lvl="0" indent="0" algn="l" rtl="0">
              <a:lnSpc>
                <a:spcPct val="100000"/>
              </a:lnSpc>
              <a:spcBef>
                <a:spcPts val="0"/>
              </a:spcBef>
              <a:spcAft>
                <a:spcPts val="0"/>
              </a:spcAft>
              <a:buNone/>
            </a:pPr>
            <a:endParaRPr sz="1700" b="0">
              <a:solidFill>
                <a:srgbClr val="4B2E83"/>
              </a:solidFill>
              <a:latin typeface="Arial"/>
              <a:ea typeface="Arial"/>
              <a:cs typeface="Arial"/>
              <a:sym typeface="Arial"/>
            </a:endParaRPr>
          </a:p>
          <a:p>
            <a:pPr marL="457200" lvl="0" indent="-336550" algn="l" rtl="0">
              <a:lnSpc>
                <a:spcPct val="115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Optimizing material performances</a:t>
            </a:r>
            <a:endParaRPr sz="1700" b="0">
              <a:solidFill>
                <a:srgbClr val="4B2E83"/>
              </a:solidFill>
              <a:latin typeface="Arial"/>
              <a:ea typeface="Arial"/>
              <a:cs typeface="Arial"/>
              <a:sym typeface="Arial"/>
            </a:endParaRPr>
          </a:p>
          <a:p>
            <a:pPr marL="457200" lvl="0" indent="-336550" algn="l" rtl="0">
              <a:lnSpc>
                <a:spcPct val="115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Optimizing an experiment and prioritizing speed vs accuracy</a:t>
            </a:r>
            <a:endParaRPr sz="1700" b="0">
              <a:solidFill>
                <a:srgbClr val="4B2E83"/>
              </a:solidFill>
              <a:latin typeface="Arial"/>
              <a:ea typeface="Arial"/>
              <a:cs typeface="Arial"/>
              <a:sym typeface="Arial"/>
            </a:endParaRPr>
          </a:p>
          <a:p>
            <a:pPr marL="457200" lvl="0" indent="-336550" algn="l" rtl="0">
              <a:lnSpc>
                <a:spcPct val="115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Optimizing oil interfacial tension</a:t>
            </a:r>
            <a:endParaRPr sz="1700" b="0">
              <a:solidFill>
                <a:srgbClr val="4B2E83"/>
              </a:solidFill>
              <a:latin typeface="Arial"/>
              <a:ea typeface="Arial"/>
              <a:cs typeface="Arial"/>
              <a:sym typeface="Arial"/>
            </a:endParaRPr>
          </a:p>
          <a:p>
            <a:pPr marL="457200" lvl="0" indent="-336550" algn="l" rtl="0">
              <a:lnSpc>
                <a:spcPct val="115000"/>
              </a:lnSpc>
              <a:spcBef>
                <a:spcPts val="0"/>
              </a:spcBef>
              <a:spcAft>
                <a:spcPts val="0"/>
              </a:spcAft>
              <a:buClr>
                <a:srgbClr val="4B2E83"/>
              </a:buClr>
              <a:buSzPts val="1700"/>
              <a:buFont typeface="Arial"/>
              <a:buChar char="●"/>
            </a:pPr>
            <a:r>
              <a:rPr lang="en-US" sz="1700" b="0">
                <a:solidFill>
                  <a:srgbClr val="4B2E83"/>
                </a:solidFill>
                <a:latin typeface="Arial"/>
                <a:ea typeface="Arial"/>
                <a:cs typeface="Arial"/>
                <a:sym typeface="Arial"/>
              </a:rPr>
              <a:t>Designing a combustion engine</a:t>
            </a:r>
            <a:endParaRPr sz="1700" b="0">
              <a:solidFill>
                <a:srgbClr val="4B2E83"/>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4B2E8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c841b31ba1_5_0"/>
          <p:cNvSpPr txBox="1">
            <a:spLocks noGrp="1"/>
          </p:cNvSpPr>
          <p:nvPr>
            <p:ph type="title"/>
          </p:nvPr>
        </p:nvSpPr>
        <p:spPr>
          <a:xfrm>
            <a:off x="298200" y="158700"/>
            <a:ext cx="4043100" cy="51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Optuna Optimizer </a:t>
            </a:r>
            <a:endParaRPr>
              <a:latin typeface="Open Sans"/>
              <a:ea typeface="Open Sans"/>
              <a:cs typeface="Open Sans"/>
              <a:sym typeface="Open Sans"/>
            </a:endParaRPr>
          </a:p>
        </p:txBody>
      </p:sp>
      <p:sp>
        <p:nvSpPr>
          <p:cNvPr id="93" name="Google Shape;93;gc841b31ba1_5_0"/>
          <p:cNvSpPr/>
          <p:nvPr/>
        </p:nvSpPr>
        <p:spPr>
          <a:xfrm>
            <a:off x="298200" y="1035350"/>
            <a:ext cx="2224800" cy="449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gc841b31ba1_5_0"/>
          <p:cNvPicPr preferRelativeResize="0"/>
          <p:nvPr/>
        </p:nvPicPr>
        <p:blipFill rotWithShape="1">
          <a:blip r:embed="rId3">
            <a:alphaModFix/>
          </a:blip>
          <a:srcRect/>
          <a:stretch/>
        </p:blipFill>
        <p:spPr>
          <a:xfrm>
            <a:off x="298200" y="678300"/>
            <a:ext cx="1298575" cy="252000"/>
          </a:xfrm>
          <a:prstGeom prst="rect">
            <a:avLst/>
          </a:prstGeom>
          <a:noFill/>
          <a:ln>
            <a:noFill/>
          </a:ln>
        </p:spPr>
      </p:pic>
      <p:sp>
        <p:nvSpPr>
          <p:cNvPr id="95" name="Google Shape;95;gc841b31ba1_5_0"/>
          <p:cNvSpPr txBox="1">
            <a:spLocks noGrp="1"/>
          </p:cNvSpPr>
          <p:nvPr>
            <p:ph type="body" idx="1"/>
          </p:nvPr>
        </p:nvSpPr>
        <p:spPr>
          <a:xfrm>
            <a:off x="176025" y="1035350"/>
            <a:ext cx="8740800" cy="3985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700" b="0">
                <a:solidFill>
                  <a:schemeClr val="dk1"/>
                </a:solidFill>
                <a:highlight>
                  <a:srgbClr val="FFFFFF"/>
                </a:highlight>
                <a:latin typeface="Arial"/>
                <a:ea typeface="Arial"/>
                <a:cs typeface="Arial"/>
                <a:sym typeface="Arial"/>
              </a:rPr>
              <a:t>Random Optimizer - randomly samples and returns the best one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Char char="●"/>
            </a:pPr>
            <a:r>
              <a:rPr lang="en-US" sz="1700" b="0">
                <a:solidFill>
                  <a:schemeClr val="dk1"/>
                </a:solidFill>
                <a:highlight>
                  <a:srgbClr val="FFFFFF"/>
                </a:highlight>
                <a:latin typeface="Arial"/>
                <a:ea typeface="Arial"/>
                <a:cs typeface="Arial"/>
                <a:sym typeface="Arial"/>
              </a:rPr>
              <a:t>Performs well in low dimensions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Char char="●"/>
            </a:pPr>
            <a:r>
              <a:rPr lang="en-US" sz="1700" b="0">
                <a:solidFill>
                  <a:schemeClr val="dk1"/>
                </a:solidFill>
                <a:highlight>
                  <a:srgbClr val="FFFFFF"/>
                </a:highlight>
                <a:latin typeface="Arial"/>
                <a:ea typeface="Arial"/>
                <a:cs typeface="Arial"/>
                <a:sym typeface="Arial"/>
              </a:rPr>
              <a:t>Fast</a:t>
            </a:r>
            <a:endParaRPr sz="1700" b="0">
              <a:solidFill>
                <a:schemeClr val="dk1"/>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1700" b="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US" sz="1700" b="0">
                <a:solidFill>
                  <a:schemeClr val="dk1"/>
                </a:solidFill>
                <a:highlight>
                  <a:srgbClr val="FFFFFF"/>
                </a:highlight>
                <a:latin typeface="Arial"/>
                <a:ea typeface="Arial"/>
                <a:cs typeface="Arial"/>
                <a:sym typeface="Arial"/>
              </a:rPr>
              <a:t>Tree of Parzen Estimator (TPE) - samples based on expected improvement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Char char="●"/>
            </a:pPr>
            <a:r>
              <a:rPr lang="en-US" sz="1700" b="0">
                <a:solidFill>
                  <a:schemeClr val="dk1"/>
                </a:solidFill>
                <a:highlight>
                  <a:srgbClr val="FFFFFF"/>
                </a:highlight>
                <a:latin typeface="Arial"/>
                <a:ea typeface="Arial"/>
                <a:cs typeface="Arial"/>
                <a:sym typeface="Arial"/>
              </a:rPr>
              <a:t>Performs well in high dimensions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Char char="●"/>
            </a:pPr>
            <a:r>
              <a:rPr lang="en-US" sz="1700" b="0">
                <a:solidFill>
                  <a:schemeClr val="dk1"/>
                </a:solidFill>
                <a:highlight>
                  <a:srgbClr val="FFFFFF"/>
                </a:highlight>
                <a:latin typeface="Arial"/>
                <a:ea typeface="Arial"/>
                <a:cs typeface="Arial"/>
                <a:sym typeface="Arial"/>
              </a:rPr>
              <a:t>Requires many samples</a:t>
            </a:r>
            <a:endParaRPr sz="1700" b="0">
              <a:solidFill>
                <a:schemeClr val="dk1"/>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1700" b="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US" sz="1700" b="0">
                <a:solidFill>
                  <a:schemeClr val="dk1"/>
                </a:solidFill>
                <a:highlight>
                  <a:srgbClr val="FFFFFF"/>
                </a:highlight>
                <a:latin typeface="Arial"/>
                <a:ea typeface="Arial"/>
                <a:cs typeface="Arial"/>
                <a:sym typeface="Arial"/>
              </a:rPr>
              <a:t>Covariance Matrix Adaptation Evolution Strategy (CmaEs) - creates a multivariate gaussian and updates it using evolutionary methods</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Font typeface="Arial"/>
              <a:buChar char="●"/>
            </a:pPr>
            <a:r>
              <a:rPr lang="en-US" sz="1700" b="0">
                <a:solidFill>
                  <a:schemeClr val="dk1"/>
                </a:solidFill>
                <a:highlight>
                  <a:srgbClr val="FFFFFF"/>
                </a:highlight>
                <a:latin typeface="Arial"/>
                <a:ea typeface="Arial"/>
                <a:cs typeface="Arial"/>
                <a:sym typeface="Arial"/>
              </a:rPr>
              <a:t>Performs well in high dimensions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Font typeface="Arial"/>
              <a:buChar char="●"/>
            </a:pPr>
            <a:r>
              <a:rPr lang="en-US" sz="1700" b="0">
                <a:solidFill>
                  <a:schemeClr val="dk1"/>
                </a:solidFill>
                <a:highlight>
                  <a:srgbClr val="FFFFFF"/>
                </a:highlight>
                <a:latin typeface="Arial"/>
                <a:ea typeface="Arial"/>
                <a:cs typeface="Arial"/>
                <a:sym typeface="Arial"/>
              </a:rPr>
              <a:t>Requires many samples </a:t>
            </a:r>
            <a:endParaRPr sz="1700" b="0">
              <a:solidFill>
                <a:schemeClr val="dk1"/>
              </a:solidFill>
              <a:highlight>
                <a:srgbClr val="FFFFFF"/>
              </a:highlight>
              <a:latin typeface="Arial"/>
              <a:ea typeface="Arial"/>
              <a:cs typeface="Arial"/>
              <a:sym typeface="Arial"/>
            </a:endParaRPr>
          </a:p>
          <a:p>
            <a:pPr marL="457200" lvl="0" indent="-336550" algn="l" rtl="0">
              <a:lnSpc>
                <a:spcPct val="115000"/>
              </a:lnSpc>
              <a:spcBef>
                <a:spcPts val="0"/>
              </a:spcBef>
              <a:spcAft>
                <a:spcPts val="0"/>
              </a:spcAft>
              <a:buClr>
                <a:schemeClr val="dk1"/>
              </a:buClr>
              <a:buSzPts val="1700"/>
              <a:buFont typeface="Arial"/>
              <a:buChar char="●"/>
            </a:pPr>
            <a:r>
              <a:rPr lang="en-US" sz="1700" b="0">
                <a:solidFill>
                  <a:schemeClr val="dk1"/>
                </a:solidFill>
                <a:highlight>
                  <a:srgbClr val="FFFFFF"/>
                </a:highlight>
                <a:latin typeface="Arial"/>
                <a:ea typeface="Arial"/>
                <a:cs typeface="Arial"/>
                <a:sym typeface="Arial"/>
              </a:rPr>
              <a:t>Inefficient in low dimensions </a:t>
            </a:r>
            <a:endParaRPr sz="1700" b="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b="0">
              <a:solidFill>
                <a:srgbClr val="24292E"/>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298200" y="158700"/>
            <a:ext cx="4043100" cy="51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Bayes_Opt</a:t>
            </a:r>
            <a:endParaRPr>
              <a:latin typeface="Open Sans"/>
              <a:ea typeface="Open Sans"/>
              <a:cs typeface="Open Sans"/>
              <a:sym typeface="Open Sans"/>
            </a:endParaRPr>
          </a:p>
        </p:txBody>
      </p:sp>
      <p:sp>
        <p:nvSpPr>
          <p:cNvPr id="102" name="Google Shape;102;p2"/>
          <p:cNvSpPr txBox="1"/>
          <p:nvPr/>
        </p:nvSpPr>
        <p:spPr>
          <a:xfrm>
            <a:off x="176025" y="4038600"/>
            <a:ext cx="3253200" cy="845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1" u="none" strike="noStrike" cap="none">
                <a:solidFill>
                  <a:srgbClr val="351C75"/>
                </a:solidFill>
                <a:highlight>
                  <a:srgbClr val="FFFFFF"/>
                </a:highlight>
                <a:latin typeface="Arial"/>
                <a:ea typeface="Arial"/>
                <a:cs typeface="Arial"/>
                <a:sym typeface="Arial"/>
              </a:rPr>
              <a:t>Advantages:</a:t>
            </a:r>
            <a:endParaRPr sz="1300" b="1" i="1" u="none" strike="noStrike" cap="none">
              <a:solidFill>
                <a:srgbClr val="351C75"/>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351C75"/>
              </a:buClr>
              <a:buSzPts val="1300"/>
              <a:buFont typeface="Arial"/>
              <a:buChar char="●"/>
            </a:pPr>
            <a:r>
              <a:rPr lang="en-US" sz="1300" b="0" i="0" u="none" strike="noStrike" cap="none">
                <a:solidFill>
                  <a:srgbClr val="351C75"/>
                </a:solidFill>
                <a:highlight>
                  <a:srgbClr val="FFFFFF"/>
                </a:highlight>
                <a:latin typeface="Arial"/>
                <a:ea typeface="Arial"/>
                <a:cs typeface="Arial"/>
                <a:sym typeface="Arial"/>
              </a:rPr>
              <a:t>Very accurate and fast</a:t>
            </a:r>
            <a:endParaRPr sz="1300" b="0" i="0" u="none" strike="noStrike" cap="none">
              <a:solidFill>
                <a:srgbClr val="351C75"/>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351C75"/>
              </a:buClr>
              <a:buSzPts val="1300"/>
              <a:buFont typeface="Arial"/>
              <a:buChar char="●"/>
            </a:pPr>
            <a:r>
              <a:rPr lang="en-US" sz="1300" b="0" i="0" u="none" strike="noStrike" cap="none">
                <a:solidFill>
                  <a:srgbClr val="351C75"/>
                </a:solidFill>
                <a:highlight>
                  <a:srgbClr val="FFFFFF"/>
                </a:highlight>
                <a:latin typeface="Arial"/>
                <a:ea typeface="Arial"/>
                <a:cs typeface="Arial"/>
                <a:sym typeface="Arial"/>
              </a:rPr>
              <a:t>Works well on expensive functions</a:t>
            </a:r>
            <a:endParaRPr sz="1500" b="0" i="0" u="none" strike="noStrike" cap="none">
              <a:solidFill>
                <a:srgbClr val="351C75"/>
              </a:solidFill>
              <a:latin typeface="Arial"/>
              <a:ea typeface="Arial"/>
              <a:cs typeface="Arial"/>
              <a:sym typeface="Arial"/>
            </a:endParaRPr>
          </a:p>
        </p:txBody>
      </p:sp>
      <p:sp>
        <p:nvSpPr>
          <p:cNvPr id="103" name="Google Shape;103;p2"/>
          <p:cNvSpPr txBox="1"/>
          <p:nvPr/>
        </p:nvSpPr>
        <p:spPr>
          <a:xfrm>
            <a:off x="3380075" y="4038612"/>
            <a:ext cx="3854700" cy="1075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US" sz="1300" b="1" i="1" u="none" strike="noStrike" cap="none">
                <a:solidFill>
                  <a:srgbClr val="351C75"/>
                </a:solidFill>
                <a:highlight>
                  <a:srgbClr val="FFFFFF"/>
                </a:highlight>
                <a:latin typeface="Arial"/>
                <a:ea typeface="Arial"/>
                <a:cs typeface="Arial"/>
                <a:sym typeface="Arial"/>
              </a:rPr>
              <a:t>Disadvantages:</a:t>
            </a:r>
            <a:endParaRPr sz="1300" b="1" i="1" u="none" strike="noStrike" cap="none">
              <a:solidFill>
                <a:srgbClr val="351C75"/>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351C75"/>
              </a:buClr>
              <a:buSzPts val="1300"/>
              <a:buFont typeface="Arial"/>
              <a:buChar char="●"/>
            </a:pPr>
            <a:r>
              <a:rPr lang="en-US" sz="1300" b="0" i="0" u="none" strike="noStrike" cap="none">
                <a:solidFill>
                  <a:srgbClr val="351C75"/>
                </a:solidFill>
                <a:highlight>
                  <a:srgbClr val="FFFFFF"/>
                </a:highlight>
                <a:latin typeface="Arial"/>
                <a:ea typeface="Arial"/>
                <a:cs typeface="Arial"/>
                <a:sym typeface="Arial"/>
              </a:rPr>
              <a:t>Results are sensitive to parameters of the surrogate model</a:t>
            </a:r>
            <a:endParaRPr sz="1300" b="0" i="0" u="none" strike="noStrike" cap="none">
              <a:solidFill>
                <a:srgbClr val="351C75"/>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351C75"/>
              </a:buClr>
              <a:buSzPts val="1300"/>
              <a:buFont typeface="Arial"/>
              <a:buChar char="●"/>
            </a:pPr>
            <a:r>
              <a:rPr lang="en-US" sz="1300" b="0" i="0" u="none" strike="noStrike" cap="none">
                <a:solidFill>
                  <a:srgbClr val="351C75"/>
                </a:solidFill>
                <a:highlight>
                  <a:srgbClr val="FFFFFF"/>
                </a:highlight>
                <a:latin typeface="Arial"/>
                <a:ea typeface="Arial"/>
                <a:cs typeface="Arial"/>
                <a:sym typeface="Arial"/>
              </a:rPr>
              <a:t>Needs to sample the function many times</a:t>
            </a:r>
            <a:endParaRPr sz="1500" b="0" i="0" u="none" strike="noStrike" cap="none">
              <a:solidFill>
                <a:srgbClr val="351C75"/>
              </a:solidFill>
              <a:latin typeface="Arial"/>
              <a:ea typeface="Arial"/>
              <a:cs typeface="Arial"/>
              <a:sym typeface="Arial"/>
            </a:endParaRPr>
          </a:p>
        </p:txBody>
      </p:sp>
      <p:sp>
        <p:nvSpPr>
          <p:cNvPr id="104" name="Google Shape;104;p2"/>
          <p:cNvSpPr/>
          <p:nvPr/>
        </p:nvSpPr>
        <p:spPr>
          <a:xfrm>
            <a:off x="298200" y="1035350"/>
            <a:ext cx="2224800" cy="449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5" name="Google Shape;105;p2"/>
          <p:cNvPicPr preferRelativeResize="0"/>
          <p:nvPr/>
        </p:nvPicPr>
        <p:blipFill rotWithShape="1">
          <a:blip r:embed="rId3">
            <a:alphaModFix/>
          </a:blip>
          <a:srcRect/>
          <a:stretch/>
        </p:blipFill>
        <p:spPr>
          <a:xfrm>
            <a:off x="298200" y="678300"/>
            <a:ext cx="1298575" cy="252000"/>
          </a:xfrm>
          <a:prstGeom prst="rect">
            <a:avLst/>
          </a:prstGeom>
          <a:noFill/>
          <a:ln>
            <a:noFill/>
          </a:ln>
        </p:spPr>
      </p:pic>
      <p:sp>
        <p:nvSpPr>
          <p:cNvPr id="106" name="Google Shape;106;p2"/>
          <p:cNvSpPr txBox="1">
            <a:spLocks noGrp="1"/>
          </p:cNvSpPr>
          <p:nvPr>
            <p:ph type="body" idx="1"/>
          </p:nvPr>
        </p:nvSpPr>
        <p:spPr>
          <a:xfrm>
            <a:off x="176025" y="1035350"/>
            <a:ext cx="8740800" cy="2793300"/>
          </a:xfrm>
          <a:prstGeom prst="rect">
            <a:avLst/>
          </a:prstGeom>
          <a:noFill/>
          <a:ln>
            <a:noFill/>
          </a:ln>
        </p:spPr>
        <p:txBody>
          <a:bodyPr spcFirstLastPara="1" wrap="square" lIns="91425" tIns="45700" rIns="91425" bIns="45700" anchor="t" anchorCtr="0">
            <a:noAutofit/>
          </a:bodyPr>
          <a:lstStyle/>
          <a:p>
            <a:pPr marL="174625" lvl="0" indent="-173037" algn="l" rtl="0">
              <a:lnSpc>
                <a:spcPct val="115000"/>
              </a:lnSpc>
              <a:spcBef>
                <a:spcPts val="0"/>
              </a:spcBef>
              <a:spcAft>
                <a:spcPts val="0"/>
              </a:spcAft>
              <a:buClr>
                <a:srgbClr val="351C75"/>
              </a:buClr>
              <a:buSzPts val="1500"/>
              <a:buFont typeface="Arial"/>
              <a:buChar char="●"/>
            </a:pPr>
            <a:r>
              <a:rPr lang="en-US" sz="1500" b="0">
                <a:solidFill>
                  <a:srgbClr val="351C75"/>
                </a:solidFill>
                <a:highlight>
                  <a:srgbClr val="FFFFFF"/>
                </a:highlight>
                <a:latin typeface="Arial"/>
                <a:ea typeface="Arial"/>
                <a:cs typeface="Arial"/>
                <a:sym typeface="Arial"/>
              </a:rPr>
              <a:t>Bayesian optimization works by constructing a posterior distribution of functions (Gaussian process) that best describes the function to be optimized. </a:t>
            </a:r>
            <a:endParaRPr sz="1500" b="0">
              <a:solidFill>
                <a:srgbClr val="351C75"/>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700" b="0">
              <a:solidFill>
                <a:srgbClr val="351C75"/>
              </a:solidFill>
              <a:highlight>
                <a:srgbClr val="FFFFFF"/>
              </a:highlight>
              <a:latin typeface="Arial"/>
              <a:ea typeface="Arial"/>
              <a:cs typeface="Arial"/>
              <a:sym typeface="Arial"/>
            </a:endParaRPr>
          </a:p>
          <a:p>
            <a:pPr marL="174625" lvl="0" indent="-173037" algn="l" rtl="0">
              <a:lnSpc>
                <a:spcPct val="115000"/>
              </a:lnSpc>
              <a:spcBef>
                <a:spcPts val="0"/>
              </a:spcBef>
              <a:spcAft>
                <a:spcPts val="0"/>
              </a:spcAft>
              <a:buClr>
                <a:srgbClr val="351C75"/>
              </a:buClr>
              <a:buSzPts val="1500"/>
              <a:buFont typeface="Arial"/>
              <a:buChar char="●"/>
            </a:pPr>
            <a:r>
              <a:rPr lang="en-US" sz="1500" b="0">
                <a:solidFill>
                  <a:srgbClr val="351C75"/>
                </a:solidFill>
                <a:highlight>
                  <a:srgbClr val="FFFFFF"/>
                </a:highlight>
                <a:latin typeface="Arial"/>
                <a:ea typeface="Arial"/>
                <a:cs typeface="Arial"/>
                <a:sym typeface="Arial"/>
              </a:rPr>
              <a:t>The algorithm becomes more confident as the number of observations increases and the posterior distribution improves.</a:t>
            </a:r>
            <a:endParaRPr sz="1500" b="0">
              <a:solidFill>
                <a:srgbClr val="351C75"/>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700" b="0">
              <a:solidFill>
                <a:srgbClr val="351C75"/>
              </a:solidFill>
              <a:highlight>
                <a:srgbClr val="FFFFFF"/>
              </a:highlight>
              <a:latin typeface="Arial"/>
              <a:ea typeface="Arial"/>
              <a:cs typeface="Arial"/>
              <a:sym typeface="Arial"/>
            </a:endParaRPr>
          </a:p>
          <a:p>
            <a:pPr marL="174625" lvl="0" indent="-173037" algn="l" rtl="0">
              <a:lnSpc>
                <a:spcPct val="115000"/>
              </a:lnSpc>
              <a:spcBef>
                <a:spcPts val="0"/>
              </a:spcBef>
              <a:spcAft>
                <a:spcPts val="0"/>
              </a:spcAft>
              <a:buClr>
                <a:srgbClr val="351C75"/>
              </a:buClr>
              <a:buSzPts val="1500"/>
              <a:buFont typeface="Arial"/>
              <a:buChar char="●"/>
            </a:pPr>
            <a:r>
              <a:rPr lang="en-US" sz="1500" b="0">
                <a:solidFill>
                  <a:srgbClr val="351C75"/>
                </a:solidFill>
                <a:highlight>
                  <a:srgbClr val="FFFFFF"/>
                </a:highlight>
                <a:latin typeface="Arial"/>
                <a:ea typeface="Arial"/>
                <a:cs typeface="Arial"/>
                <a:sym typeface="Arial"/>
              </a:rPr>
              <a:t>The algorithm balances its needs of exploration and exploitation by considering what it knows about the target function as the number of iterations increases. </a:t>
            </a:r>
            <a:endParaRPr sz="1500" b="0">
              <a:solidFill>
                <a:srgbClr val="351C75"/>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700" b="0">
              <a:solidFill>
                <a:srgbClr val="351C75"/>
              </a:solidFill>
              <a:highlight>
                <a:srgbClr val="FFFFFF"/>
              </a:highlight>
              <a:latin typeface="Arial"/>
              <a:ea typeface="Arial"/>
              <a:cs typeface="Arial"/>
              <a:sym typeface="Arial"/>
            </a:endParaRPr>
          </a:p>
          <a:p>
            <a:pPr marL="174625" lvl="0" indent="-173038" algn="l" rtl="0">
              <a:lnSpc>
                <a:spcPct val="115000"/>
              </a:lnSpc>
              <a:spcBef>
                <a:spcPts val="0"/>
              </a:spcBef>
              <a:spcAft>
                <a:spcPts val="0"/>
              </a:spcAft>
              <a:buClr>
                <a:srgbClr val="351C75"/>
              </a:buClr>
              <a:buSzPts val="1500"/>
              <a:buFont typeface="Arial"/>
              <a:buChar char="●"/>
            </a:pPr>
            <a:r>
              <a:rPr lang="en-US" sz="1500" b="0">
                <a:solidFill>
                  <a:srgbClr val="351C75"/>
                </a:solidFill>
                <a:highlight>
                  <a:srgbClr val="FFFFFF"/>
                </a:highlight>
                <a:latin typeface="Arial"/>
                <a:ea typeface="Arial"/>
                <a:cs typeface="Arial"/>
                <a:sym typeface="Arial"/>
              </a:rPr>
              <a:t>At each step, a Gaussian Process is fitted to the previously explored points, and the posterior distribution, combined with an exploration strategy (such Upper Confidence Bound or Expected Improvement), are used to determine the next point that should be explored.</a:t>
            </a:r>
            <a:endParaRPr sz="1500" b="0">
              <a:solidFill>
                <a:srgbClr val="351C75"/>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0" y="974150"/>
            <a:ext cx="9144000" cy="41694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chemeClr val="dk2"/>
              </a:buClr>
              <a:buSzPts val="2400"/>
              <a:buFont typeface="Merriweather Sans"/>
              <a:buNone/>
            </a:pPr>
            <a:endParaRPr/>
          </a:p>
        </p:txBody>
      </p:sp>
      <p:pic>
        <p:nvPicPr>
          <p:cNvPr id="113" name="Google Shape;113;p16"/>
          <p:cNvPicPr preferRelativeResize="0"/>
          <p:nvPr/>
        </p:nvPicPr>
        <p:blipFill rotWithShape="1">
          <a:blip r:embed="rId3">
            <a:alphaModFix/>
          </a:blip>
          <a:srcRect/>
          <a:stretch/>
        </p:blipFill>
        <p:spPr>
          <a:xfrm>
            <a:off x="298200" y="678300"/>
            <a:ext cx="1298575" cy="252000"/>
          </a:xfrm>
          <a:prstGeom prst="rect">
            <a:avLst/>
          </a:prstGeom>
          <a:noFill/>
          <a:ln>
            <a:noFill/>
          </a:ln>
        </p:spPr>
      </p:pic>
      <p:pic>
        <p:nvPicPr>
          <p:cNvPr id="114" name="Google Shape;114;p16"/>
          <p:cNvPicPr preferRelativeResize="0"/>
          <p:nvPr/>
        </p:nvPicPr>
        <p:blipFill>
          <a:blip r:embed="rId4">
            <a:alphaModFix/>
          </a:blip>
          <a:stretch>
            <a:fillRect/>
          </a:stretch>
        </p:blipFill>
        <p:spPr>
          <a:xfrm>
            <a:off x="0" y="-7"/>
            <a:ext cx="7630863" cy="742132"/>
          </a:xfrm>
          <a:prstGeom prst="rect">
            <a:avLst/>
          </a:prstGeom>
          <a:noFill/>
          <a:ln>
            <a:noFill/>
          </a:ln>
        </p:spPr>
      </p:pic>
      <p:pic>
        <p:nvPicPr>
          <p:cNvPr id="115" name="Google Shape;115;p16"/>
          <p:cNvPicPr preferRelativeResize="0"/>
          <p:nvPr/>
        </p:nvPicPr>
        <p:blipFill>
          <a:blip r:embed="rId5">
            <a:alphaModFix/>
          </a:blip>
          <a:stretch>
            <a:fillRect/>
          </a:stretch>
        </p:blipFill>
        <p:spPr>
          <a:xfrm>
            <a:off x="0" y="974150"/>
            <a:ext cx="2846550" cy="2136975"/>
          </a:xfrm>
          <a:prstGeom prst="rect">
            <a:avLst/>
          </a:prstGeom>
          <a:noFill/>
          <a:ln>
            <a:noFill/>
          </a:ln>
        </p:spPr>
      </p:pic>
      <p:pic>
        <p:nvPicPr>
          <p:cNvPr id="116" name="Google Shape;116;p16"/>
          <p:cNvPicPr preferRelativeResize="0"/>
          <p:nvPr/>
        </p:nvPicPr>
        <p:blipFill>
          <a:blip r:embed="rId6">
            <a:alphaModFix/>
          </a:blip>
          <a:stretch>
            <a:fillRect/>
          </a:stretch>
        </p:blipFill>
        <p:spPr>
          <a:xfrm>
            <a:off x="0" y="3263400"/>
            <a:ext cx="4451875" cy="1831399"/>
          </a:xfrm>
          <a:prstGeom prst="rect">
            <a:avLst/>
          </a:prstGeom>
          <a:noFill/>
          <a:ln>
            <a:noFill/>
          </a:ln>
        </p:spPr>
      </p:pic>
      <p:pic>
        <p:nvPicPr>
          <p:cNvPr id="117" name="Google Shape;117;p16"/>
          <p:cNvPicPr preferRelativeResize="0"/>
          <p:nvPr/>
        </p:nvPicPr>
        <p:blipFill>
          <a:blip r:embed="rId7">
            <a:alphaModFix/>
          </a:blip>
          <a:stretch>
            <a:fillRect/>
          </a:stretch>
        </p:blipFill>
        <p:spPr>
          <a:xfrm rot="-5400000">
            <a:off x="2672625" y="1175750"/>
            <a:ext cx="2001875" cy="1654025"/>
          </a:xfrm>
          <a:prstGeom prst="rect">
            <a:avLst/>
          </a:prstGeom>
          <a:noFill/>
          <a:ln>
            <a:noFill/>
          </a:ln>
        </p:spPr>
      </p:pic>
      <p:pic>
        <p:nvPicPr>
          <p:cNvPr id="118" name="Google Shape;118;p16"/>
          <p:cNvPicPr preferRelativeResize="0"/>
          <p:nvPr/>
        </p:nvPicPr>
        <p:blipFill>
          <a:blip r:embed="rId8">
            <a:alphaModFix/>
          </a:blip>
          <a:stretch>
            <a:fillRect/>
          </a:stretch>
        </p:blipFill>
        <p:spPr>
          <a:xfrm>
            <a:off x="4657725" y="974150"/>
            <a:ext cx="4486275" cy="416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265000" y="1568400"/>
            <a:ext cx="8934450" cy="2971800"/>
          </a:xfrm>
          <a:prstGeom prst="rect">
            <a:avLst/>
          </a:prstGeom>
          <a:noFill/>
          <a:ln>
            <a:noFill/>
          </a:ln>
        </p:spPr>
      </p:pic>
      <p:sp>
        <p:nvSpPr>
          <p:cNvPr id="125" name="Google Shape;125;p19"/>
          <p:cNvSpPr txBox="1">
            <a:spLocks noGrp="1"/>
          </p:cNvSpPr>
          <p:nvPr>
            <p:ph type="title"/>
          </p:nvPr>
        </p:nvSpPr>
        <p:spPr>
          <a:xfrm>
            <a:off x="460375" y="370622"/>
            <a:ext cx="8184600" cy="993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Data Collection </a:t>
            </a:r>
            <a:endParaRPr>
              <a:latin typeface="Open Sans"/>
              <a:ea typeface="Open Sans"/>
              <a:cs typeface="Open Sans"/>
              <a:sym typeface="Open Sans"/>
            </a:endParaRPr>
          </a:p>
        </p:txBody>
      </p:sp>
      <p:pic>
        <p:nvPicPr>
          <p:cNvPr id="126" name="Google Shape;126;p19"/>
          <p:cNvPicPr preferRelativeResize="0"/>
          <p:nvPr/>
        </p:nvPicPr>
        <p:blipFill>
          <a:blip r:embed="rId4">
            <a:alphaModFix/>
          </a:blip>
          <a:stretch>
            <a:fillRect/>
          </a:stretch>
        </p:blipFill>
        <p:spPr>
          <a:xfrm>
            <a:off x="48700" y="2333625"/>
            <a:ext cx="8820150" cy="1085850"/>
          </a:xfrm>
          <a:prstGeom prst="rect">
            <a:avLst/>
          </a:prstGeom>
          <a:noFill/>
          <a:ln>
            <a:noFill/>
          </a:ln>
        </p:spPr>
      </p:pic>
      <p:pic>
        <p:nvPicPr>
          <p:cNvPr id="127" name="Google Shape;127;p19"/>
          <p:cNvPicPr preferRelativeResize="0"/>
          <p:nvPr/>
        </p:nvPicPr>
        <p:blipFill>
          <a:blip r:embed="rId5">
            <a:alphaModFix/>
          </a:blip>
          <a:stretch>
            <a:fillRect/>
          </a:stretch>
        </p:blipFill>
        <p:spPr>
          <a:xfrm>
            <a:off x="3766175" y="438650"/>
            <a:ext cx="5102675" cy="1215825"/>
          </a:xfrm>
          <a:prstGeom prst="rect">
            <a:avLst/>
          </a:prstGeom>
          <a:noFill/>
          <a:ln>
            <a:noFill/>
          </a:ln>
        </p:spPr>
      </p:pic>
      <p:sp>
        <p:nvSpPr>
          <p:cNvPr id="128" name="Google Shape;128;p19"/>
          <p:cNvSpPr/>
          <p:nvPr/>
        </p:nvSpPr>
        <p:spPr>
          <a:xfrm>
            <a:off x="6819600" y="4149600"/>
            <a:ext cx="2379900" cy="993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460375" y="370622"/>
            <a:ext cx="8184600" cy="9939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None/>
            </a:pPr>
            <a:r>
              <a:rPr lang="en-US" sz="1700">
                <a:solidFill>
                  <a:srgbClr val="4B2E83"/>
                </a:solidFill>
                <a:latin typeface="Open Sans"/>
                <a:ea typeface="Open Sans"/>
                <a:cs typeface="Open Sans"/>
                <a:sym typeface="Open Sans"/>
              </a:rPr>
              <a:t>Testing a model – Machine Learning</a:t>
            </a:r>
            <a:endParaRPr sz="1700">
              <a:solidFill>
                <a:srgbClr val="4B2E83"/>
              </a:solidFill>
              <a:latin typeface="Open Sans"/>
              <a:ea typeface="Open Sans"/>
              <a:cs typeface="Open Sans"/>
              <a:sym typeface="Open Sans"/>
            </a:endParaRPr>
          </a:p>
          <a:p>
            <a:pPr marL="0" lvl="0" indent="0" algn="l" rtl="0">
              <a:lnSpc>
                <a:spcPct val="100000"/>
              </a:lnSpc>
              <a:spcBef>
                <a:spcPts val="0"/>
              </a:spcBef>
              <a:spcAft>
                <a:spcPts val="0"/>
              </a:spcAft>
              <a:buSzPts val="3000"/>
              <a:buNone/>
            </a:pPr>
            <a:endParaRPr>
              <a:latin typeface="Open Sans"/>
              <a:ea typeface="Open Sans"/>
              <a:cs typeface="Open Sans"/>
              <a:sym typeface="Open Sans"/>
            </a:endParaRPr>
          </a:p>
        </p:txBody>
      </p:sp>
      <p:sp>
        <p:nvSpPr>
          <p:cNvPr id="135" name="Google Shape;135;p17"/>
          <p:cNvSpPr txBox="1">
            <a:spLocks noGrp="1"/>
          </p:cNvSpPr>
          <p:nvPr>
            <p:ph type="body" idx="1"/>
          </p:nvPr>
        </p:nvSpPr>
        <p:spPr>
          <a:xfrm>
            <a:off x="447925" y="840649"/>
            <a:ext cx="8197200" cy="41460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chemeClr val="dk2"/>
              </a:buClr>
              <a:buSzPts val="2400"/>
              <a:buFont typeface="Merriweather Sans"/>
              <a:buNone/>
            </a:pPr>
            <a:endParaRPr/>
          </a:p>
        </p:txBody>
      </p:sp>
      <p:pic>
        <p:nvPicPr>
          <p:cNvPr id="136" name="Google Shape;136;p17"/>
          <p:cNvPicPr preferRelativeResize="0"/>
          <p:nvPr/>
        </p:nvPicPr>
        <p:blipFill>
          <a:blip r:embed="rId3">
            <a:alphaModFix/>
          </a:blip>
          <a:stretch>
            <a:fillRect/>
          </a:stretch>
        </p:blipFill>
        <p:spPr>
          <a:xfrm>
            <a:off x="4959575" y="2695968"/>
            <a:ext cx="3472890" cy="742132"/>
          </a:xfrm>
          <a:prstGeom prst="rect">
            <a:avLst/>
          </a:prstGeom>
          <a:noFill/>
          <a:ln>
            <a:noFill/>
          </a:ln>
        </p:spPr>
      </p:pic>
      <p:cxnSp>
        <p:nvCxnSpPr>
          <p:cNvPr id="137" name="Google Shape;137;p17"/>
          <p:cNvCxnSpPr/>
          <p:nvPr/>
        </p:nvCxnSpPr>
        <p:spPr>
          <a:xfrm>
            <a:off x="3070525" y="1096625"/>
            <a:ext cx="799500" cy="2619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7"/>
          <p:cNvSpPr txBox="1"/>
          <p:nvPr/>
        </p:nvSpPr>
        <p:spPr>
          <a:xfrm>
            <a:off x="4428925" y="3697153"/>
            <a:ext cx="3226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t>Other methods tested:</a:t>
            </a:r>
            <a:endParaRPr sz="1000" dirty="0"/>
          </a:p>
          <a:p>
            <a:pPr marL="457200" lvl="0" indent="-292100" algn="l" rtl="0">
              <a:spcBef>
                <a:spcPts val="0"/>
              </a:spcBef>
              <a:spcAft>
                <a:spcPts val="0"/>
              </a:spcAft>
              <a:buSzPts val="1000"/>
              <a:buChar char="●"/>
            </a:pPr>
            <a:r>
              <a:rPr lang="en-US" sz="1000" dirty="0"/>
              <a:t>KNN</a:t>
            </a:r>
            <a:endParaRPr sz="1000" dirty="0"/>
          </a:p>
          <a:p>
            <a:pPr marL="457200" lvl="0" indent="-292100" algn="l" rtl="0">
              <a:spcBef>
                <a:spcPts val="0"/>
              </a:spcBef>
              <a:spcAft>
                <a:spcPts val="0"/>
              </a:spcAft>
              <a:buSzPts val="1000"/>
              <a:buChar char="●"/>
            </a:pPr>
            <a:r>
              <a:rPr lang="en-US" sz="1000" dirty="0"/>
              <a:t>SVM</a:t>
            </a:r>
            <a:endParaRPr sz="1000" dirty="0"/>
          </a:p>
          <a:p>
            <a:pPr marL="457200" lvl="0" indent="-292100" algn="l" rtl="0">
              <a:spcBef>
                <a:spcPts val="0"/>
              </a:spcBef>
              <a:spcAft>
                <a:spcPts val="0"/>
              </a:spcAft>
              <a:buSzPts val="1000"/>
              <a:buChar char="●"/>
            </a:pPr>
            <a:r>
              <a:rPr lang="en-US" sz="1000" dirty="0"/>
              <a:t>Logistic regression and Random Forest</a:t>
            </a:r>
            <a:endParaRPr sz="1000" dirty="0"/>
          </a:p>
        </p:txBody>
      </p:sp>
      <p:pic>
        <p:nvPicPr>
          <p:cNvPr id="139" name="Google Shape;139;p17"/>
          <p:cNvPicPr preferRelativeResize="0"/>
          <p:nvPr/>
        </p:nvPicPr>
        <p:blipFill>
          <a:blip r:embed="rId4">
            <a:alphaModFix/>
          </a:blip>
          <a:stretch>
            <a:fillRect/>
          </a:stretch>
        </p:blipFill>
        <p:spPr>
          <a:xfrm>
            <a:off x="358875" y="840650"/>
            <a:ext cx="2895599" cy="4145925"/>
          </a:xfrm>
          <a:prstGeom prst="rect">
            <a:avLst/>
          </a:prstGeom>
          <a:noFill/>
          <a:ln>
            <a:noFill/>
          </a:ln>
        </p:spPr>
      </p:pic>
      <p:pic>
        <p:nvPicPr>
          <p:cNvPr id="140" name="Google Shape;140;p17"/>
          <p:cNvPicPr preferRelativeResize="0"/>
          <p:nvPr/>
        </p:nvPicPr>
        <p:blipFill>
          <a:blip r:embed="rId5">
            <a:alphaModFix/>
          </a:blip>
          <a:stretch>
            <a:fillRect/>
          </a:stretch>
        </p:blipFill>
        <p:spPr>
          <a:xfrm>
            <a:off x="3848650" y="1254500"/>
            <a:ext cx="4673809" cy="742125"/>
          </a:xfrm>
          <a:prstGeom prst="rect">
            <a:avLst/>
          </a:prstGeom>
          <a:noFill/>
          <a:ln>
            <a:noFill/>
          </a:ln>
        </p:spPr>
      </p:pic>
      <p:cxnSp>
        <p:nvCxnSpPr>
          <p:cNvPr id="141" name="Google Shape;141;p17"/>
          <p:cNvCxnSpPr/>
          <p:nvPr/>
        </p:nvCxnSpPr>
        <p:spPr>
          <a:xfrm rot="10800000" flipH="1">
            <a:off x="2646025" y="3296925"/>
            <a:ext cx="2264100" cy="144330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17"/>
          <p:cNvSpPr txBox="1"/>
          <p:nvPr/>
        </p:nvSpPr>
        <p:spPr>
          <a:xfrm>
            <a:off x="4428925" y="2037600"/>
            <a:ext cx="3940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t>number of               number of                      accuracy                   time per iteration</a:t>
            </a:r>
            <a:endParaRPr sz="800" dirty="0"/>
          </a:p>
          <a:p>
            <a:pPr marL="0" lvl="0" indent="0" algn="l" rtl="0">
              <a:spcBef>
                <a:spcPts val="0"/>
              </a:spcBef>
              <a:spcAft>
                <a:spcPts val="0"/>
              </a:spcAft>
              <a:buNone/>
            </a:pPr>
            <a:r>
              <a:rPr lang="en-US" sz="800" dirty="0"/>
              <a:t> trails                      parameters</a:t>
            </a:r>
            <a:endParaRPr sz="800" dirty="0"/>
          </a:p>
          <a:p>
            <a:pPr marL="0" lvl="0" indent="0" algn="l" rtl="0">
              <a:spcBef>
                <a:spcPts val="0"/>
              </a:spcBef>
              <a:spcAft>
                <a:spcPts val="0"/>
              </a:spcAft>
              <a:buNone/>
            </a:pPr>
            <a:endParaRPr sz="800" dirty="0"/>
          </a:p>
        </p:txBody>
      </p:sp>
      <p:cxnSp>
        <p:nvCxnSpPr>
          <p:cNvPr id="143" name="Google Shape;143;p17"/>
          <p:cNvCxnSpPr>
            <a:cxnSpLocks/>
          </p:cNvCxnSpPr>
          <p:nvPr/>
        </p:nvCxnSpPr>
        <p:spPr>
          <a:xfrm flipV="1">
            <a:off x="5043055" y="1924351"/>
            <a:ext cx="979054" cy="240599"/>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17"/>
          <p:cNvCxnSpPr>
            <a:cxnSpLocks/>
          </p:cNvCxnSpPr>
          <p:nvPr/>
        </p:nvCxnSpPr>
        <p:spPr>
          <a:xfrm flipV="1">
            <a:off x="5920509" y="1888925"/>
            <a:ext cx="468116" cy="318475"/>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17"/>
          <p:cNvCxnSpPr>
            <a:cxnSpLocks/>
          </p:cNvCxnSpPr>
          <p:nvPr/>
        </p:nvCxnSpPr>
        <p:spPr>
          <a:xfrm flipV="1">
            <a:off x="6685725" y="1903200"/>
            <a:ext cx="0" cy="26175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17"/>
          <p:cNvCxnSpPr>
            <a:cxnSpLocks/>
          </p:cNvCxnSpPr>
          <p:nvPr/>
        </p:nvCxnSpPr>
        <p:spPr>
          <a:xfrm flipH="1" flipV="1">
            <a:off x="7046825" y="1924350"/>
            <a:ext cx="379211" cy="240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460375" y="168400"/>
            <a:ext cx="8184600" cy="551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000"/>
              <a:buNone/>
            </a:pPr>
            <a:r>
              <a:rPr lang="en-US">
                <a:latin typeface="Open Sans"/>
                <a:ea typeface="Open Sans"/>
                <a:cs typeface="Open Sans"/>
                <a:sym typeface="Open Sans"/>
              </a:rPr>
              <a:t>Results from the Decision Tree Classifier </a:t>
            </a:r>
            <a:endParaRPr>
              <a:latin typeface="Open Sans"/>
              <a:ea typeface="Open Sans"/>
              <a:cs typeface="Open Sans"/>
              <a:sym typeface="Open Sans"/>
            </a:endParaRPr>
          </a:p>
        </p:txBody>
      </p:sp>
      <p:pic>
        <p:nvPicPr>
          <p:cNvPr id="153" name="Google Shape;153;p18"/>
          <p:cNvPicPr preferRelativeResize="0"/>
          <p:nvPr/>
        </p:nvPicPr>
        <p:blipFill>
          <a:blip r:embed="rId3">
            <a:alphaModFix/>
          </a:blip>
          <a:stretch>
            <a:fillRect/>
          </a:stretch>
        </p:blipFill>
        <p:spPr>
          <a:xfrm>
            <a:off x="4509778" y="1063913"/>
            <a:ext cx="4047873" cy="3015675"/>
          </a:xfrm>
          <a:prstGeom prst="rect">
            <a:avLst/>
          </a:prstGeom>
          <a:noFill/>
          <a:ln>
            <a:noFill/>
          </a:ln>
        </p:spPr>
      </p:pic>
      <p:pic>
        <p:nvPicPr>
          <p:cNvPr id="154" name="Google Shape;154;p18"/>
          <p:cNvPicPr preferRelativeResize="0"/>
          <p:nvPr/>
        </p:nvPicPr>
        <p:blipFill>
          <a:blip r:embed="rId4">
            <a:alphaModFix/>
          </a:blip>
          <a:stretch>
            <a:fillRect/>
          </a:stretch>
        </p:blipFill>
        <p:spPr>
          <a:xfrm>
            <a:off x="184827" y="1063925"/>
            <a:ext cx="4324950" cy="3015676"/>
          </a:xfrm>
          <a:prstGeom prst="rect">
            <a:avLst/>
          </a:prstGeom>
          <a:noFill/>
          <a:ln>
            <a:noFill/>
          </a:ln>
        </p:spPr>
      </p:pic>
      <p:sp>
        <p:nvSpPr>
          <p:cNvPr id="155" name="Google Shape;155;p18"/>
          <p:cNvSpPr txBox="1">
            <a:spLocks noGrp="1"/>
          </p:cNvSpPr>
          <p:nvPr>
            <p:ph type="body" idx="1"/>
          </p:nvPr>
        </p:nvSpPr>
        <p:spPr>
          <a:xfrm>
            <a:off x="836700" y="3995350"/>
            <a:ext cx="3572100" cy="750000"/>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480"/>
              </a:spcBef>
              <a:spcAft>
                <a:spcPts val="0"/>
              </a:spcAft>
              <a:buClr>
                <a:schemeClr val="dk1"/>
              </a:buClr>
              <a:buSzPts val="2400"/>
              <a:buNone/>
            </a:pPr>
            <a:r>
              <a:rPr lang="en-US" sz="1700" dirty="0"/>
              <a:t>2-dimensional function </a:t>
            </a:r>
            <a:endParaRPr sz="1700" dirty="0"/>
          </a:p>
        </p:txBody>
      </p:sp>
      <p:sp>
        <p:nvSpPr>
          <p:cNvPr id="156" name="Google Shape;156;p18"/>
          <p:cNvSpPr txBox="1">
            <a:spLocks noGrp="1"/>
          </p:cNvSpPr>
          <p:nvPr>
            <p:ph type="body" idx="1"/>
          </p:nvPr>
        </p:nvSpPr>
        <p:spPr>
          <a:xfrm>
            <a:off x="4747663" y="3995350"/>
            <a:ext cx="3572100" cy="750000"/>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480"/>
              </a:spcBef>
              <a:spcAft>
                <a:spcPts val="0"/>
              </a:spcAft>
              <a:buClr>
                <a:schemeClr val="dk1"/>
              </a:buClr>
              <a:buSzPts val="2400"/>
              <a:buNone/>
            </a:pPr>
            <a:r>
              <a:rPr lang="en-US" sz="1700" dirty="0"/>
              <a:t>4-dimensional function </a:t>
            </a:r>
            <a:endParaRPr sz="1700" dirty="0"/>
          </a:p>
        </p:txBody>
      </p:sp>
    </p:spTree>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Macintosh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Encode Sans Condensed Thin</vt:lpstr>
      <vt:lpstr>Calibri</vt:lpstr>
      <vt:lpstr>Arial</vt:lpstr>
      <vt:lpstr>Merriweather Sans</vt:lpstr>
      <vt:lpstr>Open Sans</vt:lpstr>
      <vt:lpstr>Open Sans Light</vt:lpstr>
      <vt:lpstr>Custom Design</vt:lpstr>
      <vt:lpstr>1_Custom Design</vt:lpstr>
      <vt:lpstr> DIRECT Presentation</vt:lpstr>
      <vt:lpstr>Project Description</vt:lpstr>
      <vt:lpstr>Motivation </vt:lpstr>
      <vt:lpstr>Optuna Optimizer </vt:lpstr>
      <vt:lpstr>Bayes_Opt</vt:lpstr>
      <vt:lpstr>PowerPoint Presentation</vt:lpstr>
      <vt:lpstr>Data Collection </vt:lpstr>
      <vt:lpstr>Testing a model – Machine Learning </vt:lpstr>
      <vt:lpstr>Results from the Decision Tree Classifier </vt:lpstr>
      <vt:lpstr>Future work </vt:lpstr>
      <vt:lpstr>GitHub Organization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DIRECT Presentation</dc:title>
  <dc:creator>Alanya Cannon</dc:creator>
  <cp:lastModifiedBy>Elizabeth Harmon</cp:lastModifiedBy>
  <cp:revision>1</cp:revision>
  <dcterms:created xsi:type="dcterms:W3CDTF">2014-10-14T00:51:43Z</dcterms:created>
  <dcterms:modified xsi:type="dcterms:W3CDTF">2021-03-16T23:04:47Z</dcterms:modified>
</cp:coreProperties>
</file>