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3" r:id="rId4"/>
    <p:sldId id="260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1"/>
    <p:restoredTop sz="94729"/>
  </p:normalViewPr>
  <p:slideViewPr>
    <p:cSldViewPr snapToGrid="0" snapToObjects="1">
      <p:cViewPr varScale="1">
        <p:scale>
          <a:sx n="104" d="100"/>
          <a:sy n="104" d="100"/>
        </p:scale>
        <p:origin x="7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ED1CD-FFCA-6D46-945E-1D85210D1629}" type="datetimeFigureOut">
              <a:rPr lang="en-US" smtClean="0"/>
              <a:t>2/18/21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B8150-572F-DA48-BB13-1298B96B8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00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Predetermined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B8150-572F-DA48-BB13-1298B96B8D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84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649F-092B-D946-9DA3-463FBAF9D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7D4F6-3997-E64A-A56A-78B8F3E41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15F56-174E-4640-8F9B-4B2AFD08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BCC9F-3CE1-F848-AD7A-1DC611F1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737DE-A28F-2E4C-A9AD-DDA2B637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3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A8E3-C264-344C-BFB9-1F326303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DC394-ACB8-2543-947E-16FC5BB22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99D7D-EF3D-7B44-B609-CDEF3415F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9DE86-C197-8E4D-8B3D-72942E73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F5DFA-7B80-514B-B207-A380D90C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6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CCA0E7-BD81-A246-AAE4-90837CE91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EC1CB-F7E6-4342-B403-04A0F973C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41228-745D-DC4B-A8B0-EA8BE121E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44035-B348-9B44-8529-D2A69694A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88630-D853-644D-8F32-1723AD05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0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8DB4-C1F4-C44D-B8EF-A9C8BF0D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21594-1957-BB4F-A114-38E062CDD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7244E-9035-844B-89BC-D9F25787D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062A1-4AD0-E94E-82FC-3B01F686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00B30-8938-2C4F-AF73-F85F0F1B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F841-75D0-8346-8217-53D48A0E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D2781-D2A0-914A-8BE1-5112DC92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7D081-CFD9-0D4D-80A1-3568E04C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FF8CA-F194-6B4E-AB83-4E7A85F9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9ADE2-311E-E043-B4E4-5E69A292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7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B97D9-8BE7-1B4A-9D1B-B4F66136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4851B-119B-A64D-BFBF-7616DF90B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F1DF0-3816-6B47-A762-408829735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7B261-A010-5D43-B120-96BB878D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06695-8BFF-4643-8753-980DBD25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7239C-27F2-B94D-A135-3CD9B5E8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9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0BE5-FF80-8540-A31A-505DCBF82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D3C80-57EE-BB40-8F65-C07991379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B28EA-57BA-654D-9B54-55755C31F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96375-7705-E945-B152-C8874F407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2CC4A-3C47-1D45-AAD1-C61971C18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18F5C-77B9-2F48-8B69-F5A74B64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952394-67EC-2B46-92A1-22450825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943E13-48BD-7246-89FF-CA414EB3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ADF2B-3836-4143-803C-02D9BE15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1B54B-EFD7-664E-ADC9-5CFC399F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C3407-E78F-5F4B-8B01-71F0674A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1859A-53F1-344A-B5F6-1F4E5FAD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6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240599-9816-D447-872B-A8FB17E4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5FC190-8934-7746-B451-02769E79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7A81F-FAFA-514E-950A-119B5AEF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2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E5F7-149A-C749-B159-E500AFE12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2D89C-52BE-BB49-A59F-0FC9D03B4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18E6C-61D3-6D41-9F74-3B1F48499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D6AC9-7EC7-684A-88A8-85B7B961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D8302-9E99-D94F-A5BB-86DBEC883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F1999-E5DC-A941-8C94-FB85ABE6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9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8C9B-936D-2B49-BF23-5B48DB2AF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6E06F-5818-3547-88E3-8A0347D27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4F84E-DAFA-0A42-8982-49BA27A25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7FE77-1B7B-6E48-B1D0-4C473C47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76C5A-8950-454C-A1E2-FD243E93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12946-42CD-3846-8EE0-15AB05DA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27318-7FE8-C549-B9ED-E62FBC559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058CF-E8B2-2A49-9265-C4F0596B6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F18D3-E6E0-014D-9C6D-7704F1044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52D25-D451-6546-A13E-628912A9C647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359DD-A994-EE4E-A136-B1BD09DEC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016CB-E366-6740-90D2-C037325F1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2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linear-programming-and-discrete-optimization-with-python-using-pulp-449f3c5f6e99" TargetMode="External"/><Relationship Id="rId2" Type="http://schemas.openxmlformats.org/officeDocument/2006/relationships/hyperlink" Target="https://ieeexplore.ieee.org/stamp/stamp.jsp?arnumber=895744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22658-ED16-1445-B659-88376BE51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0"/>
            <a:ext cx="10871200" cy="1952368"/>
          </a:xfrm>
        </p:spPr>
        <p:txBody>
          <a:bodyPr/>
          <a:lstStyle/>
          <a:p>
            <a:r>
              <a:rPr lang="en-US" dirty="0"/>
              <a:t>Exploration of</a:t>
            </a:r>
            <a:br>
              <a:rPr lang="en-US" dirty="0"/>
            </a:br>
            <a:r>
              <a:rPr lang="en-US" dirty="0"/>
              <a:t>Optimization Tools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E979C-68BD-8240-A492-127905ED5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849" y="2248931"/>
            <a:ext cx="7520302" cy="41642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704263A-45B6-324A-A88C-0C1407827564}"/>
              </a:ext>
            </a:extLst>
          </p:cNvPr>
          <p:cNvSpPr/>
          <p:nvPr/>
        </p:nvSpPr>
        <p:spPr>
          <a:xfrm rot="16200000">
            <a:off x="1459487" y="4029271"/>
            <a:ext cx="14911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https://xkcd.com/720/</a:t>
            </a:r>
          </a:p>
        </p:txBody>
      </p:sp>
    </p:spTree>
    <p:extLst>
      <p:ext uri="{BB962C8B-B14F-4D97-AF65-F5344CB8AC3E}">
        <p14:creationId xmlns:p14="http://schemas.microsoft.com/office/powerpoint/2010/main" val="105377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CB9744-0ACB-3A47-8C9B-4C81B654CC08}"/>
              </a:ext>
            </a:extLst>
          </p:cNvPr>
          <p:cNvSpPr txBox="1">
            <a:spLocks/>
          </p:cNvSpPr>
          <p:nvPr/>
        </p:nvSpPr>
        <p:spPr>
          <a:xfrm>
            <a:off x="838200" y="234362"/>
            <a:ext cx="10515600" cy="635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Background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C18BCF-0A97-524F-9F11-32F91928CB68}"/>
              </a:ext>
            </a:extLst>
          </p:cNvPr>
          <p:cNvSpPr txBox="1"/>
          <p:nvPr/>
        </p:nvSpPr>
        <p:spPr>
          <a:xfrm>
            <a:off x="417555" y="856778"/>
            <a:ext cx="113568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We are the </a:t>
            </a:r>
            <a:r>
              <a:rPr lang="en-US" b="1" i="1" u="sng" dirty="0"/>
              <a:t>Optimistic Optimizers, </a:t>
            </a:r>
            <a:r>
              <a:rPr lang="en-US" i="1" dirty="0"/>
              <a:t>and our project is to explore and test a variety of optimizing tools with many different objective functions to provide a guide for users to identify the best optimizing tool for their specific optimization needs.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Optimization</a:t>
            </a:r>
            <a:r>
              <a:rPr lang="en-US" dirty="0"/>
              <a:t> is an important tool in making decisions and in analyzing physical systems. In mathematical terms, an </a:t>
            </a:r>
            <a:r>
              <a:rPr lang="en-US" b="1" i="1" dirty="0"/>
              <a:t>optimization problem</a:t>
            </a:r>
            <a:r>
              <a:rPr lang="en-US" dirty="0"/>
              <a:t> is the problem of finding the </a:t>
            </a:r>
            <a:r>
              <a:rPr lang="en-US" i="1" dirty="0"/>
              <a:t>best</a:t>
            </a:r>
            <a:r>
              <a:rPr lang="en-US" dirty="0"/>
              <a:t> solution (i.e., maxima or minima) from among the set of all </a:t>
            </a:r>
            <a:r>
              <a:rPr lang="en-US" i="1" dirty="0"/>
              <a:t>feasible</a:t>
            </a:r>
            <a:r>
              <a:rPr lang="en-US" dirty="0"/>
              <a:t> solutions.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We chose to do this project because we appreciate the essentiality of the application and the importance of making it a less expensive and timely process.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Complex functions include non-linear, non-convex and noisy. (multiple local maxima/minima)</a:t>
            </a:r>
          </a:p>
          <a:p>
            <a:endParaRPr lang="en-US" b="1" i="1" dirty="0"/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</p:txBody>
      </p:sp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EC8136C1-88EF-9C41-BC90-ACDA82019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255" y="3713808"/>
            <a:ext cx="6109487" cy="254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2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9338-1F7E-BF4E-A13A-34A82F2FE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77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Technologies Considered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9E6FDD-407E-B74B-960A-7D7ADA1C0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200079"/>
              </p:ext>
            </p:extLst>
          </p:nvPr>
        </p:nvGraphicFramePr>
        <p:xfrm>
          <a:off x="838200" y="1322175"/>
          <a:ext cx="10515600" cy="427381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48263">
                  <a:extLst>
                    <a:ext uri="{9D8B030D-6E8A-4147-A177-3AD203B41FA5}">
                      <a16:colId xmlns:a16="http://schemas.microsoft.com/office/drawing/2014/main" val="4098150174"/>
                    </a:ext>
                  </a:extLst>
                </a:gridCol>
                <a:gridCol w="3811802">
                  <a:extLst>
                    <a:ext uri="{9D8B030D-6E8A-4147-A177-3AD203B41FA5}">
                      <a16:colId xmlns:a16="http://schemas.microsoft.com/office/drawing/2014/main" val="358646682"/>
                    </a:ext>
                  </a:extLst>
                </a:gridCol>
                <a:gridCol w="3255535">
                  <a:extLst>
                    <a:ext uri="{9D8B030D-6E8A-4147-A177-3AD203B41FA5}">
                      <a16:colId xmlns:a16="http://schemas.microsoft.com/office/drawing/2014/main" val="425256588"/>
                    </a:ext>
                  </a:extLst>
                </a:gridCol>
              </a:tblGrid>
              <a:tr h="3626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Technology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Drawback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438577"/>
                  </a:ext>
                </a:extLst>
              </a:tr>
              <a:tr h="1743977">
                <a:tc>
                  <a:txBody>
                    <a:bodyPr/>
                    <a:lstStyle/>
                    <a:p>
                      <a:r>
                        <a:rPr lang="en-US" sz="3600" dirty="0"/>
                        <a:t>GPyOpt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https://github.com/SheffieldML/GPyOpt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Bayesian optimization framework, written in Python and supporting parallel optimization, mixed factor types (continuous, discrete, and categorical), and inequality constraints.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Lacked adequate documentation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Developers not longer very active in updating the package.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733814"/>
                  </a:ext>
                </a:extLst>
              </a:tr>
              <a:tr h="1299520">
                <a:tc>
                  <a:txBody>
                    <a:bodyPr/>
                    <a:lstStyle/>
                    <a:p>
                      <a:r>
                        <a:rPr lang="en-US" sz="3600" dirty="0"/>
                        <a:t>MOE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sz="1400" dirty="0"/>
                        <a:t>https://github.com/Yelp/MOE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Supports parallel optimization via multi-point stochastic gradient ascent. Interfaces are provided for Python and C++, and optimization can be accelerated on GPU hardware.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Last update to the package was over 7 years ago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725857"/>
                  </a:ext>
                </a:extLst>
              </a:tr>
              <a:tr h="362657">
                <a:tc>
                  <a:txBody>
                    <a:bodyPr/>
                    <a:lstStyle/>
                    <a:p>
                      <a:r>
                        <a:rPr lang="en-US" sz="3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PuLP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https://github.com/coin-or/pulp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PuLP is a linear programming (LP) package written in Python to solve linear problems.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Documentation difficult to follow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Applications seem more limited than other packages explored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77921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FCD6D0A-E8AC-7445-BFDB-B780ED2A1D11}"/>
              </a:ext>
            </a:extLst>
          </p:cNvPr>
          <p:cNvSpPr/>
          <p:nvPr/>
        </p:nvSpPr>
        <p:spPr>
          <a:xfrm>
            <a:off x="0" y="5957754"/>
            <a:ext cx="737698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Sources: </a:t>
            </a:r>
          </a:p>
          <a:p>
            <a:r>
              <a:rPr lang="en-US" sz="1050" dirty="0">
                <a:hlinkClick r:id="rId2"/>
              </a:rPr>
              <a:t>https://ieeexplore.ieee.org/stamp/stamp.jsp?arnumber=8957442</a:t>
            </a:r>
            <a:endParaRPr lang="en-US" sz="1050" dirty="0"/>
          </a:p>
          <a:p>
            <a:endParaRPr lang="en-US" sz="1050" dirty="0"/>
          </a:p>
          <a:p>
            <a:r>
              <a:rPr lang="en-US" sz="1050" dirty="0">
                <a:hlinkClick r:id="rId3"/>
              </a:rPr>
              <a:t>https://towardsdatascience.com/linear-programming-and-discrete-optimization-with-python-using-pulp-449f3c5f6e99</a:t>
            </a:r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99525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6088B2-5380-8A45-A657-C1A822E80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5" y="131419"/>
            <a:ext cx="3984052" cy="2041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220D63-A215-434C-B48F-D212B7F68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85" y="2173246"/>
            <a:ext cx="3984052" cy="19969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D2E590-6971-3F41-890E-BDC9AC4BE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85" y="4144098"/>
            <a:ext cx="3984052" cy="199699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4C7389C-3F2F-074B-BBD4-B5FFA6D475D5}"/>
              </a:ext>
            </a:extLst>
          </p:cNvPr>
          <p:cNvGrpSpPr/>
          <p:nvPr/>
        </p:nvGrpSpPr>
        <p:grpSpPr>
          <a:xfrm>
            <a:off x="422628" y="6141092"/>
            <a:ext cx="3233371" cy="568013"/>
            <a:chOff x="8186900" y="380660"/>
            <a:chExt cx="3233371" cy="56801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1444771-1C95-7646-945A-5FBC3B1EEC4E}"/>
                </a:ext>
              </a:extLst>
            </p:cNvPr>
            <p:cNvGrpSpPr/>
            <p:nvPr/>
          </p:nvGrpSpPr>
          <p:grpSpPr>
            <a:xfrm>
              <a:off x="8186900" y="380660"/>
              <a:ext cx="3233371" cy="261610"/>
              <a:chOff x="8186900" y="380660"/>
              <a:chExt cx="3233371" cy="26161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F961F7-5839-664D-82AA-40114BEF52BF}"/>
                  </a:ext>
                </a:extLst>
              </p:cNvPr>
              <p:cNvSpPr txBox="1"/>
              <p:nvPr/>
            </p:nvSpPr>
            <p:spPr>
              <a:xfrm>
                <a:off x="8565569" y="380660"/>
                <a:ext cx="285470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/>
                  <a:t>Posterior mean +/- std dev</a:t>
                </a:r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7C6B9479-4FD9-6C41-8740-CFAA6A6CE0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86900" y="481042"/>
                <a:ext cx="162004" cy="15043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ADB8E80-FA28-4340-B7DD-D52FA2B441DB}"/>
                </a:ext>
              </a:extLst>
            </p:cNvPr>
            <p:cNvGrpSpPr/>
            <p:nvPr/>
          </p:nvGrpSpPr>
          <p:grpSpPr>
            <a:xfrm>
              <a:off x="8187347" y="687063"/>
              <a:ext cx="3232924" cy="261610"/>
              <a:chOff x="8187347" y="687063"/>
              <a:chExt cx="3232924" cy="261610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2231E4F2-76A6-A749-9137-AFC59602A8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87347" y="780375"/>
                <a:ext cx="170945" cy="13675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5E54359-BA53-CE4C-9059-707A868CABB7}"/>
                  </a:ext>
                </a:extLst>
              </p:cNvPr>
              <p:cNvSpPr txBox="1"/>
              <p:nvPr/>
            </p:nvSpPr>
            <p:spPr>
              <a:xfrm>
                <a:off x="8565569" y="687063"/>
                <a:ext cx="285470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/>
                  <a:t>Acquisition function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5124544-E77B-2744-AF11-A2DD438AFEE6}"/>
              </a:ext>
            </a:extLst>
          </p:cNvPr>
          <p:cNvGrpSpPr/>
          <p:nvPr/>
        </p:nvGrpSpPr>
        <p:grpSpPr>
          <a:xfrm>
            <a:off x="1889117" y="371395"/>
            <a:ext cx="1073294" cy="502753"/>
            <a:chOff x="2939441" y="457892"/>
            <a:chExt cx="1073294" cy="502753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F5308F-D097-E247-A045-D67DFC15FE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9441" y="698573"/>
              <a:ext cx="300394" cy="262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C92465-9099-754E-95DC-0EA5F134615D}"/>
                </a:ext>
              </a:extLst>
            </p:cNvPr>
            <p:cNvSpPr txBox="1"/>
            <p:nvPr/>
          </p:nvSpPr>
          <p:spPr>
            <a:xfrm>
              <a:off x="3131506" y="457892"/>
              <a:ext cx="8812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Posterior mean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1F8AA7C-E6AE-2548-94DE-2115E13A552A}"/>
              </a:ext>
            </a:extLst>
          </p:cNvPr>
          <p:cNvGrpSpPr/>
          <p:nvPr/>
        </p:nvGrpSpPr>
        <p:grpSpPr>
          <a:xfrm>
            <a:off x="2189511" y="1132523"/>
            <a:ext cx="1330155" cy="523961"/>
            <a:chOff x="2166541" y="653971"/>
            <a:chExt cx="1330155" cy="523961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3E15BB9-CB75-744A-84E6-3BA7A9A8A5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66541" y="653971"/>
              <a:ext cx="668286" cy="2655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3C850-24E9-314C-AC5E-44B2351F8F86}"/>
                </a:ext>
              </a:extLst>
            </p:cNvPr>
            <p:cNvSpPr txBox="1"/>
            <p:nvPr/>
          </p:nvSpPr>
          <p:spPr>
            <a:xfrm>
              <a:off x="2615467" y="716267"/>
              <a:ext cx="8812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True objective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6D00CF9-8247-E844-9BA3-709BE4A2B406}"/>
              </a:ext>
            </a:extLst>
          </p:cNvPr>
          <p:cNvSpPr txBox="1"/>
          <p:nvPr/>
        </p:nvSpPr>
        <p:spPr>
          <a:xfrm>
            <a:off x="439498" y="1439197"/>
            <a:ext cx="1449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Acquisition Max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E4AA4ED-1BCC-0345-8E03-5763B78B1A57}"/>
              </a:ext>
            </a:extLst>
          </p:cNvPr>
          <p:cNvCxnSpPr>
            <a:cxnSpLocks/>
          </p:cNvCxnSpPr>
          <p:nvPr/>
        </p:nvCxnSpPr>
        <p:spPr>
          <a:xfrm>
            <a:off x="1692876" y="1577696"/>
            <a:ext cx="42070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4CC0C27-B6F9-3746-9188-DE2074E50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068" y="1398109"/>
            <a:ext cx="7570966" cy="5021079"/>
          </a:xfrm>
        </p:spPr>
        <p:txBody>
          <a:bodyPr>
            <a:normAutofit/>
          </a:bodyPr>
          <a:lstStyle/>
          <a:p>
            <a:r>
              <a:rPr lang="en-US" sz="1800" dirty="0"/>
              <a:t>The core question in Bayesian Optimization is: “Based on what we know so far, which point should we evaluate next?” The process of selecting the next point to evaluate is very important since this can be a very costly process</a:t>
            </a:r>
          </a:p>
          <a:p>
            <a:pPr lvl="1"/>
            <a:r>
              <a:rPr lang="en-US" sz="1600" b="1" u="sng" dirty="0"/>
              <a:t>Example</a:t>
            </a:r>
            <a:r>
              <a:rPr lang="en-US" sz="1600" b="1" dirty="0"/>
              <a:t>: </a:t>
            </a:r>
            <a:r>
              <a:rPr lang="en-US" sz="1600" dirty="0"/>
              <a:t>Drilling for oil, testing each location may cost $1 million or more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1800" dirty="0"/>
              <a:t>Bayes_Opt uses Gaussian processes to construct a posterior distribution of functions that best describes the function the user wishes to optimize.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This distribution improves and the algorithm becomes more confident of which regions to explore as the number of observations grows.</a:t>
            </a:r>
          </a:p>
          <a:p>
            <a:pPr lvl="1"/>
            <a:r>
              <a:rPr lang="en-US" sz="1600" dirty="0"/>
              <a:t>It uses an acquisition function to balance between exploration and exploitation</a:t>
            </a:r>
          </a:p>
          <a:p>
            <a:pPr marL="457200" lvl="1" indent="0">
              <a:buNone/>
            </a:pPr>
            <a:endParaRPr lang="en-US" sz="1600" dirty="0"/>
          </a:p>
          <a:p>
            <a:pPr marL="228600" lvl="1">
              <a:spcBef>
                <a:spcPts val="1000"/>
              </a:spcBef>
            </a:pPr>
            <a:r>
              <a:rPr lang="en-US" sz="1800" dirty="0"/>
              <a:t>Although this package is quite effective as is, the user has the ability to tune available hyperparameters to obtain more accuracy in the output; however, this can increase the processing time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967B30E-8C17-0547-B964-6813CE6A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0068" y="162506"/>
            <a:ext cx="7664447" cy="112259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“Bayes_Opt”</a:t>
            </a:r>
            <a:br>
              <a:rPr lang="en-US" sz="3600" b="1" dirty="0"/>
            </a:br>
            <a:r>
              <a:rPr lang="en-US" sz="3600" b="1" dirty="0"/>
              <a:t>Bayesian Optimization</a:t>
            </a:r>
          </a:p>
        </p:txBody>
      </p:sp>
    </p:spTree>
    <p:extLst>
      <p:ext uri="{BB962C8B-B14F-4D97-AF65-F5344CB8AC3E}">
        <p14:creationId xmlns:p14="http://schemas.microsoft.com/office/powerpoint/2010/main" val="558925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B897-B722-F74E-89EB-02848D72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Optuna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EAB96-873F-2A46-B481-BD37561E6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285"/>
            <a:ext cx="10515600" cy="4779678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Random Search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Samples random points and return the optimum value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Tree-structured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Parzen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Estimator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Creates a cost function to be minimized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Samples objective function and models the data using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Parzen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Estimators (KDE)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Draws new samples based on the greatest expected improvement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Covariance Matrix Adaptation Evolution Strategy (CMA-ES)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Sample new solutions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ank solutions based on their score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Update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guess (Covariance Matrix and Multivariate Gaussian Distribution)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457200" lvl="1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5176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F1A1-7256-6847-900A-D8F01E76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48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Next Steps</a:t>
            </a:r>
            <a:endParaRPr lang="en-US" sz="2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E21F5-D682-EB44-8BF5-5FB7C418C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the optimizer and different packages that provide Bayesian optimizers</a:t>
            </a:r>
          </a:p>
          <a:p>
            <a:r>
              <a:rPr lang="en-US" dirty="0"/>
              <a:t>Implement all the packages’ optimizers on a simple function and compare the results in terms of optimal solutions and time complexity</a:t>
            </a:r>
          </a:p>
          <a:p>
            <a:r>
              <a:rPr lang="en-US" dirty="0"/>
              <a:t>Evaluate the optimizers </a:t>
            </a:r>
            <a:r>
              <a:rPr lang="en-US"/>
              <a:t>with some other </a:t>
            </a:r>
            <a:r>
              <a:rPr lang="en-US" dirty="0"/>
              <a:t>known functions</a:t>
            </a:r>
          </a:p>
          <a:p>
            <a:r>
              <a:rPr lang="en-US" dirty="0"/>
              <a:t>Look for additional optimizers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9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A202-A754-1C40-872F-C905495E5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Questions?</a:t>
            </a:r>
          </a:p>
        </p:txBody>
      </p:sp>
      <p:pic>
        <p:nvPicPr>
          <p:cNvPr id="1028" name="Picture 4" descr="Image result for question mark clipart">
            <a:extLst>
              <a:ext uri="{FF2B5EF4-FFF2-40B4-BE49-F238E27FC236}">
                <a16:creationId xmlns:a16="http://schemas.microsoft.com/office/drawing/2014/main" id="{0C744FBF-FC18-6646-9662-84FF9F72D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40" y="1982102"/>
            <a:ext cx="6222920" cy="398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65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1073</TotalTime>
  <Words>604</Words>
  <Application>Microsoft Macintosh PowerPoint</Application>
  <PresentationFormat>Widescreen</PresentationFormat>
  <Paragraphs>64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Neue</vt:lpstr>
      <vt:lpstr>Office Theme</vt:lpstr>
      <vt:lpstr>Exploration of Optimization Tools</vt:lpstr>
      <vt:lpstr>PowerPoint Presentation</vt:lpstr>
      <vt:lpstr>Technologies Considered</vt:lpstr>
      <vt:lpstr>“Bayes_Opt” Bayesian Optimization</vt:lpstr>
      <vt:lpstr>Optuna </vt:lpstr>
      <vt:lpstr>Next Steps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of Optimization Tools</dc:title>
  <dc:creator>Elizabeth Harmon</dc:creator>
  <cp:lastModifiedBy>Elizabeth Harmon</cp:lastModifiedBy>
  <cp:revision>47</cp:revision>
  <dcterms:created xsi:type="dcterms:W3CDTF">2021-02-16T18:35:36Z</dcterms:created>
  <dcterms:modified xsi:type="dcterms:W3CDTF">2021-02-18T19:11:43Z</dcterms:modified>
</cp:coreProperties>
</file>