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56"/>
  </p:notesMasterIdLst>
  <p:sldIdLst>
    <p:sldId id="256" r:id="rId5"/>
    <p:sldId id="257" r:id="rId6"/>
    <p:sldId id="322" r:id="rId7"/>
    <p:sldId id="323" r:id="rId8"/>
    <p:sldId id="363" r:id="rId9"/>
    <p:sldId id="325" r:id="rId10"/>
    <p:sldId id="362" r:id="rId11"/>
    <p:sldId id="326" r:id="rId12"/>
    <p:sldId id="364" r:id="rId13"/>
    <p:sldId id="365" r:id="rId14"/>
    <p:sldId id="330" r:id="rId15"/>
    <p:sldId id="366" r:id="rId16"/>
    <p:sldId id="368" r:id="rId17"/>
    <p:sldId id="369" r:id="rId18"/>
    <p:sldId id="370" r:id="rId19"/>
    <p:sldId id="374" r:id="rId20"/>
    <p:sldId id="371" r:id="rId21"/>
    <p:sldId id="372" r:id="rId22"/>
    <p:sldId id="375" r:id="rId23"/>
    <p:sldId id="373" r:id="rId24"/>
    <p:sldId id="377" r:id="rId25"/>
    <p:sldId id="378" r:id="rId26"/>
    <p:sldId id="379" r:id="rId27"/>
    <p:sldId id="380" r:id="rId28"/>
    <p:sldId id="376" r:id="rId29"/>
    <p:sldId id="381" r:id="rId30"/>
    <p:sldId id="384" r:id="rId31"/>
    <p:sldId id="385" r:id="rId32"/>
    <p:sldId id="386" r:id="rId33"/>
    <p:sldId id="387" r:id="rId34"/>
    <p:sldId id="389" r:id="rId35"/>
    <p:sldId id="390" r:id="rId36"/>
    <p:sldId id="391" r:id="rId37"/>
    <p:sldId id="388" r:id="rId38"/>
    <p:sldId id="393" r:id="rId39"/>
    <p:sldId id="394" r:id="rId40"/>
    <p:sldId id="395" r:id="rId41"/>
    <p:sldId id="396" r:id="rId42"/>
    <p:sldId id="397" r:id="rId43"/>
    <p:sldId id="398" r:id="rId44"/>
    <p:sldId id="399" r:id="rId45"/>
    <p:sldId id="400" r:id="rId46"/>
    <p:sldId id="401" r:id="rId47"/>
    <p:sldId id="402" r:id="rId48"/>
    <p:sldId id="403" r:id="rId49"/>
    <p:sldId id="404" r:id="rId50"/>
    <p:sldId id="405" r:id="rId51"/>
    <p:sldId id="406" r:id="rId52"/>
    <p:sldId id="407" r:id="rId53"/>
    <p:sldId id="408" r:id="rId54"/>
    <p:sldId id="335" r:id="rId55"/>
  </p:sldIdLst>
  <p:sldSz cx="12192000" cy="6858000"/>
  <p:notesSz cx="6858000" cy="9144000"/>
  <p:embeddedFontLst>
    <p:embeddedFont>
      <p:font typeface="Consolas" panose="020B0609020204030204" pitchFamily="49" charset="0"/>
      <p:regular r:id="rId57"/>
      <p:bold r:id="rId58"/>
      <p:italic r:id="rId59"/>
      <p:boldItalic r:id="rId60"/>
    </p:embeddedFont>
    <p:embeddedFont>
      <p:font typeface="나눔바른고딕" panose="020B0603020101020101" pitchFamily="50" charset="-127"/>
      <p:regular r:id="rId61"/>
      <p:bold r:id="rId6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DD180C8-AEBD-40E1-A7F8-5D56C38865D2}">
          <p14:sldIdLst>
            <p14:sldId id="256"/>
            <p14:sldId id="257"/>
            <p14:sldId id="322"/>
            <p14:sldId id="323"/>
            <p14:sldId id="363"/>
            <p14:sldId id="325"/>
            <p14:sldId id="362"/>
            <p14:sldId id="326"/>
            <p14:sldId id="364"/>
            <p14:sldId id="365"/>
            <p14:sldId id="330"/>
            <p14:sldId id="366"/>
            <p14:sldId id="368"/>
            <p14:sldId id="369"/>
            <p14:sldId id="370"/>
            <p14:sldId id="374"/>
            <p14:sldId id="371"/>
            <p14:sldId id="372"/>
            <p14:sldId id="375"/>
            <p14:sldId id="373"/>
            <p14:sldId id="377"/>
            <p14:sldId id="378"/>
            <p14:sldId id="379"/>
            <p14:sldId id="380"/>
            <p14:sldId id="376"/>
            <p14:sldId id="381"/>
            <p14:sldId id="384"/>
            <p14:sldId id="385"/>
            <p14:sldId id="386"/>
            <p14:sldId id="387"/>
            <p14:sldId id="389"/>
            <p14:sldId id="390"/>
            <p14:sldId id="391"/>
            <p14:sldId id="388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88209" autoAdjust="0"/>
  </p:normalViewPr>
  <p:slideViewPr>
    <p:cSldViewPr snapToGrid="0" showGuides="1">
      <p:cViewPr varScale="1">
        <p:scale>
          <a:sx n="97" d="100"/>
          <a:sy n="97" d="100"/>
        </p:scale>
        <p:origin x="68" y="120"/>
      </p:cViewPr>
      <p:guideLst>
        <p:guide pos="384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font" Target="fonts/font2.fntdata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font" Target="fonts/font5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3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1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font" Target="fonts/font4.fntdata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753FB32-C456-4880-96F8-A68273A1DFFA}" type="datetimeFigureOut">
              <a:rPr lang="ko-KR" altLang="en-US" smtClean="0"/>
              <a:pPr/>
              <a:t>2020-03-21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1C0D8A5C-7244-48C3-97C5-850B3BC84B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4208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140F8-3376-4B95-857A-82FD6A59E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F43715-3D98-42F2-A9BC-1A230915B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ED1865-746B-455E-982E-D0981CB6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D303B-67EE-4851-B9E2-D28C2B2B4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E0FA5-F8B7-4D15-8885-EC49A30B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99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2AD9D-D29B-4F72-8C7B-661622AF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FFF9EF-B6EE-41DC-978E-C2BFA0265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2CCA1-C4E2-49A2-B2E2-595DE6DC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A8FA8-BC5E-44A9-BE85-5113CAC1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91EC4B-5048-4242-A9FB-8C190580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12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367B1E-EB93-4570-91C3-B9844813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F1D33B-3ECF-475F-B866-91E5AAA0F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9BC1D9-F865-4477-9B73-DD4BD92C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16432-8D30-4723-BB8F-9C6B74537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53E10D-D5F2-4C1F-9B2C-F5410985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87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3F37A-4C76-4807-9EDA-830FEA48D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D47636-2134-4755-8DB3-A489911FB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CAB68-4E85-4B53-B29B-6B0DE34C2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7A51E-3324-48FE-8FF0-9BD558135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63D3C8-E45C-4DF2-9466-2172C164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8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18B71-71E9-41A3-8F2B-131DBF2C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E3D5A1-3395-42DA-802C-026785C46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597F9A-C31B-431D-B34D-5463B398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C6FD85-A392-48C9-A9D0-C23EE86F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39B962-E68C-45A0-8D18-57BFF399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52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872CA-C6BD-4E96-A175-C4F0DF6C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BF7A2B-300D-49C1-B8E3-0677D00A0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14F4D1-34CF-43BC-A1C2-3A7109CA5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3E8210-21A6-4B94-BAA9-BFD91168B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67D7FA-0826-4D41-B78F-FF7563E1C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59303D-524F-47AD-8BD9-21CBA07D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4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3E63A-7863-444C-9B36-CA29C2124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0E48A7-D39B-4F49-B0E5-787B29DD9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CA0FE0-E434-41EA-9910-CF972571A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385306-C557-4E05-9704-987457828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0CAF53-C234-4520-A07D-CC895C42C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AD25E2-6FF8-4914-90BD-6F00A0F0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EDEE01-380C-4AAE-80BB-3BAEDD23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E48215-16DB-4F8C-83E4-18B05462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80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ED01A-3D91-42D7-A02F-6D919EA5D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33EF15-F170-475A-901C-447CEC4D4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D0FE93-9DA6-4520-9D25-C779452A9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7887B5-D1DF-4FB5-9A5F-AD05A6B0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50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7D7234-81B0-494C-9BCC-33062A10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072C47-6F0C-4309-880B-41220470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01AE42-B57D-4397-840C-7FAFA335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2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6F82C-B851-488A-BA0F-A370A494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529D5-3D98-4658-8E8C-EB18E891D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032289-6586-4BEC-8F94-B2CC97162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56F574-B7E9-470F-BFD2-3D0D14811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D1F6D1-A86D-4E9A-9291-D4377963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F441A3-0A93-4EDA-8779-7F8FDE8E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AF7A6-7653-49FE-9CCD-44683ABBC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379812-4AE4-4A14-9BB5-3AA7F41DB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3B5108-2DF1-41AE-B602-7D5174FE2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4519F-DCEC-47FE-9767-098606A33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9EA93C-1831-4EB9-A0AB-15915A34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37894D-2B85-4D7E-8338-896B0156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4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339F86-9878-4FA1-981C-BB183AE1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BDFE7-1304-4D76-99BD-A02A60EA2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E1265D-AF69-4A7E-B153-E5B90553CA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5C09E-A8D0-4142-8F84-3F6F724A8C63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79E96B-1E8F-4179-ACF8-79249AB9C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80E3AF-DCB4-4BC0-8D97-7E4ABC82E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0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2885065/what-sorting-algorithm-does-visual-c-use-in-stdsort" TargetMode="External"/><Relationship Id="rId2" Type="http://schemas.openxmlformats.org/officeDocument/2006/relationships/hyperlink" Target="https://stackoverflow.com/questions/7221257/which-sorting-algorithm-is-used-in-gcc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9E0DD-D911-4B5C-AC59-F0B8081145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최적화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E3B032-4025-478F-BB03-57447647EA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sorting operations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CAC66-5ED9-4DE6-B8A7-04C6880FFF1E}"/>
              </a:ext>
            </a:extLst>
          </p:cNvPr>
          <p:cNvSpPr txBox="1"/>
          <p:nvPr/>
        </p:nvSpPr>
        <p:spPr>
          <a:xfrm>
            <a:off x="9431762" y="6249798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마비노기 </a:t>
            </a:r>
            <a:r>
              <a:rPr lang="ko-KR" altLang="en-US" dirty="0" err="1"/>
              <a:t>기술유닛</a:t>
            </a:r>
            <a:r>
              <a:rPr lang="ko-KR" altLang="en-US" dirty="0"/>
              <a:t> 최동민</a:t>
            </a:r>
          </a:p>
        </p:txBody>
      </p:sp>
    </p:spTree>
    <p:extLst>
      <p:ext uri="{BB962C8B-B14F-4D97-AF65-F5344CB8AC3E}">
        <p14:creationId xmlns:p14="http://schemas.microsoft.com/office/powerpoint/2010/main" val="236214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79FF6-2406-445F-BFF8-E23C3E8F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is_sorted_until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용례</a:t>
            </a:r>
            <a:r>
              <a:rPr lang="en-US" altLang="ko-KR" dirty="0">
                <a:latin typeface="Consolas" panose="020B0609020204030204" pitchFamily="49" charset="0"/>
              </a:rPr>
              <a:t>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1374F-0D54-4BC9-8BEC-047C8EECF80E}"/>
              </a:ext>
            </a:extLst>
          </p:cNvPr>
          <p:cNvSpPr txBox="1"/>
          <p:nvPr/>
        </p:nvSpPr>
        <p:spPr>
          <a:xfrm>
            <a:off x="7476799" y="1943894"/>
            <a:ext cx="4653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sort </a:t>
            </a:r>
            <a:r>
              <a:rPr lang="ko-KR" altLang="en-US" dirty="0"/>
              <a:t>보다 </a:t>
            </a:r>
            <a:endParaRPr lang="en-US" altLang="ko-KR" dirty="0"/>
          </a:p>
          <a:p>
            <a:r>
              <a:rPr lang="en-US" altLang="ko-KR" dirty="0" err="1"/>
              <a:t>is_sorted_until</a:t>
            </a:r>
            <a:r>
              <a:rPr lang="en-US" altLang="ko-KR" dirty="0"/>
              <a:t> + </a:t>
            </a:r>
            <a:r>
              <a:rPr lang="en-US" altLang="ko-KR" dirty="0" err="1"/>
              <a:t>inplace_merge</a:t>
            </a:r>
            <a:r>
              <a:rPr lang="en-US" altLang="ko-KR" dirty="0"/>
              <a:t> </a:t>
            </a:r>
            <a:r>
              <a:rPr lang="ko-KR" altLang="en-US" dirty="0"/>
              <a:t>가 훨씬 빠름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B49E35-FE63-4CEF-9FE2-7EA540F49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799" y="4926306"/>
            <a:ext cx="4604197" cy="1485900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DE600590-32B4-498B-83C3-A0ADB5FA3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1821156"/>
            <a:ext cx="6387075" cy="459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01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is_sorted_until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내부구현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3346DF-181B-4B9B-9102-D14D6BD948CB}"/>
              </a:ext>
            </a:extLst>
          </p:cNvPr>
          <p:cNvSpPr/>
          <p:nvPr/>
        </p:nvSpPr>
        <p:spPr>
          <a:xfrm>
            <a:off x="5798817" y="5149635"/>
            <a:ext cx="3185160" cy="2453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DAB13A2-A888-4D25-9800-37CB6EAF9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075" y="1610751"/>
            <a:ext cx="8705850" cy="48953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11E077E-B025-4ED0-95F3-8C93558CCC42}"/>
              </a:ext>
            </a:extLst>
          </p:cNvPr>
          <p:cNvSpPr/>
          <p:nvPr/>
        </p:nvSpPr>
        <p:spPr>
          <a:xfrm>
            <a:off x="5715000" y="3924300"/>
            <a:ext cx="1876425" cy="2453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EA39D8-C7C7-4A4F-A963-C57EC0A93E3C}"/>
              </a:ext>
            </a:extLst>
          </p:cNvPr>
          <p:cNvSpPr txBox="1"/>
          <p:nvPr/>
        </p:nvSpPr>
        <p:spPr>
          <a:xfrm>
            <a:off x="10448925" y="3800327"/>
            <a:ext cx="134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Next &lt; First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5A2CFF-BD90-4B68-9A2D-C694D6AC426B}"/>
              </a:ext>
            </a:extLst>
          </p:cNvPr>
          <p:cNvSpPr txBox="1"/>
          <p:nvPr/>
        </p:nvSpPr>
        <p:spPr>
          <a:xfrm>
            <a:off x="10790941" y="4169659"/>
            <a:ext cx="1243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&lt; 1</a:t>
            </a:r>
            <a:br>
              <a:rPr lang="en-US" altLang="ko-KR" dirty="0"/>
            </a:br>
            <a:r>
              <a:rPr lang="ko-KR" altLang="en-US" dirty="0"/>
              <a:t>이면 </a:t>
            </a:r>
            <a:r>
              <a:rPr lang="en-US" altLang="ko-KR" dirty="0"/>
              <a:t>break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1473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46760-DD6C-49A8-AB88-6BB26C7C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std::sort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BA3C5-7D54-45EE-AA9B-57D49A625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108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std::sort </a:t>
            </a:r>
            <a:r>
              <a:rPr lang="ko-KR" altLang="en-US" dirty="0">
                <a:latin typeface="Consolas" panose="020B0609020204030204" pitchFamily="49" charset="0"/>
              </a:rPr>
              <a:t>에 대한 오해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C4D32E-8957-4D0A-8F5F-8BF225107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std::sort </a:t>
            </a:r>
            <a:r>
              <a:rPr lang="ko-KR" altLang="en-US" dirty="0"/>
              <a:t>는 </a:t>
            </a:r>
            <a:r>
              <a:rPr lang="ko-KR" altLang="en-US" dirty="0" err="1"/>
              <a:t>퀵소트다</a:t>
            </a:r>
            <a:r>
              <a:rPr lang="en-US" altLang="ko-KR" dirty="0"/>
              <a:t>..?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66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std::sort </a:t>
            </a:r>
            <a:r>
              <a:rPr lang="ko-KR" altLang="en-US" dirty="0">
                <a:latin typeface="Consolas" panose="020B0609020204030204" pitchFamily="49" charset="0"/>
              </a:rPr>
              <a:t>구현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err="1">
                <a:latin typeface="Consolas" panose="020B0609020204030204" pitchFamily="49" charset="0"/>
              </a:rPr>
              <a:t>introsort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C4D32E-8957-4D0A-8F5F-8BF225107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인트로소트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퀵소트로</a:t>
            </a:r>
            <a:r>
              <a:rPr lang="ko-KR" altLang="en-US" dirty="0"/>
              <a:t> 시작</a:t>
            </a:r>
            <a:r>
              <a:rPr lang="en-US" altLang="ko-KR" dirty="0"/>
              <a:t>, divide and conquer</a:t>
            </a:r>
          </a:p>
          <a:p>
            <a:endParaRPr lang="en-US" altLang="ko-KR" dirty="0"/>
          </a:p>
          <a:p>
            <a:r>
              <a:rPr lang="ko-KR" altLang="en-US" dirty="0"/>
              <a:t>일정  </a:t>
            </a:r>
            <a:r>
              <a:rPr lang="ko-KR" altLang="en-US" dirty="0" err="1"/>
              <a:t>뎁스에</a:t>
            </a:r>
            <a:r>
              <a:rPr lang="ko-KR" altLang="en-US" dirty="0"/>
              <a:t> 다다르면</a:t>
            </a:r>
            <a:r>
              <a:rPr lang="en-US" altLang="ko-KR" dirty="0"/>
              <a:t>, </a:t>
            </a:r>
            <a:r>
              <a:rPr lang="ko-KR" altLang="en-US" dirty="0"/>
              <a:t>파티션 내 남은 원소 개수에 따라 </a:t>
            </a:r>
            <a:br>
              <a:rPr lang="en-US" altLang="ko-KR" dirty="0"/>
            </a:br>
            <a:r>
              <a:rPr lang="en-US" altLang="ko-KR" dirty="0"/>
              <a:t>“Heap Sort” or “Insertion Sort” </a:t>
            </a:r>
            <a:r>
              <a:rPr lang="ko-KR" altLang="en-US" dirty="0"/>
              <a:t>선택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gcc</a:t>
            </a:r>
            <a:r>
              <a:rPr lang="en-US" altLang="ko-KR" dirty="0"/>
              <a:t>, MVSC </a:t>
            </a:r>
            <a:r>
              <a:rPr lang="ko-KR" altLang="en-US" dirty="0"/>
              <a:t>동일</a:t>
            </a:r>
            <a:endParaRPr lang="en-US" altLang="ko-KR" dirty="0"/>
          </a:p>
          <a:p>
            <a:r>
              <a:rPr lang="en-US" altLang="ko-KR" sz="1600" dirty="0">
                <a:hlinkClick r:id="rId2"/>
              </a:rPr>
              <a:t>https://stackoverflow.com/questions/7221257/which-sorting-algorithm-is-used-in-gcc</a:t>
            </a:r>
            <a:endParaRPr lang="en-US" altLang="ko-KR" sz="1600" dirty="0"/>
          </a:p>
          <a:p>
            <a:r>
              <a:rPr lang="en-US" altLang="ko-KR" sz="1600" dirty="0">
                <a:hlinkClick r:id="rId3"/>
              </a:rPr>
              <a:t>https://stackoverflow.com/questions/22885065/what-sorting-algorithm-does-visual-c-use-in-stdsort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96099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std::sort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E6FBCC1E-F9C6-49E5-984C-7DAA29084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1608411"/>
            <a:ext cx="8077200" cy="478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56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std::sort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C9DF991-A712-44EB-B6AF-B7C46E3BF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828" y="3095626"/>
            <a:ext cx="10368344" cy="181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1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std::sort (</a:t>
            </a:r>
            <a:r>
              <a:rPr lang="ko-KR" altLang="en-US" dirty="0" err="1">
                <a:latin typeface="Consolas" panose="020B0609020204030204" pitchFamily="49" charset="0"/>
              </a:rPr>
              <a:t>퀵소트</a:t>
            </a:r>
            <a:r>
              <a:rPr lang="ko-KR" altLang="en-US" dirty="0">
                <a:latin typeface="Consolas" panose="020B0609020204030204" pitchFamily="49" charset="0"/>
              </a:rPr>
              <a:t> 부분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E6FBCC1E-F9C6-49E5-984C-7DAA29084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1608411"/>
            <a:ext cx="8077200" cy="478576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C2B9688-3E2F-47A9-B346-8102ED640DEF}"/>
              </a:ext>
            </a:extLst>
          </p:cNvPr>
          <p:cNvSpPr/>
          <p:nvPr/>
        </p:nvSpPr>
        <p:spPr>
          <a:xfrm>
            <a:off x="2295525" y="2409825"/>
            <a:ext cx="7839075" cy="2486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D6B1CA-6265-4888-9BF3-EC893CE8CCD6}"/>
              </a:ext>
            </a:extLst>
          </p:cNvPr>
          <p:cNvSpPr txBox="1"/>
          <p:nvPr/>
        </p:nvSpPr>
        <p:spPr>
          <a:xfrm>
            <a:off x="4603095" y="4210844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재귀를 통해 </a:t>
            </a:r>
            <a:r>
              <a:rPr lang="ko-KR" altLang="en-US">
                <a:solidFill>
                  <a:srgbClr val="FF0000"/>
                </a:solidFill>
              </a:rPr>
              <a:t>점점 작은 파티션으로 나뉨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10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std::sort (</a:t>
            </a:r>
            <a:r>
              <a:rPr lang="ko-KR" altLang="en-US" dirty="0" err="1">
                <a:latin typeface="Consolas" panose="020B0609020204030204" pitchFamily="49" charset="0"/>
              </a:rPr>
              <a:t>퀵소트</a:t>
            </a:r>
            <a:r>
              <a:rPr lang="ko-KR" altLang="en-US" dirty="0">
                <a:latin typeface="Consolas" panose="020B0609020204030204" pitchFamily="49" charset="0"/>
              </a:rPr>
              <a:t> 부분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E6FBCC1E-F9C6-49E5-984C-7DAA29084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3949"/>
          <a:stretch/>
        </p:blipFill>
        <p:spPr>
          <a:xfrm>
            <a:off x="2057400" y="1608411"/>
            <a:ext cx="8077200" cy="172533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D963FEA-2DC3-4067-AEA1-DA1497041A88}"/>
              </a:ext>
            </a:extLst>
          </p:cNvPr>
          <p:cNvSpPr/>
          <p:nvPr/>
        </p:nvSpPr>
        <p:spPr>
          <a:xfrm>
            <a:off x="1190624" y="3593424"/>
            <a:ext cx="10163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토탈 원소 개수가  10 개였을 경우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10 =</a:t>
            </a:r>
            <a:r>
              <a:rPr lang="ko-KR" altLang="en-US" dirty="0"/>
              <a:t>&gt; 7 </a:t>
            </a:r>
            <a:r>
              <a:rPr lang="en-US" altLang="ko-KR" dirty="0"/>
              <a:t>=</a:t>
            </a:r>
            <a:r>
              <a:rPr lang="ko-KR" altLang="en-US" dirty="0"/>
              <a:t>&gt; 4 </a:t>
            </a:r>
            <a:r>
              <a:rPr lang="en-US" altLang="ko-KR" dirty="0"/>
              <a:t>=</a:t>
            </a:r>
            <a:r>
              <a:rPr lang="ko-KR" altLang="en-US" dirty="0"/>
              <a:t>&gt; 3 </a:t>
            </a:r>
            <a:r>
              <a:rPr lang="en-US" altLang="ko-KR" dirty="0"/>
              <a:t>=</a:t>
            </a:r>
            <a:r>
              <a:rPr lang="ko-KR" altLang="en-US" dirty="0"/>
              <a:t>&gt; 1 </a:t>
            </a:r>
            <a:r>
              <a:rPr lang="en-US" altLang="ko-KR" dirty="0"/>
              <a:t>=</a:t>
            </a:r>
            <a:r>
              <a:rPr lang="ko-KR" altLang="en-US" dirty="0"/>
              <a:t>&gt;  0 으로 총 </a:t>
            </a:r>
            <a:r>
              <a:rPr lang="en-US" altLang="ko-KR" dirty="0"/>
              <a:t>5</a:t>
            </a:r>
            <a:r>
              <a:rPr lang="ko-KR" altLang="en-US" dirty="0"/>
              <a:t>번의 </a:t>
            </a:r>
            <a:r>
              <a:rPr lang="en-US" altLang="ko-KR" dirty="0"/>
              <a:t>division </a:t>
            </a:r>
            <a:r>
              <a:rPr lang="ko-KR" altLang="en-US" dirty="0"/>
              <a:t>이 있을 수 있음</a:t>
            </a:r>
            <a:r>
              <a:rPr lang="en-US" altLang="ko-KR" dirty="0"/>
              <a:t>. (1.5 * log2(10) =</a:t>
            </a:r>
            <a:r>
              <a:rPr lang="ko-KR" altLang="en-US" dirty="0"/>
              <a:t> </a:t>
            </a:r>
            <a:r>
              <a:rPr lang="en-US" altLang="ko-KR" dirty="0"/>
              <a:t>4.98)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48B614-9AA6-4C56-94FA-8D9929C9BE9C}"/>
              </a:ext>
            </a:extLst>
          </p:cNvPr>
          <p:cNvSpPr/>
          <p:nvPr/>
        </p:nvSpPr>
        <p:spPr>
          <a:xfrm>
            <a:off x="2638424" y="2943499"/>
            <a:ext cx="5572126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6A39FB2-8DF5-4365-B1E6-89F58A09F6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165"/>
          <a:stretch/>
        </p:blipFill>
        <p:spPr>
          <a:xfrm>
            <a:off x="1471612" y="5609705"/>
            <a:ext cx="3048000" cy="12482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2574F5D-B7E7-4146-B75F-03400A703A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116"/>
          <a:stretch/>
        </p:blipFill>
        <p:spPr>
          <a:xfrm>
            <a:off x="1471612" y="4403644"/>
            <a:ext cx="3048000" cy="109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31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std::sort (</a:t>
            </a:r>
            <a:r>
              <a:rPr lang="ko-KR" altLang="en-US" dirty="0" err="1">
                <a:latin typeface="Consolas" panose="020B0609020204030204" pitchFamily="49" charset="0"/>
              </a:rPr>
              <a:t>퀵소트</a:t>
            </a:r>
            <a:r>
              <a:rPr lang="ko-KR" altLang="en-US" dirty="0">
                <a:latin typeface="Consolas" panose="020B0609020204030204" pitchFamily="49" charset="0"/>
              </a:rPr>
              <a:t> 부분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E6FBCC1E-F9C6-49E5-984C-7DAA29084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1608411"/>
            <a:ext cx="8077200" cy="478576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C2B9688-3E2F-47A9-B346-8102ED640DEF}"/>
              </a:ext>
            </a:extLst>
          </p:cNvPr>
          <p:cNvSpPr/>
          <p:nvPr/>
        </p:nvSpPr>
        <p:spPr>
          <a:xfrm>
            <a:off x="6219824" y="2409825"/>
            <a:ext cx="952501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D6B1CA-6265-4888-9BF3-EC893CE8CCD6}"/>
              </a:ext>
            </a:extLst>
          </p:cNvPr>
          <p:cNvSpPr txBox="1"/>
          <p:nvPr/>
        </p:nvSpPr>
        <p:spPr>
          <a:xfrm>
            <a:off x="5412720" y="2040493"/>
            <a:ext cx="486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_Ideal </a:t>
            </a:r>
            <a:r>
              <a:rPr lang="ko-KR" altLang="en-US" dirty="0">
                <a:solidFill>
                  <a:srgbClr val="FF0000"/>
                </a:solidFill>
              </a:rPr>
              <a:t>이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보다 작아지는 파티션에서는 </a:t>
            </a:r>
            <a:r>
              <a:rPr lang="en-US" altLang="ko-KR" dirty="0">
                <a:solidFill>
                  <a:srgbClr val="FF0000"/>
                </a:solidFill>
              </a:rPr>
              <a:t>while </a:t>
            </a:r>
            <a:r>
              <a:rPr lang="ko-KR" altLang="en-US" dirty="0">
                <a:solidFill>
                  <a:srgbClr val="FF0000"/>
                </a:solidFill>
              </a:rPr>
              <a:t>탈출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48B614-9AA6-4C56-94FA-8D9929C9BE9C}"/>
              </a:ext>
            </a:extLst>
          </p:cNvPr>
          <p:cNvSpPr/>
          <p:nvPr/>
        </p:nvSpPr>
        <p:spPr>
          <a:xfrm>
            <a:off x="2638424" y="2943499"/>
            <a:ext cx="5572126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34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C87E60-9358-47D8-A068-20BD59EA7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1072" y="1825625"/>
            <a:ext cx="5582728" cy="43513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dirty="0" err="1">
                <a:latin typeface="Consolas" panose="020B0609020204030204" pitchFamily="49" charset="0"/>
              </a:rPr>
              <a:t>is_sorted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is_sorted_until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sort</a:t>
            </a:r>
          </a:p>
          <a:p>
            <a:pPr>
              <a:lnSpc>
                <a:spcPct val="110000"/>
              </a:lnSpc>
            </a:pPr>
            <a:r>
              <a:rPr lang="en-US" altLang="ko-KR" dirty="0" err="1">
                <a:latin typeface="Consolas" panose="020B0609020204030204" pitchFamily="49" charset="0"/>
              </a:rPr>
              <a:t>partial_sort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dirty="0" err="1">
                <a:latin typeface="Consolas" panose="020B0609020204030204" pitchFamily="49" charset="0"/>
              </a:rPr>
              <a:t>partial_sort_copy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ko-KR" dirty="0" err="1">
                <a:latin typeface="Consolas" panose="020B0609020204030204" pitchFamily="49" charset="0"/>
              </a:rPr>
              <a:t>stable_sort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dirty="0" err="1">
                <a:latin typeface="Consolas" panose="020B0609020204030204" pitchFamily="49" charset="0"/>
              </a:rPr>
              <a:t>nth_element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1026" name="Picture 2" descr="Image result for 목차 하상욱">
            <a:extLst>
              <a:ext uri="{FF2B5EF4-FFF2-40B4-BE49-F238E27FC236}">
                <a16:creationId xmlns:a16="http://schemas.microsoft.com/office/drawing/2014/main" id="{A1862945-3AB5-40ED-BC1E-BD691E621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15" y="1256282"/>
            <a:ext cx="4538594" cy="335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75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std::sort (</a:t>
            </a:r>
            <a:r>
              <a:rPr lang="ko-KR" altLang="en-US" dirty="0" err="1">
                <a:latin typeface="Consolas" panose="020B0609020204030204" pitchFamily="49" charset="0"/>
              </a:rPr>
              <a:t>힙정렬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or </a:t>
            </a:r>
            <a:r>
              <a:rPr lang="ko-KR" altLang="en-US" dirty="0" err="1">
                <a:latin typeface="Consolas" panose="020B0609020204030204" pitchFamily="49" charset="0"/>
              </a:rPr>
              <a:t>삽입정렬</a:t>
            </a:r>
            <a:r>
              <a:rPr lang="ko-KR" altLang="en-US" dirty="0">
                <a:latin typeface="Consolas" panose="020B0609020204030204" pitchFamily="49" charset="0"/>
              </a:rPr>
              <a:t> 부분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E6FBCC1E-F9C6-49E5-984C-7DAA29084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1608411"/>
            <a:ext cx="8077200" cy="478576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C2B9688-3E2F-47A9-B346-8102ED640DEF}"/>
              </a:ext>
            </a:extLst>
          </p:cNvPr>
          <p:cNvSpPr/>
          <p:nvPr/>
        </p:nvSpPr>
        <p:spPr>
          <a:xfrm>
            <a:off x="2397968" y="5010149"/>
            <a:ext cx="4876800" cy="180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D6B1CA-6265-4888-9BF3-EC893CE8CCD6}"/>
              </a:ext>
            </a:extLst>
          </p:cNvPr>
          <p:cNvSpPr txBox="1"/>
          <p:nvPr/>
        </p:nvSpPr>
        <p:spPr>
          <a:xfrm>
            <a:off x="3315426" y="4640817"/>
            <a:ext cx="681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해당 파티션의 남은 원소 개수에 따라 </a:t>
            </a:r>
            <a:r>
              <a:rPr lang="en-US" altLang="ko-KR" dirty="0">
                <a:solidFill>
                  <a:srgbClr val="FF0000"/>
                </a:solidFill>
              </a:rPr>
              <a:t>Heap Sort || Insertion Sort </a:t>
            </a:r>
            <a:r>
              <a:rPr lang="ko-KR" altLang="en-US" dirty="0">
                <a:solidFill>
                  <a:srgbClr val="FF0000"/>
                </a:solidFill>
              </a:rPr>
              <a:t>선택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5227FB-704A-4193-A3E3-741F80E0D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9613" y="4710112"/>
            <a:ext cx="26384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68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46760-DD6C-49A8-AB88-6BB26C7C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partial_sort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BA3C5-7D54-45EE-AA9B-57D49A625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615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partial_sort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224ECBA9-D23A-4CB6-934B-26FC27FFB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9562"/>
          <a:stretch/>
        </p:blipFill>
        <p:spPr>
          <a:xfrm>
            <a:off x="545121" y="2221380"/>
            <a:ext cx="11101758" cy="7084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F581EA8-7B87-4F7F-92BA-7EA6FE8462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125"/>
          <a:stretch/>
        </p:blipFill>
        <p:spPr>
          <a:xfrm>
            <a:off x="545125" y="3539317"/>
            <a:ext cx="11101750" cy="104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30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partial_sort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예제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82DB9F-07E6-45B8-9D74-33BE9DD09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partial_sort</a:t>
            </a:r>
            <a:r>
              <a:rPr lang="en-US" altLang="ko-KR" dirty="0"/>
              <a:t> (</a:t>
            </a:r>
            <a:r>
              <a:rPr lang="ko-KR" altLang="en-US" dirty="0"/>
              <a:t>부분</a:t>
            </a:r>
            <a:r>
              <a:rPr lang="en-US" altLang="ko-KR" dirty="0"/>
              <a:t>_</a:t>
            </a:r>
            <a:r>
              <a:rPr lang="ko-KR" altLang="en-US" dirty="0"/>
              <a:t>정렬</a:t>
            </a:r>
            <a:r>
              <a:rPr lang="en-US" altLang="ko-KR" dirty="0"/>
              <a:t>?)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D5415B-A6AE-4D65-84DB-A07B8430B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502" y="5134642"/>
            <a:ext cx="7121236" cy="12019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EB123FF-0EF1-4D5E-8659-F8E2C97EF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829" y="2468880"/>
            <a:ext cx="7534342" cy="244411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9785F8-CBC9-4762-A0D5-AEF0AF755E91}"/>
              </a:ext>
            </a:extLst>
          </p:cNvPr>
          <p:cNvSpPr/>
          <p:nvPr/>
        </p:nvSpPr>
        <p:spPr>
          <a:xfrm>
            <a:off x="2211185" y="5037513"/>
            <a:ext cx="2385753" cy="1455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119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Consolas" panose="020B0609020204030204" pitchFamily="49" charset="0"/>
              </a:rPr>
              <a:t>잠시 생각해봅시다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82DB9F-07E6-45B8-9D74-33BE9DD09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partial_sort</a:t>
            </a:r>
            <a:r>
              <a:rPr lang="en-US" altLang="ko-KR" dirty="0"/>
              <a:t> </a:t>
            </a:r>
            <a:r>
              <a:rPr lang="ko-KR" altLang="en-US" dirty="0"/>
              <a:t>는 무엇으로 구현되어 있을까요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D5415B-A6AE-4D65-84DB-A07B8430B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502" y="3262306"/>
            <a:ext cx="7121236" cy="120199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9785F8-CBC9-4762-A0D5-AEF0AF755E91}"/>
              </a:ext>
            </a:extLst>
          </p:cNvPr>
          <p:cNvSpPr/>
          <p:nvPr/>
        </p:nvSpPr>
        <p:spPr>
          <a:xfrm>
            <a:off x="2211185" y="3165177"/>
            <a:ext cx="2385753" cy="1455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137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46469-D1C4-4592-8502-350434BA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정답은 </a:t>
            </a:r>
            <a:r>
              <a:rPr lang="ko-KR" altLang="en-US" dirty="0" err="1"/>
              <a:t>힙정렬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72C8B3-56EE-4CAD-ADF8-E92BEE1C7597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1915319"/>
            <a:ext cx="45339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CD8DBC51-1153-440A-9E70-AD986F53654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용도 </a:t>
            </a:r>
            <a:r>
              <a:rPr lang="en-US" altLang="ko-KR" dirty="0"/>
              <a:t>: </a:t>
            </a:r>
            <a:r>
              <a:rPr lang="ko-KR" altLang="en-US" dirty="0"/>
              <a:t>유저 스코어 중 상위 </a:t>
            </a:r>
            <a:r>
              <a:rPr lang="en-US" altLang="ko-KR" dirty="0"/>
              <a:t>1, 2, 3</a:t>
            </a:r>
            <a:r>
              <a:rPr lang="ko-KR" altLang="en-US" dirty="0"/>
              <a:t>등만 구하기 </a:t>
            </a:r>
          </a:p>
        </p:txBody>
      </p:sp>
    </p:spTree>
    <p:extLst>
      <p:ext uri="{BB962C8B-B14F-4D97-AF65-F5344CB8AC3E}">
        <p14:creationId xmlns:p14="http://schemas.microsoft.com/office/powerpoint/2010/main" val="4246782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22155FA-1036-4F0A-9191-AD3253FCD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5372" y="1615353"/>
            <a:ext cx="7881256" cy="477188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partial_sort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구현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9785F8-CBC9-4762-A0D5-AEF0AF755E91}"/>
              </a:ext>
            </a:extLst>
          </p:cNvPr>
          <p:cNvSpPr/>
          <p:nvPr/>
        </p:nvSpPr>
        <p:spPr>
          <a:xfrm>
            <a:off x="2472442" y="4355342"/>
            <a:ext cx="4552472" cy="281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492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22155FA-1036-4F0A-9191-AD3253FCD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2633"/>
          <a:stretch/>
        </p:blipFill>
        <p:spPr>
          <a:xfrm>
            <a:off x="2155372" y="4126937"/>
            <a:ext cx="7881256" cy="226029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partial_sort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구현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9785F8-CBC9-4762-A0D5-AEF0AF755E91}"/>
              </a:ext>
            </a:extLst>
          </p:cNvPr>
          <p:cNvSpPr/>
          <p:nvPr/>
        </p:nvSpPr>
        <p:spPr>
          <a:xfrm>
            <a:off x="2472442" y="4355342"/>
            <a:ext cx="4552472" cy="281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36AC34B-8B6B-4D02-8878-D1CD1B69E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2377017"/>
            <a:ext cx="7086600" cy="6381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F6A8017-A519-4237-BE44-A9D92923FFA5}"/>
              </a:ext>
            </a:extLst>
          </p:cNvPr>
          <p:cNvSpPr/>
          <p:nvPr/>
        </p:nvSpPr>
        <p:spPr>
          <a:xfrm>
            <a:off x="4631667" y="2555117"/>
            <a:ext cx="1655845" cy="3499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397B7D-5408-4ECA-9CE2-02933E057AEF}"/>
              </a:ext>
            </a:extLst>
          </p:cNvPr>
          <p:cNvSpPr txBox="1"/>
          <p:nvPr/>
        </p:nvSpPr>
        <p:spPr>
          <a:xfrm>
            <a:off x="5801989" y="325299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앞 세 원소로 </a:t>
            </a:r>
            <a:r>
              <a:rPr lang="ko-KR" altLang="en-US" dirty="0" err="1"/>
              <a:t>힙</a:t>
            </a:r>
            <a:r>
              <a:rPr lang="ko-KR" altLang="en-US" dirty="0"/>
              <a:t> 구성</a:t>
            </a:r>
          </a:p>
        </p:txBody>
      </p:sp>
    </p:spTree>
    <p:extLst>
      <p:ext uri="{BB962C8B-B14F-4D97-AF65-F5344CB8AC3E}">
        <p14:creationId xmlns:p14="http://schemas.microsoft.com/office/powerpoint/2010/main" val="501816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22155FA-1036-4F0A-9191-AD3253FCD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2633"/>
          <a:stretch/>
        </p:blipFill>
        <p:spPr>
          <a:xfrm>
            <a:off x="2155372" y="4126937"/>
            <a:ext cx="7881256" cy="226029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partial_sort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구현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9785F8-CBC9-4762-A0D5-AEF0AF755E91}"/>
              </a:ext>
            </a:extLst>
          </p:cNvPr>
          <p:cNvSpPr/>
          <p:nvPr/>
        </p:nvSpPr>
        <p:spPr>
          <a:xfrm>
            <a:off x="2472442" y="4598101"/>
            <a:ext cx="7488854" cy="1203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36AC34B-8B6B-4D02-8878-D1CD1B69E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2377017"/>
            <a:ext cx="7086600" cy="6381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F6A8017-A519-4237-BE44-A9D92923FFA5}"/>
              </a:ext>
            </a:extLst>
          </p:cNvPr>
          <p:cNvSpPr/>
          <p:nvPr/>
        </p:nvSpPr>
        <p:spPr>
          <a:xfrm>
            <a:off x="4631667" y="2555117"/>
            <a:ext cx="1655845" cy="3499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397B7D-5408-4ECA-9CE2-02933E057AEF}"/>
              </a:ext>
            </a:extLst>
          </p:cNvPr>
          <p:cNvSpPr txBox="1"/>
          <p:nvPr/>
        </p:nvSpPr>
        <p:spPr>
          <a:xfrm>
            <a:off x="5801989" y="3252998"/>
            <a:ext cx="3451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힙에</a:t>
            </a:r>
            <a:r>
              <a:rPr lang="ko-KR" altLang="en-US" dirty="0"/>
              <a:t> 뒤 원소들을 하나씩 넣으며 </a:t>
            </a:r>
            <a:br>
              <a:rPr lang="en-US" altLang="ko-KR" dirty="0"/>
            </a:br>
            <a:r>
              <a:rPr lang="en-US" altLang="ko-KR" dirty="0"/>
              <a:t>"</a:t>
            </a:r>
            <a:r>
              <a:rPr lang="ko-KR" altLang="en-US" dirty="0"/>
              <a:t>가장 작은 원소들로 구성된 </a:t>
            </a:r>
            <a:r>
              <a:rPr lang="ko-KR" altLang="en-US" dirty="0" err="1"/>
              <a:t>힙</a:t>
            </a:r>
            <a:r>
              <a:rPr lang="en-US" altLang="ko-KR" dirty="0"/>
              <a:t>" </a:t>
            </a:r>
            <a:r>
              <a:rPr lang="ko-KR" altLang="en-US" dirty="0"/>
              <a:t>만듦</a:t>
            </a:r>
          </a:p>
        </p:txBody>
      </p:sp>
      <p:sp>
        <p:nvSpPr>
          <p:cNvPr id="4" name="화살표: U자형 3">
            <a:extLst>
              <a:ext uri="{FF2B5EF4-FFF2-40B4-BE49-F238E27FC236}">
                <a16:creationId xmlns:a16="http://schemas.microsoft.com/office/drawing/2014/main" id="{BCF8EF8D-44C5-48E7-8D75-386BBEC32CE5}"/>
              </a:ext>
            </a:extLst>
          </p:cNvPr>
          <p:cNvSpPr/>
          <p:nvPr/>
        </p:nvSpPr>
        <p:spPr>
          <a:xfrm flipH="1">
            <a:off x="5699490" y="1738842"/>
            <a:ext cx="793020" cy="63817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화살표: U자형 10">
            <a:extLst>
              <a:ext uri="{FF2B5EF4-FFF2-40B4-BE49-F238E27FC236}">
                <a16:creationId xmlns:a16="http://schemas.microsoft.com/office/drawing/2014/main" id="{8159C263-053D-428A-B1B7-7803693AE8E4}"/>
              </a:ext>
            </a:extLst>
          </p:cNvPr>
          <p:cNvSpPr/>
          <p:nvPr/>
        </p:nvSpPr>
        <p:spPr>
          <a:xfrm flipH="1">
            <a:off x="5243639" y="1440383"/>
            <a:ext cx="1742487" cy="936634"/>
          </a:xfrm>
          <a:prstGeom prst="uturnArrow">
            <a:avLst>
              <a:gd name="adj1" fmla="val 16361"/>
              <a:gd name="adj2" fmla="val 25000"/>
              <a:gd name="adj3" fmla="val 25864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BF906-9398-4633-ACDE-8A518B92300F}"/>
              </a:ext>
            </a:extLst>
          </p:cNvPr>
          <p:cNvSpPr txBox="1"/>
          <p:nvPr/>
        </p:nvSpPr>
        <p:spPr>
          <a:xfrm>
            <a:off x="7129083" y="172403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232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4D490DA-764A-42ED-957F-8253280FA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215" y="2425171"/>
            <a:ext cx="6485547" cy="560172"/>
          </a:xfrm>
          <a:prstGeom prst="rect">
            <a:avLst/>
          </a:prstGeom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22155FA-1036-4F0A-9191-AD3253FCD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2633"/>
          <a:stretch/>
        </p:blipFill>
        <p:spPr>
          <a:xfrm>
            <a:off x="2155372" y="4126937"/>
            <a:ext cx="7881256" cy="226029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partial_sort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구현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9785F8-CBC9-4762-A0D5-AEF0AF755E91}"/>
              </a:ext>
            </a:extLst>
          </p:cNvPr>
          <p:cNvSpPr/>
          <p:nvPr/>
        </p:nvSpPr>
        <p:spPr>
          <a:xfrm>
            <a:off x="2472442" y="5931461"/>
            <a:ext cx="4672825" cy="299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6A8017-A519-4237-BE44-A9D92923FFA5}"/>
              </a:ext>
            </a:extLst>
          </p:cNvPr>
          <p:cNvSpPr/>
          <p:nvPr/>
        </p:nvSpPr>
        <p:spPr>
          <a:xfrm>
            <a:off x="4631667" y="2555117"/>
            <a:ext cx="1364531" cy="3499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397B7D-5408-4ECA-9CE2-02933E057AEF}"/>
              </a:ext>
            </a:extLst>
          </p:cNvPr>
          <p:cNvSpPr txBox="1"/>
          <p:nvPr/>
        </p:nvSpPr>
        <p:spPr>
          <a:xfrm>
            <a:off x="5801989" y="3252998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완성된 </a:t>
            </a:r>
            <a:r>
              <a:rPr lang="ko-KR" altLang="en-US" dirty="0" err="1"/>
              <a:t>힙에서</a:t>
            </a:r>
            <a:r>
              <a:rPr lang="ko-KR" altLang="en-US" dirty="0"/>
              <a:t> </a:t>
            </a:r>
            <a:r>
              <a:rPr lang="ko-KR" altLang="en-US" dirty="0" err="1"/>
              <a:t>힙소트로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모든 원소 순서대로 추출</a:t>
            </a:r>
          </a:p>
        </p:txBody>
      </p:sp>
    </p:spTree>
    <p:extLst>
      <p:ext uri="{BB962C8B-B14F-4D97-AF65-F5344CB8AC3E}">
        <p14:creationId xmlns:p14="http://schemas.microsoft.com/office/powerpoint/2010/main" val="2027656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46760-DD6C-49A8-AB88-6BB26C7C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is_sorted</a:t>
            </a:r>
            <a:r>
              <a:rPr lang="en-US" altLang="ko-KR" dirty="0">
                <a:latin typeface="Consolas" panose="020B0609020204030204" pitchFamily="49" charset="0"/>
              </a:rPr>
              <a:t>,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is_sorted_until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BA3C5-7D54-45EE-AA9B-57D49A625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197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46760-DD6C-49A8-AB88-6BB26C7C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partial_sort_copy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BA3C5-7D54-45EE-AA9B-57D49A625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318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partial_sort_copy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5FBFC2D-DEE2-436A-BD54-59AF1AAAE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323" y="1753092"/>
            <a:ext cx="9859354" cy="12729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9B630EF-861C-4A0D-886B-A04E5606B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235" y="3927315"/>
            <a:ext cx="9839530" cy="122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328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partial_sort_copy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예제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21E34A-CF56-4F12-B8C5-A0B601F174D0}"/>
              </a:ext>
            </a:extLst>
          </p:cNvPr>
          <p:cNvSpPr txBox="1"/>
          <p:nvPr/>
        </p:nvSpPr>
        <p:spPr>
          <a:xfrm>
            <a:off x="1065528" y="4634405"/>
            <a:ext cx="85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src</a:t>
            </a:r>
            <a:r>
              <a:rPr lang="ko-KR" altLang="en-US" dirty="0"/>
              <a:t>의 원소를 </a:t>
            </a:r>
            <a:r>
              <a:rPr lang="en-US" altLang="ko-KR" dirty="0"/>
              <a:t>n</a:t>
            </a:r>
            <a:r>
              <a:rPr lang="ko-KR" altLang="en-US" dirty="0"/>
              <a:t>개만큼 </a:t>
            </a:r>
            <a:r>
              <a:rPr lang="ko-KR" altLang="en-US" dirty="0" err="1"/>
              <a:t>힙정렬하여</a:t>
            </a:r>
            <a:r>
              <a:rPr lang="en-US" altLang="ko-KR" dirty="0"/>
              <a:t>, </a:t>
            </a:r>
            <a:r>
              <a:rPr lang="en-US" altLang="ko-KR" dirty="0" err="1"/>
              <a:t>dest</a:t>
            </a:r>
            <a:r>
              <a:rPr lang="ko-KR" altLang="en-US" dirty="0"/>
              <a:t>에 복사    </a:t>
            </a:r>
            <a:r>
              <a:rPr lang="en-US" altLang="ko-KR" sz="1600" dirty="0">
                <a:latin typeface="Consolas" panose="020B0609020204030204" pitchFamily="49" charset="0"/>
              </a:rPr>
              <a:t>※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n = min( size(</a:t>
            </a:r>
            <a:r>
              <a:rPr lang="en-US" altLang="ko-KR" sz="1600" dirty="0" err="1">
                <a:latin typeface="Consolas" panose="020B0609020204030204" pitchFamily="49" charset="0"/>
              </a:rPr>
              <a:t>src</a:t>
            </a:r>
            <a:r>
              <a:rPr lang="en-US" altLang="ko-KR" sz="1600" dirty="0">
                <a:latin typeface="Consolas" panose="020B0609020204030204" pitchFamily="49" charset="0"/>
              </a:rPr>
              <a:t>), size(</a:t>
            </a:r>
            <a:r>
              <a:rPr lang="en-US" altLang="ko-KR" sz="1600" dirty="0" err="1">
                <a:latin typeface="Consolas" panose="020B0609020204030204" pitchFamily="49" charset="0"/>
              </a:rPr>
              <a:t>dest</a:t>
            </a:r>
            <a:r>
              <a:rPr lang="en-US" altLang="ko-KR" sz="1600" dirty="0">
                <a:latin typeface="Consolas" panose="020B0609020204030204" pitchFamily="49" charset="0"/>
              </a:rPr>
              <a:t>) 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098979-F941-4336-8D2C-273434711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417" y="5061561"/>
            <a:ext cx="5916190" cy="1726344"/>
          </a:xfrm>
          <a:prstGeom prst="rect">
            <a:avLst/>
          </a:prstGeom>
        </p:spPr>
      </p:pic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2928B75A-5418-4291-B0C1-6D090F0CF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5134" y="1748512"/>
            <a:ext cx="10141732" cy="268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04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partial_sort_copy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구현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D91FBCF-3DA8-4659-853F-C26F867DA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5520"/>
            <a:ext cx="10515600" cy="431154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6F983E-1294-4DEB-9AD2-999B492222FF}"/>
              </a:ext>
            </a:extLst>
          </p:cNvPr>
          <p:cNvSpPr/>
          <p:nvPr/>
        </p:nvSpPr>
        <p:spPr>
          <a:xfrm>
            <a:off x="1209386" y="2083087"/>
            <a:ext cx="7414919" cy="6798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DA7AF-A5A2-4DC5-B9A5-74ED6D5BC65E}"/>
              </a:ext>
            </a:extLst>
          </p:cNvPr>
          <p:cNvSpPr txBox="1"/>
          <p:nvPr/>
        </p:nvSpPr>
        <p:spPr>
          <a:xfrm>
            <a:off x="6472987" y="2815836"/>
            <a:ext cx="47041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최초 </a:t>
            </a:r>
            <a:r>
              <a:rPr lang="ko-KR" altLang="en-US" dirty="0" err="1">
                <a:solidFill>
                  <a:srgbClr val="FF0000"/>
                </a:solidFill>
              </a:rPr>
              <a:t>힙</a:t>
            </a:r>
            <a:r>
              <a:rPr lang="ko-KR" altLang="en-US" dirty="0">
                <a:solidFill>
                  <a:srgbClr val="FF0000"/>
                </a:solidFill>
              </a:rPr>
              <a:t> 구성을 </a:t>
            </a:r>
            <a:r>
              <a:rPr lang="en-US" altLang="ko-KR" dirty="0" err="1">
                <a:solidFill>
                  <a:srgbClr val="FF0000"/>
                </a:solidFill>
              </a:rPr>
              <a:t>src</a:t>
            </a:r>
            <a:r>
              <a:rPr lang="ko-KR" altLang="en-US" dirty="0">
                <a:solidFill>
                  <a:srgbClr val="FF0000"/>
                </a:solidFill>
              </a:rPr>
              <a:t>에 하는게 아니라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dest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에 한다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이후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dest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에서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partial_sort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와 동일하게 동작</a:t>
            </a:r>
          </a:p>
        </p:txBody>
      </p:sp>
    </p:spTree>
    <p:extLst>
      <p:ext uri="{BB962C8B-B14F-4D97-AF65-F5344CB8AC3E}">
        <p14:creationId xmlns:p14="http://schemas.microsoft.com/office/powerpoint/2010/main" val="2921093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Consolas" panose="020B0609020204030204" pitchFamily="49" charset="0"/>
              </a:rPr>
              <a:t>주의사항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9E09069-8F85-4BFE-ABC2-E3A09C7FA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std::</a:t>
            </a:r>
            <a:r>
              <a:rPr lang="en-US" altLang="ko-KR" dirty="0" err="1"/>
              <a:t>partial_sort</a:t>
            </a:r>
            <a:r>
              <a:rPr lang="en-US" altLang="ko-KR" dirty="0"/>
              <a:t>, std::</a:t>
            </a:r>
            <a:r>
              <a:rPr lang="en-US" altLang="ko-KR" dirty="0" err="1"/>
              <a:t>partial_sort_copy</a:t>
            </a:r>
            <a:r>
              <a:rPr lang="en-US" altLang="ko-KR" dirty="0"/>
              <a:t> </a:t>
            </a:r>
            <a:r>
              <a:rPr lang="ko-KR" altLang="en-US" dirty="0"/>
              <a:t>는</a:t>
            </a:r>
            <a:br>
              <a:rPr lang="en-US" altLang="ko-KR" dirty="0"/>
            </a:br>
            <a:r>
              <a:rPr lang="ko-KR" altLang="en-US" dirty="0"/>
              <a:t>동일한 원소가 여러 개 있을 때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정렬할 개수가 애매하게 </a:t>
            </a:r>
            <a:r>
              <a:rPr lang="ko-KR" altLang="en-US" dirty="0" err="1"/>
              <a:t>짤리면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동일한 원소 중 일부는 정렬범위에 포함되지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AAA0A32-B4D2-4986-9C43-20AFFEF8A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6" y="3508974"/>
            <a:ext cx="8810628" cy="9846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B99C687-8AA5-4F12-8076-56DC26805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686" y="4923728"/>
            <a:ext cx="8810625" cy="14573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0A7F76-6C66-4D97-B529-D97D536E600F}"/>
              </a:ext>
            </a:extLst>
          </p:cNvPr>
          <p:cNvSpPr/>
          <p:nvPr/>
        </p:nvSpPr>
        <p:spPr>
          <a:xfrm>
            <a:off x="6663937" y="5150901"/>
            <a:ext cx="835459" cy="13419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94CDEC-AD06-4C0B-90F5-DCEEA82EE064}"/>
              </a:ext>
            </a:extLst>
          </p:cNvPr>
          <p:cNvSpPr/>
          <p:nvPr/>
        </p:nvSpPr>
        <p:spPr>
          <a:xfrm>
            <a:off x="1625966" y="5150901"/>
            <a:ext cx="2893407" cy="13419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0885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46760-DD6C-49A8-AB88-6BB26C7C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stable_sort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BA3C5-7D54-45EE-AA9B-57D49A625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8606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stable_sort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671FAD7-F3A0-4576-98CB-CF7CB0382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838" y="2206276"/>
            <a:ext cx="8665968" cy="11791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F3EC11-F8AD-47E3-9CC1-0A308774C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38" y="3901002"/>
            <a:ext cx="10999964" cy="75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804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stable_sort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AECCB-9429-4FDB-8F86-A0C3F1034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?? </a:t>
            </a:r>
            <a:r>
              <a:rPr lang="ko-KR" altLang="en-US" dirty="0"/>
              <a:t>차이점이 </a:t>
            </a:r>
            <a:r>
              <a:rPr lang="ko-KR" altLang="en-US" dirty="0" err="1"/>
              <a:t>뭐지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9976CE-A655-4591-B0F7-31F1BE4D1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229" y="2515080"/>
            <a:ext cx="59817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879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stable_sort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AECCB-9429-4FDB-8F86-A0C3F1034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Sorts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the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elements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in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the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range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 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ejaVuSansMono"/>
              </a:rPr>
              <a:t>[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DejaVuSansMono"/>
              </a:rPr>
              <a:t>first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ejaVuSansMono"/>
              </a:rPr>
              <a:t>,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DejaVuSansMono"/>
              </a:rPr>
              <a:t>last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ejaVuSansMono"/>
              </a:rPr>
              <a:t>)</a:t>
            </a:r>
            <a:r>
              <a:rPr lang="ko-KR" altLang="ko-KR" dirty="0">
                <a:solidFill>
                  <a:srgbClr val="000000"/>
                </a:solidFill>
                <a:ea typeface="DejaVuSans"/>
              </a:rPr>
              <a:t> 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in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ascending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order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. </a:t>
            </a:r>
            <a:r>
              <a:rPr lang="ko-KR" altLang="ko-KR" b="1" dirty="0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The </a:t>
            </a:r>
            <a:r>
              <a:rPr lang="ko-KR" altLang="ko-KR" b="1" dirty="0" err="1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order</a:t>
            </a:r>
            <a:r>
              <a:rPr lang="ko-KR" altLang="ko-KR" b="1" dirty="0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 of </a:t>
            </a:r>
            <a:r>
              <a:rPr lang="ko-KR" altLang="ko-KR" b="1" dirty="0" err="1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equivalent</a:t>
            </a:r>
            <a:r>
              <a:rPr lang="ko-KR" altLang="ko-KR" b="1" dirty="0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 </a:t>
            </a:r>
            <a:r>
              <a:rPr lang="ko-KR" altLang="ko-KR" b="1" dirty="0" err="1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elements</a:t>
            </a:r>
            <a:r>
              <a:rPr lang="ko-KR" altLang="ko-KR" b="1" dirty="0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 </a:t>
            </a:r>
            <a:r>
              <a:rPr lang="ko-KR" altLang="ko-KR" b="1" dirty="0" err="1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is</a:t>
            </a:r>
            <a:r>
              <a:rPr lang="ko-KR" altLang="ko-KR" b="1" dirty="0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 </a:t>
            </a:r>
            <a:r>
              <a:rPr lang="ko-KR" altLang="ko-KR" b="1" dirty="0" err="1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guaranteed</a:t>
            </a:r>
            <a:r>
              <a:rPr lang="ko-KR" altLang="ko-KR" b="1" dirty="0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 </a:t>
            </a:r>
            <a:r>
              <a:rPr lang="ko-KR" altLang="ko-KR" b="1" dirty="0" err="1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to</a:t>
            </a:r>
            <a:r>
              <a:rPr lang="ko-KR" altLang="ko-KR" b="1" dirty="0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 </a:t>
            </a:r>
            <a:r>
              <a:rPr lang="ko-KR" altLang="ko-KR" b="1" dirty="0" err="1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be</a:t>
            </a:r>
            <a:r>
              <a:rPr lang="ko-KR" altLang="ko-KR" b="1" dirty="0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 </a:t>
            </a:r>
            <a:r>
              <a:rPr lang="ko-KR" altLang="ko-KR" b="1" dirty="0" err="1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preserved</a:t>
            </a:r>
            <a:r>
              <a:rPr lang="ko-KR" altLang="ko-KR" b="1" dirty="0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.</a:t>
            </a:r>
            <a:r>
              <a:rPr lang="ko-KR" altLang="ko-KR" sz="800" b="1" dirty="0">
                <a:latin typeface="Consolas" panose="020B0609020204030204" pitchFamily="49" charset="0"/>
              </a:rPr>
              <a:t> </a:t>
            </a:r>
            <a:endParaRPr lang="en-US" altLang="ko-KR" sz="800" b="1" dirty="0"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800" b="1" dirty="0"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3200" b="1" dirty="0">
                <a:latin typeface="Consolas" panose="020B0609020204030204" pitchFamily="49" charset="0"/>
              </a:rPr>
              <a:t>정렬 시</a:t>
            </a:r>
            <a:r>
              <a:rPr lang="en-US" altLang="ko-KR" sz="3200" b="1" dirty="0">
                <a:latin typeface="Consolas" panose="020B0609020204030204" pitchFamily="49" charset="0"/>
              </a:rPr>
              <a:t>, </a:t>
            </a:r>
            <a:r>
              <a:rPr lang="ko-KR" altLang="en-US" sz="3200" b="1" dirty="0">
                <a:latin typeface="Consolas" panose="020B0609020204030204" pitchFamily="49" charset="0"/>
              </a:rPr>
              <a:t>동등한 원소의 순서 유지</a:t>
            </a:r>
            <a:endParaRPr lang="ko-KR" altLang="ko-KR" sz="34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5255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stable_sort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AECCB-9429-4FDB-8F86-A0C3F1034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아하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AA012F-137C-4FA1-B539-C88D2E20C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368550"/>
            <a:ext cx="9944100" cy="39433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0D7C6C0-5E08-423C-91AB-A70D2E904BE8}"/>
              </a:ext>
            </a:extLst>
          </p:cNvPr>
          <p:cNvSpPr/>
          <p:nvPr/>
        </p:nvSpPr>
        <p:spPr>
          <a:xfrm>
            <a:off x="5793390" y="4441606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정렬 전 쌍둥이 순서 유지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EC512C-1519-422B-8DCB-10E42BBD93B3}"/>
              </a:ext>
            </a:extLst>
          </p:cNvPr>
          <p:cNvSpPr/>
          <p:nvPr/>
        </p:nvSpPr>
        <p:spPr>
          <a:xfrm>
            <a:off x="4927235" y="3039229"/>
            <a:ext cx="1999838" cy="3289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9AF76C-4128-4F61-888B-0313A19436E8}"/>
              </a:ext>
            </a:extLst>
          </p:cNvPr>
          <p:cNvSpPr/>
          <p:nvPr/>
        </p:nvSpPr>
        <p:spPr>
          <a:xfrm>
            <a:off x="8430243" y="3023959"/>
            <a:ext cx="1999838" cy="3289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DA9356-881D-41A0-B9BC-556942A2C8F5}"/>
              </a:ext>
            </a:extLst>
          </p:cNvPr>
          <p:cNvSpPr/>
          <p:nvPr/>
        </p:nvSpPr>
        <p:spPr>
          <a:xfrm>
            <a:off x="1260865" y="5752306"/>
            <a:ext cx="1999838" cy="3289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DB3BC6-0890-40DE-8E63-E63006BE6E18}"/>
              </a:ext>
            </a:extLst>
          </p:cNvPr>
          <p:cNvSpPr/>
          <p:nvPr/>
        </p:nvSpPr>
        <p:spPr>
          <a:xfrm>
            <a:off x="3840701" y="5780133"/>
            <a:ext cx="1999838" cy="3289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77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957AA-4862-4529-9FFE-633E3B9B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is_sorted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A30EFEE-F22B-488E-A4E8-4D23528E4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215" y="2640013"/>
            <a:ext cx="7794620" cy="7794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5376998-2A0C-4E4B-BB0F-012BD03A3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364" y="3740150"/>
            <a:ext cx="9543657" cy="7794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0027C3-1C19-46BD-B28C-F9F9EDD3EC73}"/>
              </a:ext>
            </a:extLst>
          </p:cNvPr>
          <p:cNvSpPr txBox="1"/>
          <p:nvPr/>
        </p:nvSpPr>
        <p:spPr>
          <a:xfrm>
            <a:off x="1065215" y="4981575"/>
            <a:ext cx="2069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 execution policy</a:t>
            </a:r>
          </a:p>
          <a:p>
            <a:r>
              <a:rPr lang="en-US" altLang="ko-KR" dirty="0"/>
              <a:t>+ </a:t>
            </a:r>
            <a:r>
              <a:rPr lang="en-US" altLang="ko-KR" dirty="0" err="1"/>
              <a:t>constexpr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5EEC11-EAD0-4235-9454-916D88A7EC31}"/>
              </a:ext>
            </a:extLst>
          </p:cNvPr>
          <p:cNvSpPr txBox="1"/>
          <p:nvPr/>
        </p:nvSpPr>
        <p:spPr>
          <a:xfrm>
            <a:off x="1122364" y="1789579"/>
            <a:ext cx="484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first, last </a:t>
            </a:r>
            <a:r>
              <a:rPr lang="ko-KR" altLang="en-US" dirty="0">
                <a:latin typeface="Consolas" panose="020B0609020204030204" pitchFamily="49" charset="0"/>
              </a:rPr>
              <a:t>가 </a:t>
            </a:r>
            <a:r>
              <a:rPr lang="en-US" altLang="ko-KR" dirty="0">
                <a:latin typeface="Consolas" panose="020B0609020204030204" pitchFamily="49" charset="0"/>
              </a:rPr>
              <a:t>comp</a:t>
            </a:r>
            <a:r>
              <a:rPr lang="ko-KR" altLang="en-US" dirty="0"/>
              <a:t>로 정렬된 상태이면 </a:t>
            </a:r>
            <a:r>
              <a:rPr lang="en-US" altLang="ko-KR" dirty="0">
                <a:latin typeface="Consolas" panose="020B0609020204030204" pitchFamily="49" charset="0"/>
              </a:rPr>
              <a:t>true</a:t>
            </a:r>
          </a:p>
          <a:p>
            <a:r>
              <a:rPr lang="en-US" altLang="ko-KR" dirty="0"/>
              <a:t>(</a:t>
            </a:r>
            <a:r>
              <a:rPr lang="en-US" altLang="ko-KR" dirty="0">
                <a:latin typeface="Consolas" panose="020B0609020204030204" pitchFamily="49" charset="0"/>
              </a:rPr>
              <a:t>operator &lt; </a:t>
            </a:r>
            <a:r>
              <a:rPr lang="ko-KR" altLang="en-US" dirty="0"/>
              <a:t>일 시 오름차순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3241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stable_sort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용례</a:t>
            </a: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716D87DF-0799-48F4-A247-217A78FF3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939" y="1871674"/>
            <a:ext cx="5787837" cy="4351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AE19D53-61CB-42D0-B988-AE4D438BC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814" y="5356237"/>
            <a:ext cx="6505575" cy="8667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7696374-1DA2-449F-87DE-FEDF4F01D9BD}"/>
              </a:ext>
            </a:extLst>
          </p:cNvPr>
          <p:cNvSpPr/>
          <p:nvPr/>
        </p:nvSpPr>
        <p:spPr>
          <a:xfrm>
            <a:off x="6838776" y="4507390"/>
            <a:ext cx="2481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X</a:t>
            </a:r>
            <a:r>
              <a:rPr lang="ko-KR" altLang="en-US" dirty="0">
                <a:solidFill>
                  <a:srgbClr val="FF0000"/>
                </a:solidFill>
              </a:rPr>
              <a:t>순으로 정렬된 컨테이너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DA5FD0-9369-404C-94D4-1E766CAA049F}"/>
              </a:ext>
            </a:extLst>
          </p:cNvPr>
          <p:cNvSpPr/>
          <p:nvPr/>
        </p:nvSpPr>
        <p:spPr>
          <a:xfrm>
            <a:off x="6838776" y="4876722"/>
            <a:ext cx="2190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r>
              <a:rPr lang="ko-KR" altLang="en-US" dirty="0">
                <a:solidFill>
                  <a:srgbClr val="FF0000"/>
                </a:solidFill>
              </a:rPr>
              <a:t>순으로 </a:t>
            </a:r>
            <a:r>
              <a:rPr lang="en-US" altLang="ko-KR" dirty="0" err="1">
                <a:solidFill>
                  <a:srgbClr val="FF0000"/>
                </a:solidFill>
              </a:rPr>
              <a:t>stable_sort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D6D324-6A04-4461-984F-54CAF0A4893E}"/>
              </a:ext>
            </a:extLst>
          </p:cNvPr>
          <p:cNvSpPr/>
          <p:nvPr/>
        </p:nvSpPr>
        <p:spPr>
          <a:xfrm>
            <a:off x="9029504" y="6308209"/>
            <a:ext cx="2736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같은 </a:t>
            </a:r>
            <a:r>
              <a:rPr lang="en-US" altLang="ko-KR" dirty="0">
                <a:solidFill>
                  <a:srgbClr val="FF0000"/>
                </a:solidFill>
              </a:rPr>
              <a:t>y</a:t>
            </a:r>
            <a:r>
              <a:rPr lang="ko-KR" altLang="en-US" dirty="0">
                <a:solidFill>
                  <a:srgbClr val="FF0000"/>
                </a:solidFill>
              </a:rPr>
              <a:t>값 내에서는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r>
              <a:rPr lang="ko-KR" altLang="en-US" dirty="0">
                <a:solidFill>
                  <a:srgbClr val="FF0000"/>
                </a:solidFill>
              </a:rPr>
              <a:t>순  정렬</a:t>
            </a:r>
          </a:p>
        </p:txBody>
      </p:sp>
    </p:spTree>
    <p:extLst>
      <p:ext uri="{BB962C8B-B14F-4D97-AF65-F5344CB8AC3E}">
        <p14:creationId xmlns:p14="http://schemas.microsoft.com/office/powerpoint/2010/main" val="35778627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stable_sort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구현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E6AAEBEC-B2F7-4070-8CF9-2662E87CD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516" y="1825625"/>
            <a:ext cx="104649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631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stable_sort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구현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E6AAEBEC-B2F7-4070-8CF9-2662E87CD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516" y="1825625"/>
            <a:ext cx="10464967" cy="435133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8CF9B51-250A-4164-865E-FF6E3B41FE1A}"/>
              </a:ext>
            </a:extLst>
          </p:cNvPr>
          <p:cNvSpPr/>
          <p:nvPr/>
        </p:nvSpPr>
        <p:spPr>
          <a:xfrm>
            <a:off x="1102179" y="3572081"/>
            <a:ext cx="6964135" cy="1644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BF674-1AC5-435B-827C-020B4A703EFC}"/>
              </a:ext>
            </a:extLst>
          </p:cNvPr>
          <p:cNvSpPr txBox="1"/>
          <p:nvPr/>
        </p:nvSpPr>
        <p:spPr>
          <a:xfrm>
            <a:off x="4035857" y="3516164"/>
            <a:ext cx="342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_ISORT_MAX == 32 (</a:t>
            </a:r>
            <a:r>
              <a:rPr lang="ko-KR" altLang="en-US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하드코딩</a:t>
            </a:r>
            <a:r>
              <a:rPr lang="en-US" altLang="ko-KR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)</a:t>
            </a:r>
            <a:endParaRPr lang="ko-KR" altLang="en-US" sz="1800" kern="12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A9E15F-E6E2-4830-99CE-6F858544772A}"/>
              </a:ext>
            </a:extLst>
          </p:cNvPr>
          <p:cNvSpPr txBox="1"/>
          <p:nvPr/>
        </p:nvSpPr>
        <p:spPr>
          <a:xfrm>
            <a:off x="4727688" y="4209864"/>
            <a:ext cx="6034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kern="12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삽입정렬</a:t>
            </a:r>
            <a:r>
              <a:rPr lang="ko-KR" altLang="en-US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앞 원소부터 순서대로 삽입할 곳을 찾기 때문에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                   </a:t>
            </a:r>
            <a:r>
              <a:rPr lang="ko-KR" altLang="en-US" dirty="0">
                <a:solidFill>
                  <a:srgbClr val="FF0000"/>
                </a:solidFill>
              </a:rPr>
              <a:t>자연스레 순서가 유지된다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sz="1800" kern="12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5829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stable_sort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구현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E6AAEBEC-B2F7-4070-8CF9-2662E87CD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516" y="1825625"/>
            <a:ext cx="10464967" cy="435133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8CF9B51-250A-4164-865E-FF6E3B41FE1A}"/>
              </a:ext>
            </a:extLst>
          </p:cNvPr>
          <p:cNvSpPr/>
          <p:nvPr/>
        </p:nvSpPr>
        <p:spPr>
          <a:xfrm>
            <a:off x="1214010" y="5354832"/>
            <a:ext cx="10114473" cy="585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A9E15F-E6E2-4830-99CE-6F858544772A}"/>
              </a:ext>
            </a:extLst>
          </p:cNvPr>
          <p:cNvSpPr txBox="1"/>
          <p:nvPr/>
        </p:nvSpPr>
        <p:spPr>
          <a:xfrm>
            <a:off x="8376698" y="4929502"/>
            <a:ext cx="281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별도 구현된 순서유지 정렬</a:t>
            </a:r>
          </a:p>
        </p:txBody>
      </p:sp>
    </p:spTree>
    <p:extLst>
      <p:ext uri="{BB962C8B-B14F-4D97-AF65-F5344CB8AC3E}">
        <p14:creationId xmlns:p14="http://schemas.microsoft.com/office/powerpoint/2010/main" val="25371442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A442E8E-56FD-4256-A1E4-216F6532C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453" y="1608058"/>
            <a:ext cx="9279094" cy="478647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_</a:t>
            </a:r>
            <a:r>
              <a:rPr lang="en-US" altLang="ko-KR" dirty="0" err="1">
                <a:latin typeface="Consolas" panose="020B0609020204030204" pitchFamily="49" charset="0"/>
              </a:rPr>
              <a:t>Stable_sort_unchecked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구현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CF9B51-250A-4164-865E-FF6E3B41FE1A}"/>
              </a:ext>
            </a:extLst>
          </p:cNvPr>
          <p:cNvSpPr/>
          <p:nvPr/>
        </p:nvSpPr>
        <p:spPr>
          <a:xfrm>
            <a:off x="1727127" y="2640735"/>
            <a:ext cx="5719641" cy="4182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A9E15F-E6E2-4830-99CE-6F858544772A}"/>
              </a:ext>
            </a:extLst>
          </p:cNvPr>
          <p:cNvSpPr txBox="1"/>
          <p:nvPr/>
        </p:nvSpPr>
        <p:spPr>
          <a:xfrm>
            <a:off x="7297838" y="2689632"/>
            <a:ext cx="281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중복코드 </a:t>
            </a:r>
            <a:r>
              <a:rPr lang="en-US" altLang="ko-KR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?</a:t>
            </a:r>
            <a:endParaRPr lang="ko-KR" altLang="en-US" sz="1800" kern="12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41589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A442E8E-56FD-4256-A1E4-216F6532C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453" y="1608058"/>
            <a:ext cx="9279094" cy="478647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_</a:t>
            </a:r>
            <a:r>
              <a:rPr lang="en-US" altLang="ko-KR" dirty="0" err="1">
                <a:latin typeface="Consolas" panose="020B0609020204030204" pitchFamily="49" charset="0"/>
              </a:rPr>
              <a:t>Stable_sort_unchecked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구현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CF9B51-250A-4164-865E-FF6E3B41FE1A}"/>
              </a:ext>
            </a:extLst>
          </p:cNvPr>
          <p:cNvSpPr/>
          <p:nvPr/>
        </p:nvSpPr>
        <p:spPr>
          <a:xfrm>
            <a:off x="2032543" y="3848374"/>
            <a:ext cx="8332231" cy="1539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A9E15F-E6E2-4830-99CE-6F858544772A}"/>
              </a:ext>
            </a:extLst>
          </p:cNvPr>
          <p:cNvSpPr txBox="1"/>
          <p:nvPr/>
        </p:nvSpPr>
        <p:spPr>
          <a:xfrm>
            <a:off x="6876820" y="5064557"/>
            <a:ext cx="2815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스택 최적화가 가능할 때까지 </a:t>
            </a:r>
            <a:r>
              <a:rPr lang="en-US" altLang="ko-KR" sz="1800" kern="12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divide&amp;conquer</a:t>
            </a:r>
            <a:endParaRPr lang="ko-KR" altLang="en-US" sz="1800" kern="12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4892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A442E8E-56FD-4256-A1E4-216F6532C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453" y="1608058"/>
            <a:ext cx="9279094" cy="478647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_</a:t>
            </a:r>
            <a:r>
              <a:rPr lang="en-US" altLang="ko-KR" dirty="0" err="1">
                <a:latin typeface="Consolas" panose="020B0609020204030204" pitchFamily="49" charset="0"/>
              </a:rPr>
              <a:t>Stable_sort_unchecked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구현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CF9B51-250A-4164-865E-FF6E3B41FE1A}"/>
              </a:ext>
            </a:extLst>
          </p:cNvPr>
          <p:cNvSpPr/>
          <p:nvPr/>
        </p:nvSpPr>
        <p:spPr>
          <a:xfrm>
            <a:off x="2032543" y="3848374"/>
            <a:ext cx="8332231" cy="1539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A9E15F-E6E2-4830-99CE-6F858544772A}"/>
              </a:ext>
            </a:extLst>
          </p:cNvPr>
          <p:cNvSpPr txBox="1"/>
          <p:nvPr/>
        </p:nvSpPr>
        <p:spPr>
          <a:xfrm>
            <a:off x="6876820" y="5064557"/>
            <a:ext cx="2815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스택 최적화가 가능할 때까지 </a:t>
            </a:r>
            <a:r>
              <a:rPr lang="en-US" altLang="ko-KR" sz="1800" kern="12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divide&amp;conquer</a:t>
            </a:r>
            <a:endParaRPr lang="ko-KR" altLang="en-US" sz="1800" kern="12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36904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BC052223-957C-4A90-8582-DF85F4767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834" y="1608058"/>
            <a:ext cx="7924331" cy="478647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_</a:t>
            </a:r>
            <a:r>
              <a:rPr lang="en-US" altLang="ko-KR" dirty="0" err="1">
                <a:latin typeface="Consolas" panose="020B0609020204030204" pitchFamily="49" charset="0"/>
              </a:rPr>
              <a:t>Stable_sort_unchecked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구현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CF9B51-250A-4164-865E-FF6E3B41FE1A}"/>
              </a:ext>
            </a:extLst>
          </p:cNvPr>
          <p:cNvSpPr/>
          <p:nvPr/>
        </p:nvSpPr>
        <p:spPr>
          <a:xfrm>
            <a:off x="2373751" y="2503259"/>
            <a:ext cx="4665155" cy="10622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A9E15F-E6E2-4830-99CE-6F858544772A}"/>
              </a:ext>
            </a:extLst>
          </p:cNvPr>
          <p:cNvSpPr txBox="1"/>
          <p:nvPr/>
        </p:nvSpPr>
        <p:spPr>
          <a:xfrm>
            <a:off x="6898147" y="2919171"/>
            <a:ext cx="3096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Chunk(32</a:t>
            </a:r>
            <a:r>
              <a:rPr lang="ko-KR" altLang="en-US" dirty="0">
                <a:solidFill>
                  <a:srgbClr val="FF0000"/>
                </a:solidFill>
              </a:rPr>
              <a:t>개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>
                <a:solidFill>
                  <a:srgbClr val="FF0000"/>
                </a:solidFill>
              </a:rPr>
              <a:t>단위로 나누어 </a:t>
            </a:r>
            <a:r>
              <a:rPr lang="en-US" altLang="ko-KR" dirty="0">
                <a:solidFill>
                  <a:srgbClr val="FF0000"/>
                </a:solidFill>
              </a:rPr>
              <a:t>Insertion Sort</a:t>
            </a:r>
            <a:endParaRPr lang="ko-KR" altLang="en-US" sz="1800" kern="12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317EAC-ACA3-4613-9B3E-29E6CE923A95}"/>
              </a:ext>
            </a:extLst>
          </p:cNvPr>
          <p:cNvSpPr/>
          <p:nvPr/>
        </p:nvSpPr>
        <p:spPr>
          <a:xfrm>
            <a:off x="9170312" y="3697072"/>
            <a:ext cx="486803" cy="3486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AAD1F8-B55D-490B-AC11-0EBFCBC488E1}"/>
              </a:ext>
            </a:extLst>
          </p:cNvPr>
          <p:cNvSpPr/>
          <p:nvPr/>
        </p:nvSpPr>
        <p:spPr>
          <a:xfrm>
            <a:off x="9656998" y="3697072"/>
            <a:ext cx="486803" cy="3486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ABC7F2-F2AA-4873-B437-62A65E455C74}"/>
              </a:ext>
            </a:extLst>
          </p:cNvPr>
          <p:cNvSpPr/>
          <p:nvPr/>
        </p:nvSpPr>
        <p:spPr>
          <a:xfrm>
            <a:off x="10143448" y="3697072"/>
            <a:ext cx="486803" cy="3486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9F7E14-0024-40DC-AF13-80E4AB4AC04D}"/>
              </a:ext>
            </a:extLst>
          </p:cNvPr>
          <p:cNvSpPr/>
          <p:nvPr/>
        </p:nvSpPr>
        <p:spPr>
          <a:xfrm>
            <a:off x="10629546" y="3697072"/>
            <a:ext cx="486803" cy="3486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DBF05C-81B8-4A82-8872-DA5C48EBA92F}"/>
              </a:ext>
            </a:extLst>
          </p:cNvPr>
          <p:cNvSpPr/>
          <p:nvPr/>
        </p:nvSpPr>
        <p:spPr>
          <a:xfrm>
            <a:off x="11115996" y="3697072"/>
            <a:ext cx="486803" cy="3486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719925-0AB3-443D-872B-B2715CD1FFAC}"/>
              </a:ext>
            </a:extLst>
          </p:cNvPr>
          <p:cNvSpPr/>
          <p:nvPr/>
        </p:nvSpPr>
        <p:spPr>
          <a:xfrm>
            <a:off x="11601741" y="3697072"/>
            <a:ext cx="486803" cy="3486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D3677B2-C769-4ED7-8DEF-47D138B64704}"/>
              </a:ext>
            </a:extLst>
          </p:cNvPr>
          <p:cNvSpPr/>
          <p:nvPr/>
        </p:nvSpPr>
        <p:spPr>
          <a:xfrm>
            <a:off x="9170312" y="2483525"/>
            <a:ext cx="2918232" cy="4159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5DECF3D-C48D-47E7-8303-CFA59C6055DA}"/>
              </a:ext>
            </a:extLst>
          </p:cNvPr>
          <p:cNvSpPr/>
          <p:nvPr/>
        </p:nvSpPr>
        <p:spPr>
          <a:xfrm rot="5400000">
            <a:off x="10407055" y="3105016"/>
            <a:ext cx="486803" cy="315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0440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BC052223-957C-4A90-8582-DF85F4767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834" y="1608058"/>
            <a:ext cx="7924331" cy="478647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onsolas" panose="020B0609020204030204" pitchFamily="49" charset="0"/>
              </a:rPr>
              <a:t>_</a:t>
            </a:r>
            <a:r>
              <a:rPr lang="en-US" altLang="ko-KR" sz="4000" dirty="0" err="1">
                <a:latin typeface="Consolas" panose="020B0609020204030204" pitchFamily="49" charset="0"/>
              </a:rPr>
              <a:t>Buffered_merge_sort_unchecked</a:t>
            </a:r>
            <a:r>
              <a:rPr lang="en-US" altLang="ko-KR" sz="4000" dirty="0">
                <a:latin typeface="Consolas" panose="020B0609020204030204" pitchFamily="49" charset="0"/>
              </a:rPr>
              <a:t> </a:t>
            </a:r>
            <a:r>
              <a:rPr lang="ko-KR" altLang="en-US" sz="4000" dirty="0">
                <a:latin typeface="Consolas" panose="020B0609020204030204" pitchFamily="49" charset="0"/>
              </a:rPr>
              <a:t>구현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CF9B51-250A-4164-865E-FF6E3B41FE1A}"/>
              </a:ext>
            </a:extLst>
          </p:cNvPr>
          <p:cNvSpPr/>
          <p:nvPr/>
        </p:nvSpPr>
        <p:spPr>
          <a:xfrm>
            <a:off x="2354015" y="3634747"/>
            <a:ext cx="7507032" cy="2608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A9E15F-E6E2-4830-99CE-6F858544772A}"/>
              </a:ext>
            </a:extLst>
          </p:cNvPr>
          <p:cNvSpPr txBox="1"/>
          <p:nvPr/>
        </p:nvSpPr>
        <p:spPr>
          <a:xfrm>
            <a:off x="6878411" y="3333612"/>
            <a:ext cx="3096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이후 각 </a:t>
            </a:r>
            <a:r>
              <a:rPr lang="en-US" altLang="ko-KR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Chunk </a:t>
            </a:r>
            <a:r>
              <a:rPr lang="ko-KR" altLang="en-US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를 </a:t>
            </a:r>
            <a:endParaRPr lang="en-US" altLang="ko-KR" sz="1800" kern="12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Merge Sort</a:t>
            </a:r>
            <a:endParaRPr lang="ko-KR" altLang="en-US" sz="1800" kern="12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F84145-3DB7-4724-9DF8-9DEDFDE7BD8A}"/>
              </a:ext>
            </a:extLst>
          </p:cNvPr>
          <p:cNvSpPr/>
          <p:nvPr/>
        </p:nvSpPr>
        <p:spPr>
          <a:xfrm>
            <a:off x="9157154" y="2782671"/>
            <a:ext cx="486803" cy="3486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2201BB-36D2-4670-B5E2-2EA914C9EA97}"/>
              </a:ext>
            </a:extLst>
          </p:cNvPr>
          <p:cNvSpPr/>
          <p:nvPr/>
        </p:nvSpPr>
        <p:spPr>
          <a:xfrm>
            <a:off x="9643840" y="2782671"/>
            <a:ext cx="486803" cy="3486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14D414-3B55-42D9-85EC-BE83FE86D852}"/>
              </a:ext>
            </a:extLst>
          </p:cNvPr>
          <p:cNvSpPr/>
          <p:nvPr/>
        </p:nvSpPr>
        <p:spPr>
          <a:xfrm>
            <a:off x="10130290" y="2782671"/>
            <a:ext cx="486803" cy="3486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B1AC83-4F19-42ED-9C63-A7EEE106AADD}"/>
              </a:ext>
            </a:extLst>
          </p:cNvPr>
          <p:cNvSpPr/>
          <p:nvPr/>
        </p:nvSpPr>
        <p:spPr>
          <a:xfrm>
            <a:off x="10616388" y="2782671"/>
            <a:ext cx="486803" cy="3486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52F434-1864-4C4B-A9B5-0F3C548EFA2E}"/>
              </a:ext>
            </a:extLst>
          </p:cNvPr>
          <p:cNvSpPr/>
          <p:nvPr/>
        </p:nvSpPr>
        <p:spPr>
          <a:xfrm>
            <a:off x="11102838" y="2782671"/>
            <a:ext cx="486803" cy="3486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5D8DD7-84E6-4ED9-BDFD-19A483E3FC21}"/>
              </a:ext>
            </a:extLst>
          </p:cNvPr>
          <p:cNvSpPr/>
          <p:nvPr/>
        </p:nvSpPr>
        <p:spPr>
          <a:xfrm>
            <a:off x="11588583" y="2782671"/>
            <a:ext cx="486803" cy="3486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CE481A4-86C1-4877-A73F-38AA8AE71CC9}"/>
              </a:ext>
            </a:extLst>
          </p:cNvPr>
          <p:cNvSpPr/>
          <p:nvPr/>
        </p:nvSpPr>
        <p:spPr>
          <a:xfrm rot="5400000">
            <a:off x="10393897" y="3302366"/>
            <a:ext cx="486803" cy="315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51E43C-B962-47E0-9738-414D83EFA16E}"/>
              </a:ext>
            </a:extLst>
          </p:cNvPr>
          <p:cNvSpPr/>
          <p:nvPr/>
        </p:nvSpPr>
        <p:spPr>
          <a:xfrm>
            <a:off x="9156801" y="3808903"/>
            <a:ext cx="973136" cy="3486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205B1B-6676-434B-BF6C-C63AEF77B7CA}"/>
              </a:ext>
            </a:extLst>
          </p:cNvPr>
          <p:cNvSpPr/>
          <p:nvPr/>
        </p:nvSpPr>
        <p:spPr>
          <a:xfrm>
            <a:off x="10129937" y="3808903"/>
            <a:ext cx="971960" cy="3486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BF5E0F-468D-46E1-863B-29EAF115D892}"/>
              </a:ext>
            </a:extLst>
          </p:cNvPr>
          <p:cNvSpPr/>
          <p:nvPr/>
        </p:nvSpPr>
        <p:spPr>
          <a:xfrm>
            <a:off x="11102485" y="3808903"/>
            <a:ext cx="971960" cy="3486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C3A76FB1-7D4D-4E30-B566-5DC293089D66}"/>
              </a:ext>
            </a:extLst>
          </p:cNvPr>
          <p:cNvSpPr/>
          <p:nvPr/>
        </p:nvSpPr>
        <p:spPr>
          <a:xfrm rot="5400000">
            <a:off x="10393896" y="4433852"/>
            <a:ext cx="486803" cy="315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05D43E-0892-4368-92D1-8AF2FE48966A}"/>
              </a:ext>
            </a:extLst>
          </p:cNvPr>
          <p:cNvSpPr/>
          <p:nvPr/>
        </p:nvSpPr>
        <p:spPr>
          <a:xfrm>
            <a:off x="9156801" y="4940390"/>
            <a:ext cx="1945096" cy="3486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EA29C6-0803-46EF-BE79-EA7FE31D9317}"/>
              </a:ext>
            </a:extLst>
          </p:cNvPr>
          <p:cNvSpPr/>
          <p:nvPr/>
        </p:nvSpPr>
        <p:spPr>
          <a:xfrm>
            <a:off x="11102485" y="4940390"/>
            <a:ext cx="971960" cy="3486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92076FD1-99A7-42F0-A928-E9E1BB4ECEA1}"/>
              </a:ext>
            </a:extLst>
          </p:cNvPr>
          <p:cNvSpPr/>
          <p:nvPr/>
        </p:nvSpPr>
        <p:spPr>
          <a:xfrm rot="5400000">
            <a:off x="10372515" y="5499555"/>
            <a:ext cx="486803" cy="315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F3F3CEA-D22C-4B50-90E1-D920BDE19036}"/>
              </a:ext>
            </a:extLst>
          </p:cNvPr>
          <p:cNvSpPr/>
          <p:nvPr/>
        </p:nvSpPr>
        <p:spPr>
          <a:xfrm>
            <a:off x="9163375" y="6025828"/>
            <a:ext cx="2911069" cy="3486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8107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A442E8E-56FD-4256-A1E4-216F6532C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453" y="1608058"/>
            <a:ext cx="9279094" cy="478647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ko-KR" altLang="en-US" dirty="0">
                <a:latin typeface="Consolas" panose="020B0609020204030204" pitchFamily="49" charset="0"/>
              </a:rPr>
              <a:t>다시</a:t>
            </a:r>
            <a:r>
              <a:rPr lang="en-US" altLang="ko-KR" dirty="0">
                <a:latin typeface="Consolas" panose="020B0609020204030204" pitchFamily="49" charset="0"/>
              </a:rPr>
              <a:t>)_</a:t>
            </a:r>
            <a:r>
              <a:rPr lang="en-US" altLang="ko-KR" dirty="0" err="1">
                <a:latin typeface="Consolas" panose="020B0609020204030204" pitchFamily="49" charset="0"/>
              </a:rPr>
              <a:t>Stable_sort_unchecked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구현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CF9B51-250A-4164-865E-FF6E3B41FE1A}"/>
              </a:ext>
            </a:extLst>
          </p:cNvPr>
          <p:cNvSpPr/>
          <p:nvPr/>
        </p:nvSpPr>
        <p:spPr>
          <a:xfrm>
            <a:off x="2089627" y="5535236"/>
            <a:ext cx="7612843" cy="4182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A9E15F-E6E2-4830-99CE-6F858544772A}"/>
              </a:ext>
            </a:extLst>
          </p:cNvPr>
          <p:cNvSpPr txBox="1"/>
          <p:nvPr/>
        </p:nvSpPr>
        <p:spPr>
          <a:xfrm>
            <a:off x="4515168" y="5989331"/>
            <a:ext cx="54860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이렇게 정렬된 두 범위를 </a:t>
            </a:r>
            <a:r>
              <a:rPr lang="en-US" altLang="ko-KR" sz="1800" kern="12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inplace_merge</a:t>
            </a:r>
            <a:r>
              <a:rPr lang="en-US" altLang="ko-KR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로 다시 </a:t>
            </a:r>
            <a:r>
              <a:rPr lang="ko-KR" altLang="en-US" sz="1800" kern="12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머지</a:t>
            </a:r>
            <a:br>
              <a:rPr lang="en-US" altLang="ko-KR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</a:br>
            <a:br>
              <a:rPr lang="en-US" altLang="ko-KR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</a:br>
            <a:r>
              <a:rPr lang="en-US" altLang="ko-KR" sz="16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(*</a:t>
            </a:r>
            <a:r>
              <a:rPr lang="en-US" altLang="ko-KR" sz="1600" dirty="0" err="1">
                <a:solidFill>
                  <a:srgbClr val="FF0000"/>
                </a:solidFill>
              </a:rPr>
              <a:t>inplce_merge</a:t>
            </a:r>
            <a:r>
              <a:rPr lang="en-US" altLang="ko-KR" sz="1600" dirty="0">
                <a:solidFill>
                  <a:srgbClr val="FF0000"/>
                </a:solidFill>
              </a:rPr>
              <a:t> = other_sorted_algorithm.pptx </a:t>
            </a:r>
            <a:r>
              <a:rPr lang="ko-KR" altLang="en-US" sz="1600" dirty="0">
                <a:solidFill>
                  <a:srgbClr val="FF0000"/>
                </a:solidFill>
              </a:rPr>
              <a:t>참조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endParaRPr lang="ko-KR" altLang="en-US" sz="1800" kern="12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051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957AA-4862-4529-9FFE-633E3B9B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is_sorted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용례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1E02D90-A970-4DFD-A66D-735EFF98D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486" y="1647825"/>
            <a:ext cx="8689028" cy="21351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3016A0A-4633-41E1-9712-8EB72C1C6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486" y="4191000"/>
            <a:ext cx="3205842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462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28522-72E2-4438-B2B0-03AB1F34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nsolas" panose="020B0609020204030204" pitchFamily="49" charset="0"/>
              </a:rPr>
              <a:t>stable_sort</a:t>
            </a:r>
            <a:r>
              <a:rPr lang="ko-KR" altLang="en-US" dirty="0"/>
              <a:t>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DEEBBB-62D8-4A71-9BB3-9034D32FC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insertion sort + merge sort</a:t>
            </a:r>
            <a:r>
              <a:rPr lang="en-US" altLang="ko-KR" dirty="0"/>
              <a:t> </a:t>
            </a:r>
            <a:r>
              <a:rPr lang="ko-KR" altLang="en-US" dirty="0"/>
              <a:t>로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추가 메모리 많이 필요 </a:t>
            </a:r>
            <a:r>
              <a:rPr lang="en-US" altLang="ko-KR" dirty="0"/>
              <a:t>(</a:t>
            </a:r>
            <a:r>
              <a:rPr lang="ko-KR" altLang="en-US" dirty="0"/>
              <a:t>스택 최적화가 들어가긴 했지만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내부적으로 버퍼를 </a:t>
            </a:r>
            <a:r>
              <a:rPr lang="ko-KR" altLang="en-US" dirty="0" err="1"/>
              <a:t>옮겨다니는</a:t>
            </a:r>
            <a:r>
              <a:rPr lang="ko-KR" altLang="en-US" dirty="0"/>
              <a:t> 처리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혹은 특정  앞의 모든 원소를 뒤로 </a:t>
            </a:r>
            <a:r>
              <a:rPr lang="ko-KR" altLang="en-US" dirty="0" err="1"/>
              <a:t>한칸씩</a:t>
            </a:r>
            <a:r>
              <a:rPr lang="ko-KR" altLang="en-US" dirty="0"/>
              <a:t> 미루는 처리 등 복사비용 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비싼 정렬</a:t>
            </a:r>
            <a:r>
              <a:rPr lang="en-US" altLang="ko-KR" b="1" dirty="0"/>
              <a:t>. </a:t>
            </a:r>
            <a:r>
              <a:rPr lang="ko-KR" altLang="en-US" b="1" dirty="0"/>
              <a:t>꼭 필요할 때만 쓰자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79248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20081-9379-4E74-A8EA-D09C19B69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418448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A6A61B8-038D-46DB-86A7-FA620D73F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060" y="2314575"/>
            <a:ext cx="9761880" cy="156368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DE1DC06-660A-4A24-A220-5267402E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is_sorted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내부 구현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5DD5A5-D965-49CC-971F-5EECE7F8BA67}"/>
              </a:ext>
            </a:extLst>
          </p:cNvPr>
          <p:cNvSpPr/>
          <p:nvPr/>
        </p:nvSpPr>
        <p:spPr>
          <a:xfrm>
            <a:off x="2664732" y="3432868"/>
            <a:ext cx="1392918" cy="215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AFF3CE-700F-4C13-8D53-9487650ACD00}"/>
              </a:ext>
            </a:extLst>
          </p:cNvPr>
          <p:cNvSpPr txBox="1"/>
          <p:nvPr/>
        </p:nvSpPr>
        <p:spPr>
          <a:xfrm>
            <a:off x="2579520" y="3963988"/>
            <a:ext cx="295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is_sorted</a:t>
            </a:r>
            <a:r>
              <a:rPr lang="en-US" altLang="ko-KR" b="1" dirty="0" err="1">
                <a:latin typeface="Consolas" panose="020B0609020204030204" pitchFamily="49" charset="0"/>
              </a:rPr>
              <a:t>_until</a:t>
            </a:r>
            <a:r>
              <a:rPr lang="ko-KR" altLang="en-US" dirty="0"/>
              <a:t>을 부른다</a:t>
            </a:r>
          </a:p>
        </p:txBody>
      </p:sp>
    </p:spTree>
    <p:extLst>
      <p:ext uri="{BB962C8B-B14F-4D97-AF65-F5344CB8AC3E}">
        <p14:creationId xmlns:p14="http://schemas.microsoft.com/office/powerpoint/2010/main" val="1037681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957AA-4862-4529-9FFE-633E3B9B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is_sorted_until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5EEC11-EAD0-4235-9454-916D88A7EC31}"/>
              </a:ext>
            </a:extLst>
          </p:cNvPr>
          <p:cNvSpPr txBox="1"/>
          <p:nvPr/>
        </p:nvSpPr>
        <p:spPr>
          <a:xfrm>
            <a:off x="1122364" y="1789579"/>
            <a:ext cx="5102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어디까지 정렬된 상태인지 확인</a:t>
            </a:r>
            <a:endParaRPr lang="en-US" altLang="ko-KR" dirty="0"/>
          </a:p>
          <a:p>
            <a:r>
              <a:rPr lang="en-US" altLang="ko-KR" dirty="0">
                <a:latin typeface="Consolas" panose="020B0609020204030204" pitchFamily="49" charset="0"/>
              </a:rPr>
              <a:t>return </a:t>
            </a:r>
            <a:r>
              <a:rPr lang="en-US" altLang="ko-KR" dirty="0"/>
              <a:t>: </a:t>
            </a:r>
            <a:r>
              <a:rPr lang="ko-KR" altLang="en-US" dirty="0"/>
              <a:t>정렬된</a:t>
            </a:r>
            <a:r>
              <a:rPr lang="en-US" altLang="ko-KR" dirty="0"/>
              <a:t> </a:t>
            </a:r>
            <a:r>
              <a:rPr lang="ko-KR" altLang="en-US" dirty="0"/>
              <a:t>범위의 </a:t>
            </a:r>
            <a:r>
              <a:rPr lang="en-US" altLang="ko-KR" dirty="0"/>
              <a:t>past-the-end</a:t>
            </a:r>
            <a:r>
              <a:rPr lang="ko-KR" altLang="en-US" dirty="0"/>
              <a:t> </a:t>
            </a:r>
            <a:r>
              <a:rPr lang="en-US" altLang="ko-KR" dirty="0">
                <a:latin typeface="Consolas" panose="020B0609020204030204" pitchFamily="49" charset="0"/>
              </a:rPr>
              <a:t>iterator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7B6C2B8C-BCCF-45F4-AEF5-7B524F899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834" y="2799447"/>
            <a:ext cx="9678332" cy="8415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1F72897-92E5-400F-9DE9-1AF31F680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109" y="4038600"/>
            <a:ext cx="9851781" cy="1028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D8C97F-5698-4349-BA09-B9095C870690}"/>
              </a:ext>
            </a:extLst>
          </p:cNvPr>
          <p:cNvSpPr txBox="1"/>
          <p:nvPr/>
        </p:nvSpPr>
        <p:spPr>
          <a:xfrm>
            <a:off x="1256834" y="5243731"/>
            <a:ext cx="2069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 execution policy</a:t>
            </a:r>
          </a:p>
          <a:p>
            <a:r>
              <a:rPr lang="en-US" altLang="ko-KR" dirty="0"/>
              <a:t>+ </a:t>
            </a:r>
            <a:r>
              <a:rPr lang="en-US" altLang="ko-KR" dirty="0" err="1"/>
              <a:t>constexpr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253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is_sorted_until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용례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B6C7CD5-4CB6-4851-A7E9-D7411E373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074" y="1690688"/>
            <a:ext cx="6076952" cy="45545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6869CE-0A70-40EC-A27A-DFBE08EF7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924" y="1690688"/>
            <a:ext cx="2953419" cy="88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98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is_sorted_until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용례</a:t>
            </a:r>
            <a:r>
              <a:rPr lang="en-US" altLang="ko-KR" dirty="0">
                <a:latin typeface="Consolas" panose="020B0609020204030204" pitchFamily="49" charset="0"/>
              </a:rPr>
              <a:t>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E45C16E-23AF-4408-8382-5B74323BB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6553605" cy="40528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F021C1-E6AF-47FD-80D7-4FBEF1487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675" y="1690688"/>
            <a:ext cx="36004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9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E2F1BC31375E94083A177693EC431F5" ma:contentTypeVersion="2" ma:contentTypeDescription="새 문서를 만듭니다." ma:contentTypeScope="" ma:versionID="a0bb82af9726e1b04edb837aeb92c4cd">
  <xsd:schema xmlns:xsd="http://www.w3.org/2001/XMLSchema" xmlns:xs="http://www.w3.org/2001/XMLSchema" xmlns:p="http://schemas.microsoft.com/office/2006/metadata/properties" xmlns:ns3="244cd0a0-3727-48b1-9fe9-c47772142f47" targetNamespace="http://schemas.microsoft.com/office/2006/metadata/properties" ma:root="true" ma:fieldsID="6c90e7e2de05f3d7c7661e167c6cfab3" ns3:_="">
    <xsd:import namespace="244cd0a0-3727-48b1-9fe9-c47772142f4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4cd0a0-3727-48b1-9fe9-c47772142f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1ECA8A-480A-40D9-95BA-3225432912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3AB436-3452-4F46-A6C2-60556E710B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4cd0a0-3727-48b1-9fe9-c47772142f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5B3820-51E8-4607-9CED-170B9C0D9C12}">
  <ds:schemaRefs>
    <ds:schemaRef ds:uri="http://schemas.microsoft.com/office/infopath/2007/PartnerControls"/>
    <ds:schemaRef ds:uri="http://purl.org/dc/elements/1.1/"/>
    <ds:schemaRef ds:uri="244cd0a0-3727-48b1-9fe9-c47772142f47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35556</TotalTime>
  <Words>852</Words>
  <Application>Microsoft Office PowerPoint</Application>
  <PresentationFormat>와이드스크린</PresentationFormat>
  <Paragraphs>123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5" baseType="lpstr">
      <vt:lpstr>나눔바른고딕</vt:lpstr>
      <vt:lpstr>Consolas</vt:lpstr>
      <vt:lpstr>Arial</vt:lpstr>
      <vt:lpstr>Office 테마</vt:lpstr>
      <vt:lpstr>최적화 스터디</vt:lpstr>
      <vt:lpstr>PowerPoint 프레젠테이션</vt:lpstr>
      <vt:lpstr>std::is_sorted, std::is_sorted_until</vt:lpstr>
      <vt:lpstr>std::is_sorted</vt:lpstr>
      <vt:lpstr>std::is_sorted 용례</vt:lpstr>
      <vt:lpstr>std::is_sorted 내부 구현</vt:lpstr>
      <vt:lpstr>std::is_sorted_until</vt:lpstr>
      <vt:lpstr>std::is_sorted_until 용례</vt:lpstr>
      <vt:lpstr>std::is_sorted_until 용례2</vt:lpstr>
      <vt:lpstr>std::is_sorted_until 용례3</vt:lpstr>
      <vt:lpstr>std::is_sorted_until 내부구현</vt:lpstr>
      <vt:lpstr>std::sort</vt:lpstr>
      <vt:lpstr>std::sort 에 대한 오해</vt:lpstr>
      <vt:lpstr>std::sort 구현 = introsort</vt:lpstr>
      <vt:lpstr>std::sort</vt:lpstr>
      <vt:lpstr>std::sort</vt:lpstr>
      <vt:lpstr>std::sort (퀵소트 부분)</vt:lpstr>
      <vt:lpstr>std::sort (퀵소트 부분)</vt:lpstr>
      <vt:lpstr>std::sort (퀵소트 부분)</vt:lpstr>
      <vt:lpstr>std::sort (힙정렬 or 삽입정렬 부분)</vt:lpstr>
      <vt:lpstr>std::partial_sort</vt:lpstr>
      <vt:lpstr>std::partial_sort</vt:lpstr>
      <vt:lpstr>std::partial_sort 예제</vt:lpstr>
      <vt:lpstr>잠시 생각해봅시다</vt:lpstr>
      <vt:lpstr>정답은 힙정렬</vt:lpstr>
      <vt:lpstr>std::partial_sort 구현</vt:lpstr>
      <vt:lpstr>std::partial_sort 구현</vt:lpstr>
      <vt:lpstr>std::partial_sort 구현</vt:lpstr>
      <vt:lpstr>std::partial_sort 구현</vt:lpstr>
      <vt:lpstr>std::partial_sort_copy</vt:lpstr>
      <vt:lpstr>std::partial_sort_copy</vt:lpstr>
      <vt:lpstr>std::partial_sort_copy 예제</vt:lpstr>
      <vt:lpstr>std::partial_sort_copy 구현</vt:lpstr>
      <vt:lpstr>주의사항</vt:lpstr>
      <vt:lpstr>std::stable_sort</vt:lpstr>
      <vt:lpstr>std::stable_sort</vt:lpstr>
      <vt:lpstr>std::stable_sort</vt:lpstr>
      <vt:lpstr>std::stable_sort</vt:lpstr>
      <vt:lpstr>std::stable_sort</vt:lpstr>
      <vt:lpstr>std::stable_sort 용례</vt:lpstr>
      <vt:lpstr>std::stable_sort 구현</vt:lpstr>
      <vt:lpstr>std::stable_sort 구현</vt:lpstr>
      <vt:lpstr>std::stable_sort 구현</vt:lpstr>
      <vt:lpstr>_Stable_sort_unchecked 구현</vt:lpstr>
      <vt:lpstr>_Stable_sort_unchecked 구현</vt:lpstr>
      <vt:lpstr>_Stable_sort_unchecked 구현</vt:lpstr>
      <vt:lpstr>_Stable_sort_unchecked 구현</vt:lpstr>
      <vt:lpstr>_Buffered_merge_sort_unchecked 구현</vt:lpstr>
      <vt:lpstr>(다시)_Stable_sort_unchecked 구현</vt:lpstr>
      <vt:lpstr>stable_sort 정리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최적화 스터디</dc:title>
  <dc:creator>RammerChoi</dc:creator>
  <cp:lastModifiedBy>최동민 [rammerchoi]</cp:lastModifiedBy>
  <cp:revision>65</cp:revision>
  <dcterms:created xsi:type="dcterms:W3CDTF">2019-12-20T11:54:55Z</dcterms:created>
  <dcterms:modified xsi:type="dcterms:W3CDTF">2020-03-21T05:56:26Z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0x0101003E2F1BC31375E94083A177693EC431F5</vt:lpwstr>
  </property>
</Properties>
</file>