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70" r:id="rId8"/>
    <p:sldId id="271" r:id="rId9"/>
    <p:sldId id="273" r:id="rId10"/>
    <p:sldId id="275" r:id="rId11"/>
    <p:sldId id="274" r:id="rId12"/>
    <p:sldId id="276" r:id="rId13"/>
    <p:sldId id="278" r:id="rId14"/>
    <p:sldId id="277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>
        <p:scale>
          <a:sx n="100" d="100"/>
          <a:sy n="100" d="100"/>
        </p:scale>
        <p:origin x="66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9BB611-A93E-48E5-98F7-DD7CBFFD9B1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49167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7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9BB611-A93E-48E5-98F7-DD7CBFFD9B1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289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1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5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4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9BB611-A93E-48E5-98F7-DD7CBFFD9B1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50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9BB611-A93E-48E5-98F7-DD7CBFFD9B1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09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9BB611-A93E-48E5-98F7-DD7CBFFD9B1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580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cppreference.com/w/cpp/memory/uninitialized_default_constru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docs.microsoft.com/en-us/cpp/standard-library/is-trivially-default-constructible-class?view=vs-201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cppreference.com/w/cpp/memory/uninitialized_value_co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cppreference.com/w/cpp/memory/uninitialized_value_constru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cppreference.com/w/cpp/memory/uninitialized_value_constru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n.cppreference.com/w/cpp/memory/uninitialized_value_construct_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n.cppreference.com/w/cpp/memory/destroy_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en.cppreference.com/w/cpp/memory/destro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en.cppreference.com/w/cpp/memory/destroy_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memory/uninitialized_copy_n" TargetMode="External"/><Relationship Id="rId2" Type="http://schemas.openxmlformats.org/officeDocument/2006/relationships/hyperlink" Target="https://en.cppreference.com/w/cpp/memory/uninitialized_cop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cppreference.com/w/cpp/memory/uninitialized_cop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cppreference.com/w/cpp/memory/uninitialized_copy_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memory/uninitialized_fill_n" TargetMode="External"/><Relationship Id="rId2" Type="http://schemas.openxmlformats.org/officeDocument/2006/relationships/hyperlink" Target="https://en.cppreference.com/w/cpp/memory/uninitialized_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memory/uninitialized_move_n" TargetMode="External"/><Relationship Id="rId2" Type="http://schemas.openxmlformats.org/officeDocument/2006/relationships/hyperlink" Target="https://en.cppreference.com/w/cpp/memory/uninitialized_mov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en.cppreference.com/w/cpp/memory/uninitialized_default_co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643A3-3C57-4262-8072-789C79810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/>
              <a:t>C++</a:t>
            </a:r>
            <a:r>
              <a:rPr lang="ko-KR" altLang="en-US" sz="6000" dirty="0"/>
              <a:t> 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2C1125-50BC-48B6-9885-8C4792892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Operations on uninitialized memory</a:t>
            </a:r>
          </a:p>
          <a:p>
            <a:r>
              <a:rPr lang="ko-KR" altLang="en-US" dirty="0"/>
              <a:t>박수빈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82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Autofit/>
          </a:bodyPr>
          <a:lstStyle/>
          <a:p>
            <a:r>
              <a:rPr lang="en-US" sz="4000" b="1" dirty="0">
                <a:ea typeface="+mj-lt"/>
                <a:cs typeface="+mj-lt"/>
                <a:hlinkClick r:id="rId2"/>
              </a:rPr>
              <a:t>uninitialized_default_construct</a:t>
            </a:r>
            <a:endParaRPr lang="ko-KR">
              <a:ea typeface="+mj-lt"/>
              <a:cs typeface="+mj-lt"/>
              <a:hlinkClick r:id="rId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9E015A-A02D-4692-BF62-17524B4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267845"/>
            <a:ext cx="6735097" cy="133495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E65F0C7-95F1-457F-9F1F-BFE12089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0393"/>
            <a:ext cx="9601200" cy="4357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altLang="ko-KR" sz="1100" b="1" dirty="0" err="1">
                <a:latin typeface="나눔고딕" panose="020D0604000000000000"/>
                <a:ea typeface="나눔고딕" panose="020D0604000000000000"/>
              </a:rPr>
              <a:t>is_trivially_default_constructible_v</a:t>
            </a:r>
            <a:r>
              <a:rPr lang="en-US" altLang="ko-KR" sz="1100" b="1" dirty="0">
                <a:latin typeface="나눔고딕" panose="020D0604000000000000"/>
                <a:ea typeface="나눔고딕" panose="020D0604000000000000"/>
              </a:rPr>
              <a:t>&lt;_Ty&gt;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가 의미하는 것은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?</a:t>
            </a:r>
          </a:p>
          <a:p>
            <a:pPr marL="913892" lvl="1" indent="-383540"/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해당 타입의 기본 생성자가 아무 동작도 하지 않음을 체크</a:t>
            </a:r>
            <a:endParaRPr lang="en-US" altLang="ko-KR" sz="1100" i="0" dirty="0">
              <a:latin typeface="나눔고딕" panose="020D0604000000000000"/>
              <a:ea typeface="나눔고딕" panose="020D0604000000000000"/>
            </a:endParaRPr>
          </a:p>
          <a:p>
            <a:pPr marL="913892" lvl="1" indent="-383540"/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즉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,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아무 동작도 </a:t>
            </a:r>
            <a:r>
              <a:rPr lang="ko-KR" altLang="en-US" sz="1100" i="0" dirty="0" err="1">
                <a:latin typeface="나눔고딕" panose="020D0604000000000000"/>
                <a:ea typeface="나눔고딕" panose="020D0604000000000000"/>
              </a:rPr>
              <a:t>필요없다면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 생성자 호출 자체가 생략되어도 되기 때문에 </a:t>
            </a:r>
            <a:r>
              <a:rPr lang="en-US" altLang="ko-KR" sz="1100" b="1" i="0" dirty="0">
                <a:latin typeface="나눔고딕" panose="020D0604000000000000"/>
                <a:ea typeface="나눔고딕" panose="020D0604000000000000"/>
              </a:rPr>
              <a:t>if </a:t>
            </a:r>
            <a:r>
              <a:rPr lang="en-US" altLang="ko-KR" sz="1100" b="1" i="0" dirty="0" err="1">
                <a:latin typeface="나눔고딕" panose="020D0604000000000000"/>
                <a:ea typeface="나눔고딕" panose="020D0604000000000000"/>
              </a:rPr>
              <a:t>constexpr</a:t>
            </a:r>
            <a:r>
              <a:rPr lang="en-US" altLang="ko-KR" sz="1100" b="1" i="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을 통해 분기를 나누도록 되어있다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913892" lvl="1" indent="-383540"/>
            <a:r>
              <a:rPr lang="en-US" altLang="ko-KR" sz="1100" b="1" i="0" dirty="0">
                <a:latin typeface="나눔고딕" panose="020D0604000000000000"/>
                <a:ea typeface="나눔고딕" panose="020D0604000000000000"/>
              </a:rPr>
              <a:t>int, float, bool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등의 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Primitive(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원시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)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타입과 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POD(Plain Old Data)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타입 등이 해당된다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913892" lvl="1" indent="-383540"/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세부적으론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,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아래의 조건을 모두 만족하는 경우가 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true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가 된다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1371092" lvl="2" indent="-383540"/>
            <a:r>
              <a:rPr lang="en-US" altLang="ko-KR" sz="1000" dirty="0">
                <a:latin typeface="나눔고딕" panose="020D0604000000000000"/>
                <a:ea typeface="나눔고딕" panose="020D0604000000000000"/>
              </a:rPr>
              <a:t>A default constructor for a class Ty is trivial if:</a:t>
            </a:r>
          </a:p>
          <a:p>
            <a:pPr marL="1828292" lvl="3" indent="-383540"/>
            <a:r>
              <a:rPr lang="en-US" altLang="ko-KR" sz="1000" i="0" dirty="0">
                <a:latin typeface="나눔고딕" panose="020D0604000000000000"/>
                <a:ea typeface="나눔고딕" panose="020D0604000000000000"/>
              </a:rPr>
              <a:t>it is an implicitly declared default constructor 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(</a:t>
            </a:r>
            <a:r>
              <a:rPr lang="ko-KR" altLang="en-US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기본 생성자가 암시적으로 선언되어야 함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)</a:t>
            </a:r>
          </a:p>
          <a:p>
            <a:pPr marL="1828292" lvl="3" indent="-383540"/>
            <a:r>
              <a:rPr lang="en-US" altLang="ko-KR" sz="1000" i="0" dirty="0">
                <a:latin typeface="나눔고딕" panose="020D0604000000000000"/>
                <a:ea typeface="나눔고딕" panose="020D0604000000000000"/>
              </a:rPr>
              <a:t>The class Ty has no virtual functions 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(</a:t>
            </a:r>
            <a:r>
              <a:rPr lang="ko-KR" altLang="en-US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클래스에 가상 함수가 없어야 함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)</a:t>
            </a:r>
          </a:p>
          <a:p>
            <a:pPr marL="1828292" lvl="3" indent="-383540"/>
            <a:r>
              <a:rPr lang="en-US" altLang="ko-KR" sz="1000" i="0" dirty="0">
                <a:latin typeface="나눔고딕" panose="020D0604000000000000"/>
                <a:ea typeface="나눔고딕" panose="020D0604000000000000"/>
              </a:rPr>
              <a:t>The class Ty has no virtual bases 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(</a:t>
            </a:r>
            <a:r>
              <a:rPr lang="ko-KR" altLang="en-US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가상 함수가 있는 클래스를 상속 받지 않아야 함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)</a:t>
            </a:r>
          </a:p>
          <a:p>
            <a:pPr marL="1828292" lvl="3" indent="-383540"/>
            <a:r>
              <a:rPr lang="en-US" altLang="ko-KR" sz="1000" i="0" dirty="0">
                <a:latin typeface="나눔고딕" panose="020D0604000000000000"/>
                <a:ea typeface="나눔고딕" panose="020D0604000000000000"/>
              </a:rPr>
              <a:t>All the direct bases of the class Ty have trivial constructors 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(</a:t>
            </a:r>
            <a:r>
              <a:rPr lang="ko-KR" altLang="en-US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부모 클래스가 있다면 모두 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trivial </a:t>
            </a:r>
            <a:r>
              <a:rPr lang="ko-KR" altLang="en-US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생성자여야 함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)</a:t>
            </a:r>
          </a:p>
          <a:p>
            <a:pPr marL="1828292" lvl="3" indent="-383540"/>
            <a:r>
              <a:rPr lang="en-US" altLang="ko-KR" sz="1000" i="0" dirty="0">
                <a:latin typeface="나눔고딕" panose="020D0604000000000000"/>
                <a:ea typeface="나눔고딕" panose="020D0604000000000000"/>
              </a:rPr>
              <a:t>The classes of all the non-static data members of class type have trivial constructors 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(</a:t>
            </a:r>
            <a:r>
              <a:rPr lang="ko-KR" altLang="en-US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모든 비정적 멤버변수는 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trivial </a:t>
            </a:r>
            <a:r>
              <a:rPr lang="ko-KR" altLang="en-US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생성자여야 함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)</a:t>
            </a:r>
          </a:p>
          <a:p>
            <a:pPr marL="1828292" lvl="3" indent="-383540"/>
            <a:r>
              <a:rPr lang="en-US" altLang="ko-KR" sz="1000" i="0" dirty="0">
                <a:latin typeface="나눔고딕" panose="020D0604000000000000"/>
                <a:ea typeface="나눔고딕" panose="020D0604000000000000"/>
              </a:rPr>
              <a:t>the classes of all the non-static data members of type array of class have trivial constructors 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(</a:t>
            </a:r>
            <a:r>
              <a:rPr lang="ko-KR" altLang="en-US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배열 형식인 경우도 마찬가지</a:t>
            </a:r>
            <a:r>
              <a:rPr lang="en-US" altLang="ko-KR" sz="10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..)</a:t>
            </a:r>
          </a:p>
          <a:p>
            <a:pPr marL="1371092" lvl="2" indent="-383540"/>
            <a:r>
              <a:rPr lang="en-US" altLang="ko-KR" sz="1000" dirty="0">
                <a:latin typeface="나눔고딕" panose="020D0604000000000000"/>
                <a:ea typeface="나눔고딕" panose="020D0604000000000000"/>
              </a:rPr>
              <a:t>(</a:t>
            </a:r>
            <a:r>
              <a:rPr lang="ko-KR" altLang="en-US" sz="1000" dirty="0">
                <a:latin typeface="나눔고딕" panose="020D0604000000000000"/>
                <a:ea typeface="나눔고딕" panose="020D0604000000000000"/>
              </a:rPr>
              <a:t>출처 </a:t>
            </a:r>
            <a:r>
              <a:rPr lang="en-US" altLang="ko-KR" sz="1000" dirty="0">
                <a:latin typeface="나눔고딕" panose="020D0604000000000000"/>
                <a:ea typeface="나눔고딕" panose="020D0604000000000000"/>
              </a:rPr>
              <a:t>– </a:t>
            </a:r>
            <a:r>
              <a:rPr lang="en-US" altLang="ko-KR" sz="1000" dirty="0">
                <a:latin typeface="나눔고딕" panose="020D0604000000000000"/>
                <a:hlinkClick r:id="rId4"/>
              </a:rPr>
              <a:t>https://docs.Microsoft.com/en-us/cpp/standard-library/is-trivially-default-constructible-class?view=vs-2019</a:t>
            </a:r>
            <a:r>
              <a:rPr lang="en-US" altLang="ko-KR" sz="1000" dirty="0">
                <a:latin typeface="나눔고딕" panose="020D0604000000000000"/>
                <a:ea typeface="나눔고딕" panose="020D0604000000000000"/>
              </a:rPr>
              <a:t>)</a:t>
            </a:r>
          </a:p>
          <a:p>
            <a:pPr marL="383540" indent="-383540"/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Uninitialized_backout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을 사용하긴 하지만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예외발생시 롤백용으로만 쓰고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/>
              </a:rPr>
              <a:t>실제 생성자 호출은 아래와 같이 직접 해주는 것을 주목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/>
              </a:rPr>
              <a:t>.</a:t>
            </a:r>
          </a:p>
          <a:p>
            <a:pPr marL="383540" indent="-383540"/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참고로</a:t>
            </a:r>
            <a:r>
              <a:rPr lang="ko-KR" altLang="en-US" sz="1100" b="1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b="1" dirty="0">
                <a:latin typeface="나눔고딕" panose="020D0604000000000000"/>
                <a:ea typeface="나눔고딕" panose="020D0604000000000000"/>
              </a:rPr>
              <a:t>_</a:t>
            </a:r>
            <a:r>
              <a:rPr lang="en-US" altLang="ko-KR" sz="1100" b="1" dirty="0" err="1">
                <a:latin typeface="나눔고딕" panose="020D0604000000000000"/>
                <a:ea typeface="나눔고딕" panose="020D0604000000000000"/>
              </a:rPr>
              <a:t>Unfancy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함수는 아래와 같이 정의되어 있다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C34728-EBB6-4CD7-913C-984B8DDF6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1" y="4943877"/>
            <a:ext cx="3657599" cy="4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7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Autofit/>
          </a:bodyPr>
          <a:lstStyle/>
          <a:p>
            <a:pPr fontAlgn="ctr"/>
            <a:r>
              <a:rPr lang="en-US" altLang="ko-KR" b="1" dirty="0" err="1">
                <a:hlinkClick r:id="rId2" tooltip="cpp/memory/uninitialized value construct"/>
              </a:rPr>
              <a:t>uninitialized_value_construct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A98CD11-644E-48FA-AAB0-9E2006A0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0393"/>
            <a:ext cx="9601200" cy="5242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미리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메모리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할당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되어있는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범위에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 value initialization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방식으로 기본 생성자를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 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차례대로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호출해주는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기능</a:t>
            </a:r>
            <a:endParaRPr lang="en-US" altLang="ko-KR" sz="110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참고로 기본 생성자는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C++11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부터 두 가지 방식으로 분리 되었다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913892" lvl="1" indent="-383540"/>
            <a:r>
              <a:rPr lang="en-US" altLang="ko-KR" sz="1100" b="1" i="0" dirty="0">
                <a:latin typeface="나눔고딕" panose="020D0604000000000000"/>
                <a:ea typeface="나눔고딕" panose="020D0604000000000000"/>
              </a:rPr>
              <a:t>default initialization</a:t>
            </a:r>
          </a:p>
          <a:p>
            <a:pPr marL="1371092" lvl="2" indent="-383540"/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원래의 기본 초기화 방식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1371092" lvl="2" indent="-383540"/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생성자 내에 초기화 로직이 존재하면 해당 초기화를 수행하지만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,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아니라면 아무것도 수행하지 않음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1371092" lvl="2" indent="-383540"/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대표적인 예가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b="1" dirty="0">
                <a:latin typeface="나눔고딕" panose="020D0604000000000000"/>
                <a:ea typeface="나눔고딕" panose="020D0604000000000000"/>
              </a:rPr>
              <a:t>int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타입같은 변수를 </a:t>
            </a:r>
            <a:r>
              <a:rPr lang="en-US" altLang="ko-KR" sz="1100" b="1" dirty="0">
                <a:latin typeface="나눔고딕" panose="020D0604000000000000"/>
                <a:ea typeface="나눔고딕" panose="020D0604000000000000"/>
              </a:rPr>
              <a:t>int </a:t>
            </a:r>
            <a:r>
              <a:rPr lang="en-US" altLang="ko-KR" sz="1100" b="1" dirty="0" err="1">
                <a:latin typeface="나눔고딕" panose="020D0604000000000000"/>
                <a:ea typeface="나눔고딕" panose="020D0604000000000000"/>
              </a:rPr>
              <a:t>tmp</a:t>
            </a:r>
            <a:r>
              <a:rPr lang="en-US" altLang="ko-KR" sz="1100" b="1" dirty="0">
                <a:latin typeface="나눔고딕" panose="020D0604000000000000"/>
                <a:ea typeface="나눔고딕" panose="020D0604000000000000"/>
              </a:rPr>
              <a:t>;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처럼 지역변수로 선언하면 해당 변수에 아무 값도 초기화되지 않는 것</a:t>
            </a:r>
            <a:endParaRPr lang="en-US" altLang="ko-KR" sz="1100" dirty="0">
              <a:latin typeface="나눔고딕" panose="020D0604000000000000"/>
              <a:ea typeface="나눔고딕" panose="020D0604000000000000"/>
            </a:endParaRPr>
          </a:p>
          <a:p>
            <a:pPr marL="1371092" lvl="2" indent="-383540"/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하지만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, </a:t>
            </a:r>
            <a:r>
              <a:rPr lang="en-US" altLang="ko-KR" sz="1100" b="1" i="0" dirty="0">
                <a:latin typeface="나눔고딕" panose="020D0604000000000000"/>
                <a:ea typeface="나눔고딕" panose="020D0604000000000000"/>
              </a:rPr>
              <a:t>std::string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과 같이 기본 생성자가 명시적으로 정의되어 특정 초기화 구문이 구현되어 있는 경우</a:t>
            </a:r>
            <a:endParaRPr lang="en-US" altLang="ko-KR" sz="1100" i="0" dirty="0">
              <a:latin typeface="나눔고딕" panose="020D0604000000000000"/>
              <a:ea typeface="나눔고딕" panose="020D0604000000000000"/>
            </a:endParaRPr>
          </a:p>
          <a:p>
            <a:pPr marL="1371092" lvl="2" indent="-383540"/>
            <a:r>
              <a:rPr lang="en-US" altLang="ko-KR" sz="1100" b="1" dirty="0">
                <a:latin typeface="나눔고딕" panose="020D0604000000000000"/>
                <a:ea typeface="나눔고딕" panose="020D0604000000000000"/>
              </a:rPr>
              <a:t>std::string </a:t>
            </a:r>
            <a:r>
              <a:rPr lang="en-US" altLang="ko-KR" sz="1100" b="1" dirty="0" err="1">
                <a:latin typeface="나눔고딕" panose="020D0604000000000000"/>
                <a:ea typeface="나눔고딕" panose="020D0604000000000000"/>
              </a:rPr>
              <a:t>tmp</a:t>
            </a:r>
            <a:r>
              <a:rPr lang="en-US" altLang="ko-KR" sz="1100" b="1" dirty="0">
                <a:latin typeface="나눔고딕" panose="020D0604000000000000"/>
                <a:ea typeface="나눔고딕" panose="020D0604000000000000"/>
              </a:rPr>
              <a:t>;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와 같이 선언하여도 빈문자열</a:t>
            </a:r>
            <a:r>
              <a:rPr lang="en-US" altLang="ko-KR" sz="1100" b="1" dirty="0">
                <a:latin typeface="나눔고딕" panose="020D0604000000000000"/>
                <a:ea typeface="나눔고딕" panose="020D0604000000000000"/>
              </a:rPr>
              <a:t>(“”)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로 초기화된다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.</a:t>
            </a:r>
            <a:endParaRPr lang="en-US" altLang="ko-KR" sz="1100" b="1" i="0" dirty="0">
              <a:latin typeface="나눔고딕" panose="020D0604000000000000"/>
              <a:ea typeface="나눔고딕" panose="020D0604000000000000"/>
            </a:endParaRPr>
          </a:p>
          <a:p>
            <a:pPr marL="530352" lvl="1" indent="0">
              <a:buNone/>
            </a:pPr>
            <a:endParaRPr lang="en-US" altLang="ko-KR" sz="1100" b="1" i="0" dirty="0">
              <a:latin typeface="나눔고딕" panose="020D0604000000000000"/>
              <a:ea typeface="나눔고딕" panose="020D0604000000000000"/>
            </a:endParaRPr>
          </a:p>
          <a:p>
            <a:pPr marL="913892" lvl="1" indent="-383540"/>
            <a:r>
              <a:rPr lang="en-US" altLang="ko-KR" sz="1100" b="1" i="0" dirty="0">
                <a:latin typeface="나눔고딕" panose="020D0604000000000000"/>
                <a:ea typeface="나눔고딕" panose="020D0604000000000000"/>
              </a:rPr>
              <a:t>value initialization</a:t>
            </a:r>
          </a:p>
          <a:p>
            <a:pPr marL="1371092" lvl="2" indent="-383540"/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별도의 초기화 구현이 없더라도 내부 값 및 멤버변수들을 기본값으로 초기화 해주는 방식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1371092" lvl="2" indent="-383540"/>
            <a:r>
              <a:rPr lang="en-US" altLang="ko-KR" sz="1100" b="1" i="0" dirty="0">
                <a:latin typeface="나눔고딕" panose="020D0604000000000000"/>
                <a:ea typeface="나눔고딕" panose="020D0604000000000000"/>
              </a:rPr>
              <a:t>new</a:t>
            </a:r>
            <a:r>
              <a:rPr lang="ko-KR" altLang="en-US" sz="1100" b="1" i="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b="1" i="0" dirty="0">
                <a:latin typeface="나눔고딕" panose="020D0604000000000000"/>
                <a:ea typeface="나눔고딕" panose="020D0604000000000000"/>
              </a:rPr>
              <a:t>T();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와 같은 구문은 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C++03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까지는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기본값 초기화가 안되었지만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,</a:t>
            </a:r>
          </a:p>
          <a:p>
            <a:pPr marL="1371092" lvl="2" indent="-383540"/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C++11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부터는 기본값으로 초기화가 된다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. </a:t>
            </a:r>
            <a:r>
              <a:rPr lang="en-US" altLang="ko-KR" sz="11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(int 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는</a:t>
            </a:r>
            <a:r>
              <a:rPr lang="ko-KR" altLang="en-US" sz="11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0</a:t>
            </a:r>
            <a:r>
              <a:rPr lang="ko-KR" altLang="en-US" sz="11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으로 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bool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은 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false 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로 등등</a:t>
            </a:r>
            <a:r>
              <a:rPr lang="en-US" altLang="ko-KR" sz="1100" i="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)</a:t>
            </a:r>
          </a:p>
          <a:p>
            <a:pPr marL="1371092" lvl="2" indent="-383540"/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C++11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에 추가된 중괄호 초기화를 이용하면 기본 초기화와 의미가 헷갈릴 수 있는</a:t>
            </a:r>
            <a:endParaRPr lang="en-US" altLang="ko-KR" sz="1100" i="0" dirty="0">
              <a:latin typeface="나눔고딕" panose="020D0604000000000000"/>
              <a:ea typeface="나눔고딕" panose="020D0604000000000000"/>
            </a:endParaRPr>
          </a:p>
          <a:p>
            <a:pPr marL="1371092" lvl="2" indent="-383540"/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일반 괄호 초기화보다 좀 더 명확히 </a:t>
            </a:r>
            <a:r>
              <a:rPr lang="ko-KR" altLang="en-US" sz="1100" dirty="0" err="1">
                <a:latin typeface="나눔고딕" panose="020D0604000000000000"/>
                <a:ea typeface="나눔고딕" panose="020D0604000000000000"/>
              </a:rPr>
              <a:t>구분지어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 기본값 초기화의 의도를 명시할 수 있다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1828292" lvl="3" indent="-383540"/>
            <a:r>
              <a:rPr lang="ko-KR" altLang="en-US" sz="1100" i="0" dirty="0" err="1">
                <a:latin typeface="나눔고딕" panose="020D0604000000000000"/>
                <a:ea typeface="나눔고딕" panose="020D0604000000000000"/>
              </a:rPr>
              <a:t>예를들어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, </a:t>
            </a:r>
            <a:r>
              <a:rPr lang="en-US" altLang="ko-KR" sz="1100" b="1" i="0" dirty="0">
                <a:latin typeface="나눔고딕" panose="020D0604000000000000"/>
                <a:ea typeface="나눔고딕" panose="020D0604000000000000"/>
              </a:rPr>
              <a:t>T object();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와 같은 선언은 기본값 초기화가 안된다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1828292" lvl="3" indent="-383540"/>
            <a:r>
              <a:rPr lang="en-US" altLang="ko-KR" sz="1100" b="1" i="0" dirty="0">
                <a:latin typeface="나눔고딕" panose="020D0604000000000000"/>
                <a:ea typeface="나눔고딕" panose="020D0604000000000000"/>
              </a:rPr>
              <a:t>T object = T();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와 같이 해야 기본값 초기화로 처리된다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1828292" lvl="3" indent="-383540"/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중괄호 초기화는 </a:t>
            </a:r>
            <a:r>
              <a:rPr lang="en-US" altLang="ko-KR" sz="1100" b="1" i="0" dirty="0">
                <a:latin typeface="나눔고딕" panose="020D0604000000000000"/>
                <a:ea typeface="나눔고딕" panose="020D0604000000000000"/>
              </a:rPr>
              <a:t>T object{};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와 같이 사용하여 기본값 초기화를 할 수 있다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1371092" lvl="2" indent="-383540"/>
            <a:endParaRPr lang="en-US" altLang="ko-KR" sz="1000" i="0" dirty="0">
              <a:latin typeface="나눔고딕" panose="020D0604000000000000"/>
              <a:ea typeface="나눔고딕" panose="020D060400000000000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F6FE9D-22C5-4717-89D7-BDF459C6C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47" y="2411283"/>
            <a:ext cx="1796906" cy="10177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1032E9-2DE0-4211-8C3B-DC09B7015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465" y="3971732"/>
            <a:ext cx="3295466" cy="205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3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Autofit/>
          </a:bodyPr>
          <a:lstStyle/>
          <a:p>
            <a:pPr fontAlgn="ctr"/>
            <a:r>
              <a:rPr lang="en-US" altLang="ko-KR" b="1" dirty="0" err="1">
                <a:hlinkClick r:id="rId2" tooltip="cpp/memory/uninitialized value construct"/>
              </a:rPr>
              <a:t>uninitialized_value_construct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A98CD11-644E-48FA-AAB0-9E2006A0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10393"/>
            <a:ext cx="9820275" cy="5242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아래 예제에 여러 케이스가 설명되어 있으며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,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/>
                <a:ea typeface="나눔고딕" panose="020D0604000000000000"/>
              </a:rPr>
              <a:t>T3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/>
                <a:ea typeface="나눔고딕" panose="020D0604000000000000"/>
              </a:rPr>
              <a:t>구조체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/>
                <a:ea typeface="나눔고딕" panose="020D0604000000000000"/>
              </a:rPr>
              <a:t>처럼 명시적 기본 생성자를 정의한 경우 멤버변수가 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기본값 초기화되지 않을 수 있음에 주의</a:t>
            </a:r>
            <a:endParaRPr lang="en-US" altLang="ko-KR" sz="1100" dirty="0">
              <a:solidFill>
                <a:srgbClr val="FF0000"/>
              </a:solidFill>
              <a:latin typeface="나눔고딕" panose="020D0604000000000000"/>
              <a:ea typeface="나눔고딕" panose="020D0604000000000000"/>
            </a:endParaRPr>
          </a:p>
          <a:p>
            <a:pPr marL="1371092" lvl="2" indent="-383540"/>
            <a:endParaRPr lang="en-US" altLang="ko-KR" sz="1000" i="0" dirty="0">
              <a:latin typeface="나눔고딕" panose="020D0604000000000000"/>
              <a:ea typeface="나눔고딕" panose="020D0604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137ED2-9816-453C-814A-77E4074B9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699" y="1831947"/>
            <a:ext cx="6085450" cy="49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5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Autofit/>
          </a:bodyPr>
          <a:lstStyle/>
          <a:p>
            <a:pPr fontAlgn="ctr"/>
            <a:r>
              <a:rPr lang="en-US" altLang="ko-KR" b="1" dirty="0" err="1">
                <a:hlinkClick r:id="rId2" tooltip="cpp/memory/uninitialized value construct"/>
              </a:rPr>
              <a:t>uninitialized_value_construct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A98CD11-644E-48FA-AAB0-9E2006A0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10393"/>
            <a:ext cx="9820275" cy="5242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미리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메모리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할당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되어있는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범위에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 value initialization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방식으로 기본 생성자를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 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차례대로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호출해주는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기능</a:t>
            </a:r>
            <a:endParaRPr lang="en-US" altLang="ko-KR" sz="1100" dirty="0">
              <a:solidFill>
                <a:srgbClr val="FF0000"/>
              </a:solidFill>
              <a:latin typeface="나눔고딕" panose="020D0604000000000000"/>
              <a:ea typeface="나눔고딕" panose="020D0604000000000000"/>
            </a:endParaRPr>
          </a:p>
          <a:p>
            <a:pPr marL="1371092" lvl="2" indent="-383540"/>
            <a:endParaRPr lang="en-US" altLang="ko-KR" sz="1000" i="0" dirty="0">
              <a:latin typeface="나눔고딕" panose="020D0604000000000000"/>
              <a:ea typeface="나눔고딕" panose="020D060400000000000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5D4277-8C18-4C59-9708-6FE66437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79135"/>
            <a:ext cx="6238876" cy="20852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F767F0-A44D-4453-B4FA-A2AEF94CA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930352"/>
            <a:ext cx="6238876" cy="27569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80F3A90-32F0-4C25-A317-675AC835E133}"/>
              </a:ext>
            </a:extLst>
          </p:cNvPr>
          <p:cNvSpPr txBox="1">
            <a:spLocks/>
          </p:cNvSpPr>
          <p:nvPr/>
        </p:nvSpPr>
        <p:spPr>
          <a:xfrm>
            <a:off x="7696199" y="3147635"/>
            <a:ext cx="3524249" cy="2895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en-US" altLang="ko-KR" sz="1000" b="1" dirty="0" err="1">
                <a:latin typeface="나눔고딕" panose="020D0604000000000000"/>
                <a:ea typeface="나눔고딕" panose="020D0604000000000000"/>
              </a:rPr>
              <a:t>memset</a:t>
            </a:r>
            <a:r>
              <a:rPr lang="ko-KR" altLang="en-US" sz="1000" dirty="0">
                <a:latin typeface="나눔고딕" panose="020D0604000000000000"/>
                <a:ea typeface="나눔고딕" panose="020D0604000000000000"/>
              </a:rPr>
              <a:t>으로 기본값 초기화가 가능한 타입인 경우</a:t>
            </a:r>
            <a:endParaRPr lang="en-US" altLang="ko-KR" sz="100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r>
              <a:rPr lang="en-US" altLang="ko-KR" sz="1000" b="1" dirty="0">
                <a:latin typeface="나눔고딕" panose="020D0604000000000000"/>
                <a:ea typeface="나눔고딕" panose="020D0604000000000000"/>
              </a:rPr>
              <a:t>_</a:t>
            </a:r>
            <a:r>
              <a:rPr lang="en-US" altLang="ko-KR" sz="1000" b="1" dirty="0" err="1">
                <a:latin typeface="나눔고딕" panose="020D0604000000000000"/>
                <a:ea typeface="나눔고딕" panose="020D0604000000000000"/>
              </a:rPr>
              <a:t>Zero_range</a:t>
            </a:r>
            <a:r>
              <a:rPr lang="en-US" altLang="ko-KR" sz="1000" b="1" dirty="0">
                <a:latin typeface="나눔고딕" panose="020D0604000000000000"/>
                <a:ea typeface="나눔고딕" panose="020D0604000000000000"/>
              </a:rPr>
              <a:t>()</a:t>
            </a:r>
            <a:r>
              <a:rPr lang="ko-KR" altLang="en-US" sz="1000" dirty="0">
                <a:latin typeface="나눔고딕" panose="020D0604000000000000"/>
                <a:ea typeface="나눔고딕" panose="020D0604000000000000"/>
              </a:rPr>
              <a:t>로 대체하는 것 주목</a:t>
            </a:r>
            <a:r>
              <a:rPr lang="en-US" altLang="ko-KR" sz="100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383540" indent="-383540"/>
            <a:r>
              <a:rPr lang="ko-KR" altLang="en-US" sz="1000" dirty="0">
                <a:latin typeface="나눔고딕" panose="020D0604000000000000"/>
                <a:ea typeface="나눔고딕" panose="020D0604000000000000"/>
              </a:rPr>
              <a:t>또한 </a:t>
            </a:r>
            <a:r>
              <a:rPr lang="en-US" altLang="ko-KR" sz="1000" dirty="0">
                <a:latin typeface="나눔고딕" panose="020D0604000000000000"/>
                <a:ea typeface="나눔고딕" panose="020D0604000000000000"/>
              </a:rPr>
              <a:t>_</a:t>
            </a:r>
            <a:r>
              <a:rPr lang="en-US" altLang="ko-KR" sz="1000" b="1" dirty="0">
                <a:latin typeface="나눔고딕" panose="020D0604000000000000"/>
                <a:ea typeface="나눔고딕" panose="020D0604000000000000"/>
              </a:rPr>
              <a:t>Backout._</a:t>
            </a:r>
            <a:r>
              <a:rPr lang="en-US" altLang="ko-KR" sz="1000" b="1" dirty="0" err="1">
                <a:latin typeface="나눔고딕" panose="020D0604000000000000"/>
                <a:ea typeface="나눔고딕" panose="020D0604000000000000"/>
              </a:rPr>
              <a:t>Emplace_back</a:t>
            </a:r>
            <a:r>
              <a:rPr lang="en-US" altLang="ko-KR" sz="1000" b="1" dirty="0">
                <a:latin typeface="나눔고딕" panose="020D0604000000000000"/>
                <a:ea typeface="나눔고딕" panose="020D0604000000000000"/>
              </a:rPr>
              <a:t>()</a:t>
            </a:r>
            <a:r>
              <a:rPr lang="en-US" altLang="ko-KR" sz="10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ko-KR" altLang="en-US" sz="1000" dirty="0">
                <a:latin typeface="나눔고딕" panose="020D0604000000000000"/>
                <a:ea typeface="나눔고딕" panose="020D0604000000000000"/>
              </a:rPr>
              <a:t>을</a:t>
            </a:r>
            <a:r>
              <a:rPr lang="en-US" altLang="ko-KR" sz="10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ko-KR" altLang="en-US" sz="1000" dirty="0">
                <a:latin typeface="나눔고딕" panose="020D0604000000000000"/>
                <a:ea typeface="나눔고딕" panose="020D0604000000000000"/>
              </a:rPr>
              <a:t>통해</a:t>
            </a:r>
            <a:endParaRPr lang="en-US" altLang="ko-KR" sz="100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r>
              <a:rPr lang="ko-KR" altLang="en-US" sz="1000" dirty="0">
                <a:latin typeface="나눔고딕" panose="020D0604000000000000"/>
                <a:ea typeface="나눔고딕" panose="020D0604000000000000"/>
              </a:rPr>
              <a:t>기본 생성자를 호출해주는 것을 확인할 수 있다</a:t>
            </a:r>
            <a:r>
              <a:rPr lang="en-US" altLang="ko-KR" sz="1000" dirty="0">
                <a:latin typeface="나눔고딕" panose="020D0604000000000000"/>
                <a:ea typeface="나눔고딕" panose="020D060400000000000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347028-BF65-48E4-911B-DF79CBEAC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841" y="4381500"/>
            <a:ext cx="4105159" cy="23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7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Autofit/>
          </a:bodyPr>
          <a:lstStyle/>
          <a:p>
            <a:pPr fontAlgn="ctr"/>
            <a:r>
              <a:rPr lang="en-US" altLang="ko-KR" b="1" dirty="0" err="1">
                <a:hlinkClick r:id="rId2" tooltip="cpp/memory/uninitialized value construct n"/>
              </a:rPr>
              <a:t>uninitialized_value_construct_n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A98CD11-644E-48FA-AAB0-9E2006A0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10393"/>
            <a:ext cx="9820275" cy="5242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미리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메모리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할당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되어있는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범위에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 value initialization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/>
                <a:ea typeface="나눔고딕" panose="020D0604000000000000"/>
              </a:rPr>
              <a:t>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방식으로 기본 생성자를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 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차례대로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호출해주는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기능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(_n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버전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)</a:t>
            </a:r>
            <a:endParaRPr lang="en-US" altLang="ko-KR" sz="1100" dirty="0">
              <a:solidFill>
                <a:srgbClr val="FF0000"/>
              </a:solidFill>
              <a:latin typeface="나눔고딕" panose="020D0604000000000000"/>
              <a:ea typeface="나눔고딕" panose="020D0604000000000000"/>
            </a:endParaRPr>
          </a:p>
          <a:p>
            <a:pPr marL="1371092" lvl="2" indent="-383540"/>
            <a:endParaRPr lang="en-US" altLang="ko-KR" sz="1000" i="0" dirty="0">
              <a:latin typeface="나눔고딕" panose="020D0604000000000000"/>
              <a:ea typeface="나눔고딕" panose="020D0604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39BB24-C5CE-465E-9CDD-E57F1FD1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8" y="1985670"/>
            <a:ext cx="4313419" cy="18624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7329AF-BC14-4AC7-B0AA-D64F2222F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197" y="3950970"/>
            <a:ext cx="6681355" cy="2449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1A8234-6570-4C08-B042-43588685E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850" y="2583576"/>
            <a:ext cx="6153150" cy="12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0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Autofit/>
          </a:bodyPr>
          <a:lstStyle/>
          <a:p>
            <a:pPr fontAlgn="ctr"/>
            <a:r>
              <a:rPr lang="en-US" altLang="ko-KR" b="1" dirty="0" err="1">
                <a:hlinkClick r:id="rId2" tooltip="cpp/memory/destroy at"/>
              </a:rPr>
              <a:t>destroy_at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A98CD11-644E-48FA-AAB0-9E2006A0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10393"/>
            <a:ext cx="9820275" cy="4661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주어진 메모리 주소에 대해 메모리 할당해제 없이 직접 소멸자를 호출해주는 함수</a:t>
            </a:r>
            <a:endParaRPr lang="en-US" altLang="ko-KR" sz="1100" i="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아래와 같이 아주 심플한 의미 그대로의 코드로 구현됨</a:t>
            </a:r>
            <a:endParaRPr lang="en-US" altLang="ko-KR" sz="1100" i="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endParaRPr lang="en-US" altLang="ko-KR" sz="110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endParaRPr lang="en-US" altLang="ko-KR" sz="1100" i="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endParaRPr lang="en-US" altLang="ko-KR" sz="110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endParaRPr lang="en-US" altLang="ko-KR" sz="1100" i="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아래와 같은 예제에서 알 수 있듯이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,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특정 메모리 공간에 직접할당 없이 생성한 객체들을 제거할 때에는 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delete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키워드가 아닌 </a:t>
            </a:r>
            <a:r>
              <a:rPr lang="ko-KR" altLang="en-US" sz="1100" dirty="0" err="1">
                <a:latin typeface="나눔고딕" panose="020D0604000000000000"/>
                <a:ea typeface="나눔고딕" panose="020D0604000000000000"/>
              </a:rPr>
              <a:t>소멸자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 직접호출이 필요</a:t>
            </a:r>
            <a:endParaRPr lang="en-US" altLang="ko-KR" sz="1100" i="0" dirty="0">
              <a:latin typeface="나눔고딕" panose="020D0604000000000000"/>
              <a:ea typeface="나눔고딕" panose="020D060400000000000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7B10ED-FC67-439A-AB21-6F4E1232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2166937"/>
            <a:ext cx="6400800" cy="790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043688-9DC2-4EFD-B47E-6FD797126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5" y="3691329"/>
            <a:ext cx="6019800" cy="2628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C30ADB-A0A3-427A-B942-D6D57F06C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475" y="4643829"/>
            <a:ext cx="1200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Autofit/>
          </a:bodyPr>
          <a:lstStyle/>
          <a:p>
            <a:pPr fontAlgn="ctr"/>
            <a:r>
              <a:rPr lang="en-US" altLang="ko-KR" b="1" dirty="0">
                <a:hlinkClick r:id="rId2" tooltip="cpp/memory/destroy"/>
              </a:rPr>
              <a:t>destroy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A98CD11-644E-48FA-AAB0-9E2006A0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10393"/>
            <a:ext cx="9820275" cy="4661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주어진 메모리 공간에 대해 메모리 할당해제 없이 직접 소멸자를 차례대로 호출해주는 함수</a:t>
            </a:r>
            <a:endParaRPr lang="en-US" altLang="ko-KR" sz="1100" i="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이 경우는 해당 타입이 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trivial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소멸자를 가진 경우 사실 루프를 돌 필요가 없기 때문에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,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아무 동작도 안 하는 코드로 컴파일 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된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다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0" indent="0">
              <a:buNone/>
            </a:pPr>
            <a:endParaRPr lang="en-US" altLang="ko-KR" sz="110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endParaRPr lang="en-US" altLang="ko-KR" sz="1100" i="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endParaRPr lang="en-US" altLang="ko-KR" sz="110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endParaRPr lang="en-US" altLang="ko-KR" sz="1100" i="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endParaRPr lang="en-US" altLang="ko-KR" sz="1100" dirty="0">
              <a:latin typeface="나눔고딕" panose="020D0604000000000000"/>
              <a:ea typeface="나눔고딕" panose="020D0604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705FE9-17C1-4F79-88FD-3C1A825A6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185987"/>
            <a:ext cx="8648700" cy="923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9D22D2-6D72-4318-A52F-D0211BFF1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0" y="3171826"/>
            <a:ext cx="8258175" cy="2562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17EE0F-1936-41B4-9F3F-43F6C38FF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650" y="5795965"/>
            <a:ext cx="3505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8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Autofit/>
          </a:bodyPr>
          <a:lstStyle/>
          <a:p>
            <a:pPr fontAlgn="ctr"/>
            <a:r>
              <a:rPr lang="en-US" altLang="ko-KR" b="1" dirty="0" err="1">
                <a:hlinkClick r:id="rId2" tooltip="cpp/memory/destroy n"/>
              </a:rPr>
              <a:t>destroy_n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A98CD11-644E-48FA-AAB0-9E2006A0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10393"/>
            <a:ext cx="9820275" cy="4661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주어진 메모리 공간에 대해 메모리 할당해제 없이 직접 소멸자를 차례대로 호출해주는 함수 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(_n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버전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)</a:t>
            </a:r>
          </a:p>
          <a:p>
            <a:pPr marL="383540" indent="-383540"/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이 경우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도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 해당 타입이 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trivial </a:t>
            </a:r>
            <a:r>
              <a:rPr lang="ko-KR" altLang="en-US" sz="1100" i="0" dirty="0">
                <a:latin typeface="나눔고딕" panose="020D0604000000000000"/>
                <a:ea typeface="나눔고딕" panose="020D0604000000000000"/>
              </a:rPr>
              <a:t>소멸자를 가진 경우 사실 루프를 돌 필요가 없기 때문에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, </a:t>
            </a:r>
            <a:r>
              <a:rPr lang="ko-KR" altLang="en-US" sz="1100" dirty="0" err="1">
                <a:latin typeface="나눔고딕" panose="020D0604000000000000"/>
                <a:ea typeface="나눔고딕" panose="020D0604000000000000"/>
              </a:rPr>
              <a:t>이터레이터만</a:t>
            </a:r>
            <a:r>
              <a:rPr lang="ko-KR" altLang="en-US" sz="1100" dirty="0">
                <a:latin typeface="나눔고딕" panose="020D0604000000000000"/>
                <a:ea typeface="나눔고딕" panose="020D0604000000000000"/>
              </a:rPr>
              <a:t> 옮겨주고 </a:t>
            </a:r>
            <a:r>
              <a:rPr lang="ko-KR" altLang="en-US" sz="1100" dirty="0" err="1">
                <a:latin typeface="나눔고딕" panose="020D0604000000000000"/>
                <a:ea typeface="나눔고딕" panose="020D0604000000000000"/>
              </a:rPr>
              <a:t>리턴한다</a:t>
            </a:r>
            <a:r>
              <a:rPr lang="en-US" altLang="ko-KR" sz="1100" i="0" dirty="0">
                <a:latin typeface="나눔고딕" panose="020D0604000000000000"/>
                <a:ea typeface="나눔고딕" panose="020D0604000000000000"/>
              </a:rPr>
              <a:t>.</a:t>
            </a:r>
          </a:p>
          <a:p>
            <a:pPr marL="0" indent="0">
              <a:buNone/>
            </a:pPr>
            <a:endParaRPr lang="en-US" altLang="ko-KR" sz="110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endParaRPr lang="en-US" altLang="ko-KR" sz="1100" i="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endParaRPr lang="en-US" altLang="ko-KR" sz="110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endParaRPr lang="en-US" altLang="ko-KR" sz="1100" i="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endParaRPr lang="en-US" altLang="ko-KR" sz="1100" dirty="0">
              <a:latin typeface="나눔고딕" panose="020D0604000000000000"/>
              <a:ea typeface="나눔고딕" panose="020D060400000000000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1AC58-3C18-4A83-BDE2-D45F23FCD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2224087"/>
            <a:ext cx="63722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dirty="0"/>
              <a:t>Operations on uninitialized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4474"/>
            <a:ext cx="9601200" cy="4352925"/>
          </a:xfrm>
        </p:spPr>
        <p:txBody>
          <a:bodyPr>
            <a:normAutofit/>
          </a:bodyPr>
          <a:lstStyle/>
          <a:p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 그대로 초기화되지 않은 메모리에 수행하는 연산들을 의미한다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스타일에서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memcpy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memmove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처럼 메모리를 일괄 복사하는 연산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memset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처럼 일괄 대입하는 연산을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문법과 호환되는 버전으로 확장한 것으로 볼 수 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소멸자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이동연산 등에 대한 처리를 포함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630FE2-6403-4A81-9D9A-5682FD08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57" y="2553464"/>
            <a:ext cx="5520190" cy="38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dirty="0" err="1">
                <a:hlinkClick r:id="rId2" tooltip="cpp/memory/uninitialized copy"/>
              </a:rPr>
              <a:t>uninitialized_copy</a:t>
            </a:r>
            <a:r>
              <a:rPr lang="en-US" altLang="ko-KR" b="1" dirty="0"/>
              <a:t>, </a:t>
            </a:r>
            <a:r>
              <a:rPr lang="en-US" altLang="ko-KR" b="1" dirty="0" err="1">
                <a:hlinkClick r:id="rId3" tooltip="cpp/memory/uninitialized copy n"/>
              </a:rPr>
              <a:t>uninitialized_copy_n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0393"/>
            <a:ext cx="9601200" cy="4357005"/>
          </a:xfrm>
        </p:spPr>
        <p:txBody>
          <a:bodyPr>
            <a:normAutofit/>
          </a:bodyPr>
          <a:lstStyle/>
          <a:p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memcpy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memmove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동일한 작업을 수행하는 함수이다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memmove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함수와 비교하여 사용 예제를 작성해보면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F0D56B-AB4F-4757-ACA7-DE75069CD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191798"/>
            <a:ext cx="5649146" cy="38236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BCE684-1DAD-473C-92DA-EBC02AE2E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1" y="6036209"/>
            <a:ext cx="1066800" cy="5669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35C04E-9EFA-4E01-BEE0-262DEE645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334" y="4756328"/>
            <a:ext cx="4969164" cy="1259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A6F914-6E1B-4022-A02C-B2E54ACE8783}"/>
              </a:ext>
            </a:extLst>
          </p:cNvPr>
          <p:cNvSpPr txBox="1"/>
          <p:nvPr/>
        </p:nvSpPr>
        <p:spPr>
          <a:xfrm>
            <a:off x="7156334" y="4405314"/>
            <a:ext cx="417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STL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 사용 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702F5E-5B93-4E5D-9C2B-A4F712F97F2D}"/>
              </a:ext>
            </a:extLst>
          </p:cNvPr>
          <p:cNvSpPr txBox="1"/>
          <p:nvPr/>
        </p:nvSpPr>
        <p:spPr>
          <a:xfrm>
            <a:off x="7156334" y="2707822"/>
            <a:ext cx="49137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토막지식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memmove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memcpy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사실상 같은 함수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예전에는 구현상의 차이가 있었으나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오늘날의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VC++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에선 차이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원래 </a:t>
            </a: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memcpy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각 원소를 차례대로 타겟 메모리에 복사하는 반면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memmove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임시 메모리에 잠시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옮겨놓은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후 타겟 메모리에 복사하는 좀 더 안전한 버전이었다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이제 </a:t>
            </a: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memcpy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 </a:t>
            </a: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memmove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처럼 동작한다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5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dirty="0" err="1">
                <a:hlinkClick r:id="rId2" tooltip="cpp/memory/uninitialized copy"/>
              </a:rPr>
              <a:t>uninitialized_copy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10393"/>
            <a:ext cx="10025149" cy="4357005"/>
          </a:xfrm>
        </p:spPr>
        <p:txBody>
          <a:bodyPr>
            <a:norm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VC++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에서의 함수 구현 내부를 보면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en-US" altLang="ko-KR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constexpr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memmove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수행 가능한 경우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memmove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수행하게 되어 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b="1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800" b="1" dirty="0" err="1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Ptr_copy_cat</a:t>
            </a:r>
            <a:r>
              <a:rPr lang="en-US" altLang="ko-KR" sz="800" b="1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구현은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 타입이고 같은 크기의 타입인 경우 또는 둘 다 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타입이면 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true)</a:t>
            </a:r>
            <a:endParaRPr lang="en-US" altLang="ko-KR" sz="1000" dirty="0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 직접 복제가 불가능한 경우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 클래스 타입인 경우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1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00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Uninitialized_backout</a:t>
            </a:r>
            <a:r>
              <a:rPr lang="en-US" altLang="ko-KR" sz="1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래퍼 클래스를 이용해서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안전하게 각 메모리 위치에서 생성자를 호출해주도록 되어 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중간에 </a:t>
            </a:r>
            <a:r>
              <a:rPr lang="ko-KR" altLang="en-US" sz="100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익셉션</a:t>
            </a:r>
            <a:r>
              <a:rPr lang="ko-KR" altLang="en-US" sz="1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발생시 롤백하기 위한 장치</a:t>
            </a:r>
            <a:r>
              <a:rPr lang="en-US" altLang="ko-KR" sz="1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3EF02D-2D55-4BD7-9ACE-3A138218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33740"/>
            <a:ext cx="5190836" cy="26623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04BA1A-0140-4146-883A-FA8E2E80B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583134"/>
            <a:ext cx="5190836" cy="10410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5A57C8-24B1-4F88-A3E0-83512AC69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52" y="2833740"/>
            <a:ext cx="5543463" cy="31169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1813B4-644F-40E3-8183-CB04A43D4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52" y="5995706"/>
            <a:ext cx="5543463" cy="6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5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dirty="0" err="1">
                <a:hlinkClick r:id="rId2" tooltip="cpp/memory/uninitialized copy n"/>
              </a:rPr>
              <a:t>uninitialized_copy_n</a:t>
            </a:r>
            <a:br>
              <a:rPr lang="en-US" altLang="ko-KR" b="1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0393"/>
            <a:ext cx="9601200" cy="4357005"/>
          </a:xfrm>
        </p:spPr>
        <p:txBody>
          <a:bodyPr>
            <a:norm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마찬가지로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_n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버전의 함수 구현 내부도 거의 비슷하게 되어 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end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이터레이터가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아닌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count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숫자를 받아서 돌아가게 짜여져 있을 뿐이다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2FA022-1F97-4606-96FD-E71442F5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956" y="2200275"/>
            <a:ext cx="5462673" cy="28656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3180E9-722D-4CD0-9B08-D8227982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2" y="3064408"/>
            <a:ext cx="4203246" cy="3440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DA91C3-E310-4C19-B6A7-86B9755A7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572" y="3494227"/>
            <a:ext cx="3943349" cy="15563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C8505A-E938-4AED-9417-28647DB55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4572" y="5136260"/>
            <a:ext cx="2168265" cy="1247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82F88C-D4F1-45B4-AB48-4E16EB0A1D2F}"/>
              </a:ext>
            </a:extLst>
          </p:cNvPr>
          <p:cNvSpPr txBox="1"/>
          <p:nvPr/>
        </p:nvSpPr>
        <p:spPr>
          <a:xfrm>
            <a:off x="6901629" y="1858329"/>
            <a:ext cx="5105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토막지식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count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인자를 그냥 </a:t>
            </a: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size_t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같은걸로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받는게 아니라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인자로 받은 다음 정수 타입으로 치환해서 사용하고 있음을 참고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변수가 뭐든 간에 번거롭게 캐스팅을 할 필요가 없는 장점이 있는듯</a:t>
            </a:r>
          </a:p>
        </p:txBody>
      </p:sp>
    </p:spTree>
    <p:extLst>
      <p:ext uri="{BB962C8B-B14F-4D97-AF65-F5344CB8AC3E}">
        <p14:creationId xmlns:p14="http://schemas.microsoft.com/office/powerpoint/2010/main" val="340618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dirty="0" err="1">
                <a:hlinkClick r:id="rId2" tooltip="cpp/memory/uninitialized fill"/>
              </a:rPr>
              <a:t>uninitialized_fill</a:t>
            </a:r>
            <a:r>
              <a:rPr lang="en-US" altLang="ko-KR" b="1" dirty="0"/>
              <a:t>, </a:t>
            </a:r>
            <a:r>
              <a:rPr lang="en-US" altLang="ko-KR" b="1" dirty="0" err="1">
                <a:hlinkClick r:id="rId3" tooltip="cpp/memory/uninitialized fill n"/>
              </a:rPr>
              <a:t>uninitialized_fill_n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0393"/>
            <a:ext cx="9601200" cy="4357005"/>
          </a:xfrm>
        </p:spPr>
        <p:txBody>
          <a:bodyPr>
            <a:normAutofit/>
          </a:bodyPr>
          <a:lstStyle/>
          <a:p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memset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동일한 작업을 수행하는 함수이다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이전의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맥락이니 자세한 내용은 생략하고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구현 코드만 살펴보면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2ABE6C-3228-434B-B766-F2C21C287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148802"/>
            <a:ext cx="5290456" cy="1997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160E1E-92C9-446E-BF21-7A0F7DEBA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246253"/>
            <a:ext cx="5290456" cy="13891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618DF0-C564-40B5-B7AC-B71E61DA9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125" y="2148801"/>
            <a:ext cx="5372384" cy="27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dirty="0" err="1">
                <a:hlinkClick r:id="rId2" tooltip="cpp/memory/uninitialized move"/>
              </a:rPr>
              <a:t>uninitialized_move</a:t>
            </a:r>
            <a:r>
              <a:rPr lang="en-US" altLang="ko-KR" b="1" dirty="0"/>
              <a:t>, </a:t>
            </a:r>
            <a:r>
              <a:rPr lang="en-US" altLang="ko-KR" b="1" dirty="0" err="1">
                <a:hlinkClick r:id="rId3" tooltip="cpp/memory/uninitialized move n"/>
              </a:rPr>
              <a:t>uninitialized_move_n</a:t>
            </a:r>
            <a:br>
              <a:rPr lang="en-US" altLang="ko-KR" b="1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0393"/>
            <a:ext cx="9601200" cy="4357005"/>
          </a:xfrm>
        </p:spPr>
        <p:txBody>
          <a:bodyPr>
            <a:norm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이전의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버전과 거의 동일하지만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std::move()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이동연산지 가능하도록 넘겨준다는 점이 다르다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이동연산이 무의미한 기본 타입들에 대해선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동일하게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Copy_memmove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호출하도록 되어있다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C1A0DA-1600-459B-999D-A364B42F2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8" y="3526974"/>
            <a:ext cx="5083539" cy="16695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393D1D-CE49-4146-9C45-22006D674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209409"/>
            <a:ext cx="5077386" cy="1252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CC8651-3D02-4299-9204-ECDEE630A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264" y="2209408"/>
            <a:ext cx="5540018" cy="29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4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dirty="0"/>
              <a:t>copy, fill, move </a:t>
            </a:r>
            <a:r>
              <a:rPr lang="ko-KR" altLang="en-US" dirty="0"/>
              <a:t>함수들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0393"/>
            <a:ext cx="9601200" cy="4357005"/>
          </a:xfrm>
        </p:spPr>
        <p:txBody>
          <a:bodyPr>
            <a:norm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copy, fill, move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함수들의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uninitialized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버전이 아닌 일반 버전들을 참고해보면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uninitialized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버전의 함수들이 왜 필요한지를 알 수 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copy, fill, move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함수들은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 생성되어 있는 변수에 값을 </a:t>
            </a:r>
            <a:r>
              <a:rPr lang="en-US" altLang="ko-KR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대입</a:t>
            </a:r>
            <a:r>
              <a:rPr lang="en-US" altLang="ko-KR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방식이다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복사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 대입 연산자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호출된다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구현에 따라 기존 정보의 저장 등이 수행될 수 있음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uninitialized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버전의 함수들은 내부에서 직접 그 주소에 </a:t>
            </a:r>
            <a:r>
              <a:rPr lang="en-US" altLang="ko-KR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생성자</a:t>
            </a:r>
            <a:r>
              <a:rPr lang="en-US" altLang="ko-KR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호출한다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복사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이동생성자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호출되므로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구현에 따라 차이가 크게 나타날 수 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기본 타입은 두 버전 모두 동일하게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memmove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등으로 치환되므로 차이가 없다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63B879-3CAA-4A38-8992-64713FED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15" y="4857423"/>
            <a:ext cx="4425043" cy="1656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6FD249-C83F-434A-B19A-31D375111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015" y="3627448"/>
            <a:ext cx="4824193" cy="11690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C9C64F-A7ED-4DFC-A0B2-DF1BBD8CF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133" y="2069869"/>
            <a:ext cx="4876325" cy="14220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50B4F5-EEF6-4D76-ACF3-D0B1123D0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133" y="3532587"/>
            <a:ext cx="4376584" cy="11690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835BDE-380D-4E91-A7C7-AD0590A34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133" y="4742256"/>
            <a:ext cx="4024078" cy="17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Autofit/>
          </a:bodyPr>
          <a:lstStyle/>
          <a:p>
            <a:r>
              <a:rPr lang="en-US" sz="4000" b="1" dirty="0">
                <a:ea typeface="+mj-lt"/>
                <a:cs typeface="+mj-lt"/>
                <a:hlinkClick r:id="rId2"/>
              </a:rPr>
              <a:t>uninitialized_default_construct</a:t>
            </a:r>
            <a:endParaRPr lang="en-US" altLang="ko-KR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0393"/>
            <a:ext cx="9601200" cy="4357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미리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메모리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할당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되어있는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범위에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 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기본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생성자를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 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차례대로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호출해주는</a:t>
            </a:r>
            <a:r>
              <a:rPr lang="en-US" altLang="ko-KR" sz="1100" dirty="0">
                <a:latin typeface="나눔고딕" panose="020D0604000000000000"/>
                <a:ea typeface="나눔고딕" panose="020D0604000000000000"/>
              </a:rPr>
              <a:t> </a:t>
            </a:r>
            <a:r>
              <a:rPr lang="en-US" altLang="ko-KR" sz="1100" dirty="0" err="1">
                <a:latin typeface="나눔고딕" panose="020D0604000000000000"/>
                <a:ea typeface="나눔고딕" panose="020D0604000000000000"/>
              </a:rPr>
              <a:t>기능</a:t>
            </a:r>
            <a:endParaRPr lang="en-US" altLang="ko-KR" sz="1100" dirty="0">
              <a:latin typeface="나눔고딕" panose="020D0604000000000000"/>
              <a:ea typeface="나눔고딕" panose="020D0604000000000000"/>
            </a:endParaRPr>
          </a:p>
          <a:p>
            <a:pPr marL="383540" indent="-383540"/>
            <a:endParaRPr lang="ko-KR" altLang="en-US" sz="1100" dirty="0">
              <a:latin typeface="나눔고딕" panose="020D0604000000000000"/>
              <a:ea typeface="나눔고딕" panose="020D0604000000000000"/>
            </a:endParaRP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0E2C7E9-F441-4FE1-A1F1-B50AC489B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53" y="1894281"/>
            <a:ext cx="6496755" cy="2165584"/>
          </a:xfrm>
          <a:prstGeom prst="rect">
            <a:avLst/>
          </a:prstGeom>
        </p:spPr>
      </p:pic>
      <p:pic>
        <p:nvPicPr>
          <p:cNvPr id="6" name="그림 6" descr="화면, 노트북이(가) 표시된 사진&#10;&#10;매우 높은 신뢰도로 생성된 설명">
            <a:extLst>
              <a:ext uri="{FF2B5EF4-FFF2-40B4-BE49-F238E27FC236}">
                <a16:creationId xmlns:a16="http://schemas.microsoft.com/office/drawing/2014/main" id="{ACE5A5D1-0994-4852-92FB-F4F0D74E5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453" y="4132660"/>
            <a:ext cx="6496754" cy="24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7682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0A917F3C50E1B4F9EECB2B06F59611B" ma:contentTypeVersion="0" ma:contentTypeDescription="새 문서를 만듭니다." ma:contentTypeScope="" ma:versionID="9258465c1fd631d91b5d9c88c578c6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ef0f497e57c69af0c8f79be85c0a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E9E601-FFDD-41DC-BC42-5E027FDEB0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D1BF3D-9278-4567-ACE1-0E2985A1A659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42A310-00B4-4AC0-B3B2-B57653F172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1716</TotalTime>
  <Words>1209</Words>
  <Application>Microsoft Office PowerPoint</Application>
  <PresentationFormat>와이드스크린</PresentationFormat>
  <Paragraphs>109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Arial</vt:lpstr>
      <vt:lpstr>Franklin Gothic Book</vt:lpstr>
      <vt:lpstr>자르기</vt:lpstr>
      <vt:lpstr>C++ 알고리즘 스터디</vt:lpstr>
      <vt:lpstr>Operations on uninitialized memory</vt:lpstr>
      <vt:lpstr>uninitialized_copy, uninitialized_copy_n</vt:lpstr>
      <vt:lpstr>uninitialized_copy</vt:lpstr>
      <vt:lpstr>uninitialized_copy_n  </vt:lpstr>
      <vt:lpstr>uninitialized_fill, uninitialized_fill_n</vt:lpstr>
      <vt:lpstr>uninitialized_move, uninitialized_move_n  </vt:lpstr>
      <vt:lpstr>copy, fill, move 함수들 정리</vt:lpstr>
      <vt:lpstr>uninitialized_default_construct</vt:lpstr>
      <vt:lpstr>uninitialized_default_construct</vt:lpstr>
      <vt:lpstr>uninitialized_value_construct</vt:lpstr>
      <vt:lpstr>uninitialized_value_construct</vt:lpstr>
      <vt:lpstr>uninitialized_value_construct</vt:lpstr>
      <vt:lpstr>uninitialized_value_construct_n</vt:lpstr>
      <vt:lpstr>destroy_at</vt:lpstr>
      <vt:lpstr>destroy</vt:lpstr>
      <vt:lpstr>destroy_n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알고리즘 스터디</dc:title>
  <dc:creator>박수빈 [dlakek]</dc:creator>
  <cp:lastModifiedBy>박수빈 [dlakek]</cp:lastModifiedBy>
  <cp:revision>313</cp:revision>
  <dcterms:created xsi:type="dcterms:W3CDTF">2019-10-10T06:15:10Z</dcterms:created>
  <dcterms:modified xsi:type="dcterms:W3CDTF">2019-12-08T16:40:14Z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0x01010060A917F3C50E1B4F9EECB2B06F59611B</vt:lpwstr>
  </property>
</Properties>
</file>