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41"/>
  </p:notesMasterIdLst>
  <p:sldIdLst>
    <p:sldId id="256" r:id="rId5"/>
    <p:sldId id="257" r:id="rId6"/>
    <p:sldId id="322" r:id="rId7"/>
    <p:sldId id="362" r:id="rId8"/>
    <p:sldId id="363" r:id="rId9"/>
    <p:sldId id="410" r:id="rId10"/>
    <p:sldId id="326" r:id="rId11"/>
    <p:sldId id="330" r:id="rId12"/>
    <p:sldId id="412" r:id="rId13"/>
    <p:sldId id="323" r:id="rId14"/>
    <p:sldId id="409" r:id="rId15"/>
    <p:sldId id="325" r:id="rId16"/>
    <p:sldId id="366" r:id="rId17"/>
    <p:sldId id="413" r:id="rId18"/>
    <p:sldId id="414" r:id="rId19"/>
    <p:sldId id="415" r:id="rId20"/>
    <p:sldId id="416" r:id="rId21"/>
    <p:sldId id="417" r:id="rId22"/>
    <p:sldId id="418" r:id="rId23"/>
    <p:sldId id="368" r:id="rId24"/>
    <p:sldId id="419" r:id="rId25"/>
    <p:sldId id="422" r:id="rId26"/>
    <p:sldId id="421" r:id="rId27"/>
    <p:sldId id="423" r:id="rId28"/>
    <p:sldId id="424" r:id="rId29"/>
    <p:sldId id="425" r:id="rId30"/>
    <p:sldId id="426" r:id="rId31"/>
    <p:sldId id="427" r:id="rId32"/>
    <p:sldId id="428" r:id="rId33"/>
    <p:sldId id="429" r:id="rId34"/>
    <p:sldId id="430" r:id="rId35"/>
    <p:sldId id="431" r:id="rId36"/>
    <p:sldId id="432" r:id="rId37"/>
    <p:sldId id="433" r:id="rId38"/>
    <p:sldId id="434" r:id="rId39"/>
    <p:sldId id="335" r:id="rId40"/>
  </p:sldIdLst>
  <p:sldSz cx="12192000" cy="6858000"/>
  <p:notesSz cx="6858000" cy="9144000"/>
  <p:embeddedFontLst>
    <p:embeddedFont>
      <p:font typeface="Cambria Math" panose="02040503050406030204" pitchFamily="18" charset="0"/>
      <p:regular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나눔바른고딕" panose="020B0603020101020101" pitchFamily="50" charset="-127"/>
      <p:regular r:id="rId47"/>
      <p:bold r:id="rId4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DD180C8-AEBD-40E1-A7F8-5D56C38865D2}">
          <p14:sldIdLst>
            <p14:sldId id="256"/>
            <p14:sldId id="257"/>
            <p14:sldId id="322"/>
            <p14:sldId id="362"/>
            <p14:sldId id="363"/>
            <p14:sldId id="410"/>
            <p14:sldId id="326"/>
            <p14:sldId id="330"/>
            <p14:sldId id="412"/>
            <p14:sldId id="323"/>
            <p14:sldId id="409"/>
            <p14:sldId id="325"/>
            <p14:sldId id="366"/>
            <p14:sldId id="413"/>
            <p14:sldId id="414"/>
            <p14:sldId id="415"/>
            <p14:sldId id="416"/>
            <p14:sldId id="417"/>
            <p14:sldId id="418"/>
            <p14:sldId id="368"/>
            <p14:sldId id="419"/>
            <p14:sldId id="422"/>
            <p14:sldId id="421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FAE994-23BF-4C5D-834B-CDE28E84B212}" v="462" dt="2020-04-18T00:16:09.1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88209" autoAdjust="0"/>
  </p:normalViewPr>
  <p:slideViewPr>
    <p:cSldViewPr snapToGrid="0" showGuides="1">
      <p:cViewPr>
        <p:scale>
          <a:sx n="97" d="100"/>
          <a:sy n="97" d="100"/>
        </p:scale>
        <p:origin x="68" y="120"/>
      </p:cViewPr>
      <p:guideLst>
        <p:guide pos="384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4.fntdata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3.fntdata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5.fntdata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753FB32-C456-4880-96F8-A68273A1DFFA}" type="datetimeFigureOut">
              <a:rPr lang="ko-KR" altLang="en-US" smtClean="0"/>
              <a:pPr/>
              <a:t>2020-04-10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1C0D8A5C-7244-48C3-97C5-850B3BC84B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4208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140F8-3376-4B95-857A-82FD6A59E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F43715-3D98-42F2-A9BC-1A230915B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ED1865-746B-455E-982E-D0981CB6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D303B-67EE-4851-B9E2-D28C2B2B4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E0FA5-F8B7-4D15-8885-EC49A30B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99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2AD9D-D29B-4F72-8C7B-661622AF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FFF9EF-B6EE-41DC-978E-C2BFA0265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2CCA1-C4E2-49A2-B2E2-595DE6DC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A8FA8-BC5E-44A9-BE85-5113CAC1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91EC4B-5048-4242-A9FB-8C190580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12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367B1E-EB93-4570-91C3-B9844813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F1D33B-3ECF-475F-B866-91E5AAA0F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9BC1D9-F865-4477-9B73-DD4BD92C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16432-8D30-4723-BB8F-9C6B74537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53E10D-D5F2-4C1F-9B2C-F5410985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87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3F37A-4C76-4807-9EDA-830FEA48D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D47636-2134-4755-8DB3-A489911FB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CAB68-4E85-4B53-B29B-6B0DE34C2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7A51E-3324-48FE-8FF0-9BD558135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63D3C8-E45C-4DF2-9466-2172C164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8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18B71-71E9-41A3-8F2B-131DBF2C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E3D5A1-3395-42DA-802C-026785C46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597F9A-C31B-431D-B34D-5463B398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C6FD85-A392-48C9-A9D0-C23EE86F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39B962-E68C-45A0-8D18-57BFF399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52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872CA-C6BD-4E96-A175-C4F0DF6C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BF7A2B-300D-49C1-B8E3-0677D00A0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14F4D1-34CF-43BC-A1C2-3A7109CA5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3E8210-21A6-4B94-BAA9-BFD91168B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67D7FA-0826-4D41-B78F-FF7563E1C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59303D-524F-47AD-8BD9-21CBA07D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4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3E63A-7863-444C-9B36-CA29C2124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0E48A7-D39B-4F49-B0E5-787B29DD9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CA0FE0-E434-41EA-9910-CF972571A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385306-C557-4E05-9704-987457828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0CAF53-C234-4520-A07D-CC895C42C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AD25E2-6FF8-4914-90BD-6F00A0F0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EDEE01-380C-4AAE-80BB-3BAEDD23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E48215-16DB-4F8C-83E4-18B05462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80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ED01A-3D91-42D7-A02F-6D919EA5D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33EF15-F170-475A-901C-447CEC4D4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D0FE93-9DA6-4520-9D25-C779452A9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7887B5-D1DF-4FB5-9A5F-AD05A6B0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50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7D7234-81B0-494C-9BCC-33062A10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072C47-6F0C-4309-880B-41220470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01AE42-B57D-4397-840C-7FAFA335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2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6F82C-B851-488A-BA0F-A370A494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529D5-3D98-4658-8E8C-EB18E891D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032289-6586-4BEC-8F94-B2CC97162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56F574-B7E9-470F-BFD2-3D0D14811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D1F6D1-A86D-4E9A-9291-D4377963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F441A3-0A93-4EDA-8779-7F8FDE8E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AF7A6-7653-49FE-9CCD-44683ABBC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379812-4AE4-4A14-9BB5-3AA7F41DB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3B5108-2DF1-41AE-B602-7D5174FE2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4519F-DCEC-47FE-9767-098606A33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9EA93C-1831-4EB9-A0AB-15915A34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37894D-2B85-4D7E-8338-896B0156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4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339F86-9878-4FA1-981C-BB183AE1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BDFE7-1304-4D76-99BD-A02A60EA2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E1265D-AF69-4A7E-B153-E5B90553CA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5C09E-A8D0-4142-8F84-3F6F724A8C63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79E96B-1E8F-4179-ACF8-79249AB9C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80E3AF-DCB4-4BC0-8D97-7E4ABC82E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0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heap_data_structure.ht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9E0DD-D911-4B5C-AC59-F0B8081145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최적화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E3B032-4025-478F-BB03-57447647EA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heap operations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CAC66-5ED9-4DE6-B8A7-04C6880FFF1E}"/>
              </a:ext>
            </a:extLst>
          </p:cNvPr>
          <p:cNvSpPr txBox="1"/>
          <p:nvPr/>
        </p:nvSpPr>
        <p:spPr>
          <a:xfrm>
            <a:off x="9431762" y="6249798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마비노기 </a:t>
            </a:r>
            <a:r>
              <a:rPr lang="ko-KR" altLang="en-US" dirty="0" err="1"/>
              <a:t>기술유닛</a:t>
            </a:r>
            <a:r>
              <a:rPr lang="ko-KR" altLang="en-US" dirty="0"/>
              <a:t> 최동민</a:t>
            </a:r>
          </a:p>
        </p:txBody>
      </p:sp>
    </p:spTree>
    <p:extLst>
      <p:ext uri="{BB962C8B-B14F-4D97-AF65-F5344CB8AC3E}">
        <p14:creationId xmlns:p14="http://schemas.microsoft.com/office/powerpoint/2010/main" val="236214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957AA-4862-4529-9FFE-633E3B9B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std::is_heap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F995BF2-A2AD-4A1B-BD8A-6234F3FB5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363" y="2633765"/>
            <a:ext cx="7065437" cy="7794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F5721BF-FD88-49CA-BE5E-E6E36534A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600" y="3253175"/>
            <a:ext cx="9159787" cy="9147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44F5D3-1448-421E-8A33-ED33A4A08C0D}"/>
              </a:ext>
            </a:extLst>
          </p:cNvPr>
          <p:cNvSpPr txBox="1"/>
          <p:nvPr/>
        </p:nvSpPr>
        <p:spPr>
          <a:xfrm>
            <a:off x="1122363" y="2059045"/>
            <a:ext cx="403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[first, last) </a:t>
            </a:r>
            <a:r>
              <a:rPr lang="ko-KR" altLang="en-US" dirty="0"/>
              <a:t>가 </a:t>
            </a:r>
            <a:r>
              <a:rPr lang="en-US" altLang="ko-KR" dirty="0"/>
              <a:t>max heap </a:t>
            </a:r>
            <a:r>
              <a:rPr lang="ko-KR" altLang="en-US" dirty="0"/>
              <a:t>인지 확인한다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3241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1DC06-660A-4A24-A220-5267402E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is_heap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용례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701FB40-F3A6-46C7-9C41-2F686C195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290" y="1907096"/>
            <a:ext cx="6781800" cy="3714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17150B-E04C-4D78-93F9-2A7BEC6EC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152" y="4307396"/>
            <a:ext cx="41243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35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1DC06-660A-4A24-A220-5267402E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is_heap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내부 구현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2CFCB74-0377-4CF1-96CC-E4D25D614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837" y="1829320"/>
            <a:ext cx="10220325" cy="21336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5AA66FD-14A6-467C-B92F-7F0FF4918CAA}"/>
              </a:ext>
            </a:extLst>
          </p:cNvPr>
          <p:cNvSpPr/>
          <p:nvPr/>
        </p:nvSpPr>
        <p:spPr>
          <a:xfrm>
            <a:off x="2309248" y="3359445"/>
            <a:ext cx="8622126" cy="269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647902-B335-4285-B675-3F1281F064A1}"/>
              </a:ext>
            </a:extLst>
          </p:cNvPr>
          <p:cNvSpPr txBox="1"/>
          <p:nvPr/>
        </p:nvSpPr>
        <p:spPr>
          <a:xfrm>
            <a:off x="3374728" y="3962920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끝까지 </a:t>
            </a:r>
            <a:r>
              <a:rPr lang="en-US" altLang="ko-KR" dirty="0"/>
              <a:t>Heap</a:t>
            </a:r>
            <a:r>
              <a:rPr lang="ko-KR" altLang="en-US" dirty="0"/>
              <a:t>이면 </a:t>
            </a:r>
            <a:r>
              <a:rPr lang="en-US" altLang="ko-KR" dirty="0"/>
              <a:t>true!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7681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46760-DD6C-49A8-AB88-6BB26C7C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push_heap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BA3C5-7D54-45EE-AA9B-57D49A625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108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957AA-4862-4529-9FFE-633E3B9B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push_heap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6D25A6-5370-4025-8CD0-A8B98BC3B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82" y="2474353"/>
            <a:ext cx="8367332" cy="7251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23F991C-90AB-48D2-9656-148C0DDD5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672" y="3601107"/>
            <a:ext cx="8813589" cy="8925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57C69A-8C63-453B-8C8F-0594C1CF1A54}"/>
              </a:ext>
            </a:extLst>
          </p:cNvPr>
          <p:cNvSpPr txBox="1"/>
          <p:nvPr/>
        </p:nvSpPr>
        <p:spPr>
          <a:xfrm>
            <a:off x="1122364" y="1789579"/>
            <a:ext cx="697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Consolas" panose="020B0609020204030204" pitchFamily="49" charset="0"/>
              </a:rPr>
              <a:t>힙에</a:t>
            </a:r>
            <a:r>
              <a:rPr lang="ko-KR" altLang="en-US" dirty="0">
                <a:latin typeface="Consolas" panose="020B0609020204030204" pitchFamily="49" charset="0"/>
              </a:rPr>
              <a:t> 원소 추가</a:t>
            </a:r>
            <a:r>
              <a:rPr lang="en-US" altLang="ko-KR" dirty="0">
                <a:latin typeface="Consolas" panose="020B0609020204030204" pitchFamily="49" charset="0"/>
              </a:rPr>
              <a:t>. </a:t>
            </a:r>
            <a:r>
              <a:rPr lang="ko-KR" altLang="en-US" dirty="0">
                <a:latin typeface="Consolas" panose="020B0609020204030204" pitchFamily="49" charset="0"/>
              </a:rPr>
              <a:t>단 컨테이너에 미리 추가할 원소를 넣어둬야 함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전제조건 </a:t>
            </a:r>
            <a:r>
              <a:rPr lang="en-US" altLang="ko-KR" dirty="0">
                <a:latin typeface="Consolas" panose="020B0609020204030204" pitchFamily="49" charset="0"/>
              </a:rPr>
              <a:t>: </a:t>
            </a:r>
            <a:r>
              <a:rPr lang="ko-KR" altLang="en-US" dirty="0">
                <a:latin typeface="Consolas" panose="020B0609020204030204" pitchFamily="49" charset="0"/>
              </a:rPr>
              <a:t>맨 마지막 원소 </a:t>
            </a:r>
            <a:r>
              <a:rPr lang="en-US" altLang="ko-KR" dirty="0">
                <a:latin typeface="Consolas" panose="020B0609020204030204" pitchFamily="49" charset="0"/>
              </a:rPr>
              <a:t>(push</a:t>
            </a:r>
            <a:r>
              <a:rPr lang="ko-KR" altLang="en-US" dirty="0">
                <a:latin typeface="Consolas" panose="020B0609020204030204" pitchFamily="49" charset="0"/>
              </a:rPr>
              <a:t>할 원소</a:t>
            </a:r>
            <a:r>
              <a:rPr lang="en-US" altLang="ko-KR" dirty="0">
                <a:latin typeface="Consolas" panose="020B0609020204030204" pitchFamily="49" charset="0"/>
              </a:rPr>
              <a:t>) </a:t>
            </a:r>
            <a:r>
              <a:rPr lang="ko-KR" altLang="en-US" dirty="0">
                <a:latin typeface="Consolas" panose="020B0609020204030204" pitchFamily="49" charset="0"/>
              </a:rPr>
              <a:t>를 빼고는 모두 </a:t>
            </a:r>
            <a:r>
              <a:rPr lang="ko-KR" altLang="en-US" dirty="0" err="1">
                <a:latin typeface="Consolas" panose="020B0609020204030204" pitchFamily="49" charset="0"/>
              </a:rPr>
              <a:t>힙</a:t>
            </a:r>
            <a:r>
              <a:rPr lang="ko-KR" altLang="en-US" dirty="0">
                <a:latin typeface="Consolas" panose="020B0609020204030204" pitchFamily="49" charset="0"/>
              </a:rPr>
              <a:t> 상태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CD76ADE-DF7B-4C8B-9186-BD3E7C5BD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829473"/>
              </p:ext>
            </p:extLst>
          </p:nvPr>
        </p:nvGraphicFramePr>
        <p:xfrm>
          <a:off x="3249007" y="5290446"/>
          <a:ext cx="5316096" cy="552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512">
                  <a:extLst>
                    <a:ext uri="{9D8B030D-6E8A-4147-A177-3AD203B41FA5}">
                      <a16:colId xmlns:a16="http://schemas.microsoft.com/office/drawing/2014/main" val="3032097597"/>
                    </a:ext>
                  </a:extLst>
                </a:gridCol>
                <a:gridCol w="664512">
                  <a:extLst>
                    <a:ext uri="{9D8B030D-6E8A-4147-A177-3AD203B41FA5}">
                      <a16:colId xmlns:a16="http://schemas.microsoft.com/office/drawing/2014/main" val="2509856776"/>
                    </a:ext>
                  </a:extLst>
                </a:gridCol>
                <a:gridCol w="664512">
                  <a:extLst>
                    <a:ext uri="{9D8B030D-6E8A-4147-A177-3AD203B41FA5}">
                      <a16:colId xmlns:a16="http://schemas.microsoft.com/office/drawing/2014/main" val="2316039297"/>
                    </a:ext>
                  </a:extLst>
                </a:gridCol>
                <a:gridCol w="664512">
                  <a:extLst>
                    <a:ext uri="{9D8B030D-6E8A-4147-A177-3AD203B41FA5}">
                      <a16:colId xmlns:a16="http://schemas.microsoft.com/office/drawing/2014/main" val="1844163777"/>
                    </a:ext>
                  </a:extLst>
                </a:gridCol>
                <a:gridCol w="664512">
                  <a:extLst>
                    <a:ext uri="{9D8B030D-6E8A-4147-A177-3AD203B41FA5}">
                      <a16:colId xmlns:a16="http://schemas.microsoft.com/office/drawing/2014/main" val="2628549129"/>
                    </a:ext>
                  </a:extLst>
                </a:gridCol>
                <a:gridCol w="664512">
                  <a:extLst>
                    <a:ext uri="{9D8B030D-6E8A-4147-A177-3AD203B41FA5}">
                      <a16:colId xmlns:a16="http://schemas.microsoft.com/office/drawing/2014/main" val="3404145354"/>
                    </a:ext>
                  </a:extLst>
                </a:gridCol>
                <a:gridCol w="664512">
                  <a:extLst>
                    <a:ext uri="{9D8B030D-6E8A-4147-A177-3AD203B41FA5}">
                      <a16:colId xmlns:a16="http://schemas.microsoft.com/office/drawing/2014/main" val="2127138166"/>
                    </a:ext>
                  </a:extLst>
                </a:gridCol>
                <a:gridCol w="664512">
                  <a:extLst>
                    <a:ext uri="{9D8B030D-6E8A-4147-A177-3AD203B41FA5}">
                      <a16:colId xmlns:a16="http://schemas.microsoft.com/office/drawing/2014/main" val="2410652100"/>
                    </a:ext>
                  </a:extLst>
                </a:gridCol>
              </a:tblGrid>
              <a:tr h="552336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T="37785" marB="37785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406977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D3E0255-0874-4E7E-A81D-87E65778E429}"/>
              </a:ext>
            </a:extLst>
          </p:cNvPr>
          <p:cNvCxnSpPr/>
          <p:nvPr/>
        </p:nvCxnSpPr>
        <p:spPr>
          <a:xfrm>
            <a:off x="3374728" y="5953468"/>
            <a:ext cx="44206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6D9BD0B-BE49-4FBE-96C2-D4AB7631DC2F}"/>
              </a:ext>
            </a:extLst>
          </p:cNvPr>
          <p:cNvSpPr txBox="1"/>
          <p:nvPr/>
        </p:nvSpPr>
        <p:spPr>
          <a:xfrm>
            <a:off x="4973284" y="601925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max heap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950C58-00C3-4F08-B3B4-03460B964996}"/>
              </a:ext>
            </a:extLst>
          </p:cNvPr>
          <p:cNvSpPr txBox="1"/>
          <p:nvPr/>
        </p:nvSpPr>
        <p:spPr>
          <a:xfrm>
            <a:off x="2935071" y="4896841"/>
            <a:ext cx="59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first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1551D-9FA2-4099-8E44-A01EE9BAC669}"/>
              </a:ext>
            </a:extLst>
          </p:cNvPr>
          <p:cNvSpPr txBox="1"/>
          <p:nvPr/>
        </p:nvSpPr>
        <p:spPr>
          <a:xfrm>
            <a:off x="8264678" y="4851887"/>
            <a:ext cx="54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last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16EBF0-CCDB-4CCC-A44F-EF654EA3B4B2}"/>
              </a:ext>
            </a:extLst>
          </p:cNvPr>
          <p:cNvSpPr txBox="1"/>
          <p:nvPr/>
        </p:nvSpPr>
        <p:spPr>
          <a:xfrm>
            <a:off x="7857913" y="5372675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596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957AA-4862-4529-9FFE-633E3B9B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push_heap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용례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879843-64C3-4189-A20B-CC668F976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872" y="1846137"/>
            <a:ext cx="6848475" cy="39814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F4C8331-0B8E-48DC-9A94-4493F4B4D2DB}"/>
              </a:ext>
            </a:extLst>
          </p:cNvPr>
          <p:cNvSpPr/>
          <p:nvPr/>
        </p:nvSpPr>
        <p:spPr>
          <a:xfrm>
            <a:off x="1800840" y="3806780"/>
            <a:ext cx="1876425" cy="269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BB4865-34BB-4376-8C99-6E6C33E63D65}"/>
              </a:ext>
            </a:extLst>
          </p:cNvPr>
          <p:cNvSpPr/>
          <p:nvPr/>
        </p:nvSpPr>
        <p:spPr>
          <a:xfrm>
            <a:off x="1801642" y="4077590"/>
            <a:ext cx="4126824" cy="269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C92E1-BBBE-4C9B-9D33-E3A4720D5E4F}"/>
              </a:ext>
            </a:extLst>
          </p:cNvPr>
          <p:cNvSpPr txBox="1"/>
          <p:nvPr/>
        </p:nvSpPr>
        <p:spPr>
          <a:xfrm>
            <a:off x="3701386" y="3772450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맨 뒤에 원소 추가 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A0C44-B663-4B26-A3E8-48388FD5C5D6}"/>
              </a:ext>
            </a:extLst>
          </p:cNvPr>
          <p:cNvSpPr txBox="1"/>
          <p:nvPr/>
        </p:nvSpPr>
        <p:spPr>
          <a:xfrm>
            <a:off x="5895362" y="4057854"/>
            <a:ext cx="2226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"</a:t>
            </a:r>
            <a:r>
              <a:rPr lang="ko-KR" altLang="en-US" sz="1600" dirty="0">
                <a:solidFill>
                  <a:schemeClr val="bg1"/>
                </a:solidFill>
              </a:rPr>
              <a:t>이것도 </a:t>
            </a:r>
            <a:r>
              <a:rPr lang="ko-KR" altLang="en-US" sz="1600" dirty="0" err="1">
                <a:solidFill>
                  <a:schemeClr val="bg1"/>
                </a:solidFill>
              </a:rPr>
              <a:t>힙으로</a:t>
            </a:r>
            <a:r>
              <a:rPr lang="ko-KR" altLang="en-US" sz="1600" dirty="0">
                <a:solidFill>
                  <a:schemeClr val="bg1"/>
                </a:solidFill>
              </a:rPr>
              <a:t> 만들어라</a:t>
            </a:r>
            <a:r>
              <a:rPr lang="en-US" altLang="ko-KR" sz="1600" dirty="0">
                <a:solidFill>
                  <a:schemeClr val="bg1"/>
                </a:solidFill>
              </a:rPr>
              <a:t>"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뻥튀기 노점상의 적반하장 무리수 던지기">
            <a:extLst>
              <a:ext uri="{FF2B5EF4-FFF2-40B4-BE49-F238E27FC236}">
                <a16:creationId xmlns:a16="http://schemas.microsoft.com/office/drawing/2014/main" id="{57E45C29-A3C5-40E1-8428-CBCD10D3E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770" y="3941727"/>
            <a:ext cx="227647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5D78B8-24C6-4D15-B580-057D3B68B33F}"/>
              </a:ext>
            </a:extLst>
          </p:cNvPr>
          <p:cNvSpPr txBox="1"/>
          <p:nvPr/>
        </p:nvSpPr>
        <p:spPr>
          <a:xfrm>
            <a:off x="8943120" y="4057854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표준위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3E017B-3352-4DCB-9E46-009EE43B5CB6}"/>
              </a:ext>
            </a:extLst>
          </p:cNvPr>
          <p:cNvSpPr txBox="1"/>
          <p:nvPr/>
        </p:nvSpPr>
        <p:spPr>
          <a:xfrm>
            <a:off x="8746264" y="3510840"/>
            <a:ext cx="18902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컨테이너랑은</a:t>
            </a:r>
            <a:r>
              <a:rPr lang="ko-KR" altLang="en-US" sz="1050" dirty="0"/>
              <a:t> 독립적인 </a:t>
            </a:r>
            <a:br>
              <a:rPr lang="en-US" altLang="ko-KR" sz="1050" dirty="0"/>
            </a:br>
            <a:r>
              <a:rPr lang="en-US" altLang="ko-KR" sz="1050" dirty="0" err="1"/>
              <a:t>push_heap</a:t>
            </a:r>
            <a:r>
              <a:rPr lang="ko-KR" altLang="en-US" sz="1050" dirty="0"/>
              <a:t>을 </a:t>
            </a:r>
            <a:r>
              <a:rPr lang="ko-KR" altLang="en-US" sz="1050" dirty="0" err="1"/>
              <a:t>만들라더고요</a:t>
            </a:r>
            <a:r>
              <a:rPr lang="en-US" altLang="ko-KR" sz="1050" dirty="0"/>
              <a:t>?</a:t>
            </a:r>
            <a:endParaRPr lang="ko-KR" altLang="en-US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D7F542-A8EA-4AA6-AF1F-5DFF2853F18F}"/>
              </a:ext>
            </a:extLst>
          </p:cNvPr>
          <p:cNvSpPr txBox="1"/>
          <p:nvPr/>
        </p:nvSpPr>
        <p:spPr>
          <a:xfrm>
            <a:off x="8314015" y="6545407"/>
            <a:ext cx="3877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물론 이것이 </a:t>
            </a:r>
            <a:r>
              <a:rPr lang="ko-KR" altLang="en-US" sz="1200" dirty="0" err="1"/>
              <a:t>제네럴을</a:t>
            </a:r>
            <a:r>
              <a:rPr lang="ko-KR" altLang="en-US" sz="1200" dirty="0"/>
              <a:t> 위한 최선의 설계라는 것은 이해합니다</a:t>
            </a:r>
          </a:p>
        </p:txBody>
      </p:sp>
    </p:spTree>
    <p:extLst>
      <p:ext uri="{BB962C8B-B14F-4D97-AF65-F5344CB8AC3E}">
        <p14:creationId xmlns:p14="http://schemas.microsoft.com/office/powerpoint/2010/main" val="2761761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C2C931A-21EA-44D9-BA21-A1D82EBC7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226" y="1446536"/>
            <a:ext cx="9540744" cy="299132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69957AA-4862-4529-9FFE-633E3B9B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push_heap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내부 구현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89C7EE-941A-4DCA-A57A-7889A232E32F}"/>
              </a:ext>
            </a:extLst>
          </p:cNvPr>
          <p:cNvSpPr txBox="1"/>
          <p:nvPr/>
        </p:nvSpPr>
        <p:spPr>
          <a:xfrm>
            <a:off x="5069697" y="3989537"/>
            <a:ext cx="8418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rgbClr val="FF0000"/>
                </a:solidFill>
              </a:rPr>
              <a:t>힙</a:t>
            </a:r>
            <a:r>
              <a:rPr lang="ko-KR" altLang="en-US" sz="1100" dirty="0">
                <a:solidFill>
                  <a:srgbClr val="FF0000"/>
                </a:solidFill>
              </a:rPr>
              <a:t> 전체개수</a:t>
            </a:r>
            <a:br>
              <a:rPr lang="en-US" altLang="ko-KR" sz="1100" dirty="0">
                <a:solidFill>
                  <a:srgbClr val="FF0000"/>
                </a:solidFill>
              </a:rPr>
            </a:br>
            <a:r>
              <a:rPr lang="en-US" altLang="ko-KR" sz="1100" dirty="0">
                <a:solidFill>
                  <a:srgbClr val="FF0000"/>
                </a:solidFill>
              </a:rPr>
              <a:t>(Hole)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4731EC-3272-4237-AD1F-02B3601A74CD}"/>
              </a:ext>
            </a:extLst>
          </p:cNvPr>
          <p:cNvSpPr txBox="1"/>
          <p:nvPr/>
        </p:nvSpPr>
        <p:spPr>
          <a:xfrm>
            <a:off x="6044399" y="3989537"/>
            <a:ext cx="66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Top </a:t>
            </a:r>
            <a:r>
              <a:rPr lang="en-US" altLang="ko-KR" sz="1100" dirty="0" err="1">
                <a:solidFill>
                  <a:srgbClr val="FF0000"/>
                </a:solidFill>
              </a:rPr>
              <a:t>Idx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92A31F-2DF5-475C-BF98-C21831A79955}"/>
              </a:ext>
            </a:extLst>
          </p:cNvPr>
          <p:cNvSpPr txBox="1"/>
          <p:nvPr/>
        </p:nvSpPr>
        <p:spPr>
          <a:xfrm>
            <a:off x="7453277" y="3989537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input value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51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957AA-4862-4529-9FFE-633E3B9B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push_heap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내부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926DF9-4587-45C6-84D4-5547042DE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5374"/>
            <a:ext cx="8399318" cy="3487252"/>
          </a:xfrm>
          <a:prstGeom prst="rect">
            <a:avLst/>
          </a:prstGeom>
        </p:spPr>
      </p:pic>
      <p:pic>
        <p:nvPicPr>
          <p:cNvPr id="2050" name="Picture 2" descr="Max Heap Animated Example">
            <a:extLst>
              <a:ext uri="{FF2B5EF4-FFF2-40B4-BE49-F238E27FC236}">
                <a16:creationId xmlns:a16="http://schemas.microsoft.com/office/drawing/2014/main" id="{0F1E4151-B0AA-4410-B63F-DAC4554C34A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4000500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C49D9D-7869-4F16-88EB-6A6ED32E7A9B}"/>
              </a:ext>
            </a:extLst>
          </p:cNvPr>
          <p:cNvSpPr txBox="1"/>
          <p:nvPr/>
        </p:nvSpPr>
        <p:spPr>
          <a:xfrm>
            <a:off x="9448937" y="363786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GIF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6FDE99-5B56-40E5-AE9F-A2BB94EF4D5A}"/>
              </a:ext>
            </a:extLst>
          </p:cNvPr>
          <p:cNvSpPr/>
          <p:nvPr/>
        </p:nvSpPr>
        <p:spPr>
          <a:xfrm>
            <a:off x="1667908" y="3294052"/>
            <a:ext cx="2497523" cy="269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CF5FE4-F410-4563-8E2F-B0704C80AB55}"/>
              </a:ext>
            </a:extLst>
          </p:cNvPr>
          <p:cNvSpPr txBox="1"/>
          <p:nvPr/>
        </p:nvSpPr>
        <p:spPr>
          <a:xfrm>
            <a:off x="4285976" y="3374723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부모 노드로 이동하며 비교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451323-2853-4C92-B95D-F44F5C41A4FF}"/>
              </a:ext>
            </a:extLst>
          </p:cNvPr>
          <p:cNvSpPr/>
          <p:nvPr/>
        </p:nvSpPr>
        <p:spPr>
          <a:xfrm>
            <a:off x="1649987" y="3771917"/>
            <a:ext cx="4022285" cy="434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671737-8F89-4FC8-B30C-901477E8B739}"/>
              </a:ext>
            </a:extLst>
          </p:cNvPr>
          <p:cNvSpPr txBox="1"/>
          <p:nvPr/>
        </p:nvSpPr>
        <p:spPr>
          <a:xfrm>
            <a:off x="4267343" y="4171802"/>
            <a:ext cx="2852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input</a:t>
            </a:r>
            <a:r>
              <a:rPr lang="ko-KR" altLang="en-US" dirty="0">
                <a:solidFill>
                  <a:srgbClr val="FF0000"/>
                </a:solidFill>
              </a:rPr>
              <a:t> 이 더 크면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자식 노드를 부모 노드로 교체</a:t>
            </a:r>
          </a:p>
        </p:txBody>
      </p:sp>
    </p:spTree>
    <p:extLst>
      <p:ext uri="{BB962C8B-B14F-4D97-AF65-F5344CB8AC3E}">
        <p14:creationId xmlns:p14="http://schemas.microsoft.com/office/powerpoint/2010/main" val="2426454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46760-DD6C-49A8-AB88-6BB26C7C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pop_heap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BA3C5-7D54-45EE-AA9B-57D49A625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329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957AA-4862-4529-9FFE-633E3B9B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pop_heap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102785-A57C-497D-8048-DCDA9657A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03" y="2447870"/>
            <a:ext cx="6661595" cy="6223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C76AD58-DC41-4658-91EE-C7D88D761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71" y="3364859"/>
            <a:ext cx="8401908" cy="7030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EF80DF-B5E5-4EDC-80FB-6F3966B63362}"/>
              </a:ext>
            </a:extLst>
          </p:cNvPr>
          <p:cNvSpPr txBox="1"/>
          <p:nvPr/>
        </p:nvSpPr>
        <p:spPr>
          <a:xfrm>
            <a:off x="1122364" y="1789579"/>
            <a:ext cx="4196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Consolas" panose="020B0609020204030204" pitchFamily="49" charset="0"/>
              </a:rPr>
              <a:t>힙에서</a:t>
            </a:r>
            <a:r>
              <a:rPr lang="ko-KR" altLang="en-US" dirty="0">
                <a:latin typeface="Consolas" panose="020B0609020204030204" pitchFamily="49" charset="0"/>
              </a:rPr>
              <a:t> 가장 큰 원소</a:t>
            </a:r>
            <a:r>
              <a:rPr lang="en-US" altLang="ko-KR" dirty="0">
                <a:latin typeface="Consolas" panose="020B0609020204030204" pitchFamily="49" charset="0"/>
              </a:rPr>
              <a:t>(root) pop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 err="1">
                <a:latin typeface="Consolas" panose="020B0609020204030204" pitchFamily="49" charset="0"/>
              </a:rPr>
              <a:t>pop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된 원소는 컨테이너의 맨 뒤로 이동</a:t>
            </a:r>
          </a:p>
        </p:txBody>
      </p:sp>
    </p:spTree>
    <p:extLst>
      <p:ext uri="{BB962C8B-B14F-4D97-AF65-F5344CB8AC3E}">
        <p14:creationId xmlns:p14="http://schemas.microsoft.com/office/powerpoint/2010/main" val="155207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C87E60-9358-47D8-A068-20BD59EA7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1072" y="1825625"/>
            <a:ext cx="5582728" cy="43513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dirty="0" err="1">
                <a:latin typeface="Consolas" panose="020B0609020204030204" pitchFamily="49" charset="0"/>
              </a:rPr>
              <a:t>is_heap_until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dirty="0" err="1">
                <a:latin typeface="Consolas" panose="020B0609020204030204" pitchFamily="49" charset="0"/>
              </a:rPr>
              <a:t>is_heap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push_heap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pop_heap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make_heap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sort_heap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1026" name="Picture 2" descr="Image result for 목차 하상욱">
            <a:extLst>
              <a:ext uri="{FF2B5EF4-FFF2-40B4-BE49-F238E27FC236}">
                <a16:creationId xmlns:a16="http://schemas.microsoft.com/office/drawing/2014/main" id="{A1862945-3AB5-40ED-BC1E-BD691E621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15" y="1256282"/>
            <a:ext cx="4538594" cy="335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75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pop_heap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용례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D6DA72C-5F68-45ED-AADC-BE54350E5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257" y="1690688"/>
            <a:ext cx="6429375" cy="33432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00CD4E9-4C8A-4585-BFEA-1C021AF75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257" y="5167312"/>
            <a:ext cx="33242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66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957AA-4862-4529-9FFE-633E3B9B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pop_heap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내부 구현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7268024-DDF2-4379-9677-AE8EE617FA60}"/>
              </a:ext>
            </a:extLst>
          </p:cNvPr>
          <p:cNvSpPr/>
          <p:nvPr/>
        </p:nvSpPr>
        <p:spPr>
          <a:xfrm>
            <a:off x="9821024" y="1356200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1F1694A-27BF-4869-AAD2-07F1605597A9}"/>
              </a:ext>
            </a:extLst>
          </p:cNvPr>
          <p:cNvSpPr/>
          <p:nvPr/>
        </p:nvSpPr>
        <p:spPr>
          <a:xfrm>
            <a:off x="9165323" y="1943298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3B926D7-A8EC-4844-9459-26A8210CA35D}"/>
              </a:ext>
            </a:extLst>
          </p:cNvPr>
          <p:cNvSpPr/>
          <p:nvPr/>
        </p:nvSpPr>
        <p:spPr>
          <a:xfrm>
            <a:off x="8823695" y="2605700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093BE80-3E3E-4401-A15B-DC549C12758C}"/>
              </a:ext>
            </a:extLst>
          </p:cNvPr>
          <p:cNvSpPr/>
          <p:nvPr/>
        </p:nvSpPr>
        <p:spPr>
          <a:xfrm>
            <a:off x="9435512" y="2605700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BA65C9C-24C3-499F-9990-1FF192332A0E}"/>
              </a:ext>
            </a:extLst>
          </p:cNvPr>
          <p:cNvSpPr/>
          <p:nvPr/>
        </p:nvSpPr>
        <p:spPr>
          <a:xfrm>
            <a:off x="10540975" y="1943298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05B5D54-AE24-400D-A630-537C194E5B9F}"/>
              </a:ext>
            </a:extLst>
          </p:cNvPr>
          <p:cNvSpPr/>
          <p:nvPr/>
        </p:nvSpPr>
        <p:spPr>
          <a:xfrm>
            <a:off x="10325151" y="2605700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0EB3B69-B23D-44CA-BB1D-D4DF5BA290A3}"/>
              </a:ext>
            </a:extLst>
          </p:cNvPr>
          <p:cNvSpPr/>
          <p:nvPr/>
        </p:nvSpPr>
        <p:spPr>
          <a:xfrm>
            <a:off x="10936968" y="2605700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14F529D-EFFF-428F-AFDB-0C1F9BEED65C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>
          <a:xfrm flipV="1">
            <a:off x="9494378" y="1655341"/>
            <a:ext cx="383103" cy="339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57FF155-A7E3-42D9-B73A-A84AF0ACB876}"/>
              </a:ext>
            </a:extLst>
          </p:cNvPr>
          <p:cNvCxnSpPr>
            <a:cxnSpLocks/>
            <a:stCxn id="24" idx="1"/>
            <a:endCxn id="20" idx="5"/>
          </p:cNvCxnSpPr>
          <p:nvPr/>
        </p:nvCxnSpPr>
        <p:spPr>
          <a:xfrm flipH="1" flipV="1">
            <a:off x="10150079" y="1655341"/>
            <a:ext cx="447353" cy="339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15F3E8C-7286-4F7C-9EDC-8B125142133F}"/>
              </a:ext>
            </a:extLst>
          </p:cNvPr>
          <p:cNvCxnSpPr>
            <a:cxnSpLocks/>
            <a:stCxn id="26" idx="0"/>
            <a:endCxn id="24" idx="5"/>
          </p:cNvCxnSpPr>
          <p:nvPr/>
        </p:nvCxnSpPr>
        <p:spPr>
          <a:xfrm flipH="1" flipV="1">
            <a:off x="10870030" y="2242438"/>
            <a:ext cx="259694" cy="36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EA8CDCD-18BD-4101-BFFB-9BD45F899EAB}"/>
              </a:ext>
            </a:extLst>
          </p:cNvPr>
          <p:cNvCxnSpPr>
            <a:cxnSpLocks/>
            <a:stCxn id="25" idx="0"/>
            <a:endCxn id="24" idx="3"/>
          </p:cNvCxnSpPr>
          <p:nvPr/>
        </p:nvCxnSpPr>
        <p:spPr>
          <a:xfrm flipV="1">
            <a:off x="10517907" y="2242438"/>
            <a:ext cx="79525" cy="36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A90038D-4D63-47D8-987A-F7BA93737BC0}"/>
              </a:ext>
            </a:extLst>
          </p:cNvPr>
          <p:cNvCxnSpPr>
            <a:cxnSpLocks/>
            <a:stCxn id="23" idx="0"/>
            <a:endCxn id="21" idx="5"/>
          </p:cNvCxnSpPr>
          <p:nvPr/>
        </p:nvCxnSpPr>
        <p:spPr>
          <a:xfrm flipH="1" flipV="1">
            <a:off x="9494378" y="2242438"/>
            <a:ext cx="133890" cy="36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BBA5A68-B6E2-423C-8E95-4642E0587184}"/>
              </a:ext>
            </a:extLst>
          </p:cNvPr>
          <p:cNvCxnSpPr>
            <a:cxnSpLocks/>
            <a:stCxn id="22" idx="0"/>
            <a:endCxn id="21" idx="3"/>
          </p:cNvCxnSpPr>
          <p:nvPr/>
        </p:nvCxnSpPr>
        <p:spPr>
          <a:xfrm flipV="1">
            <a:off x="9016451" y="2242438"/>
            <a:ext cx="205330" cy="36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그림 85">
            <a:extLst>
              <a:ext uri="{FF2B5EF4-FFF2-40B4-BE49-F238E27FC236}">
                <a16:creationId xmlns:a16="http://schemas.microsoft.com/office/drawing/2014/main" id="{01B040EB-62CA-4D25-8256-BFBB85638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38" y="1850616"/>
            <a:ext cx="7621432" cy="1860632"/>
          </a:xfrm>
          <a:prstGeom prst="rect">
            <a:avLst/>
          </a:prstGeom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id="{3C36DCF8-0D24-4126-A426-74138D6BFAE8}"/>
              </a:ext>
            </a:extLst>
          </p:cNvPr>
          <p:cNvSpPr/>
          <p:nvPr/>
        </p:nvSpPr>
        <p:spPr>
          <a:xfrm>
            <a:off x="1552548" y="2698570"/>
            <a:ext cx="6477931" cy="395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682ABA4-D217-47C8-93F3-8E2319118A44}"/>
              </a:ext>
            </a:extLst>
          </p:cNvPr>
          <p:cNvCxnSpPr/>
          <p:nvPr/>
        </p:nvCxnSpPr>
        <p:spPr>
          <a:xfrm>
            <a:off x="8745587" y="3217941"/>
            <a:ext cx="2808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EB8BC55E-A218-4A3B-AF1D-15889DAE3C65}"/>
              </a:ext>
            </a:extLst>
          </p:cNvPr>
          <p:cNvSpPr/>
          <p:nvPr/>
        </p:nvSpPr>
        <p:spPr>
          <a:xfrm>
            <a:off x="9802385" y="3390027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615535AA-01DA-460E-B21F-493BFFBCE067}"/>
              </a:ext>
            </a:extLst>
          </p:cNvPr>
          <p:cNvSpPr/>
          <p:nvPr/>
        </p:nvSpPr>
        <p:spPr>
          <a:xfrm>
            <a:off x="9146684" y="3977125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9C2AE552-2200-4ED2-BD86-5C5A91052C18}"/>
              </a:ext>
            </a:extLst>
          </p:cNvPr>
          <p:cNvSpPr/>
          <p:nvPr/>
        </p:nvSpPr>
        <p:spPr>
          <a:xfrm>
            <a:off x="8805056" y="4639527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C31F3589-F3F0-4B71-AE31-953D4FE679D4}"/>
              </a:ext>
            </a:extLst>
          </p:cNvPr>
          <p:cNvSpPr/>
          <p:nvPr/>
        </p:nvSpPr>
        <p:spPr>
          <a:xfrm>
            <a:off x="9416873" y="4639527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B4501472-45CF-4C6D-8348-5D5E9D552FA0}"/>
              </a:ext>
            </a:extLst>
          </p:cNvPr>
          <p:cNvSpPr/>
          <p:nvPr/>
        </p:nvSpPr>
        <p:spPr>
          <a:xfrm>
            <a:off x="10522336" y="3977125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F960AFD6-8849-4777-85B2-63A6D79965B0}"/>
              </a:ext>
            </a:extLst>
          </p:cNvPr>
          <p:cNvSpPr/>
          <p:nvPr/>
        </p:nvSpPr>
        <p:spPr>
          <a:xfrm>
            <a:off x="10306512" y="4639527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CC29A1F4-7113-4688-B4B5-58F48BDF4BB6}"/>
              </a:ext>
            </a:extLst>
          </p:cNvPr>
          <p:cNvSpPr/>
          <p:nvPr/>
        </p:nvSpPr>
        <p:spPr>
          <a:xfrm>
            <a:off x="11365366" y="5232751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2EEE1C6D-65BF-4D09-8C67-7D7B0A6BE96E}"/>
              </a:ext>
            </a:extLst>
          </p:cNvPr>
          <p:cNvCxnSpPr>
            <a:cxnSpLocks/>
            <a:stCxn id="90" idx="7"/>
            <a:endCxn id="89" idx="3"/>
          </p:cNvCxnSpPr>
          <p:nvPr/>
        </p:nvCxnSpPr>
        <p:spPr>
          <a:xfrm flipV="1">
            <a:off x="9475739" y="3689168"/>
            <a:ext cx="383103" cy="339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FCA830E-F388-4D4F-B4A5-1D3F980B3655}"/>
              </a:ext>
            </a:extLst>
          </p:cNvPr>
          <p:cNvCxnSpPr>
            <a:cxnSpLocks/>
            <a:stCxn id="93" idx="1"/>
            <a:endCxn id="89" idx="5"/>
          </p:cNvCxnSpPr>
          <p:nvPr/>
        </p:nvCxnSpPr>
        <p:spPr>
          <a:xfrm flipH="1" flipV="1">
            <a:off x="10131440" y="3689168"/>
            <a:ext cx="447353" cy="339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31DB15E0-7DC2-4602-B96C-004418A0E7F1}"/>
              </a:ext>
            </a:extLst>
          </p:cNvPr>
          <p:cNvCxnSpPr>
            <a:cxnSpLocks/>
            <a:stCxn id="94" idx="0"/>
            <a:endCxn id="93" idx="3"/>
          </p:cNvCxnSpPr>
          <p:nvPr/>
        </p:nvCxnSpPr>
        <p:spPr>
          <a:xfrm flipV="1">
            <a:off x="10499268" y="4276265"/>
            <a:ext cx="79525" cy="36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EC38B5A5-D960-48BE-B182-B9F340371AB3}"/>
              </a:ext>
            </a:extLst>
          </p:cNvPr>
          <p:cNvCxnSpPr>
            <a:cxnSpLocks/>
            <a:stCxn id="92" idx="0"/>
            <a:endCxn id="90" idx="5"/>
          </p:cNvCxnSpPr>
          <p:nvPr/>
        </p:nvCxnSpPr>
        <p:spPr>
          <a:xfrm flipH="1" flipV="1">
            <a:off x="9475739" y="4276265"/>
            <a:ext cx="133890" cy="36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C9D91CC3-9692-4922-8472-BAC33B49C98D}"/>
              </a:ext>
            </a:extLst>
          </p:cNvPr>
          <p:cNvCxnSpPr>
            <a:cxnSpLocks/>
            <a:stCxn id="91" idx="0"/>
            <a:endCxn id="90" idx="3"/>
          </p:cNvCxnSpPr>
          <p:nvPr/>
        </p:nvCxnSpPr>
        <p:spPr>
          <a:xfrm flipV="1">
            <a:off x="8997812" y="4276265"/>
            <a:ext cx="205330" cy="36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화살표: 왼쪽으로 구부러짐 103">
            <a:extLst>
              <a:ext uri="{FF2B5EF4-FFF2-40B4-BE49-F238E27FC236}">
                <a16:creationId xmlns:a16="http://schemas.microsoft.com/office/drawing/2014/main" id="{9771B6F2-346B-4D0F-A492-9E747E613FB2}"/>
              </a:ext>
            </a:extLst>
          </p:cNvPr>
          <p:cNvSpPr/>
          <p:nvPr/>
        </p:nvSpPr>
        <p:spPr>
          <a:xfrm rot="18436141">
            <a:off x="11229862" y="4464021"/>
            <a:ext cx="364585" cy="7442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C269074-0DDD-498C-9625-975742D7B194}"/>
              </a:ext>
            </a:extLst>
          </p:cNvPr>
          <p:cNvSpPr txBox="1"/>
          <p:nvPr/>
        </p:nvSpPr>
        <p:spPr>
          <a:xfrm>
            <a:off x="4721249" y="2678502"/>
            <a:ext cx="3238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last </a:t>
            </a:r>
            <a:r>
              <a:rPr lang="ko-KR" altLang="en-US" sz="1200" dirty="0">
                <a:solidFill>
                  <a:srgbClr val="FF0000"/>
                </a:solidFill>
              </a:rPr>
              <a:t>를 움직여서  맨 마지막 원소를 하나 빼놓는다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32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957AA-4862-4529-9FFE-633E3B9B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pop_heap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내부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4AEACE-CF76-4C9F-AC10-BD5AB1C3B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34" y="1444795"/>
            <a:ext cx="7554443" cy="51525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28A9EB-6DB4-42A5-A6A9-6A8E790F7073}"/>
              </a:ext>
            </a:extLst>
          </p:cNvPr>
          <p:cNvSpPr txBox="1"/>
          <p:nvPr/>
        </p:nvSpPr>
        <p:spPr>
          <a:xfrm>
            <a:off x="6509481" y="14932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6A31D6-F343-4908-AA99-FA744409D4A2}"/>
              </a:ext>
            </a:extLst>
          </p:cNvPr>
          <p:cNvSpPr txBox="1"/>
          <p:nvPr/>
        </p:nvSpPr>
        <p:spPr>
          <a:xfrm>
            <a:off x="4346280" y="3270563"/>
            <a:ext cx="863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last - first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34EBF2-AFFE-4DB9-8019-E320517F8933}"/>
              </a:ext>
            </a:extLst>
          </p:cNvPr>
          <p:cNvSpPr txBox="1"/>
          <p:nvPr/>
        </p:nvSpPr>
        <p:spPr>
          <a:xfrm>
            <a:off x="3360614" y="267960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A78C42-3D83-4674-A318-2B7A71AA96F9}"/>
              </a:ext>
            </a:extLst>
          </p:cNvPr>
          <p:cNvSpPr txBox="1"/>
          <p:nvPr/>
        </p:nvSpPr>
        <p:spPr>
          <a:xfrm>
            <a:off x="2628217" y="4164132"/>
            <a:ext cx="1912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자식 노드 중 </a:t>
            </a:r>
            <a:r>
              <a:rPr lang="ko-KR" altLang="en-US" sz="1200">
                <a:solidFill>
                  <a:srgbClr val="FF0000"/>
                </a:solidFill>
              </a:rPr>
              <a:t>더 큰 것을 올림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B8A23-B820-4004-82BD-476004362C2B}"/>
              </a:ext>
            </a:extLst>
          </p:cNvPr>
          <p:cNvSpPr txBox="1"/>
          <p:nvPr/>
        </p:nvSpPr>
        <p:spPr>
          <a:xfrm>
            <a:off x="3346360" y="3783679"/>
            <a:ext cx="4578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최상위 노드 </a:t>
            </a:r>
            <a:r>
              <a:rPr lang="en-US" altLang="ko-KR" sz="1200" dirty="0">
                <a:solidFill>
                  <a:srgbClr val="FF0000"/>
                </a:solidFill>
              </a:rPr>
              <a:t>(first[0]) </a:t>
            </a:r>
            <a:r>
              <a:rPr lang="ko-KR" altLang="en-US" sz="1200" dirty="0">
                <a:solidFill>
                  <a:srgbClr val="FF0000"/>
                </a:solidFill>
              </a:rPr>
              <a:t>이 빠지므로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그 자리로 가장 큰 수를 끌어올린다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275ECB-BC46-4422-8B85-66ED475DDA22}"/>
              </a:ext>
            </a:extLst>
          </p:cNvPr>
          <p:cNvSpPr txBox="1"/>
          <p:nvPr/>
        </p:nvSpPr>
        <p:spPr>
          <a:xfrm>
            <a:off x="3465870" y="4751799"/>
            <a:ext cx="3383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이제 올라간 </a:t>
            </a:r>
            <a:r>
              <a:rPr lang="ko-KR" altLang="en-US" sz="1200" dirty="0" err="1">
                <a:solidFill>
                  <a:srgbClr val="FF0000"/>
                </a:solidFill>
              </a:rPr>
              <a:t>자식노드</a:t>
            </a:r>
            <a:r>
              <a:rPr lang="en-US" altLang="ko-KR" sz="1200" dirty="0">
                <a:solidFill>
                  <a:srgbClr val="FF0000"/>
                </a:solidFill>
              </a:rPr>
              <a:t>(_</a:t>
            </a:r>
            <a:r>
              <a:rPr lang="en-US" altLang="ko-KR" sz="1200" dirty="0" err="1">
                <a:solidFill>
                  <a:srgbClr val="FF0000"/>
                </a:solidFill>
              </a:rPr>
              <a:t>Idx</a:t>
            </a:r>
            <a:r>
              <a:rPr lang="en-US" altLang="ko-KR" sz="1200" dirty="0">
                <a:solidFill>
                  <a:srgbClr val="FF0000"/>
                </a:solidFill>
              </a:rPr>
              <a:t>) </a:t>
            </a:r>
            <a:r>
              <a:rPr lang="ko-KR" altLang="en-US" sz="1200" dirty="0">
                <a:solidFill>
                  <a:srgbClr val="FF0000"/>
                </a:solidFill>
              </a:rPr>
              <a:t>가 구멍</a:t>
            </a:r>
            <a:r>
              <a:rPr lang="en-US" altLang="ko-KR" sz="1200" dirty="0">
                <a:solidFill>
                  <a:srgbClr val="FF0000"/>
                </a:solidFill>
              </a:rPr>
              <a:t>(Hole) </a:t>
            </a:r>
            <a:r>
              <a:rPr lang="ko-KR" altLang="en-US" sz="1200" dirty="0">
                <a:solidFill>
                  <a:srgbClr val="FF0000"/>
                </a:solidFill>
              </a:rPr>
              <a:t>이 된다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... </a:t>
            </a:r>
            <a:r>
              <a:rPr lang="ko-KR" altLang="en-US" sz="1200" dirty="0">
                <a:solidFill>
                  <a:srgbClr val="FF0000"/>
                </a:solidFill>
              </a:rPr>
              <a:t>반복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78298A-552A-4DA6-AA9F-E6220FB473BA}"/>
              </a:ext>
            </a:extLst>
          </p:cNvPr>
          <p:cNvSpPr/>
          <p:nvPr/>
        </p:nvSpPr>
        <p:spPr>
          <a:xfrm>
            <a:off x="1269680" y="3461853"/>
            <a:ext cx="6477931" cy="18157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7268024-DDF2-4379-9677-AE8EE617FA60}"/>
              </a:ext>
            </a:extLst>
          </p:cNvPr>
          <p:cNvSpPr/>
          <p:nvPr/>
        </p:nvSpPr>
        <p:spPr>
          <a:xfrm>
            <a:off x="9821024" y="1356200"/>
            <a:ext cx="385512" cy="350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1F1694A-27BF-4869-AAD2-07F1605597A9}"/>
              </a:ext>
            </a:extLst>
          </p:cNvPr>
          <p:cNvSpPr/>
          <p:nvPr/>
        </p:nvSpPr>
        <p:spPr>
          <a:xfrm>
            <a:off x="9165323" y="1943298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3B926D7-A8EC-4844-9459-26A8210CA35D}"/>
              </a:ext>
            </a:extLst>
          </p:cNvPr>
          <p:cNvSpPr/>
          <p:nvPr/>
        </p:nvSpPr>
        <p:spPr>
          <a:xfrm>
            <a:off x="8823695" y="2605700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093BE80-3E3E-4401-A15B-DC549C12758C}"/>
              </a:ext>
            </a:extLst>
          </p:cNvPr>
          <p:cNvSpPr/>
          <p:nvPr/>
        </p:nvSpPr>
        <p:spPr>
          <a:xfrm>
            <a:off x="9435512" y="2605700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BA65C9C-24C3-499F-9990-1FF192332A0E}"/>
              </a:ext>
            </a:extLst>
          </p:cNvPr>
          <p:cNvSpPr/>
          <p:nvPr/>
        </p:nvSpPr>
        <p:spPr>
          <a:xfrm>
            <a:off x="10540975" y="1943298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05B5D54-AE24-400D-A630-537C194E5B9F}"/>
              </a:ext>
            </a:extLst>
          </p:cNvPr>
          <p:cNvSpPr/>
          <p:nvPr/>
        </p:nvSpPr>
        <p:spPr>
          <a:xfrm>
            <a:off x="10325151" y="2605700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14F529D-EFFF-428F-AFDB-0C1F9BEED65C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>
          <a:xfrm flipV="1">
            <a:off x="9494378" y="1655341"/>
            <a:ext cx="383103" cy="339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57FF155-A7E3-42D9-B73A-A84AF0ACB876}"/>
              </a:ext>
            </a:extLst>
          </p:cNvPr>
          <p:cNvCxnSpPr>
            <a:cxnSpLocks/>
            <a:stCxn id="24" idx="1"/>
            <a:endCxn id="20" idx="5"/>
          </p:cNvCxnSpPr>
          <p:nvPr/>
        </p:nvCxnSpPr>
        <p:spPr>
          <a:xfrm flipH="1" flipV="1">
            <a:off x="10150079" y="1655341"/>
            <a:ext cx="447353" cy="339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EA8CDCD-18BD-4101-BFFB-9BD45F899EAB}"/>
              </a:ext>
            </a:extLst>
          </p:cNvPr>
          <p:cNvCxnSpPr>
            <a:cxnSpLocks/>
            <a:stCxn id="25" idx="0"/>
            <a:endCxn id="24" idx="3"/>
          </p:cNvCxnSpPr>
          <p:nvPr/>
        </p:nvCxnSpPr>
        <p:spPr>
          <a:xfrm flipV="1">
            <a:off x="10517907" y="2242438"/>
            <a:ext cx="79525" cy="36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A90038D-4D63-47D8-987A-F7BA93737BC0}"/>
              </a:ext>
            </a:extLst>
          </p:cNvPr>
          <p:cNvCxnSpPr>
            <a:cxnSpLocks/>
            <a:stCxn id="23" idx="0"/>
            <a:endCxn id="21" idx="5"/>
          </p:cNvCxnSpPr>
          <p:nvPr/>
        </p:nvCxnSpPr>
        <p:spPr>
          <a:xfrm flipH="1" flipV="1">
            <a:off x="9494378" y="2242438"/>
            <a:ext cx="133890" cy="36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BBA5A68-B6E2-423C-8E95-4642E0587184}"/>
              </a:ext>
            </a:extLst>
          </p:cNvPr>
          <p:cNvCxnSpPr>
            <a:cxnSpLocks/>
            <a:stCxn id="22" idx="0"/>
            <a:endCxn id="21" idx="3"/>
          </p:cNvCxnSpPr>
          <p:nvPr/>
        </p:nvCxnSpPr>
        <p:spPr>
          <a:xfrm flipV="1">
            <a:off x="9016451" y="2242438"/>
            <a:ext cx="205330" cy="36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C37C0613-F0D2-47EB-A179-78CD8EB1B68F}"/>
              </a:ext>
            </a:extLst>
          </p:cNvPr>
          <p:cNvSpPr/>
          <p:nvPr/>
        </p:nvSpPr>
        <p:spPr>
          <a:xfrm>
            <a:off x="10480544" y="813820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9835FB-409E-4B13-9E77-A51D3B0910CE}"/>
              </a:ext>
            </a:extLst>
          </p:cNvPr>
          <p:cNvSpPr txBox="1"/>
          <p:nvPr/>
        </p:nvSpPr>
        <p:spPr>
          <a:xfrm>
            <a:off x="9610650" y="52457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pop</a:t>
            </a:r>
            <a:endParaRPr lang="ko-KR" altLang="en-US" dirty="0"/>
          </a:p>
        </p:txBody>
      </p:sp>
      <p:sp>
        <p:nvSpPr>
          <p:cNvPr id="35" name="화살표: 왼쪽으로 구부러짐 34">
            <a:extLst>
              <a:ext uri="{FF2B5EF4-FFF2-40B4-BE49-F238E27FC236}">
                <a16:creationId xmlns:a16="http://schemas.microsoft.com/office/drawing/2014/main" id="{3B6BB75C-3A51-44EB-BB12-E5AA4F9451F3}"/>
              </a:ext>
            </a:extLst>
          </p:cNvPr>
          <p:cNvSpPr/>
          <p:nvPr/>
        </p:nvSpPr>
        <p:spPr>
          <a:xfrm rot="13166797">
            <a:off x="9947051" y="673121"/>
            <a:ext cx="364585" cy="7442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DE35FEA-B944-4AA4-BD6E-DD0FCDC7DD3B}"/>
              </a:ext>
            </a:extLst>
          </p:cNvPr>
          <p:cNvSpPr/>
          <p:nvPr/>
        </p:nvSpPr>
        <p:spPr>
          <a:xfrm>
            <a:off x="9960268" y="3225571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261445BB-E44F-40FE-ABAF-D3E86A543102}"/>
              </a:ext>
            </a:extLst>
          </p:cNvPr>
          <p:cNvSpPr/>
          <p:nvPr/>
        </p:nvSpPr>
        <p:spPr>
          <a:xfrm>
            <a:off x="9304567" y="3812669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A7EBD62-F1E1-4BA7-8A6B-545687F73274}"/>
              </a:ext>
            </a:extLst>
          </p:cNvPr>
          <p:cNvSpPr/>
          <p:nvPr/>
        </p:nvSpPr>
        <p:spPr>
          <a:xfrm>
            <a:off x="8962939" y="4475071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11BAE21-E2D8-4346-9CB9-70040411AE55}"/>
              </a:ext>
            </a:extLst>
          </p:cNvPr>
          <p:cNvSpPr/>
          <p:nvPr/>
        </p:nvSpPr>
        <p:spPr>
          <a:xfrm>
            <a:off x="9574756" y="4475071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5760E2-5456-4AB2-B451-0050B79E0DEA}"/>
              </a:ext>
            </a:extLst>
          </p:cNvPr>
          <p:cNvSpPr/>
          <p:nvPr/>
        </p:nvSpPr>
        <p:spPr>
          <a:xfrm>
            <a:off x="10680219" y="3812669"/>
            <a:ext cx="385512" cy="350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69C4809-997E-4249-8C22-CCE0930B2D1A}"/>
              </a:ext>
            </a:extLst>
          </p:cNvPr>
          <p:cNvSpPr/>
          <p:nvPr/>
        </p:nvSpPr>
        <p:spPr>
          <a:xfrm>
            <a:off x="10464395" y="4475071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FC6BB972-B9A3-4727-BDD2-AACAA9CE42FC}"/>
              </a:ext>
            </a:extLst>
          </p:cNvPr>
          <p:cNvCxnSpPr>
            <a:cxnSpLocks/>
            <a:stCxn id="53" idx="7"/>
            <a:endCxn id="52" idx="3"/>
          </p:cNvCxnSpPr>
          <p:nvPr/>
        </p:nvCxnSpPr>
        <p:spPr>
          <a:xfrm flipV="1">
            <a:off x="9633622" y="3524712"/>
            <a:ext cx="383103" cy="339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10B2312-6990-4792-AD2E-CCFF2E49DE99}"/>
              </a:ext>
            </a:extLst>
          </p:cNvPr>
          <p:cNvCxnSpPr>
            <a:cxnSpLocks/>
            <a:stCxn id="56" idx="1"/>
            <a:endCxn id="52" idx="5"/>
          </p:cNvCxnSpPr>
          <p:nvPr/>
        </p:nvCxnSpPr>
        <p:spPr>
          <a:xfrm flipH="1" flipV="1">
            <a:off x="10289323" y="3524712"/>
            <a:ext cx="447353" cy="339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68178B87-2842-43FD-87E2-D8E2D34D142A}"/>
              </a:ext>
            </a:extLst>
          </p:cNvPr>
          <p:cNvCxnSpPr>
            <a:cxnSpLocks/>
            <a:stCxn id="57" idx="0"/>
            <a:endCxn id="56" idx="3"/>
          </p:cNvCxnSpPr>
          <p:nvPr/>
        </p:nvCxnSpPr>
        <p:spPr>
          <a:xfrm flipV="1">
            <a:off x="10657151" y="4111809"/>
            <a:ext cx="79525" cy="36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4BB784D-4CDA-431F-8856-23B43DB32C28}"/>
              </a:ext>
            </a:extLst>
          </p:cNvPr>
          <p:cNvCxnSpPr>
            <a:cxnSpLocks/>
            <a:stCxn id="55" idx="0"/>
            <a:endCxn id="53" idx="5"/>
          </p:cNvCxnSpPr>
          <p:nvPr/>
        </p:nvCxnSpPr>
        <p:spPr>
          <a:xfrm flipH="1" flipV="1">
            <a:off x="9633622" y="4111809"/>
            <a:ext cx="133890" cy="36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9EA7D244-EDE0-4594-9898-5A6AED34F325}"/>
              </a:ext>
            </a:extLst>
          </p:cNvPr>
          <p:cNvCxnSpPr>
            <a:cxnSpLocks/>
            <a:stCxn id="54" idx="0"/>
            <a:endCxn id="53" idx="3"/>
          </p:cNvCxnSpPr>
          <p:nvPr/>
        </p:nvCxnSpPr>
        <p:spPr>
          <a:xfrm flipV="1">
            <a:off x="9155695" y="4111809"/>
            <a:ext cx="205330" cy="36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C1EE83CC-8F74-4C10-8C89-DD4A38839CBD}"/>
              </a:ext>
            </a:extLst>
          </p:cNvPr>
          <p:cNvSpPr/>
          <p:nvPr/>
        </p:nvSpPr>
        <p:spPr>
          <a:xfrm rot="13360023">
            <a:off x="10342279" y="3510255"/>
            <a:ext cx="500195" cy="167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A8D67C28-35D5-48A9-BCBD-696444B98A0A}"/>
              </a:ext>
            </a:extLst>
          </p:cNvPr>
          <p:cNvCxnSpPr/>
          <p:nvPr/>
        </p:nvCxnSpPr>
        <p:spPr>
          <a:xfrm>
            <a:off x="8775609" y="3092951"/>
            <a:ext cx="2808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693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957AA-4862-4529-9FFE-633E3B9B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pop_heap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내부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4AEACE-CF76-4C9F-AC10-BD5AB1C3B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34" y="1444795"/>
            <a:ext cx="7554443" cy="51525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5275ECB-BC46-4422-8B85-66ED475DDA22}"/>
              </a:ext>
            </a:extLst>
          </p:cNvPr>
          <p:cNvSpPr txBox="1"/>
          <p:nvPr/>
        </p:nvSpPr>
        <p:spPr>
          <a:xfrm>
            <a:off x="3939519" y="5600414"/>
            <a:ext cx="4373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마지막 노드가 외동딸</a:t>
            </a:r>
            <a:r>
              <a:rPr lang="en-US" altLang="ko-KR" sz="1200" dirty="0">
                <a:solidFill>
                  <a:srgbClr val="FF0000"/>
                </a:solidFill>
              </a:rPr>
              <a:t>(?)</a:t>
            </a:r>
            <a:r>
              <a:rPr lang="ko-KR" altLang="en-US" sz="1200" dirty="0">
                <a:solidFill>
                  <a:srgbClr val="FF0000"/>
                </a:solidFill>
              </a:rPr>
              <a:t>일 때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위 로직만으로는 중간 노드가  비게 됨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이때 마지막  노드를 부모로 올림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78298A-552A-4DA6-AA9F-E6220FB473BA}"/>
              </a:ext>
            </a:extLst>
          </p:cNvPr>
          <p:cNvSpPr/>
          <p:nvPr/>
        </p:nvSpPr>
        <p:spPr>
          <a:xfrm>
            <a:off x="1269681" y="5215824"/>
            <a:ext cx="7043152" cy="847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EF6F9C8-D792-45CD-838A-AE7C06955154}"/>
              </a:ext>
            </a:extLst>
          </p:cNvPr>
          <p:cNvSpPr/>
          <p:nvPr/>
        </p:nvSpPr>
        <p:spPr>
          <a:xfrm>
            <a:off x="10075737" y="1813638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717C8AC-69A4-4A71-99E8-D6F966CE2EA5}"/>
              </a:ext>
            </a:extLst>
          </p:cNvPr>
          <p:cNvSpPr/>
          <p:nvPr/>
        </p:nvSpPr>
        <p:spPr>
          <a:xfrm>
            <a:off x="9420036" y="2400736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B684152-E20A-4AE3-88E4-D9197748BB3F}"/>
              </a:ext>
            </a:extLst>
          </p:cNvPr>
          <p:cNvSpPr/>
          <p:nvPr/>
        </p:nvSpPr>
        <p:spPr>
          <a:xfrm>
            <a:off x="9078408" y="3063138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EDF2FC1-2E9D-4436-AFFE-122F28252AD9}"/>
              </a:ext>
            </a:extLst>
          </p:cNvPr>
          <p:cNvSpPr/>
          <p:nvPr/>
        </p:nvSpPr>
        <p:spPr>
          <a:xfrm>
            <a:off x="9690225" y="3063138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B370A748-7EAE-4D16-8564-B674B9048F24}"/>
              </a:ext>
            </a:extLst>
          </p:cNvPr>
          <p:cNvSpPr/>
          <p:nvPr/>
        </p:nvSpPr>
        <p:spPr>
          <a:xfrm>
            <a:off x="10795688" y="2400736"/>
            <a:ext cx="385512" cy="350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65EE25A0-30C1-4445-A408-D3CE9CA9564C}"/>
              </a:ext>
            </a:extLst>
          </p:cNvPr>
          <p:cNvSpPr/>
          <p:nvPr/>
        </p:nvSpPr>
        <p:spPr>
          <a:xfrm>
            <a:off x="10579864" y="3063138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28739FB-0CF9-4660-91C6-28A0086B7F2C}"/>
              </a:ext>
            </a:extLst>
          </p:cNvPr>
          <p:cNvCxnSpPr>
            <a:cxnSpLocks/>
            <a:stCxn id="73" idx="7"/>
            <a:endCxn id="72" idx="3"/>
          </p:cNvCxnSpPr>
          <p:nvPr/>
        </p:nvCxnSpPr>
        <p:spPr>
          <a:xfrm flipV="1">
            <a:off x="9749091" y="2112779"/>
            <a:ext cx="383103" cy="339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179D49EE-AC71-4165-ABBF-4B7D5B20EC05}"/>
              </a:ext>
            </a:extLst>
          </p:cNvPr>
          <p:cNvCxnSpPr>
            <a:cxnSpLocks/>
            <a:stCxn id="76" idx="1"/>
            <a:endCxn id="72" idx="5"/>
          </p:cNvCxnSpPr>
          <p:nvPr/>
        </p:nvCxnSpPr>
        <p:spPr>
          <a:xfrm flipH="1" flipV="1">
            <a:off x="10404792" y="2112779"/>
            <a:ext cx="447353" cy="339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AEA77905-16A0-4463-B24B-CC9C49BF31BE}"/>
              </a:ext>
            </a:extLst>
          </p:cNvPr>
          <p:cNvCxnSpPr>
            <a:cxnSpLocks/>
            <a:stCxn id="77" idx="0"/>
            <a:endCxn id="76" idx="3"/>
          </p:cNvCxnSpPr>
          <p:nvPr/>
        </p:nvCxnSpPr>
        <p:spPr>
          <a:xfrm flipV="1">
            <a:off x="10772620" y="2699876"/>
            <a:ext cx="79525" cy="36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2DDE40BF-9979-482E-B5E5-63AB0FEF6DA3}"/>
              </a:ext>
            </a:extLst>
          </p:cNvPr>
          <p:cNvCxnSpPr>
            <a:cxnSpLocks/>
            <a:stCxn id="75" idx="0"/>
            <a:endCxn id="73" idx="5"/>
          </p:cNvCxnSpPr>
          <p:nvPr/>
        </p:nvCxnSpPr>
        <p:spPr>
          <a:xfrm flipH="1" flipV="1">
            <a:off x="9749091" y="2699876"/>
            <a:ext cx="133890" cy="36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9B73A37B-CB9D-4C3A-A205-D759C1353375}"/>
              </a:ext>
            </a:extLst>
          </p:cNvPr>
          <p:cNvCxnSpPr>
            <a:cxnSpLocks/>
            <a:stCxn id="74" idx="0"/>
            <a:endCxn id="73" idx="3"/>
          </p:cNvCxnSpPr>
          <p:nvPr/>
        </p:nvCxnSpPr>
        <p:spPr>
          <a:xfrm flipV="1">
            <a:off x="9271164" y="2699876"/>
            <a:ext cx="205330" cy="36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7615F72D-8BD0-45F7-A5B1-629A2C01BA6F}"/>
              </a:ext>
            </a:extLst>
          </p:cNvPr>
          <p:cNvSpPr/>
          <p:nvPr/>
        </p:nvSpPr>
        <p:spPr>
          <a:xfrm>
            <a:off x="9998304" y="4106800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68972600-6B4B-4BA4-98A1-1C102E9AACAC}"/>
              </a:ext>
            </a:extLst>
          </p:cNvPr>
          <p:cNvSpPr/>
          <p:nvPr/>
        </p:nvSpPr>
        <p:spPr>
          <a:xfrm>
            <a:off x="9342603" y="4693898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D425A8D7-C04F-4307-B9C1-CE9C539F7E31}"/>
              </a:ext>
            </a:extLst>
          </p:cNvPr>
          <p:cNvSpPr/>
          <p:nvPr/>
        </p:nvSpPr>
        <p:spPr>
          <a:xfrm>
            <a:off x="9000975" y="5356300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C39DFF18-FF27-4DD2-9DE3-5CDD8372F306}"/>
              </a:ext>
            </a:extLst>
          </p:cNvPr>
          <p:cNvSpPr/>
          <p:nvPr/>
        </p:nvSpPr>
        <p:spPr>
          <a:xfrm>
            <a:off x="9612792" y="5356300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84B91B19-09C3-4BE4-880D-257DC0DDA94C}"/>
              </a:ext>
            </a:extLst>
          </p:cNvPr>
          <p:cNvSpPr/>
          <p:nvPr/>
        </p:nvSpPr>
        <p:spPr>
          <a:xfrm>
            <a:off x="10718255" y="4693898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2FF97282-C9D7-4CA6-8609-639E1E438CA3}"/>
              </a:ext>
            </a:extLst>
          </p:cNvPr>
          <p:cNvSpPr/>
          <p:nvPr/>
        </p:nvSpPr>
        <p:spPr>
          <a:xfrm>
            <a:off x="10502431" y="5356300"/>
            <a:ext cx="385512" cy="350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1DF1BDB2-9514-4CD7-B84A-B6451D6D1BE2}"/>
              </a:ext>
            </a:extLst>
          </p:cNvPr>
          <p:cNvCxnSpPr>
            <a:cxnSpLocks/>
            <a:stCxn id="67" idx="7"/>
            <a:endCxn id="66" idx="3"/>
          </p:cNvCxnSpPr>
          <p:nvPr/>
        </p:nvCxnSpPr>
        <p:spPr>
          <a:xfrm flipV="1">
            <a:off x="9671658" y="4405941"/>
            <a:ext cx="383103" cy="339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A1DDCD95-2522-4EE8-AB1D-4FB657354970}"/>
              </a:ext>
            </a:extLst>
          </p:cNvPr>
          <p:cNvCxnSpPr>
            <a:cxnSpLocks/>
            <a:stCxn id="87" idx="1"/>
            <a:endCxn id="66" idx="5"/>
          </p:cNvCxnSpPr>
          <p:nvPr/>
        </p:nvCxnSpPr>
        <p:spPr>
          <a:xfrm flipH="1" flipV="1">
            <a:off x="10327359" y="4405941"/>
            <a:ext cx="447353" cy="339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FA732A9-5A4E-4587-9610-42384D7D9C46}"/>
              </a:ext>
            </a:extLst>
          </p:cNvPr>
          <p:cNvCxnSpPr>
            <a:cxnSpLocks/>
            <a:stCxn id="88" idx="0"/>
            <a:endCxn id="87" idx="3"/>
          </p:cNvCxnSpPr>
          <p:nvPr/>
        </p:nvCxnSpPr>
        <p:spPr>
          <a:xfrm flipV="1">
            <a:off x="10695187" y="4993038"/>
            <a:ext cx="79525" cy="36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EF668EB-24A0-4086-83B5-4FDDE47E91DA}"/>
              </a:ext>
            </a:extLst>
          </p:cNvPr>
          <p:cNvCxnSpPr>
            <a:cxnSpLocks/>
            <a:stCxn id="86" idx="0"/>
            <a:endCxn id="67" idx="5"/>
          </p:cNvCxnSpPr>
          <p:nvPr/>
        </p:nvCxnSpPr>
        <p:spPr>
          <a:xfrm flipH="1" flipV="1">
            <a:off x="9671658" y="4993038"/>
            <a:ext cx="133890" cy="36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F789F371-3867-4BE1-9364-07C5B78B753E}"/>
              </a:ext>
            </a:extLst>
          </p:cNvPr>
          <p:cNvCxnSpPr>
            <a:cxnSpLocks/>
            <a:stCxn id="69" idx="0"/>
            <a:endCxn id="67" idx="3"/>
          </p:cNvCxnSpPr>
          <p:nvPr/>
        </p:nvCxnSpPr>
        <p:spPr>
          <a:xfrm flipV="1">
            <a:off x="9193731" y="4993038"/>
            <a:ext cx="205330" cy="36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E3D8B5A-1275-48F9-858E-698248A7DD88}"/>
              </a:ext>
            </a:extLst>
          </p:cNvPr>
          <p:cNvCxnSpPr/>
          <p:nvPr/>
        </p:nvCxnSpPr>
        <p:spPr>
          <a:xfrm>
            <a:off x="8796384" y="3847349"/>
            <a:ext cx="2808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화살표: 오른쪽 94">
            <a:extLst>
              <a:ext uri="{FF2B5EF4-FFF2-40B4-BE49-F238E27FC236}">
                <a16:creationId xmlns:a16="http://schemas.microsoft.com/office/drawing/2014/main" id="{C09DB354-B226-4F18-9C0F-40CFAD11EEAC}"/>
              </a:ext>
            </a:extLst>
          </p:cNvPr>
          <p:cNvSpPr/>
          <p:nvPr/>
        </p:nvSpPr>
        <p:spPr>
          <a:xfrm rot="17231322">
            <a:off x="10279811" y="5010137"/>
            <a:ext cx="500195" cy="167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516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957AA-4862-4529-9FFE-633E3B9B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pop_heap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내부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4AEACE-CF76-4C9F-AC10-BD5AB1C3B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34" y="1444795"/>
            <a:ext cx="7554443" cy="51525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5275ECB-BC46-4422-8B85-66ED475DDA22}"/>
              </a:ext>
            </a:extLst>
          </p:cNvPr>
          <p:cNvSpPr txBox="1"/>
          <p:nvPr/>
        </p:nvSpPr>
        <p:spPr>
          <a:xfrm>
            <a:off x="5393351" y="5870123"/>
            <a:ext cx="2977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아까 빼놓은 마지막 원소</a:t>
            </a:r>
            <a:r>
              <a:rPr lang="en-US" altLang="ko-KR" sz="1200" dirty="0">
                <a:solidFill>
                  <a:srgbClr val="FF0000"/>
                </a:solidFill>
              </a:rPr>
              <a:t>(3)</a:t>
            </a:r>
            <a:r>
              <a:rPr lang="ko-KR" altLang="en-US" sz="1200" dirty="0">
                <a:solidFill>
                  <a:srgbClr val="FF0000"/>
                </a:solidFill>
              </a:rPr>
              <a:t> 를 </a:t>
            </a:r>
            <a:r>
              <a:rPr lang="en-US" altLang="ko-KR" sz="1200" dirty="0" err="1">
                <a:solidFill>
                  <a:srgbClr val="FF0000"/>
                </a:solidFill>
              </a:rPr>
              <a:t>push_heap</a:t>
            </a:r>
            <a:r>
              <a:rPr lang="en-US" altLang="ko-KR" sz="1200" dirty="0">
                <a:solidFill>
                  <a:srgbClr val="FF0000"/>
                </a:solidFill>
              </a:rPr>
              <a:t>~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78298A-552A-4DA6-AA9F-E6220FB473BA}"/>
              </a:ext>
            </a:extLst>
          </p:cNvPr>
          <p:cNvSpPr/>
          <p:nvPr/>
        </p:nvSpPr>
        <p:spPr>
          <a:xfrm>
            <a:off x="1269681" y="6175397"/>
            <a:ext cx="7043152" cy="269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615F72D-8BD0-45F7-A5B1-629A2C01BA6F}"/>
              </a:ext>
            </a:extLst>
          </p:cNvPr>
          <p:cNvSpPr/>
          <p:nvPr/>
        </p:nvSpPr>
        <p:spPr>
          <a:xfrm>
            <a:off x="9998304" y="1613584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68972600-6B4B-4BA4-98A1-1C102E9AACAC}"/>
              </a:ext>
            </a:extLst>
          </p:cNvPr>
          <p:cNvSpPr/>
          <p:nvPr/>
        </p:nvSpPr>
        <p:spPr>
          <a:xfrm>
            <a:off x="9342603" y="2200682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D425A8D7-C04F-4307-B9C1-CE9C539F7E31}"/>
              </a:ext>
            </a:extLst>
          </p:cNvPr>
          <p:cNvSpPr/>
          <p:nvPr/>
        </p:nvSpPr>
        <p:spPr>
          <a:xfrm>
            <a:off x="9000975" y="2863084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C39DFF18-FF27-4DD2-9DE3-5CDD8372F306}"/>
              </a:ext>
            </a:extLst>
          </p:cNvPr>
          <p:cNvSpPr/>
          <p:nvPr/>
        </p:nvSpPr>
        <p:spPr>
          <a:xfrm>
            <a:off x="9612792" y="2863084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84B91B19-09C3-4BE4-880D-257DC0DDA94C}"/>
              </a:ext>
            </a:extLst>
          </p:cNvPr>
          <p:cNvSpPr/>
          <p:nvPr/>
        </p:nvSpPr>
        <p:spPr>
          <a:xfrm>
            <a:off x="10718255" y="2200682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2FF97282-C9D7-4CA6-8609-639E1E438CA3}"/>
              </a:ext>
            </a:extLst>
          </p:cNvPr>
          <p:cNvSpPr/>
          <p:nvPr/>
        </p:nvSpPr>
        <p:spPr>
          <a:xfrm>
            <a:off x="10502431" y="2863084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1DF1BDB2-9514-4CD7-B84A-B6451D6D1BE2}"/>
              </a:ext>
            </a:extLst>
          </p:cNvPr>
          <p:cNvCxnSpPr>
            <a:cxnSpLocks/>
            <a:stCxn id="67" idx="7"/>
            <a:endCxn id="66" idx="3"/>
          </p:cNvCxnSpPr>
          <p:nvPr/>
        </p:nvCxnSpPr>
        <p:spPr>
          <a:xfrm flipV="1">
            <a:off x="9671658" y="1912725"/>
            <a:ext cx="383103" cy="339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A1DDCD95-2522-4EE8-AB1D-4FB657354970}"/>
              </a:ext>
            </a:extLst>
          </p:cNvPr>
          <p:cNvCxnSpPr>
            <a:cxnSpLocks/>
            <a:stCxn id="87" idx="1"/>
            <a:endCxn id="66" idx="5"/>
          </p:cNvCxnSpPr>
          <p:nvPr/>
        </p:nvCxnSpPr>
        <p:spPr>
          <a:xfrm flipH="1" flipV="1">
            <a:off x="10327359" y="1912725"/>
            <a:ext cx="447353" cy="339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FA732A9-5A4E-4587-9610-42384D7D9C46}"/>
              </a:ext>
            </a:extLst>
          </p:cNvPr>
          <p:cNvCxnSpPr>
            <a:cxnSpLocks/>
            <a:stCxn id="88" idx="0"/>
            <a:endCxn id="87" idx="3"/>
          </p:cNvCxnSpPr>
          <p:nvPr/>
        </p:nvCxnSpPr>
        <p:spPr>
          <a:xfrm flipV="1">
            <a:off x="10695187" y="2499822"/>
            <a:ext cx="79525" cy="36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EF668EB-24A0-4086-83B5-4FDDE47E91DA}"/>
              </a:ext>
            </a:extLst>
          </p:cNvPr>
          <p:cNvCxnSpPr>
            <a:cxnSpLocks/>
            <a:stCxn id="86" idx="0"/>
            <a:endCxn id="67" idx="5"/>
          </p:cNvCxnSpPr>
          <p:nvPr/>
        </p:nvCxnSpPr>
        <p:spPr>
          <a:xfrm flipH="1" flipV="1">
            <a:off x="9671658" y="2499822"/>
            <a:ext cx="133890" cy="36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F789F371-3867-4BE1-9364-07C5B78B753E}"/>
              </a:ext>
            </a:extLst>
          </p:cNvPr>
          <p:cNvCxnSpPr>
            <a:cxnSpLocks/>
            <a:stCxn id="69" idx="0"/>
            <a:endCxn id="67" idx="3"/>
          </p:cNvCxnSpPr>
          <p:nvPr/>
        </p:nvCxnSpPr>
        <p:spPr>
          <a:xfrm flipV="1">
            <a:off x="9193731" y="2499822"/>
            <a:ext cx="205330" cy="36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화살표: 왼쪽으로 구부러짐 29">
            <a:extLst>
              <a:ext uri="{FF2B5EF4-FFF2-40B4-BE49-F238E27FC236}">
                <a16:creationId xmlns:a16="http://schemas.microsoft.com/office/drawing/2014/main" id="{1664A5B4-DFCB-4C75-8E30-87845E0C0E37}"/>
              </a:ext>
            </a:extLst>
          </p:cNvPr>
          <p:cNvSpPr/>
          <p:nvPr/>
        </p:nvSpPr>
        <p:spPr>
          <a:xfrm rot="18436141" flipV="1">
            <a:off x="11124711" y="2648066"/>
            <a:ext cx="364585" cy="81731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0350B0B-2F43-4397-B7ED-89B2994E9283}"/>
              </a:ext>
            </a:extLst>
          </p:cNvPr>
          <p:cNvCxnSpPr/>
          <p:nvPr/>
        </p:nvCxnSpPr>
        <p:spPr>
          <a:xfrm>
            <a:off x="8796384" y="3689469"/>
            <a:ext cx="2808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0B3664A2-E97D-4DE0-965C-A3E747464341}"/>
              </a:ext>
            </a:extLst>
          </p:cNvPr>
          <p:cNvSpPr/>
          <p:nvPr/>
        </p:nvSpPr>
        <p:spPr>
          <a:xfrm>
            <a:off x="10084924" y="3956593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E71FAC3-0EAB-4126-92DB-5CA802751C5E}"/>
              </a:ext>
            </a:extLst>
          </p:cNvPr>
          <p:cNvSpPr/>
          <p:nvPr/>
        </p:nvSpPr>
        <p:spPr>
          <a:xfrm>
            <a:off x="9429223" y="4543691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ED9DAFA-735D-4DDC-BA21-F8E4CF83D1B8}"/>
              </a:ext>
            </a:extLst>
          </p:cNvPr>
          <p:cNvSpPr/>
          <p:nvPr/>
        </p:nvSpPr>
        <p:spPr>
          <a:xfrm>
            <a:off x="9087595" y="5206093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34247D7-9FC4-4488-933B-3F5189DE9B39}"/>
              </a:ext>
            </a:extLst>
          </p:cNvPr>
          <p:cNvSpPr/>
          <p:nvPr/>
        </p:nvSpPr>
        <p:spPr>
          <a:xfrm>
            <a:off x="9699412" y="5206093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D3EBFA5-ABB9-4168-95E5-8A1E467E4907}"/>
              </a:ext>
            </a:extLst>
          </p:cNvPr>
          <p:cNvSpPr/>
          <p:nvPr/>
        </p:nvSpPr>
        <p:spPr>
          <a:xfrm>
            <a:off x="10804875" y="4543691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0A1E45A-12CC-4A20-B1C0-A471E11CCE1F}"/>
              </a:ext>
            </a:extLst>
          </p:cNvPr>
          <p:cNvSpPr/>
          <p:nvPr/>
        </p:nvSpPr>
        <p:spPr>
          <a:xfrm>
            <a:off x="10589051" y="5206093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4F03D24-F9E6-4CAC-840B-8731F4DEE2DA}"/>
              </a:ext>
            </a:extLst>
          </p:cNvPr>
          <p:cNvCxnSpPr>
            <a:cxnSpLocks/>
            <a:stCxn id="33" idx="7"/>
            <a:endCxn id="32" idx="3"/>
          </p:cNvCxnSpPr>
          <p:nvPr/>
        </p:nvCxnSpPr>
        <p:spPr>
          <a:xfrm flipV="1">
            <a:off x="9758278" y="4255734"/>
            <a:ext cx="383103" cy="339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934576C-4780-41FD-B3C9-63ABEF937F8F}"/>
              </a:ext>
            </a:extLst>
          </p:cNvPr>
          <p:cNvCxnSpPr>
            <a:cxnSpLocks/>
            <a:stCxn id="36" idx="1"/>
            <a:endCxn id="32" idx="5"/>
          </p:cNvCxnSpPr>
          <p:nvPr/>
        </p:nvCxnSpPr>
        <p:spPr>
          <a:xfrm flipH="1" flipV="1">
            <a:off x="10413979" y="4255734"/>
            <a:ext cx="447353" cy="339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C32D397-1897-4E0F-8021-1B8854236903}"/>
              </a:ext>
            </a:extLst>
          </p:cNvPr>
          <p:cNvCxnSpPr>
            <a:cxnSpLocks/>
            <a:stCxn id="37" idx="0"/>
            <a:endCxn id="36" idx="3"/>
          </p:cNvCxnSpPr>
          <p:nvPr/>
        </p:nvCxnSpPr>
        <p:spPr>
          <a:xfrm flipV="1">
            <a:off x="10781807" y="4842831"/>
            <a:ext cx="79525" cy="36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B8A84A1-80B3-49BE-9B93-A8813CE619AC}"/>
              </a:ext>
            </a:extLst>
          </p:cNvPr>
          <p:cNvCxnSpPr>
            <a:cxnSpLocks/>
            <a:stCxn id="35" idx="0"/>
            <a:endCxn id="33" idx="5"/>
          </p:cNvCxnSpPr>
          <p:nvPr/>
        </p:nvCxnSpPr>
        <p:spPr>
          <a:xfrm flipH="1" flipV="1">
            <a:off x="9758278" y="4842831"/>
            <a:ext cx="133890" cy="36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70C19A0-5FD9-4470-9481-C133DACC73A7}"/>
              </a:ext>
            </a:extLst>
          </p:cNvPr>
          <p:cNvCxnSpPr>
            <a:cxnSpLocks/>
            <a:stCxn id="34" idx="0"/>
            <a:endCxn id="33" idx="3"/>
          </p:cNvCxnSpPr>
          <p:nvPr/>
        </p:nvCxnSpPr>
        <p:spPr>
          <a:xfrm flipV="1">
            <a:off x="9280351" y="4842831"/>
            <a:ext cx="205330" cy="36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화살표: 왼쪽/오른쪽 3">
            <a:extLst>
              <a:ext uri="{FF2B5EF4-FFF2-40B4-BE49-F238E27FC236}">
                <a16:creationId xmlns:a16="http://schemas.microsoft.com/office/drawing/2014/main" id="{AFC6BC36-F4CB-4394-8BE2-4B5B8C39AEDB}"/>
              </a:ext>
            </a:extLst>
          </p:cNvPr>
          <p:cNvSpPr/>
          <p:nvPr/>
        </p:nvSpPr>
        <p:spPr>
          <a:xfrm rot="17212460">
            <a:off x="10340381" y="4821978"/>
            <a:ext cx="523523" cy="2025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997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46760-DD6C-49A8-AB88-6BB26C7C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make_heap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BA3C5-7D54-45EE-AA9B-57D49A625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433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957AA-4862-4529-9FFE-633E3B9B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make_heap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EF80DF-B5E5-4EDC-80FB-6F3966B63362}"/>
              </a:ext>
            </a:extLst>
          </p:cNvPr>
          <p:cNvSpPr txBox="1"/>
          <p:nvPr/>
        </p:nvSpPr>
        <p:spPr>
          <a:xfrm>
            <a:off x="1161832" y="1934300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주어진 범위를 </a:t>
            </a:r>
            <a:r>
              <a:rPr lang="ko-KR" altLang="en-US" dirty="0" err="1">
                <a:latin typeface="Consolas" panose="020B0609020204030204" pitchFamily="49" charset="0"/>
              </a:rPr>
              <a:t>힙으로</a:t>
            </a:r>
            <a:r>
              <a:rPr lang="ko-KR" altLang="en-US" dirty="0">
                <a:latin typeface="Consolas" panose="020B0609020204030204" pitchFamily="49" charset="0"/>
              </a:rPr>
              <a:t>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655CA9-5B48-4EDC-80C5-1A3B05791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70" y="2428626"/>
            <a:ext cx="7505243" cy="67192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02A5E03-58E5-4325-98E7-986099B04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675" y="3348537"/>
            <a:ext cx="7441854" cy="96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make_heap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용례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D216C41-0ED1-487A-B688-F7C234938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269" y="1757838"/>
            <a:ext cx="7341585" cy="334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30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make_heap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내부 구현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7C1A0A0-726E-4CFE-8BB1-0542922D6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164" y="1601965"/>
            <a:ext cx="8430805" cy="314088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5C2D80A-A342-4505-9724-3ABFC7A96C20}"/>
              </a:ext>
            </a:extLst>
          </p:cNvPr>
          <p:cNvSpPr/>
          <p:nvPr/>
        </p:nvSpPr>
        <p:spPr>
          <a:xfrm>
            <a:off x="1270636" y="3128454"/>
            <a:ext cx="7870121" cy="13641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F143B22-BC83-4253-855A-69AF5BF4C37B}"/>
              </a:ext>
            </a:extLst>
          </p:cNvPr>
          <p:cNvSpPr/>
          <p:nvPr/>
        </p:nvSpPr>
        <p:spPr>
          <a:xfrm>
            <a:off x="10592564" y="3102497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17D83FA-63EF-4B3A-B2F8-F46FF62B6CA6}"/>
              </a:ext>
            </a:extLst>
          </p:cNvPr>
          <p:cNvSpPr/>
          <p:nvPr/>
        </p:nvSpPr>
        <p:spPr>
          <a:xfrm>
            <a:off x="9936863" y="3689595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F8D735C-52BC-4699-9BD0-D23BE2D481F7}"/>
              </a:ext>
            </a:extLst>
          </p:cNvPr>
          <p:cNvSpPr/>
          <p:nvPr/>
        </p:nvSpPr>
        <p:spPr>
          <a:xfrm>
            <a:off x="9595235" y="4351997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8B18AE0-BF4A-478A-91FA-CB148BBE319E}"/>
              </a:ext>
            </a:extLst>
          </p:cNvPr>
          <p:cNvSpPr/>
          <p:nvPr/>
        </p:nvSpPr>
        <p:spPr>
          <a:xfrm>
            <a:off x="10207052" y="4351997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BBD7C73-7765-46EB-8F17-03C12284958A}"/>
              </a:ext>
            </a:extLst>
          </p:cNvPr>
          <p:cNvSpPr/>
          <p:nvPr/>
        </p:nvSpPr>
        <p:spPr>
          <a:xfrm>
            <a:off x="11312515" y="3689595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2A37FD8-23F2-4CDC-91E6-6D51E7742F00}"/>
              </a:ext>
            </a:extLst>
          </p:cNvPr>
          <p:cNvSpPr/>
          <p:nvPr/>
        </p:nvSpPr>
        <p:spPr>
          <a:xfrm>
            <a:off x="11096691" y="4351997"/>
            <a:ext cx="385512" cy="350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1834C72-672E-457C-BFA4-2A46348760B0}"/>
              </a:ext>
            </a:extLst>
          </p:cNvPr>
          <p:cNvCxnSpPr>
            <a:cxnSpLocks/>
            <a:stCxn id="22" idx="7"/>
            <a:endCxn id="21" idx="3"/>
          </p:cNvCxnSpPr>
          <p:nvPr/>
        </p:nvCxnSpPr>
        <p:spPr>
          <a:xfrm flipV="1">
            <a:off x="10265918" y="3401638"/>
            <a:ext cx="383103" cy="339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EF396CF-1145-4F97-9E15-3BB1CC20A846}"/>
              </a:ext>
            </a:extLst>
          </p:cNvPr>
          <p:cNvCxnSpPr>
            <a:cxnSpLocks/>
            <a:stCxn id="25" idx="1"/>
            <a:endCxn id="21" idx="5"/>
          </p:cNvCxnSpPr>
          <p:nvPr/>
        </p:nvCxnSpPr>
        <p:spPr>
          <a:xfrm flipH="1" flipV="1">
            <a:off x="10921619" y="3401638"/>
            <a:ext cx="447353" cy="339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E137E4D-221E-4C3C-B65A-06F05ECBAC9E}"/>
              </a:ext>
            </a:extLst>
          </p:cNvPr>
          <p:cNvCxnSpPr>
            <a:cxnSpLocks/>
            <a:stCxn id="26" idx="0"/>
            <a:endCxn id="25" idx="3"/>
          </p:cNvCxnSpPr>
          <p:nvPr/>
        </p:nvCxnSpPr>
        <p:spPr>
          <a:xfrm flipV="1">
            <a:off x="11289447" y="3988735"/>
            <a:ext cx="79525" cy="36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07640EF-A9AF-4823-B481-6494DA89E384}"/>
              </a:ext>
            </a:extLst>
          </p:cNvPr>
          <p:cNvCxnSpPr>
            <a:cxnSpLocks/>
            <a:stCxn id="24" idx="0"/>
            <a:endCxn id="22" idx="5"/>
          </p:cNvCxnSpPr>
          <p:nvPr/>
        </p:nvCxnSpPr>
        <p:spPr>
          <a:xfrm flipH="1" flipV="1">
            <a:off x="10265918" y="3988735"/>
            <a:ext cx="133890" cy="36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31A1058-6A98-4389-A777-F6BDE90EB979}"/>
              </a:ext>
            </a:extLst>
          </p:cNvPr>
          <p:cNvCxnSpPr>
            <a:cxnSpLocks/>
            <a:stCxn id="23" idx="0"/>
            <a:endCxn id="22" idx="3"/>
          </p:cNvCxnSpPr>
          <p:nvPr/>
        </p:nvCxnSpPr>
        <p:spPr>
          <a:xfrm flipV="1">
            <a:off x="9787991" y="3988735"/>
            <a:ext cx="205330" cy="36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82CBD61-A7C4-4401-87E0-70B2C3A824C9}"/>
              </a:ext>
            </a:extLst>
          </p:cNvPr>
          <p:cNvSpPr/>
          <p:nvPr/>
        </p:nvSpPr>
        <p:spPr>
          <a:xfrm>
            <a:off x="10808969" y="3267387"/>
            <a:ext cx="1415667" cy="1557335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F9CDA1F-3E28-45E4-9684-5A17180F7988}"/>
              </a:ext>
            </a:extLst>
          </p:cNvPr>
          <p:cNvSpPr/>
          <p:nvPr/>
        </p:nvSpPr>
        <p:spPr>
          <a:xfrm>
            <a:off x="10593662" y="5057374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744B6FF-E214-4581-B537-607BE7272C73}"/>
              </a:ext>
            </a:extLst>
          </p:cNvPr>
          <p:cNvSpPr/>
          <p:nvPr/>
        </p:nvSpPr>
        <p:spPr>
          <a:xfrm>
            <a:off x="9937961" y="5644472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DBDF874-076F-4C52-BA37-5041EF8AD612}"/>
              </a:ext>
            </a:extLst>
          </p:cNvPr>
          <p:cNvSpPr/>
          <p:nvPr/>
        </p:nvSpPr>
        <p:spPr>
          <a:xfrm>
            <a:off x="9596333" y="6306874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F2989C5-5341-4473-BDD6-0914C446B9FE}"/>
              </a:ext>
            </a:extLst>
          </p:cNvPr>
          <p:cNvSpPr/>
          <p:nvPr/>
        </p:nvSpPr>
        <p:spPr>
          <a:xfrm>
            <a:off x="10208150" y="6306874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963782A-BDF4-4A44-840E-D006A9C06CAE}"/>
              </a:ext>
            </a:extLst>
          </p:cNvPr>
          <p:cNvSpPr/>
          <p:nvPr/>
        </p:nvSpPr>
        <p:spPr>
          <a:xfrm>
            <a:off x="11313613" y="5644472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4C6311F-E149-4230-A04F-19CA989494C0}"/>
              </a:ext>
            </a:extLst>
          </p:cNvPr>
          <p:cNvSpPr/>
          <p:nvPr/>
        </p:nvSpPr>
        <p:spPr>
          <a:xfrm>
            <a:off x="11097789" y="6306874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66E2A9E-8108-47AA-972C-879B5A432FD0}"/>
              </a:ext>
            </a:extLst>
          </p:cNvPr>
          <p:cNvCxnSpPr>
            <a:cxnSpLocks/>
            <a:stCxn id="34" idx="7"/>
            <a:endCxn id="33" idx="3"/>
          </p:cNvCxnSpPr>
          <p:nvPr/>
        </p:nvCxnSpPr>
        <p:spPr>
          <a:xfrm flipV="1">
            <a:off x="10267016" y="5356515"/>
            <a:ext cx="383103" cy="339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93C6ACB-AEB0-4C61-9964-E0CA7316DCA6}"/>
              </a:ext>
            </a:extLst>
          </p:cNvPr>
          <p:cNvCxnSpPr>
            <a:cxnSpLocks/>
            <a:stCxn id="37" idx="1"/>
            <a:endCxn id="33" idx="5"/>
          </p:cNvCxnSpPr>
          <p:nvPr/>
        </p:nvCxnSpPr>
        <p:spPr>
          <a:xfrm flipH="1" flipV="1">
            <a:off x="10922717" y="5356515"/>
            <a:ext cx="447353" cy="339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2D9385D-8D2F-48E4-84E1-874DA29BEEE4}"/>
              </a:ext>
            </a:extLst>
          </p:cNvPr>
          <p:cNvCxnSpPr>
            <a:cxnSpLocks/>
            <a:stCxn id="38" idx="0"/>
            <a:endCxn id="37" idx="3"/>
          </p:cNvCxnSpPr>
          <p:nvPr/>
        </p:nvCxnSpPr>
        <p:spPr>
          <a:xfrm flipV="1">
            <a:off x="11290545" y="5943612"/>
            <a:ext cx="79525" cy="36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FC2027B-75B8-484C-9D72-7070DD7537AA}"/>
              </a:ext>
            </a:extLst>
          </p:cNvPr>
          <p:cNvCxnSpPr>
            <a:cxnSpLocks/>
            <a:stCxn id="36" idx="0"/>
            <a:endCxn id="34" idx="5"/>
          </p:cNvCxnSpPr>
          <p:nvPr/>
        </p:nvCxnSpPr>
        <p:spPr>
          <a:xfrm flipH="1" flipV="1">
            <a:off x="10267016" y="5943612"/>
            <a:ext cx="133890" cy="36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5E710F9-4D20-4940-A0B0-0A006FE40F15}"/>
              </a:ext>
            </a:extLst>
          </p:cNvPr>
          <p:cNvCxnSpPr>
            <a:cxnSpLocks/>
            <a:stCxn id="35" idx="0"/>
            <a:endCxn id="34" idx="3"/>
          </p:cNvCxnSpPr>
          <p:nvPr/>
        </p:nvCxnSpPr>
        <p:spPr>
          <a:xfrm flipV="1">
            <a:off x="9789089" y="5943612"/>
            <a:ext cx="205330" cy="36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60DB0DA1-4371-4166-B994-8CF3D1AAB3B6}"/>
              </a:ext>
            </a:extLst>
          </p:cNvPr>
          <p:cNvSpPr/>
          <p:nvPr/>
        </p:nvSpPr>
        <p:spPr>
          <a:xfrm>
            <a:off x="10810067" y="5222264"/>
            <a:ext cx="1415667" cy="1557335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D2F4696-71A6-48A1-B444-0D336234257F}"/>
              </a:ext>
            </a:extLst>
          </p:cNvPr>
          <p:cNvCxnSpPr/>
          <p:nvPr/>
        </p:nvCxnSpPr>
        <p:spPr>
          <a:xfrm>
            <a:off x="9395018" y="3011896"/>
            <a:ext cx="2808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19AAE7B-673C-4047-8F21-67B6A020E722}"/>
              </a:ext>
            </a:extLst>
          </p:cNvPr>
          <p:cNvCxnSpPr/>
          <p:nvPr/>
        </p:nvCxnSpPr>
        <p:spPr>
          <a:xfrm>
            <a:off x="9376384" y="4979939"/>
            <a:ext cx="2808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9AB47EB4-8A40-4704-8406-8B67FFCF8C5B}"/>
              </a:ext>
            </a:extLst>
          </p:cNvPr>
          <p:cNvSpPr/>
          <p:nvPr/>
        </p:nvSpPr>
        <p:spPr>
          <a:xfrm>
            <a:off x="11778133" y="3302540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8" name="화살표: 왼쪽으로 구부러짐 47">
            <a:extLst>
              <a:ext uri="{FF2B5EF4-FFF2-40B4-BE49-F238E27FC236}">
                <a16:creationId xmlns:a16="http://schemas.microsoft.com/office/drawing/2014/main" id="{A4EFF0CD-3640-4716-852C-C391BD46D823}"/>
              </a:ext>
            </a:extLst>
          </p:cNvPr>
          <p:cNvSpPr/>
          <p:nvPr/>
        </p:nvSpPr>
        <p:spPr>
          <a:xfrm rot="13952564">
            <a:off x="11340093" y="3073974"/>
            <a:ext cx="364585" cy="60023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9A8C055-B333-40C2-8835-C4BB48D9383A}"/>
              </a:ext>
            </a:extLst>
          </p:cNvPr>
          <p:cNvSpPr/>
          <p:nvPr/>
        </p:nvSpPr>
        <p:spPr>
          <a:xfrm>
            <a:off x="10554191" y="1222164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22A92A7-4C3B-4A32-970E-A3ACC168A8C8}"/>
              </a:ext>
            </a:extLst>
          </p:cNvPr>
          <p:cNvSpPr/>
          <p:nvPr/>
        </p:nvSpPr>
        <p:spPr>
          <a:xfrm>
            <a:off x="9898490" y="1809262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73E6F31-5634-47DC-B42B-2A0079966759}"/>
              </a:ext>
            </a:extLst>
          </p:cNvPr>
          <p:cNvSpPr/>
          <p:nvPr/>
        </p:nvSpPr>
        <p:spPr>
          <a:xfrm>
            <a:off x="9556862" y="2471664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3DC26E6-DD59-4665-905D-EB2C27E7640A}"/>
              </a:ext>
            </a:extLst>
          </p:cNvPr>
          <p:cNvSpPr/>
          <p:nvPr/>
        </p:nvSpPr>
        <p:spPr>
          <a:xfrm>
            <a:off x="10168679" y="2471664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B97B890-7288-48F0-BCFA-89FCA7200341}"/>
              </a:ext>
            </a:extLst>
          </p:cNvPr>
          <p:cNvSpPr/>
          <p:nvPr/>
        </p:nvSpPr>
        <p:spPr>
          <a:xfrm>
            <a:off x="11274142" y="1809262"/>
            <a:ext cx="385512" cy="350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4DCFD11-C43B-4DF6-A9F8-56BB1D08FA01}"/>
              </a:ext>
            </a:extLst>
          </p:cNvPr>
          <p:cNvSpPr/>
          <p:nvPr/>
        </p:nvSpPr>
        <p:spPr>
          <a:xfrm>
            <a:off x="11058318" y="2471664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388AA80-D2F1-4B4A-B9D0-42886B0C0F31}"/>
              </a:ext>
            </a:extLst>
          </p:cNvPr>
          <p:cNvCxnSpPr>
            <a:cxnSpLocks/>
            <a:stCxn id="50" idx="7"/>
            <a:endCxn id="49" idx="3"/>
          </p:cNvCxnSpPr>
          <p:nvPr/>
        </p:nvCxnSpPr>
        <p:spPr>
          <a:xfrm flipV="1">
            <a:off x="10227545" y="1521305"/>
            <a:ext cx="383103" cy="339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E330CBA-CB34-403B-A8DD-8EDFE844E868}"/>
              </a:ext>
            </a:extLst>
          </p:cNvPr>
          <p:cNvCxnSpPr>
            <a:cxnSpLocks/>
            <a:stCxn id="53" idx="1"/>
            <a:endCxn id="49" idx="5"/>
          </p:cNvCxnSpPr>
          <p:nvPr/>
        </p:nvCxnSpPr>
        <p:spPr>
          <a:xfrm flipH="1" flipV="1">
            <a:off x="10883246" y="1521305"/>
            <a:ext cx="447353" cy="339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4EBAB78-38F1-4DCF-B6C4-0FCBE238F669}"/>
              </a:ext>
            </a:extLst>
          </p:cNvPr>
          <p:cNvCxnSpPr>
            <a:cxnSpLocks/>
            <a:stCxn id="54" idx="0"/>
            <a:endCxn id="53" idx="3"/>
          </p:cNvCxnSpPr>
          <p:nvPr/>
        </p:nvCxnSpPr>
        <p:spPr>
          <a:xfrm flipV="1">
            <a:off x="11251074" y="2108402"/>
            <a:ext cx="79525" cy="36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45653D7-0ED7-4FFA-8380-4D81F887D6FE}"/>
              </a:ext>
            </a:extLst>
          </p:cNvPr>
          <p:cNvCxnSpPr>
            <a:cxnSpLocks/>
            <a:stCxn id="52" idx="0"/>
            <a:endCxn id="50" idx="5"/>
          </p:cNvCxnSpPr>
          <p:nvPr/>
        </p:nvCxnSpPr>
        <p:spPr>
          <a:xfrm flipH="1" flipV="1">
            <a:off x="10227545" y="2108402"/>
            <a:ext cx="133890" cy="36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56DF07F-E946-4927-97E8-44B3D5EEEB73}"/>
              </a:ext>
            </a:extLst>
          </p:cNvPr>
          <p:cNvCxnSpPr>
            <a:cxnSpLocks/>
            <a:stCxn id="51" idx="0"/>
            <a:endCxn id="50" idx="3"/>
          </p:cNvCxnSpPr>
          <p:nvPr/>
        </p:nvCxnSpPr>
        <p:spPr>
          <a:xfrm flipV="1">
            <a:off x="9749618" y="2108402"/>
            <a:ext cx="205330" cy="36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D29AF330-474A-4BD7-B87B-8CADCBB07CE9}"/>
              </a:ext>
            </a:extLst>
          </p:cNvPr>
          <p:cNvSpPr/>
          <p:nvPr/>
        </p:nvSpPr>
        <p:spPr>
          <a:xfrm>
            <a:off x="10770596" y="1387054"/>
            <a:ext cx="1415667" cy="1557335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101266C-090B-4488-A4CE-1B4958217C57}"/>
              </a:ext>
            </a:extLst>
          </p:cNvPr>
          <p:cNvSpPr/>
          <p:nvPr/>
        </p:nvSpPr>
        <p:spPr>
          <a:xfrm>
            <a:off x="11739760" y="1422207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4C30809-DD91-4A99-8D6D-CF03144790E8}"/>
              </a:ext>
            </a:extLst>
          </p:cNvPr>
          <p:cNvSpPr txBox="1"/>
          <p:nvPr/>
        </p:nvSpPr>
        <p:spPr>
          <a:xfrm>
            <a:off x="5269191" y="3401638"/>
            <a:ext cx="3796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노드가 </a:t>
            </a:r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r>
              <a:rPr lang="ko-KR" altLang="en-US" sz="1200" dirty="0" err="1">
                <a:solidFill>
                  <a:srgbClr val="FF0000"/>
                </a:solidFill>
              </a:rPr>
              <a:t>개짜리</a:t>
            </a:r>
            <a:r>
              <a:rPr lang="ko-KR" altLang="en-US" sz="1200" dirty="0">
                <a:solidFill>
                  <a:srgbClr val="FF0000"/>
                </a:solidFill>
              </a:rPr>
              <a:t> 트리는 </a:t>
            </a:r>
            <a:r>
              <a:rPr lang="en-US" altLang="ko-KR" sz="1200" dirty="0" err="1">
                <a:solidFill>
                  <a:srgbClr val="FF0000"/>
                </a:solidFill>
              </a:rPr>
              <a:t>pop_heap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한번으로 </a:t>
            </a:r>
            <a:r>
              <a:rPr lang="ko-KR" altLang="en-US" sz="1200" dirty="0" err="1">
                <a:solidFill>
                  <a:srgbClr val="FF0000"/>
                </a:solidFill>
              </a:rPr>
              <a:t>힙이</a:t>
            </a:r>
            <a:r>
              <a:rPr lang="ko-KR" altLang="en-US" sz="1200" dirty="0">
                <a:solidFill>
                  <a:srgbClr val="FF0000"/>
                </a:solidFill>
              </a:rPr>
              <a:t> 만들어짐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아래쪽 부분 트리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노드 최대 </a:t>
            </a:r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r>
              <a:rPr lang="ko-KR" altLang="en-US" sz="1200" dirty="0">
                <a:solidFill>
                  <a:srgbClr val="FF0000"/>
                </a:solidFill>
              </a:rPr>
              <a:t>개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ko-KR" altLang="en-US" sz="1200" dirty="0">
                <a:solidFill>
                  <a:srgbClr val="FF0000"/>
                </a:solidFill>
              </a:rPr>
              <a:t>부터 </a:t>
            </a:r>
            <a:r>
              <a:rPr lang="en-US" altLang="ko-KR" sz="1200" dirty="0" err="1">
                <a:solidFill>
                  <a:srgbClr val="FF0000"/>
                </a:solidFill>
              </a:rPr>
              <a:t>pop_heap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584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make_heap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내부 구현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7C1A0A0-726E-4CFE-8BB1-0542922D6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164" y="1601965"/>
            <a:ext cx="8430805" cy="314088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5C2D80A-A342-4505-9724-3ABFC7A96C20}"/>
              </a:ext>
            </a:extLst>
          </p:cNvPr>
          <p:cNvSpPr/>
          <p:nvPr/>
        </p:nvSpPr>
        <p:spPr>
          <a:xfrm>
            <a:off x="1270636" y="3128454"/>
            <a:ext cx="7870121" cy="13641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F9CDA1F-3E28-45E4-9684-5A17180F7988}"/>
              </a:ext>
            </a:extLst>
          </p:cNvPr>
          <p:cNvSpPr/>
          <p:nvPr/>
        </p:nvSpPr>
        <p:spPr>
          <a:xfrm>
            <a:off x="10593662" y="5057374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744B6FF-E214-4581-B537-607BE7272C73}"/>
              </a:ext>
            </a:extLst>
          </p:cNvPr>
          <p:cNvSpPr/>
          <p:nvPr/>
        </p:nvSpPr>
        <p:spPr>
          <a:xfrm>
            <a:off x="9937961" y="5644472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DBDF874-076F-4C52-BA37-5041EF8AD612}"/>
              </a:ext>
            </a:extLst>
          </p:cNvPr>
          <p:cNvSpPr/>
          <p:nvPr/>
        </p:nvSpPr>
        <p:spPr>
          <a:xfrm>
            <a:off x="9596333" y="6306874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F2989C5-5341-4473-BDD6-0914C446B9FE}"/>
              </a:ext>
            </a:extLst>
          </p:cNvPr>
          <p:cNvSpPr/>
          <p:nvPr/>
        </p:nvSpPr>
        <p:spPr>
          <a:xfrm>
            <a:off x="10208150" y="6306874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963782A-BDF4-4A44-840E-D006A9C06CAE}"/>
              </a:ext>
            </a:extLst>
          </p:cNvPr>
          <p:cNvSpPr/>
          <p:nvPr/>
        </p:nvSpPr>
        <p:spPr>
          <a:xfrm>
            <a:off x="11313613" y="5644472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4C6311F-E149-4230-A04F-19CA989494C0}"/>
              </a:ext>
            </a:extLst>
          </p:cNvPr>
          <p:cNvSpPr/>
          <p:nvPr/>
        </p:nvSpPr>
        <p:spPr>
          <a:xfrm>
            <a:off x="11097789" y="6306874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66E2A9E-8108-47AA-972C-879B5A432FD0}"/>
              </a:ext>
            </a:extLst>
          </p:cNvPr>
          <p:cNvCxnSpPr>
            <a:cxnSpLocks/>
            <a:stCxn id="34" idx="7"/>
            <a:endCxn id="33" idx="3"/>
          </p:cNvCxnSpPr>
          <p:nvPr/>
        </p:nvCxnSpPr>
        <p:spPr>
          <a:xfrm flipV="1">
            <a:off x="10267016" y="5356515"/>
            <a:ext cx="383103" cy="339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93C6ACB-AEB0-4C61-9964-E0CA7316DCA6}"/>
              </a:ext>
            </a:extLst>
          </p:cNvPr>
          <p:cNvCxnSpPr>
            <a:cxnSpLocks/>
            <a:stCxn id="37" idx="1"/>
            <a:endCxn id="33" idx="5"/>
          </p:cNvCxnSpPr>
          <p:nvPr/>
        </p:nvCxnSpPr>
        <p:spPr>
          <a:xfrm flipH="1" flipV="1">
            <a:off x="10922717" y="5356515"/>
            <a:ext cx="447353" cy="339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2D9385D-8D2F-48E4-84E1-874DA29BEEE4}"/>
              </a:ext>
            </a:extLst>
          </p:cNvPr>
          <p:cNvCxnSpPr>
            <a:cxnSpLocks/>
            <a:stCxn id="38" idx="0"/>
            <a:endCxn id="37" idx="3"/>
          </p:cNvCxnSpPr>
          <p:nvPr/>
        </p:nvCxnSpPr>
        <p:spPr>
          <a:xfrm flipV="1">
            <a:off x="11290545" y="5943612"/>
            <a:ext cx="79525" cy="36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FC2027B-75B8-484C-9D72-7070DD7537AA}"/>
              </a:ext>
            </a:extLst>
          </p:cNvPr>
          <p:cNvCxnSpPr>
            <a:cxnSpLocks/>
            <a:stCxn id="36" idx="0"/>
            <a:endCxn id="34" idx="5"/>
          </p:cNvCxnSpPr>
          <p:nvPr/>
        </p:nvCxnSpPr>
        <p:spPr>
          <a:xfrm flipH="1" flipV="1">
            <a:off x="10267016" y="5943612"/>
            <a:ext cx="133890" cy="36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5E710F9-4D20-4940-A0B0-0A006FE40F15}"/>
              </a:ext>
            </a:extLst>
          </p:cNvPr>
          <p:cNvCxnSpPr>
            <a:cxnSpLocks/>
            <a:stCxn id="35" idx="0"/>
            <a:endCxn id="34" idx="3"/>
          </p:cNvCxnSpPr>
          <p:nvPr/>
        </p:nvCxnSpPr>
        <p:spPr>
          <a:xfrm flipV="1">
            <a:off x="9789089" y="5943612"/>
            <a:ext cx="205330" cy="36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60DB0DA1-4371-4166-B994-8CF3D1AAB3B6}"/>
              </a:ext>
            </a:extLst>
          </p:cNvPr>
          <p:cNvSpPr/>
          <p:nvPr/>
        </p:nvSpPr>
        <p:spPr>
          <a:xfrm>
            <a:off x="9389134" y="5222264"/>
            <a:ext cx="1415667" cy="1557335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D2F4696-71A6-48A1-B444-0D336234257F}"/>
              </a:ext>
            </a:extLst>
          </p:cNvPr>
          <p:cNvCxnSpPr/>
          <p:nvPr/>
        </p:nvCxnSpPr>
        <p:spPr>
          <a:xfrm>
            <a:off x="9395018" y="3011896"/>
            <a:ext cx="2808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19AAE7B-673C-4047-8F21-67B6A020E722}"/>
              </a:ext>
            </a:extLst>
          </p:cNvPr>
          <p:cNvCxnSpPr/>
          <p:nvPr/>
        </p:nvCxnSpPr>
        <p:spPr>
          <a:xfrm>
            <a:off x="9376384" y="4979939"/>
            <a:ext cx="2808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화살표: 왼쪽으로 구부러짐 47">
            <a:extLst>
              <a:ext uri="{FF2B5EF4-FFF2-40B4-BE49-F238E27FC236}">
                <a16:creationId xmlns:a16="http://schemas.microsoft.com/office/drawing/2014/main" id="{A4EFF0CD-3640-4716-852C-C391BD46D823}"/>
              </a:ext>
            </a:extLst>
          </p:cNvPr>
          <p:cNvSpPr/>
          <p:nvPr/>
        </p:nvSpPr>
        <p:spPr>
          <a:xfrm rot="17634535" flipV="1">
            <a:off x="9704854" y="1285178"/>
            <a:ext cx="364585" cy="58622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FB60B5F-170E-439B-A18D-395E8BB9FD90}"/>
              </a:ext>
            </a:extLst>
          </p:cNvPr>
          <p:cNvSpPr/>
          <p:nvPr/>
        </p:nvSpPr>
        <p:spPr>
          <a:xfrm>
            <a:off x="10614498" y="1216681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28A4129-E59E-40F8-8446-21ACAC917C88}"/>
              </a:ext>
            </a:extLst>
          </p:cNvPr>
          <p:cNvSpPr/>
          <p:nvPr/>
        </p:nvSpPr>
        <p:spPr>
          <a:xfrm>
            <a:off x="9958797" y="1803779"/>
            <a:ext cx="385512" cy="350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C67E65DA-BD85-4882-AE29-F109E2877B9C}"/>
              </a:ext>
            </a:extLst>
          </p:cNvPr>
          <p:cNvSpPr/>
          <p:nvPr/>
        </p:nvSpPr>
        <p:spPr>
          <a:xfrm>
            <a:off x="9617169" y="2466181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57FA8C0-5E58-45F9-A664-D3A387685EEA}"/>
              </a:ext>
            </a:extLst>
          </p:cNvPr>
          <p:cNvSpPr/>
          <p:nvPr/>
        </p:nvSpPr>
        <p:spPr>
          <a:xfrm>
            <a:off x="10228986" y="2466181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4AD5FB0D-1D49-4378-A4EE-F9A89A292297}"/>
              </a:ext>
            </a:extLst>
          </p:cNvPr>
          <p:cNvSpPr/>
          <p:nvPr/>
        </p:nvSpPr>
        <p:spPr>
          <a:xfrm>
            <a:off x="11334449" y="1803779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120471A-A840-400D-9280-6AE0D5A8284C}"/>
              </a:ext>
            </a:extLst>
          </p:cNvPr>
          <p:cNvSpPr/>
          <p:nvPr/>
        </p:nvSpPr>
        <p:spPr>
          <a:xfrm>
            <a:off x="11118625" y="2466181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9E03971-CEE2-4B95-8524-96795602B8B0}"/>
              </a:ext>
            </a:extLst>
          </p:cNvPr>
          <p:cNvCxnSpPr>
            <a:cxnSpLocks/>
            <a:stCxn id="50" idx="7"/>
            <a:endCxn id="49" idx="3"/>
          </p:cNvCxnSpPr>
          <p:nvPr/>
        </p:nvCxnSpPr>
        <p:spPr>
          <a:xfrm flipV="1">
            <a:off x="10287852" y="1515822"/>
            <a:ext cx="383103" cy="339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E470A335-183F-4B69-8A1D-BEDB8D9A9178}"/>
              </a:ext>
            </a:extLst>
          </p:cNvPr>
          <p:cNvCxnSpPr>
            <a:cxnSpLocks/>
            <a:stCxn id="53" idx="1"/>
            <a:endCxn id="49" idx="5"/>
          </p:cNvCxnSpPr>
          <p:nvPr/>
        </p:nvCxnSpPr>
        <p:spPr>
          <a:xfrm flipH="1" flipV="1">
            <a:off x="10943553" y="1515822"/>
            <a:ext cx="447353" cy="339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2A02200-CD6B-49F8-B7FC-9E501E250592}"/>
              </a:ext>
            </a:extLst>
          </p:cNvPr>
          <p:cNvCxnSpPr>
            <a:cxnSpLocks/>
            <a:stCxn id="54" idx="0"/>
            <a:endCxn id="53" idx="3"/>
          </p:cNvCxnSpPr>
          <p:nvPr/>
        </p:nvCxnSpPr>
        <p:spPr>
          <a:xfrm flipV="1">
            <a:off x="11311381" y="2102919"/>
            <a:ext cx="79525" cy="36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5FA4648-0C38-4C0E-88CD-20E36683FBA1}"/>
              </a:ext>
            </a:extLst>
          </p:cNvPr>
          <p:cNvCxnSpPr>
            <a:cxnSpLocks/>
            <a:stCxn id="52" idx="0"/>
            <a:endCxn id="50" idx="5"/>
          </p:cNvCxnSpPr>
          <p:nvPr/>
        </p:nvCxnSpPr>
        <p:spPr>
          <a:xfrm flipH="1" flipV="1">
            <a:off x="10287852" y="2102919"/>
            <a:ext cx="133890" cy="36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ACB9ED7D-E9EC-40BC-A729-79521999A627}"/>
              </a:ext>
            </a:extLst>
          </p:cNvPr>
          <p:cNvCxnSpPr>
            <a:cxnSpLocks/>
            <a:stCxn id="51" idx="0"/>
            <a:endCxn id="50" idx="3"/>
          </p:cNvCxnSpPr>
          <p:nvPr/>
        </p:nvCxnSpPr>
        <p:spPr>
          <a:xfrm flipV="1">
            <a:off x="9809925" y="2102919"/>
            <a:ext cx="205330" cy="36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9444A077-CC05-4112-B909-7AE8962E3C8B}"/>
              </a:ext>
            </a:extLst>
          </p:cNvPr>
          <p:cNvSpPr/>
          <p:nvPr/>
        </p:nvSpPr>
        <p:spPr>
          <a:xfrm>
            <a:off x="9403390" y="1381571"/>
            <a:ext cx="1415667" cy="1557335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ED050CA1-DDF6-4847-9FE0-FB370D3084B6}"/>
              </a:ext>
            </a:extLst>
          </p:cNvPr>
          <p:cNvSpPr/>
          <p:nvPr/>
        </p:nvSpPr>
        <p:spPr>
          <a:xfrm>
            <a:off x="10628755" y="3138670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DBDAC3BF-0F64-4AB6-9C71-C8C205984471}"/>
              </a:ext>
            </a:extLst>
          </p:cNvPr>
          <p:cNvSpPr/>
          <p:nvPr/>
        </p:nvSpPr>
        <p:spPr>
          <a:xfrm>
            <a:off x="9973054" y="3725768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6FFAB227-7B93-43AF-815B-D1CFAE8A2890}"/>
              </a:ext>
            </a:extLst>
          </p:cNvPr>
          <p:cNvSpPr/>
          <p:nvPr/>
        </p:nvSpPr>
        <p:spPr>
          <a:xfrm>
            <a:off x="9631426" y="4388170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72B0CA64-971B-4A53-A1D8-63E16D7BB87D}"/>
              </a:ext>
            </a:extLst>
          </p:cNvPr>
          <p:cNvSpPr/>
          <p:nvPr/>
        </p:nvSpPr>
        <p:spPr>
          <a:xfrm>
            <a:off x="10243243" y="4388170"/>
            <a:ext cx="385512" cy="350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F433AC2-3D06-406D-AEE3-0807647765EE}"/>
              </a:ext>
            </a:extLst>
          </p:cNvPr>
          <p:cNvSpPr/>
          <p:nvPr/>
        </p:nvSpPr>
        <p:spPr>
          <a:xfrm>
            <a:off x="11348706" y="3725768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7665F8C6-02C6-42D8-A820-1E5C7BE9C91A}"/>
              </a:ext>
            </a:extLst>
          </p:cNvPr>
          <p:cNvSpPr/>
          <p:nvPr/>
        </p:nvSpPr>
        <p:spPr>
          <a:xfrm>
            <a:off x="11132882" y="4388170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7909FED1-AEAF-45A7-BB67-A84B8BDD0232}"/>
              </a:ext>
            </a:extLst>
          </p:cNvPr>
          <p:cNvCxnSpPr>
            <a:cxnSpLocks/>
            <a:stCxn id="74" idx="7"/>
            <a:endCxn id="73" idx="3"/>
          </p:cNvCxnSpPr>
          <p:nvPr/>
        </p:nvCxnSpPr>
        <p:spPr>
          <a:xfrm flipV="1">
            <a:off x="10302109" y="3437811"/>
            <a:ext cx="383103" cy="339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BE6AEB3-1702-4103-8082-C8D846DA75E3}"/>
              </a:ext>
            </a:extLst>
          </p:cNvPr>
          <p:cNvCxnSpPr>
            <a:cxnSpLocks/>
            <a:stCxn id="77" idx="1"/>
            <a:endCxn id="73" idx="5"/>
          </p:cNvCxnSpPr>
          <p:nvPr/>
        </p:nvCxnSpPr>
        <p:spPr>
          <a:xfrm flipH="1" flipV="1">
            <a:off x="10957810" y="3437811"/>
            <a:ext cx="447353" cy="339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636F76B-BDE7-4934-A18B-EFD271C3795B}"/>
              </a:ext>
            </a:extLst>
          </p:cNvPr>
          <p:cNvCxnSpPr>
            <a:cxnSpLocks/>
            <a:stCxn id="78" idx="0"/>
            <a:endCxn id="77" idx="3"/>
          </p:cNvCxnSpPr>
          <p:nvPr/>
        </p:nvCxnSpPr>
        <p:spPr>
          <a:xfrm flipV="1">
            <a:off x="11325638" y="4024908"/>
            <a:ext cx="79525" cy="36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671227BC-B56B-4008-8844-A47CA106FE0F}"/>
              </a:ext>
            </a:extLst>
          </p:cNvPr>
          <p:cNvCxnSpPr>
            <a:cxnSpLocks/>
            <a:stCxn id="76" idx="0"/>
            <a:endCxn id="74" idx="5"/>
          </p:cNvCxnSpPr>
          <p:nvPr/>
        </p:nvCxnSpPr>
        <p:spPr>
          <a:xfrm flipH="1" flipV="1">
            <a:off x="10302109" y="4024908"/>
            <a:ext cx="133890" cy="36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88E49834-AA95-4A60-9918-85907BD5BC4E}"/>
              </a:ext>
            </a:extLst>
          </p:cNvPr>
          <p:cNvCxnSpPr>
            <a:cxnSpLocks/>
            <a:stCxn id="75" idx="0"/>
            <a:endCxn id="74" idx="3"/>
          </p:cNvCxnSpPr>
          <p:nvPr/>
        </p:nvCxnSpPr>
        <p:spPr>
          <a:xfrm flipV="1">
            <a:off x="9824182" y="4024908"/>
            <a:ext cx="205330" cy="36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이등변 삼각형 83">
            <a:extLst>
              <a:ext uri="{FF2B5EF4-FFF2-40B4-BE49-F238E27FC236}">
                <a16:creationId xmlns:a16="http://schemas.microsoft.com/office/drawing/2014/main" id="{61BFA242-7057-4A57-B87E-43E1BEF6E9F3}"/>
              </a:ext>
            </a:extLst>
          </p:cNvPr>
          <p:cNvSpPr/>
          <p:nvPr/>
        </p:nvSpPr>
        <p:spPr>
          <a:xfrm>
            <a:off x="9417647" y="3303560"/>
            <a:ext cx="1415667" cy="1557335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B6A4665-B127-43F7-98C9-1BF02C7E904B}"/>
              </a:ext>
            </a:extLst>
          </p:cNvPr>
          <p:cNvSpPr/>
          <p:nvPr/>
        </p:nvSpPr>
        <p:spPr>
          <a:xfrm>
            <a:off x="9295473" y="1600945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8E7DD051-B895-4D54-BD9F-5369B9F80883}"/>
              </a:ext>
            </a:extLst>
          </p:cNvPr>
          <p:cNvSpPr/>
          <p:nvPr/>
        </p:nvSpPr>
        <p:spPr>
          <a:xfrm>
            <a:off x="9374841" y="3369887"/>
            <a:ext cx="385512" cy="35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779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46760-DD6C-49A8-AB88-6BB26C7C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is_heap_until</a:t>
            </a:r>
            <a:r>
              <a:rPr lang="en-US" altLang="ko-KR" dirty="0">
                <a:latin typeface="Consolas" panose="020B0609020204030204" pitchFamily="49" charset="0"/>
              </a:rPr>
              <a:t>,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is_heap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BA3C5-7D54-45EE-AA9B-57D49A625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197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make_heap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내부 구현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7C1A0A0-726E-4CFE-8BB1-0542922D6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164" y="1601965"/>
            <a:ext cx="8430805" cy="314088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5C2D80A-A342-4505-9724-3ABFC7A96C20}"/>
              </a:ext>
            </a:extLst>
          </p:cNvPr>
          <p:cNvSpPr/>
          <p:nvPr/>
        </p:nvSpPr>
        <p:spPr>
          <a:xfrm>
            <a:off x="1270636" y="3128454"/>
            <a:ext cx="7870121" cy="13641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D2F4696-71A6-48A1-B444-0D336234257F}"/>
              </a:ext>
            </a:extLst>
          </p:cNvPr>
          <p:cNvCxnSpPr/>
          <p:nvPr/>
        </p:nvCxnSpPr>
        <p:spPr>
          <a:xfrm>
            <a:off x="9840223" y="1992243"/>
            <a:ext cx="191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19AAE7B-673C-4047-8F21-67B6A020E722}"/>
              </a:ext>
            </a:extLst>
          </p:cNvPr>
          <p:cNvCxnSpPr/>
          <p:nvPr/>
        </p:nvCxnSpPr>
        <p:spPr>
          <a:xfrm>
            <a:off x="9821589" y="3414279"/>
            <a:ext cx="191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CE4DFA74-A516-441E-96AF-D989CF4B6973}"/>
              </a:ext>
            </a:extLst>
          </p:cNvPr>
          <p:cNvSpPr/>
          <p:nvPr/>
        </p:nvSpPr>
        <p:spPr>
          <a:xfrm>
            <a:off x="10570336" y="785414"/>
            <a:ext cx="263310" cy="23937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03F21ABF-CAEA-473E-AAD0-CF890011D9DB}"/>
              </a:ext>
            </a:extLst>
          </p:cNvPr>
          <p:cNvSpPr/>
          <p:nvPr/>
        </p:nvSpPr>
        <p:spPr>
          <a:xfrm>
            <a:off x="10250131" y="1175162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121D580-2636-4A46-826D-9020C4F9713F}"/>
              </a:ext>
            </a:extLst>
          </p:cNvPr>
          <p:cNvSpPr/>
          <p:nvPr/>
        </p:nvSpPr>
        <p:spPr>
          <a:xfrm>
            <a:off x="9987446" y="1620476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9A8F7EB3-19B2-4DAA-8883-B206D341CFDC}"/>
              </a:ext>
            </a:extLst>
          </p:cNvPr>
          <p:cNvSpPr/>
          <p:nvPr/>
        </p:nvSpPr>
        <p:spPr>
          <a:xfrm>
            <a:off x="10454541" y="1620473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725D5B40-48F1-487F-A237-45EAB362CC2B}"/>
              </a:ext>
            </a:extLst>
          </p:cNvPr>
          <p:cNvSpPr/>
          <p:nvPr/>
        </p:nvSpPr>
        <p:spPr>
          <a:xfrm>
            <a:off x="10875850" y="1188315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11EF738A-06A9-4FEB-A99F-2B100C673FF6}"/>
              </a:ext>
            </a:extLst>
          </p:cNvPr>
          <p:cNvSpPr/>
          <p:nvPr/>
        </p:nvSpPr>
        <p:spPr>
          <a:xfrm>
            <a:off x="10738968" y="1613895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10EEDBE-83BC-4274-9B65-88E513A598F9}"/>
              </a:ext>
            </a:extLst>
          </p:cNvPr>
          <p:cNvCxnSpPr>
            <a:cxnSpLocks/>
            <a:stCxn id="61" idx="7"/>
            <a:endCxn id="47" idx="3"/>
          </p:cNvCxnSpPr>
          <p:nvPr/>
        </p:nvCxnSpPr>
        <p:spPr>
          <a:xfrm flipV="1">
            <a:off x="10474880" y="989732"/>
            <a:ext cx="134017" cy="220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447ABC7E-ADD0-46CC-AB65-947EE6D0D3CA}"/>
              </a:ext>
            </a:extLst>
          </p:cNvPr>
          <p:cNvCxnSpPr>
            <a:cxnSpLocks/>
            <a:stCxn id="64" idx="1"/>
            <a:endCxn id="47" idx="5"/>
          </p:cNvCxnSpPr>
          <p:nvPr/>
        </p:nvCxnSpPr>
        <p:spPr>
          <a:xfrm flipH="1" flipV="1">
            <a:off x="10795085" y="989732"/>
            <a:ext cx="119326" cy="233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6217290-B64B-4AA6-8FA9-21B9B560449D}"/>
              </a:ext>
            </a:extLst>
          </p:cNvPr>
          <p:cNvCxnSpPr>
            <a:cxnSpLocks/>
            <a:stCxn id="65" idx="0"/>
            <a:endCxn id="64" idx="3"/>
          </p:cNvCxnSpPr>
          <p:nvPr/>
        </p:nvCxnSpPr>
        <p:spPr>
          <a:xfrm flipV="1">
            <a:off x="10870623" y="1392633"/>
            <a:ext cx="43788" cy="221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AE721E8-DAD5-46B7-AB85-947333BFEC00}"/>
              </a:ext>
            </a:extLst>
          </p:cNvPr>
          <p:cNvCxnSpPr>
            <a:cxnSpLocks/>
            <a:stCxn id="63" idx="0"/>
            <a:endCxn id="61" idx="5"/>
          </p:cNvCxnSpPr>
          <p:nvPr/>
        </p:nvCxnSpPr>
        <p:spPr>
          <a:xfrm flipH="1" flipV="1">
            <a:off x="10474880" y="1379480"/>
            <a:ext cx="111316" cy="240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DE4419F-EF7A-40DF-B147-5C94BE8D0095}"/>
              </a:ext>
            </a:extLst>
          </p:cNvPr>
          <p:cNvCxnSpPr>
            <a:cxnSpLocks/>
            <a:stCxn id="62" idx="0"/>
            <a:endCxn id="61" idx="3"/>
          </p:cNvCxnSpPr>
          <p:nvPr/>
        </p:nvCxnSpPr>
        <p:spPr>
          <a:xfrm flipV="1">
            <a:off x="10119101" y="1379480"/>
            <a:ext cx="169591" cy="240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CEB88C9F-7A91-4458-A3BD-A8D4AFF6B6B3}"/>
              </a:ext>
            </a:extLst>
          </p:cNvPr>
          <p:cNvSpPr/>
          <p:nvPr/>
        </p:nvSpPr>
        <p:spPr>
          <a:xfrm>
            <a:off x="9697966" y="690585"/>
            <a:ext cx="2034037" cy="1220740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화살표: 왼쪽으로 구부러짐 86">
            <a:extLst>
              <a:ext uri="{FF2B5EF4-FFF2-40B4-BE49-F238E27FC236}">
                <a16:creationId xmlns:a16="http://schemas.microsoft.com/office/drawing/2014/main" id="{69986EAB-5242-4E57-9B90-77E6B09739F2}"/>
              </a:ext>
            </a:extLst>
          </p:cNvPr>
          <p:cNvSpPr/>
          <p:nvPr/>
        </p:nvSpPr>
        <p:spPr>
          <a:xfrm rot="13952564">
            <a:off x="10656367" y="412259"/>
            <a:ext cx="249016" cy="40996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17FA0C42-60CA-45D4-91C3-9DED5E438D18}"/>
              </a:ext>
            </a:extLst>
          </p:cNvPr>
          <p:cNvSpPr/>
          <p:nvPr/>
        </p:nvSpPr>
        <p:spPr>
          <a:xfrm>
            <a:off x="10945105" y="592001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EDFC6604-8D35-4B30-AA3F-570A0144C9F8}"/>
              </a:ext>
            </a:extLst>
          </p:cNvPr>
          <p:cNvSpPr/>
          <p:nvPr/>
        </p:nvSpPr>
        <p:spPr>
          <a:xfrm>
            <a:off x="10578010" y="2233768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BBED0501-813A-400D-9206-24C1A67C7D49}"/>
              </a:ext>
            </a:extLst>
          </p:cNvPr>
          <p:cNvSpPr/>
          <p:nvPr/>
        </p:nvSpPr>
        <p:spPr>
          <a:xfrm>
            <a:off x="10343328" y="2616937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E3A9F1F7-96C1-413E-AA79-B0422F669125}"/>
              </a:ext>
            </a:extLst>
          </p:cNvPr>
          <p:cNvSpPr/>
          <p:nvPr/>
        </p:nvSpPr>
        <p:spPr>
          <a:xfrm>
            <a:off x="10139847" y="2983311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D32AF73C-5EBD-4DDD-88CA-42E02A23F88F}"/>
              </a:ext>
            </a:extLst>
          </p:cNvPr>
          <p:cNvSpPr/>
          <p:nvPr/>
        </p:nvSpPr>
        <p:spPr>
          <a:xfrm>
            <a:off x="10468792" y="2989885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CE654A07-D3AE-4F9F-8BD7-97F9D4D3F81E}"/>
              </a:ext>
            </a:extLst>
          </p:cNvPr>
          <p:cNvSpPr/>
          <p:nvPr/>
        </p:nvSpPr>
        <p:spPr>
          <a:xfrm>
            <a:off x="10857205" y="2603783"/>
            <a:ext cx="263310" cy="23937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2FEA7822-BAA3-48DD-B240-16170660E583}"/>
              </a:ext>
            </a:extLst>
          </p:cNvPr>
          <p:cNvSpPr/>
          <p:nvPr/>
        </p:nvSpPr>
        <p:spPr>
          <a:xfrm>
            <a:off x="10759791" y="2983312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3EB4F9-EB36-4CA2-90FA-172479F45ECF}"/>
              </a:ext>
            </a:extLst>
          </p:cNvPr>
          <p:cNvCxnSpPr>
            <a:cxnSpLocks/>
            <a:stCxn id="90" idx="7"/>
            <a:endCxn id="89" idx="3"/>
          </p:cNvCxnSpPr>
          <p:nvPr/>
        </p:nvCxnSpPr>
        <p:spPr>
          <a:xfrm flipV="1">
            <a:off x="10568077" y="2438086"/>
            <a:ext cx="48494" cy="213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579E7E0-C36B-4E2D-86CE-8896753B984D}"/>
              </a:ext>
            </a:extLst>
          </p:cNvPr>
          <p:cNvCxnSpPr>
            <a:cxnSpLocks/>
            <a:stCxn id="93" idx="1"/>
            <a:endCxn id="89" idx="5"/>
          </p:cNvCxnSpPr>
          <p:nvPr/>
        </p:nvCxnSpPr>
        <p:spPr>
          <a:xfrm flipH="1" flipV="1">
            <a:off x="10802759" y="2438086"/>
            <a:ext cx="93007" cy="200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961D218-13B0-4209-8A37-308DADC2A4B7}"/>
              </a:ext>
            </a:extLst>
          </p:cNvPr>
          <p:cNvCxnSpPr>
            <a:cxnSpLocks/>
            <a:stCxn id="94" idx="0"/>
            <a:endCxn id="93" idx="3"/>
          </p:cNvCxnSpPr>
          <p:nvPr/>
        </p:nvCxnSpPr>
        <p:spPr>
          <a:xfrm flipV="1">
            <a:off x="10891446" y="2808101"/>
            <a:ext cx="4320" cy="175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57EECADA-5DEB-4A5B-9158-B389FAF0DC64}"/>
              </a:ext>
            </a:extLst>
          </p:cNvPr>
          <p:cNvCxnSpPr>
            <a:cxnSpLocks/>
            <a:stCxn id="92" idx="0"/>
            <a:endCxn id="90" idx="5"/>
          </p:cNvCxnSpPr>
          <p:nvPr/>
        </p:nvCxnSpPr>
        <p:spPr>
          <a:xfrm flipH="1" flipV="1">
            <a:off x="10568077" y="2821255"/>
            <a:ext cx="32370" cy="168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8896AD-8376-4847-9E60-FA9B539E3F11}"/>
              </a:ext>
            </a:extLst>
          </p:cNvPr>
          <p:cNvCxnSpPr>
            <a:cxnSpLocks/>
            <a:stCxn id="91" idx="0"/>
            <a:endCxn id="90" idx="3"/>
          </p:cNvCxnSpPr>
          <p:nvPr/>
        </p:nvCxnSpPr>
        <p:spPr>
          <a:xfrm flipV="1">
            <a:off x="10271502" y="2821255"/>
            <a:ext cx="110387" cy="162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031FA6A1-9C44-4C2D-81C8-329EBDF0E5AE}"/>
              </a:ext>
            </a:extLst>
          </p:cNvPr>
          <p:cNvSpPr/>
          <p:nvPr/>
        </p:nvSpPr>
        <p:spPr>
          <a:xfrm>
            <a:off x="11030342" y="2047549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9F5F0906-5E2E-432D-A790-906D957CB88A}"/>
              </a:ext>
            </a:extLst>
          </p:cNvPr>
          <p:cNvSpPr/>
          <p:nvPr/>
        </p:nvSpPr>
        <p:spPr>
          <a:xfrm>
            <a:off x="10631737" y="3655796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010A7F31-00F3-44EA-A157-4207E66DF145}"/>
              </a:ext>
            </a:extLst>
          </p:cNvPr>
          <p:cNvSpPr/>
          <p:nvPr/>
        </p:nvSpPr>
        <p:spPr>
          <a:xfrm>
            <a:off x="10397055" y="4038967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C081F7C4-3820-4F00-BC8D-F70A2811B67D}"/>
              </a:ext>
            </a:extLst>
          </p:cNvPr>
          <p:cNvSpPr/>
          <p:nvPr/>
        </p:nvSpPr>
        <p:spPr>
          <a:xfrm>
            <a:off x="10140943" y="4405337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9E74298C-ABDD-44ED-A2C2-82C28DF3F819}"/>
              </a:ext>
            </a:extLst>
          </p:cNvPr>
          <p:cNvSpPr/>
          <p:nvPr/>
        </p:nvSpPr>
        <p:spPr>
          <a:xfrm>
            <a:off x="10483048" y="4398761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EC6BD503-E243-4C19-884E-DAA53B8EC8DF}"/>
              </a:ext>
            </a:extLst>
          </p:cNvPr>
          <p:cNvSpPr/>
          <p:nvPr/>
        </p:nvSpPr>
        <p:spPr>
          <a:xfrm>
            <a:off x="10838571" y="4025809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0C22B110-6893-4A34-B48D-DF49072A0540}"/>
              </a:ext>
            </a:extLst>
          </p:cNvPr>
          <p:cNvSpPr/>
          <p:nvPr/>
        </p:nvSpPr>
        <p:spPr>
          <a:xfrm>
            <a:off x="10767472" y="4398754"/>
            <a:ext cx="263310" cy="23937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31889BEC-963F-43DE-948F-949C755FDC1A}"/>
              </a:ext>
            </a:extLst>
          </p:cNvPr>
          <p:cNvCxnSpPr>
            <a:cxnSpLocks/>
            <a:stCxn id="104" idx="7"/>
            <a:endCxn id="103" idx="3"/>
          </p:cNvCxnSpPr>
          <p:nvPr/>
        </p:nvCxnSpPr>
        <p:spPr>
          <a:xfrm flipV="1">
            <a:off x="10621804" y="3860114"/>
            <a:ext cx="48494" cy="213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885FA044-43D1-44DC-839F-66E202126F6F}"/>
              </a:ext>
            </a:extLst>
          </p:cNvPr>
          <p:cNvCxnSpPr>
            <a:cxnSpLocks/>
            <a:stCxn id="107" idx="1"/>
            <a:endCxn id="103" idx="5"/>
          </p:cNvCxnSpPr>
          <p:nvPr/>
        </p:nvCxnSpPr>
        <p:spPr>
          <a:xfrm flipH="1" flipV="1">
            <a:off x="10856486" y="3860114"/>
            <a:ext cx="20646" cy="20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5AC8275-EA75-4EA8-B4DC-966963EF5BF7}"/>
              </a:ext>
            </a:extLst>
          </p:cNvPr>
          <p:cNvCxnSpPr>
            <a:cxnSpLocks/>
            <a:stCxn id="108" idx="0"/>
            <a:endCxn id="107" idx="3"/>
          </p:cNvCxnSpPr>
          <p:nvPr/>
        </p:nvCxnSpPr>
        <p:spPr>
          <a:xfrm flipH="1" flipV="1">
            <a:off x="10877132" y="4230127"/>
            <a:ext cx="21995" cy="168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AAC392FA-8CFB-4B38-908B-D5B7C62BAF03}"/>
              </a:ext>
            </a:extLst>
          </p:cNvPr>
          <p:cNvCxnSpPr>
            <a:cxnSpLocks/>
            <a:stCxn id="106" idx="0"/>
            <a:endCxn id="104" idx="5"/>
          </p:cNvCxnSpPr>
          <p:nvPr/>
        </p:nvCxnSpPr>
        <p:spPr>
          <a:xfrm flipV="1">
            <a:off x="10614703" y="4243285"/>
            <a:ext cx="7101" cy="155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72DD85E8-2C28-4649-A8CD-627629A5442B}"/>
              </a:ext>
            </a:extLst>
          </p:cNvPr>
          <p:cNvCxnSpPr>
            <a:cxnSpLocks/>
            <a:stCxn id="105" idx="0"/>
            <a:endCxn id="104" idx="3"/>
          </p:cNvCxnSpPr>
          <p:nvPr/>
        </p:nvCxnSpPr>
        <p:spPr>
          <a:xfrm flipV="1">
            <a:off x="10272598" y="4243285"/>
            <a:ext cx="163018" cy="162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이등변 삼각형 115">
            <a:extLst>
              <a:ext uri="{FF2B5EF4-FFF2-40B4-BE49-F238E27FC236}">
                <a16:creationId xmlns:a16="http://schemas.microsoft.com/office/drawing/2014/main" id="{2D826B73-CF70-46E7-A2B1-A88434277745}"/>
              </a:ext>
            </a:extLst>
          </p:cNvPr>
          <p:cNvSpPr/>
          <p:nvPr/>
        </p:nvSpPr>
        <p:spPr>
          <a:xfrm>
            <a:off x="9706905" y="2103296"/>
            <a:ext cx="2034037" cy="1220740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이등변 삼각형 116">
            <a:extLst>
              <a:ext uri="{FF2B5EF4-FFF2-40B4-BE49-F238E27FC236}">
                <a16:creationId xmlns:a16="http://schemas.microsoft.com/office/drawing/2014/main" id="{33D78447-A4CF-4E7E-A587-9C6ADB55DF9D}"/>
              </a:ext>
            </a:extLst>
          </p:cNvPr>
          <p:cNvSpPr/>
          <p:nvPr/>
        </p:nvSpPr>
        <p:spPr>
          <a:xfrm>
            <a:off x="9758262" y="3507244"/>
            <a:ext cx="2034037" cy="1220740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85D725E9-C33E-4731-A360-D08A45E2A49F}"/>
              </a:ext>
            </a:extLst>
          </p:cNvPr>
          <p:cNvSpPr/>
          <p:nvPr/>
        </p:nvSpPr>
        <p:spPr>
          <a:xfrm>
            <a:off x="11209057" y="3548517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BFDD074A-00A4-4AF2-B899-29498AE3AFD9}"/>
              </a:ext>
            </a:extLst>
          </p:cNvPr>
          <p:cNvCxnSpPr/>
          <p:nvPr/>
        </p:nvCxnSpPr>
        <p:spPr>
          <a:xfrm>
            <a:off x="9829268" y="4856048"/>
            <a:ext cx="191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>
            <a:extLst>
              <a:ext uri="{FF2B5EF4-FFF2-40B4-BE49-F238E27FC236}">
                <a16:creationId xmlns:a16="http://schemas.microsoft.com/office/drawing/2014/main" id="{2E945BC5-2110-40D8-9C9A-800FD0031151}"/>
              </a:ext>
            </a:extLst>
          </p:cNvPr>
          <p:cNvSpPr/>
          <p:nvPr/>
        </p:nvSpPr>
        <p:spPr>
          <a:xfrm>
            <a:off x="10639416" y="5097565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50BEC5CC-FD3E-4FB4-9ADD-1A98AABF3E92}"/>
              </a:ext>
            </a:extLst>
          </p:cNvPr>
          <p:cNvSpPr/>
          <p:nvPr/>
        </p:nvSpPr>
        <p:spPr>
          <a:xfrm>
            <a:off x="10404734" y="5480736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83A281F6-6EAC-4B2E-B0AC-2829BB019325}"/>
              </a:ext>
            </a:extLst>
          </p:cNvPr>
          <p:cNvSpPr/>
          <p:nvPr/>
        </p:nvSpPr>
        <p:spPr>
          <a:xfrm>
            <a:off x="10148622" y="5847106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490FEC6E-E174-4156-9270-1D670370672E}"/>
              </a:ext>
            </a:extLst>
          </p:cNvPr>
          <p:cNvSpPr/>
          <p:nvPr/>
        </p:nvSpPr>
        <p:spPr>
          <a:xfrm>
            <a:off x="10490727" y="5840530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2A20F396-D1F0-4C48-A32C-28EC3C50BD5D}"/>
              </a:ext>
            </a:extLst>
          </p:cNvPr>
          <p:cNvSpPr/>
          <p:nvPr/>
        </p:nvSpPr>
        <p:spPr>
          <a:xfrm>
            <a:off x="10846250" y="5467578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2AAA482-612C-40AC-806B-D20E547E86F8}"/>
              </a:ext>
            </a:extLst>
          </p:cNvPr>
          <p:cNvSpPr/>
          <p:nvPr/>
        </p:nvSpPr>
        <p:spPr>
          <a:xfrm>
            <a:off x="10775151" y="5840523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DEEA7CBF-85AC-465C-84FB-7EF69E757CCE}"/>
              </a:ext>
            </a:extLst>
          </p:cNvPr>
          <p:cNvCxnSpPr>
            <a:cxnSpLocks/>
            <a:stCxn id="121" idx="7"/>
            <a:endCxn id="120" idx="3"/>
          </p:cNvCxnSpPr>
          <p:nvPr/>
        </p:nvCxnSpPr>
        <p:spPr>
          <a:xfrm flipV="1">
            <a:off x="10629483" y="5301883"/>
            <a:ext cx="48494" cy="213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E24D912A-89BD-4D88-9528-8BB76E995BFA}"/>
              </a:ext>
            </a:extLst>
          </p:cNvPr>
          <p:cNvCxnSpPr>
            <a:cxnSpLocks/>
            <a:stCxn id="124" idx="1"/>
            <a:endCxn id="120" idx="5"/>
          </p:cNvCxnSpPr>
          <p:nvPr/>
        </p:nvCxnSpPr>
        <p:spPr>
          <a:xfrm flipH="1" flipV="1">
            <a:off x="10864165" y="5301883"/>
            <a:ext cx="20646" cy="20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FE188A7E-C5BC-4983-AD85-D922F18C8032}"/>
              </a:ext>
            </a:extLst>
          </p:cNvPr>
          <p:cNvCxnSpPr>
            <a:cxnSpLocks/>
            <a:stCxn id="125" idx="0"/>
            <a:endCxn id="124" idx="3"/>
          </p:cNvCxnSpPr>
          <p:nvPr/>
        </p:nvCxnSpPr>
        <p:spPr>
          <a:xfrm flipH="1" flipV="1">
            <a:off x="10884811" y="5671896"/>
            <a:ext cx="21995" cy="168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29C62E6E-844E-45D8-8C5E-A0ED3FF9755A}"/>
              </a:ext>
            </a:extLst>
          </p:cNvPr>
          <p:cNvCxnSpPr>
            <a:cxnSpLocks/>
            <a:stCxn id="123" idx="0"/>
            <a:endCxn id="121" idx="5"/>
          </p:cNvCxnSpPr>
          <p:nvPr/>
        </p:nvCxnSpPr>
        <p:spPr>
          <a:xfrm flipV="1">
            <a:off x="10622382" y="5685054"/>
            <a:ext cx="7101" cy="155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192846C6-627B-452D-BC3F-997916F2DA13}"/>
              </a:ext>
            </a:extLst>
          </p:cNvPr>
          <p:cNvCxnSpPr>
            <a:cxnSpLocks/>
            <a:stCxn id="122" idx="0"/>
            <a:endCxn id="121" idx="3"/>
          </p:cNvCxnSpPr>
          <p:nvPr/>
        </p:nvCxnSpPr>
        <p:spPr>
          <a:xfrm flipV="1">
            <a:off x="10280277" y="5685054"/>
            <a:ext cx="163018" cy="162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이등변 삼각형 130">
            <a:extLst>
              <a:ext uri="{FF2B5EF4-FFF2-40B4-BE49-F238E27FC236}">
                <a16:creationId xmlns:a16="http://schemas.microsoft.com/office/drawing/2014/main" id="{22627328-D032-428B-A8DA-93E7B4612795}"/>
              </a:ext>
            </a:extLst>
          </p:cNvPr>
          <p:cNvSpPr/>
          <p:nvPr/>
        </p:nvSpPr>
        <p:spPr>
          <a:xfrm>
            <a:off x="9765941" y="4949013"/>
            <a:ext cx="2034037" cy="1220740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839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46760-DD6C-49A8-AB88-6BB26C7C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sort_heap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BA3C5-7D54-45EE-AA9B-57D49A625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871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957AA-4862-4529-9FFE-633E3B9B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sort_heap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EF80DF-B5E5-4EDC-80FB-6F3966B63362}"/>
              </a:ext>
            </a:extLst>
          </p:cNvPr>
          <p:cNvSpPr txBox="1"/>
          <p:nvPr/>
        </p:nvSpPr>
        <p:spPr>
          <a:xfrm>
            <a:off x="1161832" y="1934300"/>
            <a:ext cx="612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주어진 범위가 </a:t>
            </a:r>
            <a:r>
              <a:rPr lang="ko-KR" altLang="en-US" dirty="0" err="1">
                <a:latin typeface="Consolas" panose="020B0609020204030204" pitchFamily="49" charset="0"/>
              </a:rPr>
              <a:t>힙일</a:t>
            </a:r>
            <a:r>
              <a:rPr lang="ko-KR" altLang="en-US" dirty="0">
                <a:latin typeface="Consolas" panose="020B0609020204030204" pitchFamily="49" charset="0"/>
              </a:rPr>
              <a:t> 때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>
                <a:latin typeface="Consolas" panose="020B0609020204030204" pitchFamily="49" charset="0"/>
              </a:rPr>
              <a:t>주어진 범위를 오름차순으로 </a:t>
            </a:r>
            <a:r>
              <a:rPr lang="ko-KR" altLang="en-US" dirty="0" err="1">
                <a:latin typeface="Consolas" panose="020B0609020204030204" pitchFamily="49" charset="0"/>
              </a:rPr>
              <a:t>힙정렬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7D8F0D-FCAD-4AC4-A9DE-CC864303A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424" y="2474430"/>
            <a:ext cx="7277043" cy="6592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76DA97-23B4-4824-BCB4-16846CF43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854" y="3263840"/>
            <a:ext cx="9229420" cy="65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13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sort_heap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용례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D3814AC-5F26-4A01-90C2-24A86B413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226332" cy="420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6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sort_heap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내부구현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2AD84C1-8D03-42DD-A51A-A78BE5235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48213"/>
            <a:ext cx="10515600" cy="288514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84C4D0E-2ACE-4CA5-991B-0983BF7FBB94}"/>
              </a:ext>
            </a:extLst>
          </p:cNvPr>
          <p:cNvSpPr/>
          <p:nvPr/>
        </p:nvSpPr>
        <p:spPr>
          <a:xfrm>
            <a:off x="1220526" y="3735671"/>
            <a:ext cx="9522846" cy="847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4CA594-0746-4F40-947C-F7ACF6C97228}"/>
              </a:ext>
            </a:extLst>
          </p:cNvPr>
          <p:cNvSpPr txBox="1"/>
          <p:nvPr/>
        </p:nvSpPr>
        <p:spPr>
          <a:xfrm>
            <a:off x="5393351" y="3896596"/>
            <a:ext cx="2786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전제조건 체크 </a:t>
            </a:r>
            <a:r>
              <a:rPr lang="en-US" altLang="ko-KR" sz="1200" dirty="0">
                <a:solidFill>
                  <a:srgbClr val="FF0000"/>
                </a:solidFill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</a:rPr>
              <a:t>주어진 범위가 </a:t>
            </a:r>
            <a:r>
              <a:rPr lang="ko-KR" altLang="en-US" sz="1200" dirty="0" err="1">
                <a:solidFill>
                  <a:srgbClr val="FF0000"/>
                </a:solidFill>
              </a:rPr>
              <a:t>힙인지</a:t>
            </a:r>
            <a:r>
              <a:rPr lang="ko-KR" altLang="en-US" sz="1200" dirty="0">
                <a:solidFill>
                  <a:srgbClr val="FF0000"/>
                </a:solidFill>
              </a:rPr>
              <a:t> 확인</a:t>
            </a:r>
          </a:p>
        </p:txBody>
      </p:sp>
    </p:spTree>
    <p:extLst>
      <p:ext uri="{BB962C8B-B14F-4D97-AF65-F5344CB8AC3E}">
        <p14:creationId xmlns:p14="http://schemas.microsoft.com/office/powerpoint/2010/main" val="2261788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3B30AC8-2046-42F0-82FA-E93AF8767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5601"/>
            <a:ext cx="10515600" cy="167187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sort_heap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내부구현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4C4D0E-2ACE-4CA5-991B-0983BF7FBB94}"/>
              </a:ext>
            </a:extLst>
          </p:cNvPr>
          <p:cNvSpPr/>
          <p:nvPr/>
        </p:nvSpPr>
        <p:spPr>
          <a:xfrm>
            <a:off x="1187633" y="2531821"/>
            <a:ext cx="5000203" cy="665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4CA594-0746-4F40-947C-F7ACF6C97228}"/>
              </a:ext>
            </a:extLst>
          </p:cNvPr>
          <p:cNvSpPr txBox="1"/>
          <p:nvPr/>
        </p:nvSpPr>
        <p:spPr>
          <a:xfrm>
            <a:off x="2936883" y="2945701"/>
            <a:ext cx="3342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last </a:t>
            </a:r>
            <a:r>
              <a:rPr lang="ko-KR" altLang="en-US" sz="1200" dirty="0">
                <a:solidFill>
                  <a:srgbClr val="FF0000"/>
                </a:solidFill>
              </a:rPr>
              <a:t>를 앞으로 </a:t>
            </a:r>
            <a:r>
              <a:rPr lang="ko-KR" altLang="en-US" sz="1200" dirty="0" err="1">
                <a:solidFill>
                  <a:srgbClr val="FF0000"/>
                </a:solidFill>
              </a:rPr>
              <a:t>한칸씩</a:t>
            </a:r>
            <a:r>
              <a:rPr lang="ko-KR" altLang="en-US" sz="1200" dirty="0">
                <a:solidFill>
                  <a:srgbClr val="FF0000"/>
                </a:solidFill>
              </a:rPr>
              <a:t> 움직이며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끝까지 </a:t>
            </a:r>
            <a:r>
              <a:rPr lang="en-US" altLang="ko-KR" sz="1200" dirty="0" err="1">
                <a:solidFill>
                  <a:srgbClr val="FF0000"/>
                </a:solidFill>
              </a:rPr>
              <a:t>pop_heap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807856B-A6DE-4C1A-A3C7-C3EF41D7F311}"/>
              </a:ext>
            </a:extLst>
          </p:cNvPr>
          <p:cNvSpPr/>
          <p:nvPr/>
        </p:nvSpPr>
        <p:spPr>
          <a:xfrm>
            <a:off x="1020501" y="3676627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AA9B98E-A19F-41D8-A191-9F5B586C1F79}"/>
              </a:ext>
            </a:extLst>
          </p:cNvPr>
          <p:cNvSpPr/>
          <p:nvPr/>
        </p:nvSpPr>
        <p:spPr>
          <a:xfrm>
            <a:off x="785819" y="4059798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4B0D8FA-AA8B-4811-B7F3-A8480BCCA60B}"/>
              </a:ext>
            </a:extLst>
          </p:cNvPr>
          <p:cNvSpPr/>
          <p:nvPr/>
        </p:nvSpPr>
        <p:spPr>
          <a:xfrm>
            <a:off x="529707" y="4426168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F1CC703-6B9D-4D38-9D34-67593A8D4FC7}"/>
              </a:ext>
            </a:extLst>
          </p:cNvPr>
          <p:cNvSpPr/>
          <p:nvPr/>
        </p:nvSpPr>
        <p:spPr>
          <a:xfrm>
            <a:off x="871812" y="4419592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2907CE1-2FE0-4B95-8CE6-09B819B1BCD3}"/>
              </a:ext>
            </a:extLst>
          </p:cNvPr>
          <p:cNvSpPr/>
          <p:nvPr/>
        </p:nvSpPr>
        <p:spPr>
          <a:xfrm>
            <a:off x="1227335" y="4046640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D86E57A-F3D0-4FFE-ABED-C4B3AE9953BB}"/>
              </a:ext>
            </a:extLst>
          </p:cNvPr>
          <p:cNvSpPr/>
          <p:nvPr/>
        </p:nvSpPr>
        <p:spPr>
          <a:xfrm>
            <a:off x="1156236" y="4419585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1B1109B-2A14-4A5C-9829-1BA7AA2E1851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1010568" y="3880945"/>
            <a:ext cx="48494" cy="213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A50FF8C-62B7-4AD8-A0D9-7B233DB63073}"/>
              </a:ext>
            </a:extLst>
          </p:cNvPr>
          <p:cNvCxnSpPr>
            <a:cxnSpLocks/>
            <a:stCxn id="14" idx="1"/>
            <a:endCxn id="10" idx="5"/>
          </p:cNvCxnSpPr>
          <p:nvPr/>
        </p:nvCxnSpPr>
        <p:spPr>
          <a:xfrm flipH="1" flipV="1">
            <a:off x="1245250" y="3880945"/>
            <a:ext cx="20646" cy="20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777F41B-C2C1-495B-A194-A71AEF2D7A53}"/>
              </a:ext>
            </a:extLst>
          </p:cNvPr>
          <p:cNvCxnSpPr>
            <a:cxnSpLocks/>
            <a:stCxn id="15" idx="0"/>
            <a:endCxn id="14" idx="3"/>
          </p:cNvCxnSpPr>
          <p:nvPr/>
        </p:nvCxnSpPr>
        <p:spPr>
          <a:xfrm flipH="1" flipV="1">
            <a:off x="1265896" y="4250958"/>
            <a:ext cx="21995" cy="168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E1D8FB2-1108-44D4-AD1C-55BCB9B6F508}"/>
              </a:ext>
            </a:extLst>
          </p:cNvPr>
          <p:cNvCxnSpPr>
            <a:cxnSpLocks/>
            <a:stCxn id="13" idx="0"/>
            <a:endCxn id="11" idx="5"/>
          </p:cNvCxnSpPr>
          <p:nvPr/>
        </p:nvCxnSpPr>
        <p:spPr>
          <a:xfrm flipV="1">
            <a:off x="1003467" y="4264116"/>
            <a:ext cx="7101" cy="155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5C3B5F4-1500-49B0-9654-008BBB209ECE}"/>
              </a:ext>
            </a:extLst>
          </p:cNvPr>
          <p:cNvCxnSpPr>
            <a:cxnSpLocks/>
            <a:stCxn id="12" idx="0"/>
            <a:endCxn id="11" idx="3"/>
          </p:cNvCxnSpPr>
          <p:nvPr/>
        </p:nvCxnSpPr>
        <p:spPr>
          <a:xfrm flipV="1">
            <a:off x="661362" y="4264116"/>
            <a:ext cx="163018" cy="162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0E13DE46-5189-4577-B2AF-79BE01DB29AC}"/>
              </a:ext>
            </a:extLst>
          </p:cNvPr>
          <p:cNvSpPr/>
          <p:nvPr/>
        </p:nvSpPr>
        <p:spPr>
          <a:xfrm>
            <a:off x="2396486" y="3651416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4D5434C-3F06-491D-AE1E-7C16323D114F}"/>
              </a:ext>
            </a:extLst>
          </p:cNvPr>
          <p:cNvSpPr/>
          <p:nvPr/>
        </p:nvSpPr>
        <p:spPr>
          <a:xfrm>
            <a:off x="2161804" y="4034587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D9DBC2A-1A39-4D1D-A8A1-7CC68981107D}"/>
              </a:ext>
            </a:extLst>
          </p:cNvPr>
          <p:cNvSpPr/>
          <p:nvPr/>
        </p:nvSpPr>
        <p:spPr>
          <a:xfrm>
            <a:off x="2024104" y="4400957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70044C7-653E-4842-B4D6-90AC4C86B409}"/>
              </a:ext>
            </a:extLst>
          </p:cNvPr>
          <p:cNvSpPr/>
          <p:nvPr/>
        </p:nvSpPr>
        <p:spPr>
          <a:xfrm>
            <a:off x="2603320" y="4021429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11BAE3D-889B-4051-ADE0-7D072A1406D7}"/>
              </a:ext>
            </a:extLst>
          </p:cNvPr>
          <p:cNvCxnSpPr>
            <a:cxnSpLocks/>
            <a:stCxn id="22" idx="7"/>
            <a:endCxn id="21" idx="3"/>
          </p:cNvCxnSpPr>
          <p:nvPr/>
        </p:nvCxnSpPr>
        <p:spPr>
          <a:xfrm flipV="1">
            <a:off x="2386553" y="3855734"/>
            <a:ext cx="48494" cy="213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32515F8-8EE5-4329-A33F-7E86C0F0D296}"/>
              </a:ext>
            </a:extLst>
          </p:cNvPr>
          <p:cNvCxnSpPr>
            <a:cxnSpLocks/>
            <a:stCxn id="25" idx="1"/>
            <a:endCxn id="21" idx="5"/>
          </p:cNvCxnSpPr>
          <p:nvPr/>
        </p:nvCxnSpPr>
        <p:spPr>
          <a:xfrm flipH="1" flipV="1">
            <a:off x="2621235" y="3855734"/>
            <a:ext cx="20646" cy="20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5F71509-23B8-4F37-B5EF-638F2B73F2E5}"/>
              </a:ext>
            </a:extLst>
          </p:cNvPr>
          <p:cNvCxnSpPr>
            <a:cxnSpLocks/>
            <a:stCxn id="23" idx="0"/>
            <a:endCxn id="22" idx="3"/>
          </p:cNvCxnSpPr>
          <p:nvPr/>
        </p:nvCxnSpPr>
        <p:spPr>
          <a:xfrm flipV="1">
            <a:off x="2155759" y="4238905"/>
            <a:ext cx="44606" cy="162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501539FF-436F-4A93-A333-746736F1607D}"/>
              </a:ext>
            </a:extLst>
          </p:cNvPr>
          <p:cNvSpPr/>
          <p:nvPr/>
        </p:nvSpPr>
        <p:spPr>
          <a:xfrm>
            <a:off x="3122841" y="5016601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330A78E-5373-43AC-99CB-3264784834F2}"/>
              </a:ext>
            </a:extLst>
          </p:cNvPr>
          <p:cNvSpPr/>
          <p:nvPr/>
        </p:nvSpPr>
        <p:spPr>
          <a:xfrm>
            <a:off x="4167175" y="3586730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FCDC762-E895-4947-A73E-14A946237A30}"/>
              </a:ext>
            </a:extLst>
          </p:cNvPr>
          <p:cNvSpPr/>
          <p:nvPr/>
        </p:nvSpPr>
        <p:spPr>
          <a:xfrm>
            <a:off x="3932493" y="3969901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D92CA43-E4B4-43DB-BB13-BDD04981452A}"/>
              </a:ext>
            </a:extLst>
          </p:cNvPr>
          <p:cNvSpPr/>
          <p:nvPr/>
        </p:nvSpPr>
        <p:spPr>
          <a:xfrm>
            <a:off x="3794793" y="4336271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D303F44-DBFA-473A-A50E-CE1A0D5B34A0}"/>
              </a:ext>
            </a:extLst>
          </p:cNvPr>
          <p:cNvSpPr/>
          <p:nvPr/>
        </p:nvSpPr>
        <p:spPr>
          <a:xfrm>
            <a:off x="4374009" y="3956743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74C473E-214B-48EE-B3CD-CFC82145F736}"/>
              </a:ext>
            </a:extLst>
          </p:cNvPr>
          <p:cNvCxnSpPr>
            <a:cxnSpLocks/>
            <a:stCxn id="34" idx="7"/>
            <a:endCxn id="33" idx="3"/>
          </p:cNvCxnSpPr>
          <p:nvPr/>
        </p:nvCxnSpPr>
        <p:spPr>
          <a:xfrm flipV="1">
            <a:off x="4157242" y="3791048"/>
            <a:ext cx="48494" cy="213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68513F8-589E-47DC-A95B-74872C18941D}"/>
              </a:ext>
            </a:extLst>
          </p:cNvPr>
          <p:cNvCxnSpPr>
            <a:cxnSpLocks/>
            <a:stCxn id="36" idx="1"/>
            <a:endCxn id="33" idx="5"/>
          </p:cNvCxnSpPr>
          <p:nvPr/>
        </p:nvCxnSpPr>
        <p:spPr>
          <a:xfrm flipH="1" flipV="1">
            <a:off x="4391924" y="3791048"/>
            <a:ext cx="20646" cy="20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06B1F9D-9932-4825-AC66-C5BE39CF39E8}"/>
              </a:ext>
            </a:extLst>
          </p:cNvPr>
          <p:cNvCxnSpPr>
            <a:cxnSpLocks/>
            <a:stCxn id="35" idx="0"/>
            <a:endCxn id="34" idx="3"/>
          </p:cNvCxnSpPr>
          <p:nvPr/>
        </p:nvCxnSpPr>
        <p:spPr>
          <a:xfrm flipV="1">
            <a:off x="3926448" y="4174219"/>
            <a:ext cx="44606" cy="162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1B0240E7-AD61-4CD9-A30A-22C5C8D204EA}"/>
              </a:ext>
            </a:extLst>
          </p:cNvPr>
          <p:cNvSpPr/>
          <p:nvPr/>
        </p:nvSpPr>
        <p:spPr>
          <a:xfrm>
            <a:off x="4584344" y="5037429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920DCD8-A624-4D72-92C4-FED12CC389C2}"/>
              </a:ext>
            </a:extLst>
          </p:cNvPr>
          <p:cNvSpPr/>
          <p:nvPr/>
        </p:nvSpPr>
        <p:spPr>
          <a:xfrm>
            <a:off x="4266948" y="5028500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95DF2EF-FA3D-4878-80F6-9705DF1CC536}"/>
              </a:ext>
            </a:extLst>
          </p:cNvPr>
          <p:cNvSpPr/>
          <p:nvPr/>
        </p:nvSpPr>
        <p:spPr>
          <a:xfrm>
            <a:off x="5608941" y="3574671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D7D4751-4E5D-4B93-B784-97972A496C22}"/>
              </a:ext>
            </a:extLst>
          </p:cNvPr>
          <p:cNvSpPr/>
          <p:nvPr/>
        </p:nvSpPr>
        <p:spPr>
          <a:xfrm>
            <a:off x="5374259" y="3957842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1B5F4FE-A6E3-4CC2-A34E-9C2921DD1A8D}"/>
              </a:ext>
            </a:extLst>
          </p:cNvPr>
          <p:cNvSpPr/>
          <p:nvPr/>
        </p:nvSpPr>
        <p:spPr>
          <a:xfrm>
            <a:off x="5815775" y="3944684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6BA564D-FAAA-4DDE-BD68-F3B98F5AAD21}"/>
              </a:ext>
            </a:extLst>
          </p:cNvPr>
          <p:cNvCxnSpPr>
            <a:cxnSpLocks/>
            <a:stCxn id="45" idx="7"/>
            <a:endCxn id="44" idx="3"/>
          </p:cNvCxnSpPr>
          <p:nvPr/>
        </p:nvCxnSpPr>
        <p:spPr>
          <a:xfrm flipV="1">
            <a:off x="5599008" y="3778989"/>
            <a:ext cx="48494" cy="213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27B4461-34C8-4A64-9E12-58B472FA8E04}"/>
              </a:ext>
            </a:extLst>
          </p:cNvPr>
          <p:cNvCxnSpPr>
            <a:cxnSpLocks/>
            <a:stCxn id="47" idx="1"/>
            <a:endCxn id="44" idx="5"/>
          </p:cNvCxnSpPr>
          <p:nvPr/>
        </p:nvCxnSpPr>
        <p:spPr>
          <a:xfrm flipH="1" flipV="1">
            <a:off x="5833690" y="3778989"/>
            <a:ext cx="20646" cy="20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A661602C-740C-42AE-8C49-9E52AC5E584F}"/>
              </a:ext>
            </a:extLst>
          </p:cNvPr>
          <p:cNvSpPr/>
          <p:nvPr/>
        </p:nvSpPr>
        <p:spPr>
          <a:xfrm>
            <a:off x="6026110" y="5025370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AB0F564-D83A-4A7F-B48D-EE971EEFF591}"/>
              </a:ext>
            </a:extLst>
          </p:cNvPr>
          <p:cNvSpPr/>
          <p:nvPr/>
        </p:nvSpPr>
        <p:spPr>
          <a:xfrm>
            <a:off x="5708714" y="5016441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5E44DAEE-37DB-4BCA-B27B-A2CBD1B72CD9}"/>
              </a:ext>
            </a:extLst>
          </p:cNvPr>
          <p:cNvSpPr/>
          <p:nvPr/>
        </p:nvSpPr>
        <p:spPr>
          <a:xfrm>
            <a:off x="2331759" y="4402492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4CDF571-490F-47B4-B2DC-D26E14E32181}"/>
              </a:ext>
            </a:extLst>
          </p:cNvPr>
          <p:cNvCxnSpPr>
            <a:cxnSpLocks/>
          </p:cNvCxnSpPr>
          <p:nvPr/>
        </p:nvCxnSpPr>
        <p:spPr>
          <a:xfrm flipH="1" flipV="1">
            <a:off x="2378571" y="4232330"/>
            <a:ext cx="21995" cy="168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9A8A275B-5334-40E0-ACA1-035837D5D42F}"/>
              </a:ext>
            </a:extLst>
          </p:cNvPr>
          <p:cNvSpPr/>
          <p:nvPr/>
        </p:nvSpPr>
        <p:spPr>
          <a:xfrm>
            <a:off x="5398255" y="5016440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2E60A73-25F6-4251-A874-074B26D5038F}"/>
              </a:ext>
            </a:extLst>
          </p:cNvPr>
          <p:cNvSpPr/>
          <p:nvPr/>
        </p:nvSpPr>
        <p:spPr>
          <a:xfrm>
            <a:off x="7136231" y="3587829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1042CCC-9922-4913-8D0D-66ACAA297D7A}"/>
              </a:ext>
            </a:extLst>
          </p:cNvPr>
          <p:cNvSpPr/>
          <p:nvPr/>
        </p:nvSpPr>
        <p:spPr>
          <a:xfrm>
            <a:off x="6901549" y="3971000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CDA0FFF-9970-434C-8390-A4347DCD2AFB}"/>
              </a:ext>
            </a:extLst>
          </p:cNvPr>
          <p:cNvCxnSpPr>
            <a:cxnSpLocks/>
            <a:stCxn id="57" idx="7"/>
            <a:endCxn id="56" idx="3"/>
          </p:cNvCxnSpPr>
          <p:nvPr/>
        </p:nvCxnSpPr>
        <p:spPr>
          <a:xfrm flipV="1">
            <a:off x="7126298" y="3792147"/>
            <a:ext cx="48494" cy="213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A8ECC07F-3F7F-43E8-891E-0842842BFD7A}"/>
              </a:ext>
            </a:extLst>
          </p:cNvPr>
          <p:cNvSpPr/>
          <p:nvPr/>
        </p:nvSpPr>
        <p:spPr>
          <a:xfrm>
            <a:off x="6688897" y="5016439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9F657375-2617-42D1-981A-1B2F2EE63904}"/>
              </a:ext>
            </a:extLst>
          </p:cNvPr>
          <p:cNvSpPr/>
          <p:nvPr/>
        </p:nvSpPr>
        <p:spPr>
          <a:xfrm>
            <a:off x="7621652" y="5016439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4F71254-7146-4E37-AA0A-CB9191E84411}"/>
              </a:ext>
            </a:extLst>
          </p:cNvPr>
          <p:cNvSpPr/>
          <p:nvPr/>
        </p:nvSpPr>
        <p:spPr>
          <a:xfrm>
            <a:off x="7304256" y="5007510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85367EF-9A1F-486B-B5E3-67C78267FC92}"/>
              </a:ext>
            </a:extLst>
          </p:cNvPr>
          <p:cNvSpPr/>
          <p:nvPr/>
        </p:nvSpPr>
        <p:spPr>
          <a:xfrm>
            <a:off x="6993797" y="5007509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EA34B205-DA8C-4A7B-83AA-FA31487BE00C}"/>
              </a:ext>
            </a:extLst>
          </p:cNvPr>
          <p:cNvSpPr/>
          <p:nvPr/>
        </p:nvSpPr>
        <p:spPr>
          <a:xfrm>
            <a:off x="8247183" y="5016604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4C37DFA8-1C8F-49F6-84A7-8C674A89C948}"/>
              </a:ext>
            </a:extLst>
          </p:cNvPr>
          <p:cNvSpPr/>
          <p:nvPr/>
        </p:nvSpPr>
        <p:spPr>
          <a:xfrm>
            <a:off x="8518801" y="3641554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8678B1A3-2031-42C6-BD29-2BC06FC1EA71}"/>
              </a:ext>
            </a:extLst>
          </p:cNvPr>
          <p:cNvSpPr/>
          <p:nvPr/>
        </p:nvSpPr>
        <p:spPr>
          <a:xfrm>
            <a:off x="8545116" y="5010960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9486824-227E-420F-BAF5-479609C33FDA}"/>
              </a:ext>
            </a:extLst>
          </p:cNvPr>
          <p:cNvSpPr/>
          <p:nvPr/>
        </p:nvSpPr>
        <p:spPr>
          <a:xfrm>
            <a:off x="9477871" y="5010960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159B075-60B0-48C5-95DE-9F0BEFAB120E}"/>
              </a:ext>
            </a:extLst>
          </p:cNvPr>
          <p:cNvSpPr/>
          <p:nvPr/>
        </p:nvSpPr>
        <p:spPr>
          <a:xfrm>
            <a:off x="9160475" y="5002031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42D3176-02D3-43BB-BD41-DAAA9F917D6F}"/>
              </a:ext>
            </a:extLst>
          </p:cNvPr>
          <p:cNvSpPr/>
          <p:nvPr/>
        </p:nvSpPr>
        <p:spPr>
          <a:xfrm>
            <a:off x="8850016" y="5002030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87F76148-55E3-4135-AC02-38EC253C5DC5}"/>
              </a:ext>
            </a:extLst>
          </p:cNvPr>
          <p:cNvSpPr/>
          <p:nvPr/>
        </p:nvSpPr>
        <p:spPr>
          <a:xfrm>
            <a:off x="10491506" y="5004540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FC42B94-0CCA-4D80-8B31-32944D1426D2}"/>
              </a:ext>
            </a:extLst>
          </p:cNvPr>
          <p:cNvSpPr/>
          <p:nvPr/>
        </p:nvSpPr>
        <p:spPr>
          <a:xfrm>
            <a:off x="10181047" y="5007892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273D219B-4CBA-403E-BF37-B52FB67A754A}"/>
              </a:ext>
            </a:extLst>
          </p:cNvPr>
          <p:cNvSpPr/>
          <p:nvPr/>
        </p:nvSpPr>
        <p:spPr>
          <a:xfrm>
            <a:off x="10789439" y="4998896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88D4E082-BF20-4C8B-9CD5-C14899E7E13D}"/>
              </a:ext>
            </a:extLst>
          </p:cNvPr>
          <p:cNvSpPr/>
          <p:nvPr/>
        </p:nvSpPr>
        <p:spPr>
          <a:xfrm>
            <a:off x="11722194" y="4998896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13F91DF-10C6-4CB6-8624-F1066442ECD2}"/>
              </a:ext>
            </a:extLst>
          </p:cNvPr>
          <p:cNvSpPr/>
          <p:nvPr/>
        </p:nvSpPr>
        <p:spPr>
          <a:xfrm>
            <a:off x="11404798" y="4989967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46BC24DF-A91F-49D3-AD87-8C38C1D78B1D}"/>
              </a:ext>
            </a:extLst>
          </p:cNvPr>
          <p:cNvSpPr/>
          <p:nvPr/>
        </p:nvSpPr>
        <p:spPr>
          <a:xfrm>
            <a:off x="11094339" y="4989966"/>
            <a:ext cx="263310" cy="23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EF96F32-D092-445D-97F9-ED446DA1B611}"/>
              </a:ext>
            </a:extLst>
          </p:cNvPr>
          <p:cNvCxnSpPr/>
          <p:nvPr/>
        </p:nvCxnSpPr>
        <p:spPr>
          <a:xfrm>
            <a:off x="1749859" y="3676627"/>
            <a:ext cx="0" cy="1651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F28E85BA-4E74-494D-997F-6C890102C63E}"/>
              </a:ext>
            </a:extLst>
          </p:cNvPr>
          <p:cNvCxnSpPr/>
          <p:nvPr/>
        </p:nvCxnSpPr>
        <p:spPr>
          <a:xfrm>
            <a:off x="3454764" y="3723775"/>
            <a:ext cx="0" cy="1651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8781DD0-7DD0-4AC9-ABAE-6B2D7FA958C0}"/>
              </a:ext>
            </a:extLst>
          </p:cNvPr>
          <p:cNvCxnSpPr/>
          <p:nvPr/>
        </p:nvCxnSpPr>
        <p:spPr>
          <a:xfrm>
            <a:off x="5120201" y="3639353"/>
            <a:ext cx="0" cy="1651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D038775-1510-4900-8FC0-1B633FF5FB66}"/>
              </a:ext>
            </a:extLst>
          </p:cNvPr>
          <p:cNvCxnSpPr/>
          <p:nvPr/>
        </p:nvCxnSpPr>
        <p:spPr>
          <a:xfrm>
            <a:off x="6515917" y="3640452"/>
            <a:ext cx="0" cy="1651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A7250C04-D31F-414B-9553-33F73E01CB81}"/>
              </a:ext>
            </a:extLst>
          </p:cNvPr>
          <p:cNvCxnSpPr/>
          <p:nvPr/>
        </p:nvCxnSpPr>
        <p:spPr>
          <a:xfrm>
            <a:off x="8062946" y="3634971"/>
            <a:ext cx="0" cy="1651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82D7668-9879-46FC-870B-ACD7F8FDE56B}"/>
              </a:ext>
            </a:extLst>
          </p:cNvPr>
          <p:cNvCxnSpPr/>
          <p:nvPr/>
        </p:nvCxnSpPr>
        <p:spPr>
          <a:xfrm>
            <a:off x="9978359" y="3668963"/>
            <a:ext cx="0" cy="1651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2782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20081-9379-4E74-A8EA-D09C19B69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41844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957AA-4862-4529-9FFE-633E3B9B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is_heap_until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5EEC11-EAD0-4235-9454-916D88A7EC31}"/>
              </a:ext>
            </a:extLst>
          </p:cNvPr>
          <p:cNvSpPr txBox="1"/>
          <p:nvPr/>
        </p:nvSpPr>
        <p:spPr>
          <a:xfrm>
            <a:off x="1122364" y="1789579"/>
            <a:ext cx="4640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어디까지 </a:t>
            </a:r>
            <a:r>
              <a:rPr lang="en-US" altLang="ko-KR" b="1" dirty="0"/>
              <a:t>max</a:t>
            </a:r>
            <a:r>
              <a:rPr lang="ko-KR" altLang="en-US" b="1" dirty="0"/>
              <a:t> </a:t>
            </a:r>
            <a:r>
              <a:rPr lang="en-US" altLang="ko-KR" b="1" dirty="0"/>
              <a:t>heap</a:t>
            </a:r>
            <a:r>
              <a:rPr lang="ko-KR" altLang="en-US" dirty="0"/>
              <a:t> 으로 구성된 상태인지 확인</a:t>
            </a:r>
            <a:endParaRPr lang="en-US" altLang="ko-KR" dirty="0"/>
          </a:p>
          <a:p>
            <a:r>
              <a:rPr lang="en-US" altLang="ko-KR" dirty="0">
                <a:latin typeface="Consolas" panose="020B0609020204030204" pitchFamily="49" charset="0"/>
              </a:rPr>
              <a:t>return </a:t>
            </a:r>
            <a:r>
              <a:rPr lang="en-US" altLang="ko-KR" dirty="0"/>
              <a:t>: </a:t>
            </a:r>
            <a:r>
              <a:rPr lang="ko-KR" altLang="en-US" dirty="0" err="1"/>
              <a:t>힙</a:t>
            </a:r>
            <a:r>
              <a:rPr lang="en-US" altLang="ko-KR" dirty="0"/>
              <a:t> </a:t>
            </a:r>
            <a:r>
              <a:rPr lang="ko-KR" altLang="en-US" dirty="0"/>
              <a:t>범위의 </a:t>
            </a:r>
            <a:r>
              <a:rPr lang="en-US" altLang="ko-KR" dirty="0"/>
              <a:t>past-the-end</a:t>
            </a:r>
            <a:r>
              <a:rPr lang="ko-KR" altLang="en-US" dirty="0"/>
              <a:t> </a:t>
            </a:r>
            <a:r>
              <a:rPr lang="en-US" altLang="ko-KR" dirty="0">
                <a:latin typeface="Consolas" panose="020B0609020204030204" pitchFamily="49" charset="0"/>
              </a:rPr>
              <a:t>iterator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395D2F9-8C73-4797-8FCE-F70499ED1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5370" y="2697533"/>
            <a:ext cx="7940898" cy="7260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B52AA2-B07D-4DA8-9A6C-A6F201A90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028" y="3455842"/>
            <a:ext cx="9542907" cy="93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3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957AA-4862-4529-9FFE-633E3B9B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max heap </a:t>
            </a:r>
            <a:r>
              <a:rPr lang="ko-KR" altLang="en-US" dirty="0">
                <a:latin typeface="Consolas" panose="020B0609020204030204" pitchFamily="49" charset="0"/>
              </a:rPr>
              <a:t>이 </a:t>
            </a:r>
            <a:r>
              <a:rPr lang="ko-KR" altLang="en-US" dirty="0" err="1">
                <a:latin typeface="Consolas" panose="020B0609020204030204" pitchFamily="49" charset="0"/>
              </a:rPr>
              <a:t>뭐더라</a:t>
            </a:r>
            <a:r>
              <a:rPr lang="en-US" altLang="ko-KR" dirty="0">
                <a:latin typeface="Consolas" panose="020B0609020204030204" pitchFamily="49" charset="0"/>
              </a:rPr>
              <a:t>..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5B00DD0-E1F9-40C4-BC45-22925E384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403" y="2456123"/>
            <a:ext cx="4951862" cy="230656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751D8C2-65A0-43B3-913E-254362BE589F}"/>
              </a:ext>
            </a:extLst>
          </p:cNvPr>
          <p:cNvSpPr/>
          <p:nvPr/>
        </p:nvSpPr>
        <p:spPr>
          <a:xfrm>
            <a:off x="5916185" y="641477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100" dirty="0">
                <a:hlinkClick r:id="rId3"/>
              </a:rPr>
              <a:t>https://www.tutorialspoint.com/data_structures_algorithms/heap_data_structure.htm</a:t>
            </a:r>
            <a:endParaRPr lang="ko-KR" altLang="en-US" sz="11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5CCAA4-A837-4273-A7B7-DB4F875A6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221" y="2496349"/>
            <a:ext cx="5134666" cy="233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4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957AA-4862-4529-9FFE-633E3B9B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heap </a:t>
            </a:r>
            <a:r>
              <a:rPr lang="ko-KR" altLang="en-US" dirty="0">
                <a:latin typeface="Consolas" panose="020B0609020204030204" pitchFamily="49" charset="0"/>
              </a:rPr>
              <a:t>어떻게 표현하더라</a:t>
            </a:r>
            <a:r>
              <a:rPr lang="en-US" altLang="ko-KR" dirty="0">
                <a:latin typeface="Consolas" panose="020B0609020204030204" pitchFamily="49" charset="0"/>
              </a:rPr>
              <a:t>..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9324D03-07E5-4AC4-8324-8C46A224D15F}"/>
              </a:ext>
            </a:extLst>
          </p:cNvPr>
          <p:cNvSpPr/>
          <p:nvPr/>
        </p:nvSpPr>
        <p:spPr>
          <a:xfrm>
            <a:off x="8460499" y="1750515"/>
            <a:ext cx="564428" cy="5644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E0AF198-47FD-4C4E-9490-A52C12B663A7}"/>
              </a:ext>
            </a:extLst>
          </p:cNvPr>
          <p:cNvSpPr/>
          <p:nvPr/>
        </p:nvSpPr>
        <p:spPr>
          <a:xfrm>
            <a:off x="7474396" y="2613384"/>
            <a:ext cx="564428" cy="5644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249B8E2-CC93-4CFF-B411-B2C2F47CBD38}"/>
              </a:ext>
            </a:extLst>
          </p:cNvPr>
          <p:cNvSpPr/>
          <p:nvPr/>
        </p:nvSpPr>
        <p:spPr>
          <a:xfrm>
            <a:off x="6974218" y="3680189"/>
            <a:ext cx="564428" cy="5644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2BA2F5D-8FD3-46BE-87A4-F5B6B265F752}"/>
              </a:ext>
            </a:extLst>
          </p:cNvPr>
          <p:cNvSpPr/>
          <p:nvPr/>
        </p:nvSpPr>
        <p:spPr>
          <a:xfrm>
            <a:off x="7869979" y="3680189"/>
            <a:ext cx="564428" cy="5644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2501F11-41B0-41C3-99FB-2DA885A98F66}"/>
              </a:ext>
            </a:extLst>
          </p:cNvPr>
          <p:cNvSpPr/>
          <p:nvPr/>
        </p:nvSpPr>
        <p:spPr>
          <a:xfrm>
            <a:off x="9488488" y="2613384"/>
            <a:ext cx="564428" cy="5644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A81502A-8E5D-4C71-A5A7-F23AB749D992}"/>
              </a:ext>
            </a:extLst>
          </p:cNvPr>
          <p:cNvSpPr/>
          <p:nvPr/>
        </p:nvSpPr>
        <p:spPr>
          <a:xfrm>
            <a:off x="9172500" y="3680189"/>
            <a:ext cx="564428" cy="5644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D2989AA-A4A8-4A7B-8CF1-2DDFD745FAAE}"/>
              </a:ext>
            </a:extLst>
          </p:cNvPr>
          <p:cNvSpPr/>
          <p:nvPr/>
        </p:nvSpPr>
        <p:spPr>
          <a:xfrm>
            <a:off x="10068261" y="3680189"/>
            <a:ext cx="564428" cy="5644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4C93013-7764-49E3-ABF6-E42222DAEAF3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7956165" y="2232284"/>
            <a:ext cx="586993" cy="463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9C118D9-C602-4879-AC67-3F5807D8C40E}"/>
              </a:ext>
            </a:extLst>
          </p:cNvPr>
          <p:cNvCxnSpPr>
            <a:cxnSpLocks/>
            <a:stCxn id="18" idx="1"/>
            <a:endCxn id="9" idx="5"/>
          </p:cNvCxnSpPr>
          <p:nvPr/>
        </p:nvCxnSpPr>
        <p:spPr>
          <a:xfrm flipH="1" flipV="1">
            <a:off x="8942268" y="2232284"/>
            <a:ext cx="628879" cy="463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EAD8C89-0224-4EAF-BC1A-261FF3C9DF91}"/>
              </a:ext>
            </a:extLst>
          </p:cNvPr>
          <p:cNvCxnSpPr>
            <a:cxnSpLocks/>
            <a:stCxn id="20" idx="0"/>
            <a:endCxn id="18" idx="5"/>
          </p:cNvCxnSpPr>
          <p:nvPr/>
        </p:nvCxnSpPr>
        <p:spPr>
          <a:xfrm flipH="1" flipV="1">
            <a:off x="9970257" y="3095153"/>
            <a:ext cx="380218" cy="585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3967C4F-3E3F-46F6-8CE3-8DF50775294B}"/>
              </a:ext>
            </a:extLst>
          </p:cNvPr>
          <p:cNvCxnSpPr>
            <a:cxnSpLocks/>
            <a:stCxn id="19" idx="0"/>
            <a:endCxn id="18" idx="3"/>
          </p:cNvCxnSpPr>
          <p:nvPr/>
        </p:nvCxnSpPr>
        <p:spPr>
          <a:xfrm flipV="1">
            <a:off x="9454714" y="3095153"/>
            <a:ext cx="116433" cy="585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F368512-A48A-440D-A285-DC4A5DB5C822}"/>
              </a:ext>
            </a:extLst>
          </p:cNvPr>
          <p:cNvCxnSpPr>
            <a:cxnSpLocks/>
            <a:stCxn id="13" idx="0"/>
            <a:endCxn id="10" idx="5"/>
          </p:cNvCxnSpPr>
          <p:nvPr/>
        </p:nvCxnSpPr>
        <p:spPr>
          <a:xfrm flipH="1" flipV="1">
            <a:off x="7956165" y="3095153"/>
            <a:ext cx="196028" cy="585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1CE951F-8E9C-42D4-876A-572751051923}"/>
              </a:ext>
            </a:extLst>
          </p:cNvPr>
          <p:cNvCxnSpPr>
            <a:cxnSpLocks/>
            <a:stCxn id="12" idx="0"/>
            <a:endCxn id="10" idx="3"/>
          </p:cNvCxnSpPr>
          <p:nvPr/>
        </p:nvCxnSpPr>
        <p:spPr>
          <a:xfrm flipV="1">
            <a:off x="7256432" y="3095153"/>
            <a:ext cx="300623" cy="585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>
            <a:extLst>
              <a:ext uri="{FF2B5EF4-FFF2-40B4-BE49-F238E27FC236}">
                <a16:creationId xmlns:a16="http://schemas.microsoft.com/office/drawing/2014/main" id="{023CD023-0E10-40D1-9907-44D93D9B0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815" y="3387164"/>
            <a:ext cx="2716735" cy="1046197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F9169CF1-24FE-43CE-9AD5-B2E83B141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082" y="3606528"/>
            <a:ext cx="1012448" cy="607468"/>
          </a:xfrm>
          <a:prstGeom prst="rect">
            <a:avLst/>
          </a:prstGeom>
        </p:spPr>
      </p:pic>
      <p:pic>
        <p:nvPicPr>
          <p:cNvPr id="45" name="내용 개체 틀 44">
            <a:extLst>
              <a:ext uri="{FF2B5EF4-FFF2-40B4-BE49-F238E27FC236}">
                <a16:creationId xmlns:a16="http://schemas.microsoft.com/office/drawing/2014/main" id="{E2A85C4A-7CD1-4DC6-B08C-C08CF6D4F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33055" y="2162895"/>
            <a:ext cx="5555171" cy="4840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F4079155-4FE1-4C64-9BD4-C63F0A493AE0}"/>
                  </a:ext>
                </a:extLst>
              </p:cNvPr>
              <p:cNvSpPr/>
              <p:nvPr/>
            </p:nvSpPr>
            <p:spPr>
              <a:xfrm>
                <a:off x="3892881" y="3448114"/>
                <a:ext cx="859531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54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altLang="ko-KR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F4079155-4FE1-4C64-9BD4-C63F0A493A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881" y="3448114"/>
                <a:ext cx="859531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73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is_heap_until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용례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9A8614-3729-414E-8019-8BE226E29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333" y="2238375"/>
            <a:ext cx="7343775" cy="23812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1636FC-EE20-46C1-9514-DE5304EDE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333" y="5115200"/>
            <a:ext cx="3314700" cy="6667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16B9700-3D04-4BCE-9969-5F5292F93595}"/>
              </a:ext>
            </a:extLst>
          </p:cNvPr>
          <p:cNvSpPr/>
          <p:nvPr/>
        </p:nvSpPr>
        <p:spPr>
          <a:xfrm>
            <a:off x="2566697" y="2398999"/>
            <a:ext cx="2011881" cy="269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D02C7-8959-466F-8319-DD6999E7E102}"/>
              </a:ext>
            </a:extLst>
          </p:cNvPr>
          <p:cNvSpPr txBox="1"/>
          <p:nvPr/>
        </p:nvSpPr>
        <p:spPr>
          <a:xfrm>
            <a:off x="3072121" y="1903424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딱봐도</a:t>
            </a:r>
            <a:r>
              <a:rPr lang="ko-KR" altLang="en-US" dirty="0"/>
              <a:t> 여기까지 </a:t>
            </a:r>
            <a:r>
              <a:rPr lang="ko-KR" altLang="en-US" dirty="0" err="1"/>
              <a:t>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59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313CB09-729B-4784-B91A-32C77ECF2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11436"/>
            <a:ext cx="10515600" cy="337971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is_heap_until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내부구현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1E077E-B025-4ED0-95F3-8C93558CCC42}"/>
              </a:ext>
            </a:extLst>
          </p:cNvPr>
          <p:cNvSpPr/>
          <p:nvPr/>
        </p:nvSpPr>
        <p:spPr>
          <a:xfrm>
            <a:off x="2086085" y="4001293"/>
            <a:ext cx="6608137" cy="2453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F57A45D-4C1E-41CA-8AC7-EC73D0BED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228" y="4281320"/>
            <a:ext cx="2716735" cy="10461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7EC0625-63BA-4219-B9CC-447F82F75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981" y="4500684"/>
            <a:ext cx="1012448" cy="6074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F23B903-A40C-41CE-9EA2-327437DEAB4B}"/>
                  </a:ext>
                </a:extLst>
              </p:cNvPr>
              <p:cNvSpPr/>
              <p:nvPr/>
            </p:nvSpPr>
            <p:spPr>
              <a:xfrm>
                <a:off x="7142622" y="4342271"/>
                <a:ext cx="859531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5400" b="0" i="1" cap="none" spc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n-US" altLang="ko-KR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F23B903-A40C-41CE-9EA2-327437DEA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622" y="4342271"/>
                <a:ext cx="859531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EF8B7F1-7236-47DC-8059-D7EA58E6FF0B}"/>
              </a:ext>
            </a:extLst>
          </p:cNvPr>
          <p:cNvSpPr txBox="1"/>
          <p:nvPr/>
        </p:nvSpPr>
        <p:spPr>
          <a:xfrm>
            <a:off x="9163735" y="4670676"/>
            <a:ext cx="1847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이면 </a:t>
            </a:r>
            <a:r>
              <a:rPr lang="en-US" altLang="ko-KR" dirty="0">
                <a:solidFill>
                  <a:schemeClr val="bg1"/>
                </a:solidFill>
              </a:rPr>
              <a:t>return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false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473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957AA-4862-4529-9FFE-633E3B9B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is_heap_until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제약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5A0CFB-43EF-42C3-9023-7FDCE326C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85" y="1690688"/>
            <a:ext cx="8551736" cy="691515"/>
          </a:xfrm>
          <a:prstGeom prst="rect">
            <a:avLst/>
          </a:prstGeom>
        </p:spPr>
      </p:pic>
      <p:pic>
        <p:nvPicPr>
          <p:cNvPr id="10" name="내용 개체 틀 5">
            <a:extLst>
              <a:ext uri="{FF2B5EF4-FFF2-40B4-BE49-F238E27FC236}">
                <a16:creationId xmlns:a16="http://schemas.microsoft.com/office/drawing/2014/main" id="{24D5F8CC-A5F0-45FF-8F10-D22EAE26B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5785" y="2785940"/>
            <a:ext cx="10515600" cy="337971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BACBBC-4EFB-470D-8E13-0A0CECE9AE3B}"/>
              </a:ext>
            </a:extLst>
          </p:cNvPr>
          <p:cNvSpPr/>
          <p:nvPr/>
        </p:nvSpPr>
        <p:spPr>
          <a:xfrm>
            <a:off x="3471537" y="4016395"/>
            <a:ext cx="1705841" cy="2453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8A0FE7-79DF-4E0B-83E1-C24A6B4CD2CB}"/>
              </a:ext>
            </a:extLst>
          </p:cNvPr>
          <p:cNvSpPr/>
          <p:nvPr/>
        </p:nvSpPr>
        <p:spPr>
          <a:xfrm>
            <a:off x="4622719" y="4484554"/>
            <a:ext cx="2497523" cy="2453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B511DC-BED4-467C-B7B8-F108471BC215}"/>
              </a:ext>
            </a:extLst>
          </p:cNvPr>
          <p:cNvSpPr/>
          <p:nvPr/>
        </p:nvSpPr>
        <p:spPr>
          <a:xfrm>
            <a:off x="7350008" y="4485652"/>
            <a:ext cx="1281624" cy="2453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821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E2F1BC31375E94083A177693EC431F5" ma:contentTypeVersion="2" ma:contentTypeDescription="새 문서를 만듭니다." ma:contentTypeScope="" ma:versionID="a0bb82af9726e1b04edb837aeb92c4cd">
  <xsd:schema xmlns:xsd="http://www.w3.org/2001/XMLSchema" xmlns:xs="http://www.w3.org/2001/XMLSchema" xmlns:p="http://schemas.microsoft.com/office/2006/metadata/properties" xmlns:ns3="244cd0a0-3727-48b1-9fe9-c47772142f47" targetNamespace="http://schemas.microsoft.com/office/2006/metadata/properties" ma:root="true" ma:fieldsID="6c90e7e2de05f3d7c7661e167c6cfab3" ns3:_="">
    <xsd:import namespace="244cd0a0-3727-48b1-9fe9-c47772142f4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4cd0a0-3727-48b1-9fe9-c47772142f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5B3820-51E8-4607-9CED-170B9C0D9C12}">
  <ds:schemaRefs>
    <ds:schemaRef ds:uri="http://purl.org/dc/terms/"/>
    <ds:schemaRef ds:uri="http://purl.org/dc/elements/1.1/"/>
    <ds:schemaRef ds:uri="244cd0a0-3727-48b1-9fe9-c47772142f47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F1ECA8A-480A-40D9-95BA-3225432912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3AB436-3452-4F46-A6C2-60556E710B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4cd0a0-3727-48b1-9fe9-c47772142f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47082</TotalTime>
  <Words>693</Words>
  <Application>Microsoft Office PowerPoint</Application>
  <PresentationFormat>와이드스크린</PresentationFormat>
  <Paragraphs>244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Cambria Math</vt:lpstr>
      <vt:lpstr>나눔바른고딕</vt:lpstr>
      <vt:lpstr>Arial</vt:lpstr>
      <vt:lpstr>Consolas</vt:lpstr>
      <vt:lpstr>Office 테마</vt:lpstr>
      <vt:lpstr>최적화 스터디</vt:lpstr>
      <vt:lpstr>PowerPoint 프레젠테이션</vt:lpstr>
      <vt:lpstr>std::is_heap_until, std::is_heap</vt:lpstr>
      <vt:lpstr>std::is_heap_until</vt:lpstr>
      <vt:lpstr>max heap 이 뭐더라..</vt:lpstr>
      <vt:lpstr>heap 어떻게 표현하더라..</vt:lpstr>
      <vt:lpstr>std::is_heap_until 용례</vt:lpstr>
      <vt:lpstr>std::is_heap_until 내부구현</vt:lpstr>
      <vt:lpstr>std::is_heap_until 제약</vt:lpstr>
      <vt:lpstr>std::is_heap</vt:lpstr>
      <vt:lpstr>std::is_heap 용례</vt:lpstr>
      <vt:lpstr>std::is_heap 내부 구현</vt:lpstr>
      <vt:lpstr>std::push_heap</vt:lpstr>
      <vt:lpstr>std::push_heap</vt:lpstr>
      <vt:lpstr>std::push_heap 용례</vt:lpstr>
      <vt:lpstr>std::push_heap 내부 구현</vt:lpstr>
      <vt:lpstr>std::push_heap 내부 구현</vt:lpstr>
      <vt:lpstr>std::pop_heap</vt:lpstr>
      <vt:lpstr>std::pop_heap</vt:lpstr>
      <vt:lpstr>std::pop_heap 용례</vt:lpstr>
      <vt:lpstr>std::pop_heap 내부 구현</vt:lpstr>
      <vt:lpstr>std::pop_heap 내부 구현</vt:lpstr>
      <vt:lpstr>std::pop_heap 내부 구현</vt:lpstr>
      <vt:lpstr>std::pop_heap 내부 구현</vt:lpstr>
      <vt:lpstr>std::make_heap</vt:lpstr>
      <vt:lpstr>std::make_heap</vt:lpstr>
      <vt:lpstr>std::make_heap 용례</vt:lpstr>
      <vt:lpstr>std::make_heap 내부 구현</vt:lpstr>
      <vt:lpstr>std::make_heap 내부 구현</vt:lpstr>
      <vt:lpstr>std::make_heap 내부 구현</vt:lpstr>
      <vt:lpstr>std::sort_heap</vt:lpstr>
      <vt:lpstr>std::sort_heap</vt:lpstr>
      <vt:lpstr>std::sort_heap 용례</vt:lpstr>
      <vt:lpstr>std::sort_heap 내부구현</vt:lpstr>
      <vt:lpstr>std::sort_heap 내부구현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최적화 스터디</dc:title>
  <dc:creator>RammerChoi</dc:creator>
  <cp:lastModifiedBy>choi dongmin</cp:lastModifiedBy>
  <cp:revision>67</cp:revision>
  <dcterms:created xsi:type="dcterms:W3CDTF">2019-12-20T11:54:55Z</dcterms:created>
  <dcterms:modified xsi:type="dcterms:W3CDTF">2020-04-18T00:17:12Z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0x0101003E2F1BC31375E94083A177693EC431F5</vt:lpwstr>
  </property>
</Properties>
</file>