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69"/>
  </p:notesMasterIdLst>
  <p:sldIdLst>
    <p:sldId id="256" r:id="rId5"/>
    <p:sldId id="257" r:id="rId6"/>
    <p:sldId id="322" r:id="rId7"/>
    <p:sldId id="323" r:id="rId8"/>
    <p:sldId id="363" r:id="rId9"/>
    <p:sldId id="325" r:id="rId10"/>
    <p:sldId id="362" r:id="rId11"/>
    <p:sldId id="326" r:id="rId12"/>
    <p:sldId id="364" r:id="rId13"/>
    <p:sldId id="365" r:id="rId14"/>
    <p:sldId id="330" r:id="rId15"/>
    <p:sldId id="366" r:id="rId16"/>
    <p:sldId id="368" r:id="rId17"/>
    <p:sldId id="369" r:id="rId18"/>
    <p:sldId id="370" r:id="rId19"/>
    <p:sldId id="374" r:id="rId20"/>
    <p:sldId id="371" r:id="rId21"/>
    <p:sldId id="372" r:id="rId22"/>
    <p:sldId id="375" r:id="rId23"/>
    <p:sldId id="373" r:id="rId24"/>
    <p:sldId id="377" r:id="rId25"/>
    <p:sldId id="378" r:id="rId26"/>
    <p:sldId id="379" r:id="rId27"/>
    <p:sldId id="380" r:id="rId28"/>
    <p:sldId id="376" r:id="rId29"/>
    <p:sldId id="381" r:id="rId30"/>
    <p:sldId id="384" r:id="rId31"/>
    <p:sldId id="385" r:id="rId32"/>
    <p:sldId id="386" r:id="rId33"/>
    <p:sldId id="387" r:id="rId34"/>
    <p:sldId id="389" r:id="rId35"/>
    <p:sldId id="390" r:id="rId36"/>
    <p:sldId id="391" r:id="rId37"/>
    <p:sldId id="388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10" r:id="rId55"/>
    <p:sldId id="411" r:id="rId56"/>
    <p:sldId id="412" r:id="rId57"/>
    <p:sldId id="415" r:id="rId58"/>
    <p:sldId id="416" r:id="rId59"/>
    <p:sldId id="417" r:id="rId60"/>
    <p:sldId id="418" r:id="rId61"/>
    <p:sldId id="413" r:id="rId62"/>
    <p:sldId id="419" r:id="rId63"/>
    <p:sldId id="420" r:id="rId64"/>
    <p:sldId id="421" r:id="rId65"/>
    <p:sldId id="422" r:id="rId66"/>
    <p:sldId id="423" r:id="rId67"/>
    <p:sldId id="335" r:id="rId68"/>
  </p:sldIdLst>
  <p:sldSz cx="12192000" cy="6858000"/>
  <p:notesSz cx="6858000" cy="9144000"/>
  <p:embeddedFontLs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나눔바른고딕" panose="020B0603020101020101" pitchFamily="50" charset="-127"/>
      <p:regular r:id="rId74"/>
      <p:bold r:id="rId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23"/>
            <p14:sldId id="363"/>
            <p14:sldId id="325"/>
            <p14:sldId id="362"/>
            <p14:sldId id="326"/>
            <p14:sldId id="364"/>
            <p14:sldId id="365"/>
            <p14:sldId id="330"/>
            <p14:sldId id="366"/>
            <p14:sldId id="368"/>
            <p14:sldId id="369"/>
            <p14:sldId id="370"/>
            <p14:sldId id="374"/>
            <p14:sldId id="371"/>
            <p14:sldId id="372"/>
            <p14:sldId id="375"/>
            <p14:sldId id="373"/>
            <p14:sldId id="377"/>
            <p14:sldId id="378"/>
            <p14:sldId id="379"/>
            <p14:sldId id="380"/>
            <p14:sldId id="376"/>
            <p14:sldId id="381"/>
            <p14:sldId id="384"/>
            <p14:sldId id="385"/>
            <p14:sldId id="386"/>
            <p14:sldId id="387"/>
            <p14:sldId id="389"/>
            <p14:sldId id="390"/>
            <p14:sldId id="391"/>
            <p14:sldId id="388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  <p14:sldId id="411"/>
            <p14:sldId id="412"/>
            <p14:sldId id="415"/>
            <p14:sldId id="416"/>
            <p14:sldId id="417"/>
            <p14:sldId id="418"/>
            <p14:sldId id="413"/>
            <p14:sldId id="419"/>
            <p14:sldId id="420"/>
            <p14:sldId id="421"/>
            <p14:sldId id="422"/>
            <p14:sldId id="42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88209" autoAdjust="0"/>
  </p:normalViewPr>
  <p:slideViewPr>
    <p:cSldViewPr snapToGrid="0" showGuides="1">
      <p:cViewPr>
        <p:scale>
          <a:sx n="97" d="100"/>
          <a:sy n="97" d="100"/>
        </p:scale>
        <p:origin x="68" y="12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2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53FB32-C456-4880-96F8-A68273A1DFFA}" type="datetimeFigureOut">
              <a:rPr lang="ko-KR" altLang="en-US" smtClean="0"/>
              <a:pPr/>
              <a:t>2020-03-21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0D8A5C-7244-48C3-97C5-850B3BC84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885065/what-sorting-algorithm-does-visual-c-use-in-stdsort" TargetMode="External"/><Relationship Id="rId2" Type="http://schemas.openxmlformats.org/officeDocument/2006/relationships/hyperlink" Target="https://stackoverflow.com/questions/7221257/which-sorting-algorithm-is-used-in-gc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ndrewgrex/the-ninther-approximating-medians-b0e04b8807d1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sorting operations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9FF6-2406-445F-BFF8-E23C3E8F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374F-0D54-4BC9-8BEC-047C8EECF80E}"/>
              </a:ext>
            </a:extLst>
          </p:cNvPr>
          <p:cNvSpPr txBox="1"/>
          <p:nvPr/>
        </p:nvSpPr>
        <p:spPr>
          <a:xfrm>
            <a:off x="7476799" y="1943894"/>
            <a:ext cx="465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 </a:t>
            </a:r>
            <a:r>
              <a:rPr lang="ko-KR" altLang="en-US" dirty="0"/>
              <a:t>보다 </a:t>
            </a:r>
            <a:endParaRPr lang="en-US" altLang="ko-KR" dirty="0"/>
          </a:p>
          <a:p>
            <a:r>
              <a:rPr lang="en-US" altLang="ko-KR" dirty="0" err="1"/>
              <a:t>is_sorted_until</a:t>
            </a:r>
            <a:r>
              <a:rPr lang="en-US" altLang="ko-KR" dirty="0"/>
              <a:t> + </a:t>
            </a:r>
            <a:r>
              <a:rPr lang="en-US" altLang="ko-KR" dirty="0" err="1"/>
              <a:t>inplace_merge</a:t>
            </a:r>
            <a:r>
              <a:rPr lang="en-US" altLang="ko-KR" dirty="0"/>
              <a:t> </a:t>
            </a:r>
            <a:r>
              <a:rPr lang="ko-KR" altLang="en-US" dirty="0"/>
              <a:t>가 훨씬 빠름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B49E35-FE63-4CEF-9FE2-7EA540F4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99" y="4926306"/>
            <a:ext cx="4604197" cy="1485900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E600590-32B4-498B-83C3-A0ADB5FA3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21156"/>
            <a:ext cx="6387075" cy="45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346DF-181B-4B9B-9102-D14D6BD948CB}"/>
              </a:ext>
            </a:extLst>
          </p:cNvPr>
          <p:cNvSpPr/>
          <p:nvPr/>
        </p:nvSpPr>
        <p:spPr>
          <a:xfrm>
            <a:off x="5798817" y="5149635"/>
            <a:ext cx="318516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DAB13A2-A888-4D25-9800-37CB6EAF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610751"/>
            <a:ext cx="8705850" cy="48953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1E077E-B025-4ED0-95F3-8C93558CCC42}"/>
              </a:ext>
            </a:extLst>
          </p:cNvPr>
          <p:cNvSpPr/>
          <p:nvPr/>
        </p:nvSpPr>
        <p:spPr>
          <a:xfrm>
            <a:off x="5715000" y="3924300"/>
            <a:ext cx="1876425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39D8-C7C7-4A4F-A963-C57EC0A93E3C}"/>
              </a:ext>
            </a:extLst>
          </p:cNvPr>
          <p:cNvSpPr txBox="1"/>
          <p:nvPr/>
        </p:nvSpPr>
        <p:spPr>
          <a:xfrm>
            <a:off x="10448925" y="3800327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 &lt; First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2CFF-BD90-4B68-9A2D-C694D6AC426B}"/>
              </a:ext>
            </a:extLst>
          </p:cNvPr>
          <p:cNvSpPr txBox="1"/>
          <p:nvPr/>
        </p:nvSpPr>
        <p:spPr>
          <a:xfrm>
            <a:off x="10790941" y="4169659"/>
            <a:ext cx="124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&lt; 1</a:t>
            </a:r>
            <a:br>
              <a:rPr lang="en-US" altLang="ko-KR" dirty="0"/>
            </a:br>
            <a:r>
              <a:rPr lang="ko-KR" altLang="en-US" dirty="0"/>
              <a:t>이면 </a:t>
            </a:r>
            <a:r>
              <a:rPr lang="en-US" altLang="ko-KR" dirty="0"/>
              <a:t>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7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</a:t>
            </a:r>
            <a:r>
              <a:rPr lang="ko-KR" altLang="en-US" dirty="0">
                <a:latin typeface="Consolas" panose="020B0609020204030204" pitchFamily="49" charset="0"/>
              </a:rPr>
              <a:t>에 대한 오해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D32E-8957-4D0A-8F5F-8BF22510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std::sort </a:t>
            </a:r>
            <a:r>
              <a:rPr lang="ko-KR" altLang="en-US" dirty="0"/>
              <a:t>는 </a:t>
            </a:r>
            <a:r>
              <a:rPr lang="ko-KR" altLang="en-US" dirty="0" err="1"/>
              <a:t>퀵소트다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</a:t>
            </a:r>
            <a:r>
              <a:rPr lang="ko-KR" altLang="en-US" dirty="0">
                <a:latin typeface="Consolas" panose="020B0609020204030204" pitchFamily="49" charset="0"/>
              </a:rPr>
              <a:t>구현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introsort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D32E-8957-4D0A-8F5F-8BF22510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인트로소트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퀵소트로</a:t>
            </a:r>
            <a:r>
              <a:rPr lang="ko-KR" altLang="en-US" dirty="0"/>
              <a:t> 시작</a:t>
            </a:r>
            <a:r>
              <a:rPr lang="en-US" altLang="ko-KR" dirty="0"/>
              <a:t>, divide and conquer</a:t>
            </a:r>
          </a:p>
          <a:p>
            <a:endParaRPr lang="en-US" altLang="ko-KR" dirty="0"/>
          </a:p>
          <a:p>
            <a:r>
              <a:rPr lang="ko-KR" altLang="en-US" dirty="0"/>
              <a:t>일정  </a:t>
            </a:r>
            <a:r>
              <a:rPr lang="ko-KR" altLang="en-US" dirty="0" err="1"/>
              <a:t>뎁스에</a:t>
            </a:r>
            <a:r>
              <a:rPr lang="ko-KR" altLang="en-US" dirty="0"/>
              <a:t> 다다르면</a:t>
            </a:r>
            <a:r>
              <a:rPr lang="en-US" altLang="ko-KR" dirty="0"/>
              <a:t>, </a:t>
            </a:r>
            <a:r>
              <a:rPr lang="ko-KR" altLang="en-US" dirty="0"/>
              <a:t>파티션 내 남은 원소 개수에 따라 </a:t>
            </a:r>
            <a:br>
              <a:rPr lang="en-US" altLang="ko-KR" dirty="0"/>
            </a:br>
            <a:r>
              <a:rPr lang="en-US" altLang="ko-KR" dirty="0"/>
              <a:t>“Heap Sort” or “Insertion Sort”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, MVSC </a:t>
            </a:r>
            <a:r>
              <a:rPr lang="ko-KR" altLang="en-US" dirty="0"/>
              <a:t>동일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https://stackoverflow.com/questions/7221257/which-sorting-algorithm-is-used-in-gcc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https://stackoverflow.com/questions/22885065/what-sorting-algorithm-does-visual-c-use-in-stdsort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609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9DF991-A712-44EB-B6AF-B7C46E3B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28" y="3095626"/>
            <a:ext cx="10368344" cy="18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2295525" y="2409825"/>
            <a:ext cx="7839075" cy="248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4603095" y="421084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재귀를 통해 </a:t>
            </a:r>
            <a:r>
              <a:rPr lang="ko-KR" altLang="en-US">
                <a:solidFill>
                  <a:srgbClr val="FF0000"/>
                </a:solidFill>
              </a:rPr>
              <a:t>점점 작은 파티션으로 나뉨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949"/>
          <a:stretch/>
        </p:blipFill>
        <p:spPr>
          <a:xfrm>
            <a:off x="2057400" y="1608411"/>
            <a:ext cx="8077200" cy="1725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963FEA-2DC3-4067-AEA1-DA1497041A88}"/>
              </a:ext>
            </a:extLst>
          </p:cNvPr>
          <p:cNvSpPr/>
          <p:nvPr/>
        </p:nvSpPr>
        <p:spPr>
          <a:xfrm>
            <a:off x="1190624" y="3593424"/>
            <a:ext cx="10163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토탈 원소 개수가  10 개였을 경우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10 =</a:t>
            </a:r>
            <a:r>
              <a:rPr lang="ko-KR" altLang="en-US" dirty="0"/>
              <a:t>&gt; 7 </a:t>
            </a:r>
            <a:r>
              <a:rPr lang="en-US" altLang="ko-KR" dirty="0"/>
              <a:t>=</a:t>
            </a:r>
            <a:r>
              <a:rPr lang="ko-KR" altLang="en-US" dirty="0"/>
              <a:t>&gt; 4 </a:t>
            </a:r>
            <a:r>
              <a:rPr lang="en-US" altLang="ko-KR" dirty="0"/>
              <a:t>=</a:t>
            </a:r>
            <a:r>
              <a:rPr lang="ko-KR" altLang="en-US" dirty="0"/>
              <a:t>&gt; 3 </a:t>
            </a:r>
            <a:r>
              <a:rPr lang="en-US" altLang="ko-KR" dirty="0"/>
              <a:t>=</a:t>
            </a:r>
            <a:r>
              <a:rPr lang="ko-KR" altLang="en-US" dirty="0"/>
              <a:t>&gt; 1 </a:t>
            </a:r>
            <a:r>
              <a:rPr lang="en-US" altLang="ko-KR" dirty="0"/>
              <a:t>=</a:t>
            </a:r>
            <a:r>
              <a:rPr lang="ko-KR" altLang="en-US" dirty="0"/>
              <a:t>&gt;  0 으로 총 </a:t>
            </a: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en-US" altLang="ko-KR" dirty="0"/>
              <a:t>division </a:t>
            </a:r>
            <a:r>
              <a:rPr lang="ko-KR" altLang="en-US" dirty="0"/>
              <a:t>이 있을 수 있음</a:t>
            </a:r>
            <a:r>
              <a:rPr lang="en-US" altLang="ko-KR" dirty="0"/>
              <a:t>. (1.5 * log2(10) =</a:t>
            </a:r>
            <a:r>
              <a:rPr lang="ko-KR" altLang="en-US" dirty="0"/>
              <a:t> </a:t>
            </a:r>
            <a:r>
              <a:rPr lang="en-US" altLang="ko-KR" dirty="0"/>
              <a:t>4.98)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8B614-9AA6-4C56-94FA-8D9929C9BE9C}"/>
              </a:ext>
            </a:extLst>
          </p:cNvPr>
          <p:cNvSpPr/>
          <p:nvPr/>
        </p:nvSpPr>
        <p:spPr>
          <a:xfrm>
            <a:off x="2638424" y="2943499"/>
            <a:ext cx="5572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A39FB2-8DF5-4365-B1E6-89F58A09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65"/>
          <a:stretch/>
        </p:blipFill>
        <p:spPr>
          <a:xfrm>
            <a:off x="1471612" y="5609705"/>
            <a:ext cx="3048000" cy="1248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574F5D-B7E7-4146-B75F-03400A70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16"/>
          <a:stretch/>
        </p:blipFill>
        <p:spPr>
          <a:xfrm>
            <a:off x="1471612" y="4403644"/>
            <a:ext cx="3048000" cy="10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6219824" y="2409825"/>
            <a:ext cx="9525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5412720" y="2040493"/>
            <a:ext cx="486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_Ideal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보다 작아지는 파티션에서는 </a:t>
            </a:r>
            <a:r>
              <a:rPr lang="en-US" altLang="ko-KR" dirty="0">
                <a:solidFill>
                  <a:srgbClr val="FF0000"/>
                </a:solidFill>
              </a:rPr>
              <a:t>while </a:t>
            </a:r>
            <a:r>
              <a:rPr lang="ko-KR" altLang="en-US" dirty="0">
                <a:solidFill>
                  <a:srgbClr val="FF0000"/>
                </a:solidFill>
              </a:rPr>
              <a:t>탈출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8B614-9AA6-4C56-94FA-8D9929C9BE9C}"/>
              </a:ext>
            </a:extLst>
          </p:cNvPr>
          <p:cNvSpPr/>
          <p:nvPr/>
        </p:nvSpPr>
        <p:spPr>
          <a:xfrm>
            <a:off x="2638424" y="2943499"/>
            <a:ext cx="5572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sort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힙정렬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</a:t>
            </a:r>
            <a:r>
              <a:rPr lang="ko-KR" altLang="en-US" dirty="0" err="1">
                <a:latin typeface="Consolas" panose="020B0609020204030204" pitchFamily="49" charset="0"/>
              </a:rPr>
              <a:t>삽입정렬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2397968" y="5010149"/>
            <a:ext cx="48768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3315426" y="4640817"/>
            <a:ext cx="681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파티션의 남은 원소 개수에 따라 </a:t>
            </a:r>
            <a:r>
              <a:rPr lang="en-US" altLang="ko-KR" dirty="0">
                <a:solidFill>
                  <a:srgbClr val="FF0000"/>
                </a:solidFill>
              </a:rPr>
              <a:t>Heap Sort || Insertion Sort </a:t>
            </a:r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227FB-704A-4193-A3E3-741F80E0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9613" y="4710112"/>
            <a:ext cx="2638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1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24ECBA9-D23A-4CB6-934B-26FC27FF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562"/>
          <a:stretch/>
        </p:blipFill>
        <p:spPr>
          <a:xfrm>
            <a:off x="545121" y="2221380"/>
            <a:ext cx="11101758" cy="7084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81EA8-7B87-4F7F-92BA-7EA6FE846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25"/>
          <a:stretch/>
        </p:blipFill>
        <p:spPr>
          <a:xfrm>
            <a:off x="545125" y="3539317"/>
            <a:ext cx="11101750" cy="10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예제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2DB9F-07E6-45B8-9D74-33BE9DD0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partial_sort</a:t>
            </a:r>
            <a:r>
              <a:rPr lang="en-US" altLang="ko-KR" dirty="0"/>
              <a:t> (</a:t>
            </a:r>
            <a:r>
              <a:rPr lang="ko-KR" altLang="en-US" dirty="0"/>
              <a:t>부분</a:t>
            </a:r>
            <a:r>
              <a:rPr lang="en-US" altLang="ko-KR" dirty="0"/>
              <a:t>_</a:t>
            </a:r>
            <a:r>
              <a:rPr lang="ko-KR" altLang="en-US" dirty="0"/>
              <a:t>정렬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5415B-A6AE-4D65-84DB-A07B8430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5134642"/>
            <a:ext cx="7121236" cy="1201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B123FF-0EF1-4D5E-8659-F8E2C97E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29" y="2468880"/>
            <a:ext cx="7534342" cy="24441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211185" y="5037513"/>
            <a:ext cx="2385753" cy="145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1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잠시 생각해봅시다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2DB9F-07E6-45B8-9D74-33BE9DD0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partial_sort</a:t>
            </a:r>
            <a:r>
              <a:rPr lang="en-US" altLang="ko-KR" dirty="0"/>
              <a:t> </a:t>
            </a:r>
            <a:r>
              <a:rPr lang="ko-KR" altLang="en-US" dirty="0"/>
              <a:t>는 무엇으로 구현되어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5415B-A6AE-4D65-84DB-A07B8430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3262306"/>
            <a:ext cx="7121236" cy="12019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211185" y="3165177"/>
            <a:ext cx="2385753" cy="145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3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46469-D1C4-4592-8502-350434BA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정답은 </a:t>
            </a:r>
            <a:r>
              <a:rPr lang="ko-KR" altLang="en-US" dirty="0" err="1"/>
              <a:t>힙정렬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C8B3-56EE-4CAD-ADF8-E92BEE1C759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915319"/>
            <a:ext cx="45339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CD8DBC51-1153-440A-9E70-AD986F5365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유저 스코어 중 상위 </a:t>
            </a:r>
            <a:r>
              <a:rPr lang="en-US" altLang="ko-KR" dirty="0"/>
              <a:t>1, 2, 3</a:t>
            </a:r>
            <a:r>
              <a:rPr lang="ko-KR" altLang="en-US" dirty="0"/>
              <a:t>등만 구하기 </a:t>
            </a:r>
          </a:p>
        </p:txBody>
      </p:sp>
    </p:spTree>
    <p:extLst>
      <p:ext uri="{BB962C8B-B14F-4D97-AF65-F5344CB8AC3E}">
        <p14:creationId xmlns:p14="http://schemas.microsoft.com/office/powerpoint/2010/main" val="424678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2" y="1615353"/>
            <a:ext cx="7881256" cy="4771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4355342"/>
            <a:ext cx="4552472" cy="28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9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633"/>
          <a:stretch/>
        </p:blipFill>
        <p:spPr>
          <a:xfrm>
            <a:off x="2155372" y="4126937"/>
            <a:ext cx="7881256" cy="2260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4355342"/>
            <a:ext cx="4552472" cy="28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6AC34B-8B6B-4D02-8878-D1CD1B69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377017"/>
            <a:ext cx="7086600" cy="638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6A8017-A519-4237-BE44-A9D92923FFA5}"/>
              </a:ext>
            </a:extLst>
          </p:cNvPr>
          <p:cNvSpPr/>
          <p:nvPr/>
        </p:nvSpPr>
        <p:spPr>
          <a:xfrm>
            <a:off x="4631667" y="2555117"/>
            <a:ext cx="1655845" cy="3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97B7D-5408-4ECA-9CE2-02933E057AEF}"/>
              </a:ext>
            </a:extLst>
          </p:cNvPr>
          <p:cNvSpPr txBox="1"/>
          <p:nvPr/>
        </p:nvSpPr>
        <p:spPr>
          <a:xfrm>
            <a:off x="5801989" y="32529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 세 원소로 </a:t>
            </a:r>
            <a:r>
              <a:rPr lang="ko-KR" altLang="en-US" dirty="0" err="1"/>
              <a:t>힙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50181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633"/>
          <a:stretch/>
        </p:blipFill>
        <p:spPr>
          <a:xfrm>
            <a:off x="2155372" y="4126937"/>
            <a:ext cx="7881256" cy="2260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4598101"/>
            <a:ext cx="7488854" cy="1203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6AC34B-8B6B-4D02-8878-D1CD1B69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377017"/>
            <a:ext cx="7086600" cy="638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6A8017-A519-4237-BE44-A9D92923FFA5}"/>
              </a:ext>
            </a:extLst>
          </p:cNvPr>
          <p:cNvSpPr/>
          <p:nvPr/>
        </p:nvSpPr>
        <p:spPr>
          <a:xfrm>
            <a:off x="4631667" y="2555117"/>
            <a:ext cx="1655845" cy="3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97B7D-5408-4ECA-9CE2-02933E057AEF}"/>
              </a:ext>
            </a:extLst>
          </p:cNvPr>
          <p:cNvSpPr txBox="1"/>
          <p:nvPr/>
        </p:nvSpPr>
        <p:spPr>
          <a:xfrm>
            <a:off x="5801989" y="3252998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힙에</a:t>
            </a:r>
            <a:r>
              <a:rPr lang="ko-KR" altLang="en-US" dirty="0"/>
              <a:t> 뒤 원소들을 하나씩 넣으며 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가장 작은 원소들로 구성된 </a:t>
            </a:r>
            <a:r>
              <a:rPr lang="ko-KR" altLang="en-US" dirty="0" err="1"/>
              <a:t>힙</a:t>
            </a:r>
            <a:r>
              <a:rPr lang="en-US" altLang="ko-KR" dirty="0"/>
              <a:t>" </a:t>
            </a:r>
            <a:r>
              <a:rPr lang="ko-KR" altLang="en-US" dirty="0"/>
              <a:t>만듦</a:t>
            </a:r>
          </a:p>
        </p:txBody>
      </p:sp>
      <p:sp>
        <p:nvSpPr>
          <p:cNvPr id="4" name="화살표: U자형 3">
            <a:extLst>
              <a:ext uri="{FF2B5EF4-FFF2-40B4-BE49-F238E27FC236}">
                <a16:creationId xmlns:a16="http://schemas.microsoft.com/office/drawing/2014/main" id="{BCF8EF8D-44C5-48E7-8D75-386BBEC32CE5}"/>
              </a:ext>
            </a:extLst>
          </p:cNvPr>
          <p:cNvSpPr/>
          <p:nvPr/>
        </p:nvSpPr>
        <p:spPr>
          <a:xfrm flipH="1">
            <a:off x="5699490" y="1738842"/>
            <a:ext cx="793020" cy="6381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8159C263-053D-428A-B1B7-7803693AE8E4}"/>
              </a:ext>
            </a:extLst>
          </p:cNvPr>
          <p:cNvSpPr/>
          <p:nvPr/>
        </p:nvSpPr>
        <p:spPr>
          <a:xfrm flipH="1">
            <a:off x="5243639" y="1440383"/>
            <a:ext cx="1742487" cy="936634"/>
          </a:xfrm>
          <a:prstGeom prst="uturnArrow">
            <a:avLst>
              <a:gd name="adj1" fmla="val 16361"/>
              <a:gd name="adj2" fmla="val 25000"/>
              <a:gd name="adj3" fmla="val 2586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BF906-9398-4633-ACDE-8A518B92300F}"/>
              </a:ext>
            </a:extLst>
          </p:cNvPr>
          <p:cNvSpPr txBox="1"/>
          <p:nvPr/>
        </p:nvSpPr>
        <p:spPr>
          <a:xfrm>
            <a:off x="7129083" y="17240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3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D490DA-764A-42ED-957F-8253280F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5" y="2425171"/>
            <a:ext cx="6485547" cy="560172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2155FA-1036-4F0A-9191-AD3253FC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633"/>
          <a:stretch/>
        </p:blipFill>
        <p:spPr>
          <a:xfrm>
            <a:off x="2155372" y="4126937"/>
            <a:ext cx="7881256" cy="2260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785F8-CBC9-4762-A0D5-AEF0AF755E91}"/>
              </a:ext>
            </a:extLst>
          </p:cNvPr>
          <p:cNvSpPr/>
          <p:nvPr/>
        </p:nvSpPr>
        <p:spPr>
          <a:xfrm>
            <a:off x="2472442" y="5931461"/>
            <a:ext cx="4672825" cy="29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6A8017-A519-4237-BE44-A9D92923FFA5}"/>
              </a:ext>
            </a:extLst>
          </p:cNvPr>
          <p:cNvSpPr/>
          <p:nvPr/>
        </p:nvSpPr>
        <p:spPr>
          <a:xfrm>
            <a:off x="4631667" y="2555117"/>
            <a:ext cx="1364531" cy="349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97B7D-5408-4ECA-9CE2-02933E057AEF}"/>
              </a:ext>
            </a:extLst>
          </p:cNvPr>
          <p:cNvSpPr txBox="1"/>
          <p:nvPr/>
        </p:nvSpPr>
        <p:spPr>
          <a:xfrm>
            <a:off x="5801989" y="325299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완성된 </a:t>
            </a:r>
            <a:r>
              <a:rPr lang="ko-KR" altLang="en-US" dirty="0" err="1"/>
              <a:t>힙에서</a:t>
            </a:r>
            <a:r>
              <a:rPr lang="ko-KR" altLang="en-US" dirty="0"/>
              <a:t> </a:t>
            </a:r>
            <a:r>
              <a:rPr lang="ko-KR" altLang="en-US" dirty="0" err="1"/>
              <a:t>힙소트로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모든 원소 순서대로 추출</a:t>
            </a:r>
          </a:p>
        </p:txBody>
      </p:sp>
    </p:spTree>
    <p:extLst>
      <p:ext uri="{BB962C8B-B14F-4D97-AF65-F5344CB8AC3E}">
        <p14:creationId xmlns:p14="http://schemas.microsoft.com/office/powerpoint/2010/main" val="20276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1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5FBFC2D-DEE2-436A-BD54-59AF1AAA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23" y="1753092"/>
            <a:ext cx="9859354" cy="1272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630EF-861C-4A0D-886B-A04E5606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35" y="3927315"/>
            <a:ext cx="9839530" cy="12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2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1E34A-CF56-4F12-B8C5-A0B601F174D0}"/>
              </a:ext>
            </a:extLst>
          </p:cNvPr>
          <p:cNvSpPr txBox="1"/>
          <p:nvPr/>
        </p:nvSpPr>
        <p:spPr>
          <a:xfrm>
            <a:off x="1065528" y="4634405"/>
            <a:ext cx="85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의 원소를 </a:t>
            </a:r>
            <a:r>
              <a:rPr lang="en-US" altLang="ko-KR" dirty="0"/>
              <a:t>n</a:t>
            </a:r>
            <a:r>
              <a:rPr lang="ko-KR" altLang="en-US" dirty="0"/>
              <a:t>개만큼 </a:t>
            </a:r>
            <a:r>
              <a:rPr lang="ko-KR" altLang="en-US" dirty="0" err="1"/>
              <a:t>힙정렬하여</a:t>
            </a:r>
            <a:r>
              <a:rPr lang="en-US" altLang="ko-KR" dirty="0"/>
              <a:t>, </a:t>
            </a:r>
            <a:r>
              <a:rPr lang="en-US" altLang="ko-KR" dirty="0" err="1"/>
              <a:t>dest</a:t>
            </a:r>
            <a:r>
              <a:rPr lang="ko-KR" altLang="en-US" dirty="0"/>
              <a:t>에 복사    </a:t>
            </a:r>
            <a:r>
              <a:rPr lang="en-US" altLang="ko-KR" sz="1600" dirty="0">
                <a:latin typeface="Consolas" panose="020B0609020204030204" pitchFamily="49" charset="0"/>
              </a:rPr>
              <a:t>※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n = min( size(</a:t>
            </a:r>
            <a:r>
              <a:rPr lang="en-US" altLang="ko-KR" sz="1600" dirty="0" err="1"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latin typeface="Consolas" panose="020B0609020204030204" pitchFamily="49" charset="0"/>
              </a:rPr>
              <a:t>), size(</a:t>
            </a:r>
            <a:r>
              <a:rPr lang="en-US" altLang="ko-KR" sz="1600" dirty="0" err="1">
                <a:latin typeface="Consolas" panose="020B0609020204030204" pitchFamily="49" charset="0"/>
              </a:rPr>
              <a:t>dest</a:t>
            </a:r>
            <a:r>
              <a:rPr lang="en-US" altLang="ko-KR" sz="1600" dirty="0">
                <a:latin typeface="Consolas" panose="020B0609020204030204" pitchFamily="49" charset="0"/>
              </a:rPr>
              <a:t>) 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98979-F941-4336-8D2C-27343471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17" y="5061561"/>
            <a:ext cx="5916190" cy="1726344"/>
          </a:xfrm>
          <a:prstGeom prst="rect">
            <a:avLst/>
          </a:prstGeo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928B75A-5418-4291-B0C1-6D090F0CF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134" y="1748512"/>
            <a:ext cx="10141732" cy="26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1FBCF-3DA8-4659-853F-C26F867DA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520"/>
            <a:ext cx="10515600" cy="43115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F983E-1294-4DEB-9AD2-999B492222FF}"/>
              </a:ext>
            </a:extLst>
          </p:cNvPr>
          <p:cNvSpPr/>
          <p:nvPr/>
        </p:nvSpPr>
        <p:spPr>
          <a:xfrm>
            <a:off x="1209386" y="2083087"/>
            <a:ext cx="7414919" cy="679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A7AF-A5A2-4DC5-B9A5-74ED6D5BC65E}"/>
              </a:ext>
            </a:extLst>
          </p:cNvPr>
          <p:cNvSpPr txBox="1"/>
          <p:nvPr/>
        </p:nvSpPr>
        <p:spPr>
          <a:xfrm>
            <a:off x="6472987" y="2815836"/>
            <a:ext cx="47041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최초 </a:t>
            </a:r>
            <a:r>
              <a:rPr lang="ko-KR" altLang="en-US" dirty="0" err="1">
                <a:solidFill>
                  <a:srgbClr val="FF0000"/>
                </a:solidFill>
              </a:rPr>
              <a:t>힙</a:t>
            </a:r>
            <a:r>
              <a:rPr lang="ko-KR" altLang="en-US" dirty="0">
                <a:solidFill>
                  <a:srgbClr val="FF0000"/>
                </a:solidFill>
              </a:rPr>
              <a:t> 구성을 </a:t>
            </a:r>
            <a:r>
              <a:rPr lang="en-US" altLang="ko-KR" dirty="0" err="1">
                <a:solidFill>
                  <a:srgbClr val="FF0000"/>
                </a:solidFill>
              </a:rPr>
              <a:t>src</a:t>
            </a:r>
            <a:r>
              <a:rPr lang="ko-KR" altLang="en-US" dirty="0">
                <a:solidFill>
                  <a:srgbClr val="FF0000"/>
                </a:solidFill>
              </a:rPr>
              <a:t>에 하는게 아니라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dest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한다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이후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dest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partial_sort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2921093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주의사항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E09069-8F85-4BFE-ABC2-E3A09C7F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partial_sort</a:t>
            </a:r>
            <a:r>
              <a:rPr lang="en-US" altLang="ko-KR" dirty="0"/>
              <a:t>, std::</a:t>
            </a:r>
            <a:r>
              <a:rPr lang="en-US" altLang="ko-KR" dirty="0" err="1"/>
              <a:t>partial_sort_copy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ko-KR" altLang="en-US" dirty="0"/>
              <a:t>동일한 원소가 여러 개 있을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정렬할 개수가 애매하게 </a:t>
            </a:r>
            <a:r>
              <a:rPr lang="ko-KR" altLang="en-US" dirty="0" err="1"/>
              <a:t>짤리면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동일한 원소 중 일부는 정렬범위에 포함되지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AA0A32-B4D2-4986-9C43-20AFFEF8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6" y="3508974"/>
            <a:ext cx="8810628" cy="984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99C687-8AA5-4F12-8076-56DC2680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6" y="4923728"/>
            <a:ext cx="8810625" cy="14573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A7F76-6C66-4D97-B529-D97D536E600F}"/>
              </a:ext>
            </a:extLst>
          </p:cNvPr>
          <p:cNvSpPr/>
          <p:nvPr/>
        </p:nvSpPr>
        <p:spPr>
          <a:xfrm>
            <a:off x="6663937" y="5150901"/>
            <a:ext cx="835459" cy="1341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4CDEC-AD06-4C0B-90F5-DCEEA82EE064}"/>
              </a:ext>
            </a:extLst>
          </p:cNvPr>
          <p:cNvSpPr/>
          <p:nvPr/>
        </p:nvSpPr>
        <p:spPr>
          <a:xfrm>
            <a:off x="1625966" y="5150901"/>
            <a:ext cx="2893407" cy="1341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8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60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71FAD7-F3A0-4576-98CB-CF7CB038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838" y="2206276"/>
            <a:ext cx="8665968" cy="1179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3EC11-F8AD-47E3-9CC1-0A308774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38" y="3901002"/>
            <a:ext cx="10999964" cy="7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80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AECCB-9429-4FDB-8F86-A0C3F103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?? </a:t>
            </a:r>
            <a:r>
              <a:rPr lang="ko-KR" altLang="en-US" dirty="0"/>
              <a:t>차이점이 </a:t>
            </a:r>
            <a:r>
              <a:rPr lang="ko-KR" altLang="en-US" dirty="0" err="1"/>
              <a:t>뭐지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976CE-A655-4591-B0F7-31F1BE4D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29" y="2515080"/>
            <a:ext cx="5981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7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AECCB-9429-4FDB-8F86-A0C3F103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Sorts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elements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range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 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first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last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Mono"/>
              </a:rPr>
              <a:t>)</a:t>
            </a:r>
            <a:r>
              <a:rPr lang="ko-KR" altLang="ko-KR" dirty="0">
                <a:solidFill>
                  <a:srgbClr val="000000"/>
                </a:solidFill>
                <a:ea typeface="DejaVuSans"/>
              </a:rPr>
              <a:t> 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in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ascending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order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. 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The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order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of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equivalent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elements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is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guaranteed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to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be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preserved</a:t>
            </a:r>
            <a:r>
              <a:rPr lang="ko-KR" altLang="ko-KR" b="1" dirty="0">
                <a:solidFill>
                  <a:srgbClr val="000000"/>
                </a:solidFill>
                <a:latin typeface="Consolas" panose="020B0609020204030204" pitchFamily="49" charset="0"/>
                <a:ea typeface="DejaVuSans"/>
              </a:rPr>
              <a:t>.</a:t>
            </a:r>
            <a:r>
              <a:rPr lang="ko-KR" altLang="ko-KR" sz="800" b="1" dirty="0">
                <a:latin typeface="Consolas" panose="020B0609020204030204" pitchFamily="49" charset="0"/>
              </a:rPr>
              <a:t> </a:t>
            </a:r>
            <a:endParaRPr lang="en-US" altLang="ko-KR" sz="800" b="1" dirty="0"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800" b="1" dirty="0"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200" b="1" dirty="0">
                <a:latin typeface="Consolas" panose="020B0609020204030204" pitchFamily="49" charset="0"/>
              </a:rPr>
              <a:t>정렬 시</a:t>
            </a:r>
            <a:r>
              <a:rPr lang="en-US" altLang="ko-KR" sz="3200" b="1" dirty="0">
                <a:latin typeface="Consolas" panose="020B0609020204030204" pitchFamily="49" charset="0"/>
              </a:rPr>
              <a:t>, </a:t>
            </a:r>
            <a:r>
              <a:rPr lang="ko-KR" altLang="en-US" sz="3200" b="1" dirty="0">
                <a:latin typeface="Consolas" panose="020B0609020204030204" pitchFamily="49" charset="0"/>
              </a:rPr>
              <a:t>동등한 원소의 순서 유지</a:t>
            </a:r>
            <a:endParaRPr lang="ko-KR" altLang="ko-KR" sz="34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25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AECCB-9429-4FDB-8F86-A0C3F103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AA012F-137C-4FA1-B539-C88D2E20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68550"/>
            <a:ext cx="9944100" cy="3943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D7C6C0-5E08-423C-91AB-A70D2E904BE8}"/>
              </a:ext>
            </a:extLst>
          </p:cNvPr>
          <p:cNvSpPr/>
          <p:nvPr/>
        </p:nvSpPr>
        <p:spPr>
          <a:xfrm>
            <a:off x="5793390" y="444160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정렬 전 쌍둥이 순서 유지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C512C-1519-422B-8DCB-10E42BBD93B3}"/>
              </a:ext>
            </a:extLst>
          </p:cNvPr>
          <p:cNvSpPr/>
          <p:nvPr/>
        </p:nvSpPr>
        <p:spPr>
          <a:xfrm>
            <a:off x="4927235" y="3039229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AF76C-4128-4F61-888B-0313A19436E8}"/>
              </a:ext>
            </a:extLst>
          </p:cNvPr>
          <p:cNvSpPr/>
          <p:nvPr/>
        </p:nvSpPr>
        <p:spPr>
          <a:xfrm>
            <a:off x="8430243" y="3023959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A9356-881D-41A0-B9BC-556942A2C8F5}"/>
              </a:ext>
            </a:extLst>
          </p:cNvPr>
          <p:cNvSpPr/>
          <p:nvPr/>
        </p:nvSpPr>
        <p:spPr>
          <a:xfrm>
            <a:off x="1260865" y="5752306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DB3BC6-0890-40DE-8E63-E63006BE6E18}"/>
              </a:ext>
            </a:extLst>
          </p:cNvPr>
          <p:cNvSpPr/>
          <p:nvPr/>
        </p:nvSpPr>
        <p:spPr>
          <a:xfrm>
            <a:off x="3840701" y="5780133"/>
            <a:ext cx="1999838" cy="32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30EFEE-F22B-488E-A4E8-4D23528E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5" y="2640013"/>
            <a:ext cx="7794620" cy="779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376998-2A0C-4E4B-BB0F-012BD03A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64" y="3740150"/>
            <a:ext cx="9543657" cy="779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027C3-1C19-46BD-B28C-F9F9EDD3EC73}"/>
              </a:ext>
            </a:extLst>
          </p:cNvPr>
          <p:cNvSpPr txBox="1"/>
          <p:nvPr/>
        </p:nvSpPr>
        <p:spPr>
          <a:xfrm>
            <a:off x="1065215" y="4981575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execution policy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constexpr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484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first, last 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comp</a:t>
            </a:r>
            <a:r>
              <a:rPr lang="ko-KR" altLang="en-US" dirty="0"/>
              <a:t>로 정렬된 상태이면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operator &lt; </a:t>
            </a:r>
            <a:r>
              <a:rPr lang="ko-KR" altLang="en-US" dirty="0"/>
              <a:t>일 시 오름차순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4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16D87DF-0799-48F4-A247-217A78FF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39" y="1871674"/>
            <a:ext cx="578783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E19D53-61CB-42D0-B988-AE4D438B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814" y="5356237"/>
            <a:ext cx="6505575" cy="866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696374-1DA2-449F-87DE-FEDF4F01D9BD}"/>
              </a:ext>
            </a:extLst>
          </p:cNvPr>
          <p:cNvSpPr/>
          <p:nvPr/>
        </p:nvSpPr>
        <p:spPr>
          <a:xfrm>
            <a:off x="6838776" y="4507390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순으로 정렬된 컨테이너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A5FD0-9369-404C-94D4-1E766CAA049F}"/>
              </a:ext>
            </a:extLst>
          </p:cNvPr>
          <p:cNvSpPr/>
          <p:nvPr/>
        </p:nvSpPr>
        <p:spPr>
          <a:xfrm>
            <a:off x="6838776" y="4876722"/>
            <a:ext cx="219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순으로 </a:t>
            </a:r>
            <a:r>
              <a:rPr lang="en-US" altLang="ko-KR" dirty="0" err="1">
                <a:solidFill>
                  <a:srgbClr val="FF0000"/>
                </a:solidFill>
              </a:rPr>
              <a:t>stable_sort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6D324-6A04-4461-984F-54CAF0A4893E}"/>
              </a:ext>
            </a:extLst>
          </p:cNvPr>
          <p:cNvSpPr/>
          <p:nvPr/>
        </p:nvSpPr>
        <p:spPr>
          <a:xfrm>
            <a:off x="9029504" y="6308209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값 내에서는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순  정렬</a:t>
            </a:r>
          </a:p>
        </p:txBody>
      </p:sp>
    </p:spTree>
    <p:extLst>
      <p:ext uri="{BB962C8B-B14F-4D97-AF65-F5344CB8AC3E}">
        <p14:creationId xmlns:p14="http://schemas.microsoft.com/office/powerpoint/2010/main" val="3577862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6AAEBEC-B2F7-4070-8CF9-2662E87C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16" y="1825625"/>
            <a:ext cx="10464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6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6AAEBEC-B2F7-4070-8CF9-2662E87C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16" y="1825625"/>
            <a:ext cx="10464967" cy="4351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1102179" y="3572081"/>
            <a:ext cx="6964135" cy="1644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BF674-1AC5-435B-827C-020B4A703EFC}"/>
              </a:ext>
            </a:extLst>
          </p:cNvPr>
          <p:cNvSpPr txBox="1"/>
          <p:nvPr/>
        </p:nvSpPr>
        <p:spPr>
          <a:xfrm>
            <a:off x="4035857" y="3516164"/>
            <a:ext cx="3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_ISORT_MAX == 32 (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하드코딩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4727688" y="4209864"/>
            <a:ext cx="603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삽입정렬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앞 원소부터 순서대로 삽입할 곳을 찾기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</a:rPr>
              <a:t>자연스레 순서가 유지된다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82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6AAEBEC-B2F7-4070-8CF9-2662E87C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16" y="1825625"/>
            <a:ext cx="10464967" cy="4351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1214010" y="5354832"/>
            <a:ext cx="10114473" cy="58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8376698" y="4929502"/>
            <a:ext cx="28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별도 구현된 순서유지 정렬</a:t>
            </a:r>
          </a:p>
        </p:txBody>
      </p:sp>
    </p:spTree>
    <p:extLst>
      <p:ext uri="{BB962C8B-B14F-4D97-AF65-F5344CB8AC3E}">
        <p14:creationId xmlns:p14="http://schemas.microsoft.com/office/powerpoint/2010/main" val="2537144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1727127" y="2640735"/>
            <a:ext cx="5719641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7297838" y="2689632"/>
            <a:ext cx="28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중복코드 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58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032543" y="3848374"/>
            <a:ext cx="8332231" cy="1539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76820" y="5064557"/>
            <a:ext cx="281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스택 최적화가 가능할 때까지 </a:t>
            </a:r>
            <a:r>
              <a:rPr lang="en-US" altLang="ko-KR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divide&amp;conquer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48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032543" y="3848374"/>
            <a:ext cx="8332231" cy="1539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76820" y="5064557"/>
            <a:ext cx="281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스택 최적화가 가능할 때까지 </a:t>
            </a:r>
            <a:r>
              <a:rPr lang="en-US" altLang="ko-KR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divide&amp;conquer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69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C052223-957C-4A90-8582-DF85F476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34" y="1608058"/>
            <a:ext cx="7924331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373751" y="2503259"/>
            <a:ext cx="4665155" cy="1062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98147" y="2919171"/>
            <a:ext cx="309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Chunk(32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단위로 나누어 </a:t>
            </a:r>
            <a:r>
              <a:rPr lang="en-US" altLang="ko-KR" dirty="0">
                <a:solidFill>
                  <a:srgbClr val="FF0000"/>
                </a:solidFill>
              </a:rPr>
              <a:t>Insertion Sort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17EAC-ACA3-4613-9B3E-29E6CE923A95}"/>
              </a:ext>
            </a:extLst>
          </p:cNvPr>
          <p:cNvSpPr/>
          <p:nvPr/>
        </p:nvSpPr>
        <p:spPr>
          <a:xfrm>
            <a:off x="9170312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AAD1F8-B55D-490B-AC11-0EBFCBC488E1}"/>
              </a:ext>
            </a:extLst>
          </p:cNvPr>
          <p:cNvSpPr/>
          <p:nvPr/>
        </p:nvSpPr>
        <p:spPr>
          <a:xfrm>
            <a:off x="9656998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ABC7F2-F2AA-4873-B437-62A65E455C74}"/>
              </a:ext>
            </a:extLst>
          </p:cNvPr>
          <p:cNvSpPr/>
          <p:nvPr/>
        </p:nvSpPr>
        <p:spPr>
          <a:xfrm>
            <a:off x="10143448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F7E14-0024-40DC-AF13-80E4AB4AC04D}"/>
              </a:ext>
            </a:extLst>
          </p:cNvPr>
          <p:cNvSpPr/>
          <p:nvPr/>
        </p:nvSpPr>
        <p:spPr>
          <a:xfrm>
            <a:off x="10629546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DBF05C-81B8-4A82-8872-DA5C48EBA92F}"/>
              </a:ext>
            </a:extLst>
          </p:cNvPr>
          <p:cNvSpPr/>
          <p:nvPr/>
        </p:nvSpPr>
        <p:spPr>
          <a:xfrm>
            <a:off x="11115996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719925-0AB3-443D-872B-B2715CD1FFAC}"/>
              </a:ext>
            </a:extLst>
          </p:cNvPr>
          <p:cNvSpPr/>
          <p:nvPr/>
        </p:nvSpPr>
        <p:spPr>
          <a:xfrm>
            <a:off x="11601741" y="3697072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3677B2-C769-4ED7-8DEF-47D138B64704}"/>
              </a:ext>
            </a:extLst>
          </p:cNvPr>
          <p:cNvSpPr/>
          <p:nvPr/>
        </p:nvSpPr>
        <p:spPr>
          <a:xfrm>
            <a:off x="9170312" y="2483525"/>
            <a:ext cx="2918232" cy="415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5DECF3D-C48D-47E7-8303-CFA59C6055DA}"/>
              </a:ext>
            </a:extLst>
          </p:cNvPr>
          <p:cNvSpPr/>
          <p:nvPr/>
        </p:nvSpPr>
        <p:spPr>
          <a:xfrm rot="5400000">
            <a:off x="10407055" y="3105016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44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C052223-957C-4A90-8582-DF85F476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34" y="1608058"/>
            <a:ext cx="7924331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_</a:t>
            </a:r>
            <a:r>
              <a:rPr lang="en-US" altLang="ko-KR" sz="4000" dirty="0" err="1">
                <a:latin typeface="Consolas" panose="020B0609020204030204" pitchFamily="49" charset="0"/>
              </a:rPr>
              <a:t>Buffered_merge_sort_unchecked</a:t>
            </a:r>
            <a:r>
              <a:rPr lang="en-US" altLang="ko-KR" sz="4000" dirty="0">
                <a:latin typeface="Consolas" panose="020B0609020204030204" pitchFamily="49" charset="0"/>
              </a:rPr>
              <a:t> </a:t>
            </a:r>
            <a:r>
              <a:rPr lang="ko-KR" altLang="en-US" sz="4000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354015" y="3634747"/>
            <a:ext cx="7507032" cy="260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6878411" y="3333612"/>
            <a:ext cx="309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이후 각 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Chunk 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를 </a:t>
            </a:r>
            <a:endParaRPr lang="en-US" altLang="ko-KR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Merge Sort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84145-3DB7-4724-9DF8-9DEDFDE7BD8A}"/>
              </a:ext>
            </a:extLst>
          </p:cNvPr>
          <p:cNvSpPr/>
          <p:nvPr/>
        </p:nvSpPr>
        <p:spPr>
          <a:xfrm>
            <a:off x="9157154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201BB-36D2-4670-B5E2-2EA914C9EA97}"/>
              </a:ext>
            </a:extLst>
          </p:cNvPr>
          <p:cNvSpPr/>
          <p:nvPr/>
        </p:nvSpPr>
        <p:spPr>
          <a:xfrm>
            <a:off x="9643840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4D414-3B55-42D9-85EC-BE83FE86D852}"/>
              </a:ext>
            </a:extLst>
          </p:cNvPr>
          <p:cNvSpPr/>
          <p:nvPr/>
        </p:nvSpPr>
        <p:spPr>
          <a:xfrm>
            <a:off x="10130290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B1AC83-4F19-42ED-9C63-A7EEE106AADD}"/>
              </a:ext>
            </a:extLst>
          </p:cNvPr>
          <p:cNvSpPr/>
          <p:nvPr/>
        </p:nvSpPr>
        <p:spPr>
          <a:xfrm>
            <a:off x="10616388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2F434-1864-4C4B-A9B5-0F3C548EFA2E}"/>
              </a:ext>
            </a:extLst>
          </p:cNvPr>
          <p:cNvSpPr/>
          <p:nvPr/>
        </p:nvSpPr>
        <p:spPr>
          <a:xfrm>
            <a:off x="11102838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5D8DD7-84E6-4ED9-BDFD-19A483E3FC21}"/>
              </a:ext>
            </a:extLst>
          </p:cNvPr>
          <p:cNvSpPr/>
          <p:nvPr/>
        </p:nvSpPr>
        <p:spPr>
          <a:xfrm>
            <a:off x="11588583" y="2782671"/>
            <a:ext cx="486803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CE481A4-86C1-4877-A73F-38AA8AE71CC9}"/>
              </a:ext>
            </a:extLst>
          </p:cNvPr>
          <p:cNvSpPr/>
          <p:nvPr/>
        </p:nvSpPr>
        <p:spPr>
          <a:xfrm rot="5400000">
            <a:off x="10393897" y="3302366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51E43C-B962-47E0-9738-414D83EFA16E}"/>
              </a:ext>
            </a:extLst>
          </p:cNvPr>
          <p:cNvSpPr/>
          <p:nvPr/>
        </p:nvSpPr>
        <p:spPr>
          <a:xfrm>
            <a:off x="9156801" y="3808903"/>
            <a:ext cx="973136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05B1B-6676-434B-BF6C-C63AEF77B7CA}"/>
              </a:ext>
            </a:extLst>
          </p:cNvPr>
          <p:cNvSpPr/>
          <p:nvPr/>
        </p:nvSpPr>
        <p:spPr>
          <a:xfrm>
            <a:off x="10129937" y="3808903"/>
            <a:ext cx="971960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BF5E0F-468D-46E1-863B-29EAF115D892}"/>
              </a:ext>
            </a:extLst>
          </p:cNvPr>
          <p:cNvSpPr/>
          <p:nvPr/>
        </p:nvSpPr>
        <p:spPr>
          <a:xfrm>
            <a:off x="11102485" y="3808903"/>
            <a:ext cx="971960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A76FB1-7D4D-4E30-B566-5DC293089D66}"/>
              </a:ext>
            </a:extLst>
          </p:cNvPr>
          <p:cNvSpPr/>
          <p:nvPr/>
        </p:nvSpPr>
        <p:spPr>
          <a:xfrm rot="5400000">
            <a:off x="10393896" y="4433852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D43E-0892-4368-92D1-8AF2FE48966A}"/>
              </a:ext>
            </a:extLst>
          </p:cNvPr>
          <p:cNvSpPr/>
          <p:nvPr/>
        </p:nvSpPr>
        <p:spPr>
          <a:xfrm>
            <a:off x="9156801" y="4940390"/>
            <a:ext cx="1945096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A29C6-0803-46EF-BE79-EA7FE31D9317}"/>
              </a:ext>
            </a:extLst>
          </p:cNvPr>
          <p:cNvSpPr/>
          <p:nvPr/>
        </p:nvSpPr>
        <p:spPr>
          <a:xfrm>
            <a:off x="11102485" y="4940390"/>
            <a:ext cx="971960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2076FD1-99A7-42F0-A928-E9E1BB4ECEA1}"/>
              </a:ext>
            </a:extLst>
          </p:cNvPr>
          <p:cNvSpPr/>
          <p:nvPr/>
        </p:nvSpPr>
        <p:spPr>
          <a:xfrm rot="5400000">
            <a:off x="10372515" y="5499555"/>
            <a:ext cx="486803" cy="31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3F3CEA-D22C-4B50-90E1-D920BDE19036}"/>
              </a:ext>
            </a:extLst>
          </p:cNvPr>
          <p:cNvSpPr/>
          <p:nvPr/>
        </p:nvSpPr>
        <p:spPr>
          <a:xfrm>
            <a:off x="9163375" y="6025828"/>
            <a:ext cx="2911069" cy="3486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10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A442E8E-56FD-4256-A1E4-216F653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53" y="1608058"/>
            <a:ext cx="9279094" cy="47864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다시</a:t>
            </a:r>
            <a:r>
              <a:rPr lang="en-US" altLang="ko-KR" dirty="0">
                <a:latin typeface="Consolas" panose="020B0609020204030204" pitchFamily="49" charset="0"/>
              </a:rPr>
              <a:t>)_</a:t>
            </a:r>
            <a:r>
              <a:rPr lang="en-US" altLang="ko-KR" dirty="0" err="1">
                <a:latin typeface="Consolas" panose="020B0609020204030204" pitchFamily="49" charset="0"/>
              </a:rPr>
              <a:t>Stable_sort_unchecked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9B51-250A-4164-865E-FF6E3B41FE1A}"/>
              </a:ext>
            </a:extLst>
          </p:cNvPr>
          <p:cNvSpPr/>
          <p:nvPr/>
        </p:nvSpPr>
        <p:spPr>
          <a:xfrm>
            <a:off x="2089627" y="5535236"/>
            <a:ext cx="7612843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9E15F-E6E2-4830-99CE-6F858544772A}"/>
              </a:ext>
            </a:extLst>
          </p:cNvPr>
          <p:cNvSpPr txBox="1"/>
          <p:nvPr/>
        </p:nvSpPr>
        <p:spPr>
          <a:xfrm>
            <a:off x="4515168" y="5989331"/>
            <a:ext cx="54860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이렇게 정렬된 두 범위를 </a:t>
            </a:r>
            <a:r>
              <a:rPr lang="en-US" altLang="ko-KR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inplace_merge</a:t>
            </a:r>
            <a: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로 다시 </a:t>
            </a:r>
            <a:r>
              <a:rPr lang="ko-KR" altLang="en-US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머지</a:t>
            </a:r>
            <a:b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br>
              <a:rPr lang="en-US" altLang="ko-KR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6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(*</a:t>
            </a:r>
            <a:r>
              <a:rPr lang="en-US" altLang="ko-KR" sz="1600" dirty="0" err="1">
                <a:solidFill>
                  <a:srgbClr val="FF0000"/>
                </a:solidFill>
              </a:rPr>
              <a:t>inplce_merge</a:t>
            </a:r>
            <a:r>
              <a:rPr lang="en-US" altLang="ko-KR" sz="1600" dirty="0">
                <a:solidFill>
                  <a:srgbClr val="FF0000"/>
                </a:solidFill>
              </a:rPr>
              <a:t> = other_sorted_algorithm.pptx </a:t>
            </a:r>
            <a:r>
              <a:rPr lang="ko-KR" altLang="en-US" sz="1600" dirty="0">
                <a:solidFill>
                  <a:srgbClr val="FF0000"/>
                </a:solidFill>
              </a:rPr>
              <a:t>참조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5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E02D90-A970-4DFD-A66D-735EFF98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486" y="1647825"/>
            <a:ext cx="8689028" cy="2135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016A0A-4633-41E1-9712-8EB72C1C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6" y="4191000"/>
            <a:ext cx="320584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6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r>
              <a:rPr lang="ko-KR" altLang="en-US" dirty="0"/>
              <a:t>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EEBBB-62D8-4A71-9BB3-9034D32F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insertion sort + merge sort</a:t>
            </a:r>
            <a:r>
              <a:rPr lang="en-US" altLang="ko-KR" dirty="0"/>
              <a:t> </a:t>
            </a:r>
            <a:r>
              <a:rPr lang="ko-KR" altLang="en-US" dirty="0"/>
              <a:t>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 메모리 많이 필요 </a:t>
            </a:r>
            <a:r>
              <a:rPr lang="en-US" altLang="ko-KR" dirty="0"/>
              <a:t>(</a:t>
            </a:r>
            <a:r>
              <a:rPr lang="ko-KR" altLang="en-US" dirty="0"/>
              <a:t>스택 최적화가 들어가긴 했지만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내부적으로 버퍼를 </a:t>
            </a:r>
            <a:r>
              <a:rPr lang="ko-KR" altLang="en-US" dirty="0" err="1"/>
              <a:t>옮겨다니는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혹은 특정  앞의 모든 원소를 뒤로 </a:t>
            </a:r>
            <a:r>
              <a:rPr lang="ko-KR" altLang="en-US" dirty="0" err="1"/>
              <a:t>한칸씩</a:t>
            </a:r>
            <a:r>
              <a:rPr lang="ko-KR" altLang="en-US" dirty="0"/>
              <a:t> 미루는 처리 등 복사비용 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비싼 정렬</a:t>
            </a:r>
            <a:r>
              <a:rPr lang="en-US" altLang="ko-KR" b="1" dirty="0"/>
              <a:t>. </a:t>
            </a:r>
            <a:r>
              <a:rPr lang="ko-KR" altLang="en-US" b="1" dirty="0"/>
              <a:t>꼭 필요할 때만 쓰자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924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41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556AC2-5914-42B0-9157-372879FD4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69" y="2408286"/>
            <a:ext cx="10598620" cy="753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7248EA-8473-4E89-BBF2-195ADE6DA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57"/>
          <a:stretch/>
        </p:blipFill>
        <p:spPr>
          <a:xfrm>
            <a:off x="350037" y="3492394"/>
            <a:ext cx="10626512" cy="9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8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03B605-73B5-463A-A05C-6499AF65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53" y="1753394"/>
            <a:ext cx="802005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0CE5C-991D-433D-AEB0-F0EB4103351A}"/>
              </a:ext>
            </a:extLst>
          </p:cNvPr>
          <p:cNvSpPr txBox="1"/>
          <p:nvPr/>
        </p:nvSpPr>
        <p:spPr>
          <a:xfrm>
            <a:off x="5911808" y="480852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797226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03B605-73B5-463A-A05C-6499AF65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53" y="1753394"/>
            <a:ext cx="8020050" cy="4152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AE4E7B-6F19-4FA4-B9F7-E0655641D833}"/>
              </a:ext>
            </a:extLst>
          </p:cNvPr>
          <p:cNvSpPr/>
          <p:nvPr/>
        </p:nvSpPr>
        <p:spPr>
          <a:xfrm>
            <a:off x="1420049" y="5290307"/>
            <a:ext cx="1506160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26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03B605-73B5-463A-A05C-6499AF65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53" y="1753394"/>
            <a:ext cx="802005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0CE5C-991D-433D-AEB0-F0EB4103351A}"/>
              </a:ext>
            </a:extLst>
          </p:cNvPr>
          <p:cNvSpPr txBox="1"/>
          <p:nvPr/>
        </p:nvSpPr>
        <p:spPr>
          <a:xfrm>
            <a:off x="5911808" y="480852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79404-4B35-43D0-91C1-FE0A4972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3380353"/>
            <a:ext cx="11083636" cy="1711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AE4E7B-6F19-4FA4-B9F7-E0655641D833}"/>
              </a:ext>
            </a:extLst>
          </p:cNvPr>
          <p:cNvSpPr/>
          <p:nvPr/>
        </p:nvSpPr>
        <p:spPr>
          <a:xfrm>
            <a:off x="1420049" y="5290307"/>
            <a:ext cx="1506160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BA0C6-9258-4D49-B7DD-275DB87541C9}"/>
              </a:ext>
            </a:extLst>
          </p:cNvPr>
          <p:cNvSpPr/>
          <p:nvPr/>
        </p:nvSpPr>
        <p:spPr>
          <a:xfrm>
            <a:off x="547705" y="3976152"/>
            <a:ext cx="8764468" cy="314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F2B96-AD0C-4FDB-A08C-CDF8D8184861}"/>
              </a:ext>
            </a:extLst>
          </p:cNvPr>
          <p:cNvSpPr/>
          <p:nvPr/>
        </p:nvSpPr>
        <p:spPr>
          <a:xfrm>
            <a:off x="1181921" y="3915985"/>
            <a:ext cx="327784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9861B-FA0D-4BBB-8D60-7AF698609863}"/>
              </a:ext>
            </a:extLst>
          </p:cNvPr>
          <p:cNvSpPr txBox="1"/>
          <p:nvPr/>
        </p:nvSpPr>
        <p:spPr>
          <a:xfrm>
            <a:off x="2576959" y="471856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앞부분만 정렬됨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71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03B605-73B5-463A-A05C-6499AF65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53" y="1753394"/>
            <a:ext cx="802005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0CE5C-991D-433D-AEB0-F0EB4103351A}"/>
              </a:ext>
            </a:extLst>
          </p:cNvPr>
          <p:cNvSpPr txBox="1"/>
          <p:nvPr/>
        </p:nvSpPr>
        <p:spPr>
          <a:xfrm>
            <a:off x="5911808" y="480852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79404-4B35-43D0-91C1-FE0A4972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3380353"/>
            <a:ext cx="11083636" cy="1711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AE4E7B-6F19-4FA4-B9F7-E0655641D833}"/>
              </a:ext>
            </a:extLst>
          </p:cNvPr>
          <p:cNvSpPr/>
          <p:nvPr/>
        </p:nvSpPr>
        <p:spPr>
          <a:xfrm>
            <a:off x="1420049" y="5290307"/>
            <a:ext cx="1506160" cy="41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BA0C6-9258-4D49-B7DD-275DB87541C9}"/>
              </a:ext>
            </a:extLst>
          </p:cNvPr>
          <p:cNvSpPr/>
          <p:nvPr/>
        </p:nvSpPr>
        <p:spPr>
          <a:xfrm>
            <a:off x="9354509" y="4002068"/>
            <a:ext cx="2137986" cy="23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9861B-FA0D-4BBB-8D60-7AF698609863}"/>
              </a:ext>
            </a:extLst>
          </p:cNvPr>
          <p:cNvSpPr txBox="1"/>
          <p:nvPr/>
        </p:nvSpPr>
        <p:spPr>
          <a:xfrm>
            <a:off x="2576959" y="4718560"/>
            <a:ext cx="722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뒷부분은 완벽히 </a:t>
            </a:r>
            <a:r>
              <a:rPr lang="ko-KR" altLang="en-US" dirty="0" err="1">
                <a:solidFill>
                  <a:srgbClr val="FF0000"/>
                </a:solidFill>
              </a:rPr>
              <a:t>정렬되어있지는</a:t>
            </a:r>
            <a:r>
              <a:rPr lang="ko-KR" altLang="en-US" dirty="0">
                <a:solidFill>
                  <a:srgbClr val="FF0000"/>
                </a:solidFill>
              </a:rPr>
              <a:t> 않지만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구역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단위로 어느정도 정렬되어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308CF-2F40-4EED-B3FB-D655E246E5D6}"/>
              </a:ext>
            </a:extLst>
          </p:cNvPr>
          <p:cNvSpPr/>
          <p:nvPr/>
        </p:nvSpPr>
        <p:spPr>
          <a:xfrm>
            <a:off x="637406" y="4253140"/>
            <a:ext cx="681228" cy="236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59139-99CB-495D-964C-17BD5DB91CF0}"/>
              </a:ext>
            </a:extLst>
          </p:cNvPr>
          <p:cNvSpPr/>
          <p:nvPr/>
        </p:nvSpPr>
        <p:spPr>
          <a:xfrm>
            <a:off x="1386357" y="4257484"/>
            <a:ext cx="9250944" cy="23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E0A14C-B29B-4600-9F58-143C8C21A11F}"/>
              </a:ext>
            </a:extLst>
          </p:cNvPr>
          <p:cNvSpPr/>
          <p:nvPr/>
        </p:nvSpPr>
        <p:spPr>
          <a:xfrm>
            <a:off x="529581" y="4739944"/>
            <a:ext cx="2008370" cy="23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86168-BD4E-4436-B50A-2043B9C1D050}"/>
              </a:ext>
            </a:extLst>
          </p:cNvPr>
          <p:cNvSpPr/>
          <p:nvPr/>
        </p:nvSpPr>
        <p:spPr>
          <a:xfrm>
            <a:off x="525157" y="4491056"/>
            <a:ext cx="10992351" cy="23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270A6D-B61A-49F2-8236-9A4AFB40D36F}"/>
              </a:ext>
            </a:extLst>
          </p:cNvPr>
          <p:cNvSpPr/>
          <p:nvPr/>
        </p:nvSpPr>
        <p:spPr>
          <a:xfrm>
            <a:off x="10718181" y="4253140"/>
            <a:ext cx="774314" cy="23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54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vs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AAF42F24-56E2-4E73-8D09-9B65AFC82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989" y="1624053"/>
            <a:ext cx="7191375" cy="504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F68E95-75CC-4CCF-B73C-E147F8D8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89" y="2302264"/>
            <a:ext cx="7826360" cy="13141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192F2C-5B46-4ADB-A1FD-7CAD8D3EE0AD}"/>
              </a:ext>
            </a:extLst>
          </p:cNvPr>
          <p:cNvSpPr/>
          <p:nvPr/>
        </p:nvSpPr>
        <p:spPr>
          <a:xfrm>
            <a:off x="5466664" y="2992558"/>
            <a:ext cx="4095185" cy="191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77F6F1-30DC-4B02-98C4-28F0B6F9F5AE}"/>
              </a:ext>
            </a:extLst>
          </p:cNvPr>
          <p:cNvSpPr/>
          <p:nvPr/>
        </p:nvSpPr>
        <p:spPr>
          <a:xfrm>
            <a:off x="1735489" y="3192344"/>
            <a:ext cx="4095185" cy="191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EB758-EFBB-47EC-808F-D3FFF03B2CE4}"/>
              </a:ext>
            </a:extLst>
          </p:cNvPr>
          <p:cNvSpPr txBox="1"/>
          <p:nvPr/>
        </p:nvSpPr>
        <p:spPr>
          <a:xfrm>
            <a:off x="9561849" y="291854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>
                <a:solidFill>
                  <a:srgbClr val="FF0000"/>
                </a:solidFill>
              </a:rPr>
              <a:t> 근처 부분만 정렬됨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정렬된 원소 </a:t>
            </a:r>
            <a:r>
              <a:rPr lang="en-US" altLang="ko-KR" dirty="0">
                <a:solidFill>
                  <a:srgbClr val="FF0000"/>
                </a:solidFill>
              </a:rPr>
              <a:t>: 28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C7FD59-4F85-43E5-B088-04FA916737BB}"/>
              </a:ext>
            </a:extLst>
          </p:cNvPr>
          <p:cNvSpPr/>
          <p:nvPr/>
        </p:nvSpPr>
        <p:spPr>
          <a:xfrm>
            <a:off x="7197884" y="1788027"/>
            <a:ext cx="321247" cy="23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F9C13C-DFE9-47E1-A245-3225D61D8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90"/>
          <a:stretch/>
        </p:blipFill>
        <p:spPr>
          <a:xfrm>
            <a:off x="1995831" y="4201680"/>
            <a:ext cx="7305675" cy="41216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962D39-0B5D-4940-AD83-9F1897EB87C8}"/>
              </a:ext>
            </a:extLst>
          </p:cNvPr>
          <p:cNvCxnSpPr/>
          <p:nvPr/>
        </p:nvCxnSpPr>
        <p:spPr>
          <a:xfrm>
            <a:off x="638106" y="3914162"/>
            <a:ext cx="10558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7C665-E91D-40E8-88FE-563449DE9A11}"/>
              </a:ext>
            </a:extLst>
          </p:cNvPr>
          <p:cNvSpPr/>
          <p:nvPr/>
        </p:nvSpPr>
        <p:spPr>
          <a:xfrm>
            <a:off x="7366789" y="4249627"/>
            <a:ext cx="321247" cy="23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6857C-A75B-4F0B-A7E5-9B92979E6260}"/>
              </a:ext>
            </a:extLst>
          </p:cNvPr>
          <p:cNvSpPr txBox="1"/>
          <p:nvPr/>
        </p:nvSpPr>
        <p:spPr>
          <a:xfrm>
            <a:off x="7358507" y="3873087"/>
            <a:ext cx="16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past-the-end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EDC8447-0CBB-48A5-AF22-281C6BD3C5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92"/>
          <a:stretch/>
        </p:blipFill>
        <p:spPr>
          <a:xfrm>
            <a:off x="1778281" y="5007277"/>
            <a:ext cx="7832866" cy="123934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307359-A4EB-43FC-B8CE-C4216983672B}"/>
              </a:ext>
            </a:extLst>
          </p:cNvPr>
          <p:cNvSpPr/>
          <p:nvPr/>
        </p:nvSpPr>
        <p:spPr>
          <a:xfrm>
            <a:off x="1762900" y="5469573"/>
            <a:ext cx="7848247" cy="15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B2DEB-36CB-4150-816E-1BA0CEB29F4B}"/>
              </a:ext>
            </a:extLst>
          </p:cNvPr>
          <p:cNvSpPr/>
          <p:nvPr/>
        </p:nvSpPr>
        <p:spPr>
          <a:xfrm>
            <a:off x="1764973" y="5647011"/>
            <a:ext cx="6135928" cy="17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15CB5D-E4D1-4588-B762-EAF072158C3B}"/>
              </a:ext>
            </a:extLst>
          </p:cNvPr>
          <p:cNvSpPr txBox="1"/>
          <p:nvPr/>
        </p:nvSpPr>
        <p:spPr>
          <a:xfrm>
            <a:off x="9611147" y="5410216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0~50 </a:t>
            </a:r>
            <a:r>
              <a:rPr lang="ko-KR" altLang="en-US" dirty="0">
                <a:solidFill>
                  <a:srgbClr val="FF0000"/>
                </a:solidFill>
              </a:rPr>
              <a:t>까지  정렬됨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정렬된 원소 </a:t>
            </a:r>
            <a:r>
              <a:rPr lang="en-US" altLang="ko-KR" dirty="0">
                <a:solidFill>
                  <a:srgbClr val="FF0000"/>
                </a:solidFill>
              </a:rPr>
              <a:t>: 51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47031-06FF-4523-B3DF-5EDD1C2C4480}"/>
              </a:ext>
            </a:extLst>
          </p:cNvPr>
          <p:cNvSpPr txBox="1"/>
          <p:nvPr/>
        </p:nvSpPr>
        <p:spPr>
          <a:xfrm>
            <a:off x="9648894" y="5976438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Heap sort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489928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3ACF0C-794D-4CED-978D-6CE935F2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11" y="1368735"/>
            <a:ext cx="9630779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6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3ACF0C-794D-4CED-978D-6CE935F2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11" y="1368735"/>
            <a:ext cx="9630779" cy="5265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E2BBB-853E-4DE0-ADDF-103C84D0575B}"/>
              </a:ext>
            </a:extLst>
          </p:cNvPr>
          <p:cNvSpPr txBox="1"/>
          <p:nvPr/>
        </p:nvSpPr>
        <p:spPr>
          <a:xfrm>
            <a:off x="2907740" y="3429000"/>
            <a:ext cx="392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또</a:t>
            </a:r>
            <a:r>
              <a:rPr lang="en-US" altLang="ko-KR" dirty="0">
                <a:solidFill>
                  <a:srgbClr val="FF0000"/>
                </a:solidFill>
              </a:rPr>
              <a:t>? -&gt; insertion sort </a:t>
            </a:r>
            <a:r>
              <a:rPr lang="ko-KR" altLang="en-US" dirty="0">
                <a:solidFill>
                  <a:srgbClr val="FF0000"/>
                </a:solidFill>
              </a:rPr>
              <a:t>사용 시 매번 나옴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B0E4-3650-482D-9680-3781114A7648}"/>
              </a:ext>
            </a:extLst>
          </p:cNvPr>
          <p:cNvSpPr/>
          <p:nvPr/>
        </p:nvSpPr>
        <p:spPr>
          <a:xfrm>
            <a:off x="2398140" y="3725969"/>
            <a:ext cx="1008211" cy="23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5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6A61B8-038D-46DB-86A7-FA620D73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60" y="2314575"/>
            <a:ext cx="9761880" cy="1563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E1DC06-660A-4A24-A220-5267402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DD5A5-D965-49CC-971F-5EECE7F8BA67}"/>
              </a:ext>
            </a:extLst>
          </p:cNvPr>
          <p:cNvSpPr/>
          <p:nvPr/>
        </p:nvSpPr>
        <p:spPr>
          <a:xfrm>
            <a:off x="2664732" y="3432868"/>
            <a:ext cx="1392918" cy="21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FF3CE-700F-4C13-8D53-9487650ACD00}"/>
              </a:ext>
            </a:extLst>
          </p:cNvPr>
          <p:cNvSpPr txBox="1"/>
          <p:nvPr/>
        </p:nvSpPr>
        <p:spPr>
          <a:xfrm>
            <a:off x="2579520" y="3963988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b="1" dirty="0" err="1">
                <a:latin typeface="Consolas" panose="020B0609020204030204" pitchFamily="49" charset="0"/>
              </a:rPr>
              <a:t>_until</a:t>
            </a:r>
            <a:r>
              <a:rPr lang="ko-KR" altLang="en-US" dirty="0"/>
              <a:t>을 부른다</a:t>
            </a:r>
          </a:p>
        </p:txBody>
      </p:sp>
    </p:spTree>
    <p:extLst>
      <p:ext uri="{BB962C8B-B14F-4D97-AF65-F5344CB8AC3E}">
        <p14:creationId xmlns:p14="http://schemas.microsoft.com/office/powerpoint/2010/main" val="1037681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3ACF0C-794D-4CED-978D-6CE935F2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11" y="1368735"/>
            <a:ext cx="9630779" cy="5265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E2BBB-853E-4DE0-ADDF-103C84D0575B}"/>
              </a:ext>
            </a:extLst>
          </p:cNvPr>
          <p:cNvSpPr txBox="1"/>
          <p:nvPr/>
        </p:nvSpPr>
        <p:spPr>
          <a:xfrm>
            <a:off x="4498394" y="3363724"/>
            <a:ext cx="652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적당한 </a:t>
            </a:r>
            <a:r>
              <a:rPr lang="ko-KR" altLang="en-US" b="1" dirty="0" err="1">
                <a:solidFill>
                  <a:srgbClr val="FF0000"/>
                </a:solidFill>
              </a:rPr>
              <a:t>중위값</a:t>
            </a:r>
            <a:r>
              <a:rPr lang="en-US" altLang="ko-KR" dirty="0">
                <a:solidFill>
                  <a:srgbClr val="FF0000"/>
                </a:solidFill>
              </a:rPr>
              <a:t>(pivot)</a:t>
            </a:r>
            <a:r>
              <a:rPr lang="ko-KR" altLang="en-US" dirty="0">
                <a:solidFill>
                  <a:srgbClr val="FF0000"/>
                </a:solidFill>
              </a:rPr>
              <a:t>을 찾아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그보다 </a:t>
            </a:r>
            <a:r>
              <a:rPr lang="ko-KR" altLang="en-US" dirty="0" err="1">
                <a:solidFill>
                  <a:srgbClr val="FF0000"/>
                </a:solidFill>
              </a:rPr>
              <a:t>큰값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 err="1">
                <a:solidFill>
                  <a:srgbClr val="FF0000"/>
                </a:solidFill>
              </a:rPr>
              <a:t>작은값으로</a:t>
            </a:r>
            <a:r>
              <a:rPr lang="ko-KR" altLang="en-US" dirty="0">
                <a:solidFill>
                  <a:srgbClr val="FF0000"/>
                </a:solidFill>
              </a:rPr>
              <a:t> 구역을 나눈다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B0E4-3650-482D-9680-3781114A7648}"/>
              </a:ext>
            </a:extLst>
          </p:cNvPr>
          <p:cNvSpPr/>
          <p:nvPr/>
        </p:nvSpPr>
        <p:spPr>
          <a:xfrm>
            <a:off x="1684102" y="3724833"/>
            <a:ext cx="9027827" cy="2345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5970F-5BF5-42CF-91C3-9D721BA2A9E4}"/>
              </a:ext>
            </a:extLst>
          </p:cNvPr>
          <p:cNvSpPr txBox="1"/>
          <p:nvPr/>
        </p:nvSpPr>
        <p:spPr>
          <a:xfrm>
            <a:off x="6490496" y="4814123"/>
            <a:ext cx="3453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pivot</a:t>
            </a:r>
            <a:r>
              <a:rPr lang="ko-KR" altLang="en-US" dirty="0">
                <a:solidFill>
                  <a:srgbClr val="FF0000"/>
                </a:solidFill>
              </a:rPr>
              <a:t>에 따라</a:t>
            </a:r>
            <a:r>
              <a:rPr lang="en-US" altLang="ko-KR" dirty="0">
                <a:solidFill>
                  <a:srgbClr val="FF0000"/>
                </a:solidFill>
              </a:rPr>
              <a:t> first, last</a:t>
            </a:r>
            <a:r>
              <a:rPr lang="ko-KR" altLang="en-US" dirty="0">
                <a:solidFill>
                  <a:srgbClr val="FF0000"/>
                </a:solidFill>
              </a:rPr>
              <a:t> 를 조정하며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nth </a:t>
            </a:r>
            <a:r>
              <a:rPr lang="ko-KR" altLang="en-US" dirty="0">
                <a:solidFill>
                  <a:srgbClr val="FF0000"/>
                </a:solidFill>
              </a:rPr>
              <a:t>가 존재하는 구역을 찾는다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FC93B183-13E6-4B51-8E79-B7504E263F78}"/>
              </a:ext>
            </a:extLst>
          </p:cNvPr>
          <p:cNvSpPr/>
          <p:nvPr/>
        </p:nvSpPr>
        <p:spPr>
          <a:xfrm>
            <a:off x="6137662" y="4407542"/>
            <a:ext cx="230244" cy="121042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75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8522-72E2-4438-B2B0-03AB1F3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구현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3ACF0C-794D-4CED-978D-6CE935F2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11" y="1368735"/>
            <a:ext cx="9630779" cy="52651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B0E4-3650-482D-9680-3781114A7648}"/>
              </a:ext>
            </a:extLst>
          </p:cNvPr>
          <p:cNvSpPr/>
          <p:nvPr/>
        </p:nvSpPr>
        <p:spPr>
          <a:xfrm>
            <a:off x="1697258" y="6168057"/>
            <a:ext cx="90278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5970F-5BF5-42CF-91C3-9D721BA2A9E4}"/>
              </a:ext>
            </a:extLst>
          </p:cNvPr>
          <p:cNvSpPr txBox="1"/>
          <p:nvPr/>
        </p:nvSpPr>
        <p:spPr>
          <a:xfrm>
            <a:off x="7572992" y="5798725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구역을 </a:t>
            </a:r>
            <a:r>
              <a:rPr lang="en-US" altLang="ko-KR" dirty="0">
                <a:solidFill>
                  <a:srgbClr val="FF0000"/>
                </a:solidFill>
              </a:rPr>
              <a:t>Insertion Sort </a:t>
            </a:r>
            <a:r>
              <a:rPr lang="ko-KR" altLang="en-US" dirty="0">
                <a:solidFill>
                  <a:srgbClr val="FF0000"/>
                </a:solidFill>
              </a:rPr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2826038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1490C-DC8A-43A6-BD2A-407199B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적당한 </a:t>
            </a:r>
            <a:r>
              <a:rPr lang="ko-KR" altLang="en-US" dirty="0" err="1"/>
              <a:t>중위값은</a:t>
            </a:r>
            <a:r>
              <a:rPr lang="ko-KR" altLang="en-US" dirty="0"/>
              <a:t> 어떻게 찾았을까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7D93A0-77CE-424C-81B8-6FCAB440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399"/>
            <a:ext cx="10515600" cy="1250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D8C9C0-E1DD-4824-B194-9ED155E1D907}"/>
              </a:ext>
            </a:extLst>
          </p:cNvPr>
          <p:cNvSpPr/>
          <p:nvPr/>
        </p:nvSpPr>
        <p:spPr>
          <a:xfrm>
            <a:off x="1203878" y="2679674"/>
            <a:ext cx="60389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4242CD9-8AA1-43B2-A15E-40A153A398E5}"/>
              </a:ext>
            </a:extLst>
          </p:cNvPr>
          <p:cNvSpPr/>
          <p:nvPr/>
        </p:nvSpPr>
        <p:spPr>
          <a:xfrm rot="5400000">
            <a:off x="3824527" y="3220961"/>
            <a:ext cx="546832" cy="2096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2FB784-6A59-496D-9881-7374CADE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20" y="3637571"/>
            <a:ext cx="7879057" cy="30986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322C47-1721-48A1-951B-FD0EC2DBD397}"/>
              </a:ext>
            </a:extLst>
          </p:cNvPr>
          <p:cNvSpPr/>
          <p:nvPr/>
        </p:nvSpPr>
        <p:spPr>
          <a:xfrm>
            <a:off x="3033773" y="4461163"/>
            <a:ext cx="1807941" cy="229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A42896-823B-45D4-AB79-EB3753D55024}"/>
              </a:ext>
            </a:extLst>
          </p:cNvPr>
          <p:cNvSpPr/>
          <p:nvPr/>
        </p:nvSpPr>
        <p:spPr>
          <a:xfrm>
            <a:off x="1618290" y="6113442"/>
            <a:ext cx="1519615" cy="229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F4E96-4136-4BF6-BFF4-02FB15DFA49D}"/>
              </a:ext>
            </a:extLst>
          </p:cNvPr>
          <p:cNvSpPr txBox="1"/>
          <p:nvPr/>
        </p:nvSpPr>
        <p:spPr>
          <a:xfrm>
            <a:off x="2118250" y="6374493"/>
            <a:ext cx="674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mid,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last</a:t>
            </a:r>
            <a:r>
              <a:rPr lang="ko-KR" altLang="en-US" dirty="0">
                <a:solidFill>
                  <a:srgbClr val="FF0000"/>
                </a:solidFill>
              </a:rPr>
              <a:t> 세 원소를 순서대로 정렬</a:t>
            </a:r>
            <a:r>
              <a:rPr lang="en-US" altLang="ko-KR" dirty="0">
                <a:solidFill>
                  <a:srgbClr val="FF0000"/>
                </a:solidFill>
              </a:rPr>
              <a:t>. mid</a:t>
            </a:r>
            <a:r>
              <a:rPr lang="ko-KR" altLang="en-US" dirty="0">
                <a:solidFill>
                  <a:srgbClr val="FF0000"/>
                </a:solidFill>
              </a:rPr>
              <a:t>가 이 셋 중에 </a:t>
            </a:r>
            <a:r>
              <a:rPr lang="ko-KR" altLang="en-US" dirty="0" err="1">
                <a:solidFill>
                  <a:srgbClr val="FF0000"/>
                </a:solidFill>
              </a:rPr>
              <a:t>중위값이</a:t>
            </a:r>
            <a:r>
              <a:rPr lang="ko-KR" altLang="en-US" dirty="0">
                <a:solidFill>
                  <a:srgbClr val="FF0000"/>
                </a:solidFill>
              </a:rPr>
              <a:t> 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773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1490C-DC8A-43A6-BD2A-407199B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Tukey's </a:t>
            </a:r>
            <a:r>
              <a:rPr lang="en-US" altLang="ko-KR" dirty="0" err="1"/>
              <a:t>ninther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B05CC99-44D1-4CC2-9E46-836F095C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중위값</a:t>
            </a:r>
            <a:r>
              <a:rPr lang="ko-KR" altLang="en-US" dirty="0"/>
              <a:t> </a:t>
            </a:r>
            <a:r>
              <a:rPr lang="ko-KR" altLang="en-US" u="sng" dirty="0"/>
              <a:t>추정치</a:t>
            </a:r>
            <a:r>
              <a:rPr lang="ko-KR" altLang="en-US" dirty="0"/>
              <a:t>를 얻는 효과적인 방법 중 하나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CFDD6-8838-4CCB-9736-9ACA17E1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80" y="2528888"/>
            <a:ext cx="8867775" cy="3648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C030E5-0A5A-4D7E-9F26-05F61C064157}"/>
              </a:ext>
            </a:extLst>
          </p:cNvPr>
          <p:cNvSpPr/>
          <p:nvPr/>
        </p:nvSpPr>
        <p:spPr>
          <a:xfrm>
            <a:off x="4496800" y="6492875"/>
            <a:ext cx="7783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https://medium.com/@andrewgrex/the-ninther-approximating-medians-b0e04b8807d1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8405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510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어디까지 정렬된 상태인지 확인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/>
              <a:t>: </a:t>
            </a:r>
            <a:r>
              <a:rPr lang="ko-KR" altLang="en-US" dirty="0"/>
              <a:t>정렬된</a:t>
            </a:r>
            <a:r>
              <a:rPr lang="en-US" altLang="ko-KR" dirty="0"/>
              <a:t> </a:t>
            </a:r>
            <a:r>
              <a:rPr lang="ko-KR" altLang="en-US" dirty="0"/>
              <a:t>범위의 </a:t>
            </a:r>
            <a:r>
              <a:rPr lang="en-US" altLang="ko-KR" dirty="0"/>
              <a:t>past-the-end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iterator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B6C2B8C-BCCF-45F4-AEF5-7B524F89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34" y="2799447"/>
            <a:ext cx="9678332" cy="8415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F72897-92E5-400F-9DE9-1AF31F68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09" y="4038600"/>
            <a:ext cx="9851781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D8C97F-5698-4349-BA09-B9095C870690}"/>
              </a:ext>
            </a:extLst>
          </p:cNvPr>
          <p:cNvSpPr txBox="1"/>
          <p:nvPr/>
        </p:nvSpPr>
        <p:spPr>
          <a:xfrm>
            <a:off x="1256834" y="5243731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execution policy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constexpr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53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6C7CD5-4CB6-4851-A7E9-D7411E37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4" y="1690688"/>
            <a:ext cx="6076952" cy="4554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869CE-0A70-40EC-A27A-DFBE08EF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1690688"/>
            <a:ext cx="2953419" cy="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45C16E-23AF-4408-8382-5B74323B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53605" cy="4052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021C1-E6AF-47FD-80D7-4FBEF148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1690688"/>
            <a:ext cx="36004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B3820-51E8-4607-9CED-170B9C0D9C12}">
  <ds:schemaRefs>
    <ds:schemaRef ds:uri="http://schemas.microsoft.com/office/infopath/2007/PartnerControls"/>
    <ds:schemaRef ds:uri="http://purl.org/dc/elements/1.1/"/>
    <ds:schemaRef ds:uri="244cd0a0-3727-48b1-9fe9-c47772142f47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35623</TotalTime>
  <Words>1029</Words>
  <Application>Microsoft Office PowerPoint</Application>
  <PresentationFormat>와이드스크린</PresentationFormat>
  <Paragraphs>152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Arial</vt:lpstr>
      <vt:lpstr>Consolas</vt:lpstr>
      <vt:lpstr>나눔바른고딕</vt:lpstr>
      <vt:lpstr>Office 테마</vt:lpstr>
      <vt:lpstr>최적화 스터디</vt:lpstr>
      <vt:lpstr>PowerPoint 프레젠테이션</vt:lpstr>
      <vt:lpstr>std::is_sorted, std::is_sorted_until</vt:lpstr>
      <vt:lpstr>std::is_sorted</vt:lpstr>
      <vt:lpstr>std::is_sorted 용례</vt:lpstr>
      <vt:lpstr>std::is_sorted 내부 구현</vt:lpstr>
      <vt:lpstr>std::is_sorted_until</vt:lpstr>
      <vt:lpstr>std::is_sorted_until 용례</vt:lpstr>
      <vt:lpstr>std::is_sorted_until 용례2</vt:lpstr>
      <vt:lpstr>std::is_sorted_until 용례3</vt:lpstr>
      <vt:lpstr>std::is_sorted_until 내부구현</vt:lpstr>
      <vt:lpstr>std::sort</vt:lpstr>
      <vt:lpstr>std::sort 에 대한 오해</vt:lpstr>
      <vt:lpstr>std::sort 구현 = introsort</vt:lpstr>
      <vt:lpstr>std::sort</vt:lpstr>
      <vt:lpstr>std::sort</vt:lpstr>
      <vt:lpstr>std::sort (퀵소트 부분)</vt:lpstr>
      <vt:lpstr>std::sort (퀵소트 부분)</vt:lpstr>
      <vt:lpstr>std::sort (퀵소트 부분)</vt:lpstr>
      <vt:lpstr>std::sort (힙정렬 or 삽입정렬 부분)</vt:lpstr>
      <vt:lpstr>std::partial_sort</vt:lpstr>
      <vt:lpstr>std::partial_sort</vt:lpstr>
      <vt:lpstr>std::partial_sort 예제</vt:lpstr>
      <vt:lpstr>잠시 생각해봅시다</vt:lpstr>
      <vt:lpstr>정답은 힙정렬</vt:lpstr>
      <vt:lpstr>std::partial_sort 구현</vt:lpstr>
      <vt:lpstr>std::partial_sort 구현</vt:lpstr>
      <vt:lpstr>std::partial_sort 구현</vt:lpstr>
      <vt:lpstr>std::partial_sort 구현</vt:lpstr>
      <vt:lpstr>std::partial_sort_copy</vt:lpstr>
      <vt:lpstr>std::partial_sort_copy</vt:lpstr>
      <vt:lpstr>std::partial_sort_copy 예제</vt:lpstr>
      <vt:lpstr>std::partial_sort_copy 구현</vt:lpstr>
      <vt:lpstr>주의사항</vt:lpstr>
      <vt:lpstr>std::stable_sort</vt:lpstr>
      <vt:lpstr>std::stable_sort</vt:lpstr>
      <vt:lpstr>std::stable_sort</vt:lpstr>
      <vt:lpstr>std::stable_sort</vt:lpstr>
      <vt:lpstr>std::stable_sort</vt:lpstr>
      <vt:lpstr>std::stable_sort 용례</vt:lpstr>
      <vt:lpstr>std::stable_sort 구현</vt:lpstr>
      <vt:lpstr>std::stable_sort 구현</vt:lpstr>
      <vt:lpstr>std::stable_sort 구현</vt:lpstr>
      <vt:lpstr>_Stable_sort_unchecked 구현</vt:lpstr>
      <vt:lpstr>_Stable_sort_unchecked 구현</vt:lpstr>
      <vt:lpstr>_Stable_sort_unchecked 구현</vt:lpstr>
      <vt:lpstr>_Stable_sort_unchecked 구현</vt:lpstr>
      <vt:lpstr>_Buffered_merge_sort_unchecked 구현</vt:lpstr>
      <vt:lpstr>(다시)_Stable_sort_unchecked 구현</vt:lpstr>
      <vt:lpstr>stable_sort 정리</vt:lpstr>
      <vt:lpstr>std::nth_element</vt:lpstr>
      <vt:lpstr>nth_element</vt:lpstr>
      <vt:lpstr>nth_element 용례</vt:lpstr>
      <vt:lpstr>nth_element 용례</vt:lpstr>
      <vt:lpstr>nth_element 용례</vt:lpstr>
      <vt:lpstr>nth_element 용례</vt:lpstr>
      <vt:lpstr>nth_element vs partial_sort</vt:lpstr>
      <vt:lpstr>nth_element 구현</vt:lpstr>
      <vt:lpstr>nth_element 구현</vt:lpstr>
      <vt:lpstr>nth_element 구현</vt:lpstr>
      <vt:lpstr>nth_element 구현</vt:lpstr>
      <vt:lpstr>적당한 중위값은 어떻게 찾았을까?</vt:lpstr>
      <vt:lpstr>Tukey's ninther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RammerChoi</dc:creator>
  <cp:lastModifiedBy>최동민 [rammerchoi]</cp:lastModifiedBy>
  <cp:revision>73</cp:revision>
  <dcterms:created xsi:type="dcterms:W3CDTF">2019-12-20T11:54:55Z</dcterms:created>
  <dcterms:modified xsi:type="dcterms:W3CDTF">2020-03-21T07:13:34Z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