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4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33915B-0746-426D-B59B-74F669A2A05F}" v="340" dt="2019-10-10T15:40:04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9BB611-A93E-48E5-98F7-DD7CBFFD9B14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A3EA883-72D0-4568-B114-2EC10596058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49167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B611-A93E-48E5-98F7-DD7CBFFD9B14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883-72D0-4568-B114-2EC105960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41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B611-A93E-48E5-98F7-DD7CBFFD9B14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883-72D0-4568-B114-2EC105960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7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B611-A93E-48E5-98F7-DD7CBFFD9B14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883-72D0-4568-B114-2EC105960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77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9BB611-A93E-48E5-98F7-DD7CBFFD9B14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3EA883-72D0-4568-B114-2EC1059605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32897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B611-A93E-48E5-98F7-DD7CBFFD9B14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883-72D0-4568-B114-2EC105960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1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B611-A93E-48E5-98F7-DD7CBFFD9B14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883-72D0-4568-B114-2EC105960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0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B611-A93E-48E5-98F7-DD7CBFFD9B14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883-72D0-4568-B114-2EC105960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65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B611-A93E-48E5-98F7-DD7CBFFD9B14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883-72D0-4568-B114-2EC1059605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4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9BB611-A93E-48E5-98F7-DD7CBFFD9B14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3EA883-72D0-4568-B114-2EC1059605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150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9BB611-A93E-48E5-98F7-DD7CBFFD9B14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3EA883-72D0-4568-B114-2EC1059605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509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C9BB611-A93E-48E5-98F7-DD7CBFFD9B14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A3EA883-72D0-4568-B114-2EC1059605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580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en.cppreference.com/w/cpp/algorithm/partial_su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en.cppreference.com/w/cpp/algorithm/iot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en.cppreference.com/w/cpp/algorithm/accumul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://egloos.zum.com/sweeper/v/3213802" TargetMode="External"/><Relationship Id="rId2" Type="http://schemas.openxmlformats.org/officeDocument/2006/relationships/hyperlink" Target="https://en.cppreference.com/w/cpp/algorithm/accumul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en.cppreference.com/w/cpp/algorithm/inner_produc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n.cppreference.com/w/cpp/algorithm/inner_produc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en.cppreference.com/w/cpp/algorithm/adjacent_differ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hyperlink" Target="https://en.cppreference.com/w/cpp/algorithm/adjacent_differ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en.cppreference.com/w/cpp/algorithm/partial_su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643A3-3C57-4262-8072-789C79810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6000" dirty="0"/>
              <a:t>C++</a:t>
            </a:r>
            <a:r>
              <a:rPr lang="ko-KR" altLang="en-US" sz="6000" dirty="0"/>
              <a:t> 알고리즘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2C1125-50BC-48B6-9885-8C4792892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Numeric operations</a:t>
            </a:r>
          </a:p>
          <a:p>
            <a:r>
              <a:rPr lang="ko-KR" altLang="en-US" dirty="0"/>
              <a:t>박수빈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82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756A3-6A06-4E56-B439-23BD1C06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564"/>
          </a:xfrm>
        </p:spPr>
        <p:txBody>
          <a:bodyPr>
            <a:normAutofit fontScale="90000"/>
          </a:bodyPr>
          <a:lstStyle/>
          <a:p>
            <a:pPr fontAlgn="ctr"/>
            <a:r>
              <a:rPr lang="en-US" altLang="ko-KR" b="1" u="sng" dirty="0" err="1">
                <a:hlinkClick r:id="rId2" tooltip="cpp/algorithm/partial sum"/>
              </a:rPr>
              <a:t>partial_sum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5D5BD6-CF61-4704-B6FC-35A5288DF4DB}"/>
              </a:ext>
            </a:extLst>
          </p:cNvPr>
          <p:cNvCxnSpPr>
            <a:cxnSpLocks/>
          </p:cNvCxnSpPr>
          <p:nvPr/>
        </p:nvCxnSpPr>
        <p:spPr>
          <a:xfrm>
            <a:off x="4612821" y="2293313"/>
            <a:ext cx="1483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2437213-FE0F-4A32-A6D3-141E6E731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667" y="1362364"/>
            <a:ext cx="4466839" cy="4505036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간소화 버전으로 정리해보면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249C3B-AE40-47E9-B603-AED10B7F3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95" y="1580477"/>
            <a:ext cx="5916862" cy="24378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C39384-774C-4ED6-8AC8-F28318C06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95" y="4105346"/>
            <a:ext cx="5177405" cy="6866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17D40E-586F-433A-9285-3E40809A3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8498" y="1759744"/>
            <a:ext cx="4314439" cy="31588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F36AB8-F4F4-41FE-9634-83875AAC83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8498" y="5004407"/>
            <a:ext cx="3266691" cy="58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2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756A3-6A06-4E56-B439-23BD1C06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564"/>
          </a:xfrm>
        </p:spPr>
        <p:txBody>
          <a:bodyPr>
            <a:normAutofit fontScale="90000"/>
          </a:bodyPr>
          <a:lstStyle/>
          <a:p>
            <a:pPr fontAlgn="ctr"/>
            <a:r>
              <a:rPr lang="en-US" altLang="ko-KR" dirty="0"/>
              <a:t>Numeric operations</a:t>
            </a:r>
            <a:r>
              <a:rPr lang="ko-KR" altLang="en-US" dirty="0"/>
              <a:t>의 나머지 항목들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2437213-FE0F-4A32-A6D3-141E6E731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3971924"/>
            <a:ext cx="10323738" cy="2487107"/>
          </a:xfrm>
        </p:spPr>
        <p:txBody>
          <a:bodyPr>
            <a:norm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이전에 나왔던 알고리즘들의 변형 버전들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..!</a:t>
            </a:r>
          </a:p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std::</a:t>
            </a:r>
            <a:r>
              <a:rPr lang="en-US" altLang="ko-KR" sz="1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reduce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std::</a:t>
            </a:r>
            <a:r>
              <a:rPr lang="en-US" altLang="ko-KR" sz="1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accumulate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병렬처리 가능 버전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std::</a:t>
            </a:r>
            <a:r>
              <a:rPr lang="en-US" altLang="ko-KR" sz="12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transform_reduce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std::</a:t>
            </a:r>
            <a:r>
              <a:rPr lang="en-US" altLang="ko-KR" sz="12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inner_product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병렬처리 가능 버전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std::</a:t>
            </a:r>
            <a:r>
              <a:rPr lang="en-US" altLang="ko-KR" sz="12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exclusive_scan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std::</a:t>
            </a:r>
            <a:r>
              <a:rPr lang="en-US" altLang="ko-KR" sz="12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partial_sum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첫 원소를 제외하는 병렬 처리 가능 버전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std::</a:t>
            </a:r>
            <a:r>
              <a:rPr lang="en-US" altLang="ko-KR" sz="12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inclusive_scan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std::</a:t>
            </a:r>
            <a:r>
              <a:rPr lang="en-US" altLang="ko-KR" sz="12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partial_sum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첫 원소를 포함하는 병렬 처리 가능 버전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transform_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접두사로 붙는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ex/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in~_scan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함수들은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reduce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transform_reduce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확장하는 것과 동일한 형태의 확장 버전이다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B16C8B-839A-46ED-ADC1-66C16244B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62364"/>
            <a:ext cx="8693604" cy="248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7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DDCD9BF-104E-49F9-ADB6-3CF3FFB3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22" y="1533088"/>
            <a:ext cx="5876925" cy="3943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143CDA-11F9-4AF6-8206-243D5785D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322" y="5590738"/>
            <a:ext cx="4391025" cy="638175"/>
          </a:xfrm>
          <a:prstGeom prst="rect">
            <a:avLst/>
          </a:prstGeom>
        </p:spPr>
      </p:pic>
      <p:sp>
        <p:nvSpPr>
          <p:cNvPr id="6" name="내용 개체 틀 6">
            <a:extLst>
              <a:ext uri="{FF2B5EF4-FFF2-40B4-BE49-F238E27FC236}">
                <a16:creationId xmlns:a16="http://schemas.microsoft.com/office/drawing/2014/main" id="{1F8CE50F-C2B6-4946-A93A-C3A57FE7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322" y="687897"/>
            <a:ext cx="10323738" cy="2356814"/>
          </a:xfrm>
        </p:spPr>
        <p:txBody>
          <a:bodyPr>
            <a:norm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당연하지만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병렬 처리 버전은 결과값은 동일하지만 수행속도가 훨씬 빠르다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이전에 보여줬던 것처럼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VS2019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함수 구현부는 제공되지 않는다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선언만 존재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6022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6">
            <a:extLst>
              <a:ext uri="{FF2B5EF4-FFF2-40B4-BE49-F238E27FC236}">
                <a16:creationId xmlns:a16="http://schemas.microsoft.com/office/drawing/2014/main" id="{1F8CE50F-C2B6-4946-A93A-C3A57FE7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322" y="687897"/>
            <a:ext cx="10323738" cy="2356814"/>
          </a:xfrm>
        </p:spPr>
        <p:txBody>
          <a:bodyPr>
            <a:norm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아래 예제를 보면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exclusive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inclusive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차이를 명확히 알 수 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exclusive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초기값을 따로 받아서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이를 기반으로 연산하며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output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첫 원소에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input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첫 원소가 포함되지 않는다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마지막 원소도 쓰이지 않는다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Inclusive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초기값을 따로 받지 않으며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output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첫 원소에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input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첫 원소가 포함된다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E0734A-6108-4CEB-ADF9-AFF9DFA4E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22" y="1754697"/>
            <a:ext cx="6858000" cy="2933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9B36B7-2B01-4878-9DD0-63BE7C4BE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322" y="4750965"/>
            <a:ext cx="3657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6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6">
            <a:extLst>
              <a:ext uri="{FF2B5EF4-FFF2-40B4-BE49-F238E27FC236}">
                <a16:creationId xmlns:a16="http://schemas.microsoft.com/office/drawing/2014/main" id="{1F8CE50F-C2B6-4946-A93A-C3A57FE7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322" y="687897"/>
            <a:ext cx="10323738" cy="2356814"/>
          </a:xfrm>
        </p:spPr>
        <p:txBody>
          <a:bodyPr>
            <a:norm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또한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transform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버전들은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원소들을 먼저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transform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연산 후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reduce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연산하는 방식이다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5B7C40-BF11-48AF-9F86-DEB8740C5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22" y="1171575"/>
            <a:ext cx="7924800" cy="2257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65BC55-2761-4F2A-AC87-C462DA930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322" y="3543070"/>
            <a:ext cx="40576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0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756A3-6A06-4E56-B439-23BD1C06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564"/>
          </a:xfrm>
        </p:spPr>
        <p:txBody>
          <a:bodyPr>
            <a:normAutofit fontScale="90000"/>
          </a:bodyPr>
          <a:lstStyle/>
          <a:p>
            <a:pPr fontAlgn="ctr"/>
            <a:r>
              <a:rPr lang="en-US" altLang="ko-KR" b="1" dirty="0">
                <a:hlinkClick r:id="rId2" tooltip="cpp/algorithm/iota"/>
              </a:rPr>
              <a:t>iota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7A43F-F533-4CF7-9068-6BDA79A4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38218"/>
            <a:ext cx="9601200" cy="3729182"/>
          </a:xfrm>
        </p:spPr>
        <p:txBody>
          <a:bodyPr>
            <a:norm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값에서 시작하여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++value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반복하여 얻어지는 값으로 주어진 범위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[first, last)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채우는 함수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Parameters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first, last - </a:t>
            </a:r>
            <a:r>
              <a:rPr lang="ko-KR" altLang="en-US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시작값부터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순차적으로 증가하면서 채울 요소의 범위 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(iterator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value -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채워질 첫번째 값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++value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반드시 동작해야 함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1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Return value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없음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Complexity</a:t>
            </a:r>
          </a:p>
          <a:p>
            <a:pPr lvl="1"/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정확히 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last - first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만큼의 증가 및 할당 연산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(value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++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연산 및 복사 대입 연산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C0C29B69-83A8-44CC-9788-BE72FA662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376" y="1362364"/>
            <a:ext cx="3832318" cy="6765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DAD87D-A73C-414B-99D1-D5C249472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020" y="4828648"/>
            <a:ext cx="3279198" cy="15476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0BBB08-5D44-49B2-BAFB-3A8FDBBB1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218" y="4828648"/>
            <a:ext cx="3430666" cy="1543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484576-8154-4600-B641-EBE9B4202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4160" y="2458450"/>
            <a:ext cx="4387816" cy="2344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9B1390-DA05-4DE3-B752-B0175DE6E7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7707" y="4837095"/>
            <a:ext cx="3412484" cy="4896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8510E9A-AA12-432C-A5F5-F342CDED1C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0327" y="1362364"/>
            <a:ext cx="5274405" cy="32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2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756A3-6A06-4E56-B439-23BD1C06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564"/>
          </a:xfrm>
        </p:spPr>
        <p:txBody>
          <a:bodyPr>
            <a:normAutofit fontScale="90000"/>
          </a:bodyPr>
          <a:lstStyle/>
          <a:p>
            <a:pPr fontAlgn="ctr"/>
            <a:r>
              <a:rPr lang="en-US" altLang="ko-KR" b="1" dirty="0">
                <a:hlinkClick r:id="rId2" tooltip="cpp/algorithm/accumulate"/>
              </a:rPr>
              <a:t>accumulate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7A43F-F533-4CF7-9068-6BDA79A4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26821"/>
            <a:ext cx="9601200" cy="3540578"/>
          </a:xfrm>
        </p:spPr>
        <p:txBody>
          <a:bodyPr>
            <a:norm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주어진 값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init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주어진 범위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[first, last)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원소들의 합계를 계산하는 함수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(C++11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이후부터는 연산자를 함수객체로 받는다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Parameters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first, last -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합산할 원소들의 범위 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(iterator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init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합산값의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초기값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값에 원소들을 차례대로 더해서 반환함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/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 -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연산자 함수객체 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(T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타입으로 암시적 형변환이 가능한 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인자 및 </a:t>
            </a:r>
            <a:r>
              <a:rPr lang="ko-KR" altLang="en-US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반환값을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가지는 이항 연산자여야 함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1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Return value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주어진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init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값과 주어진 범위의 모든 원소가 합산된 결과값 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(until C++11)</a:t>
            </a:r>
          </a:p>
          <a:p>
            <a:pPr lvl="1"/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주어진 </a:t>
            </a:r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init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값과 주어진 범위의 모든 원소가 주어진 함수객체로 </a:t>
            </a:r>
            <a:r>
              <a:rPr lang="ko-KR" altLang="en-US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연산된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결과값</a:t>
            </a:r>
            <a:endParaRPr lang="en-US" altLang="ko-KR" sz="10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65D66E-4E19-4C93-9A90-DB94EE9BD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4" y="1362363"/>
            <a:ext cx="3445329" cy="9301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0413C9-E9F6-4CD4-940B-F6D3B139A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377" y="1362362"/>
            <a:ext cx="5767650" cy="9301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9F60BC-84B8-4A53-9300-BD867AC2B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5792" y="2616850"/>
            <a:ext cx="5087541" cy="6765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43FE5C-8535-4EB6-8DCB-36FA4D1CEE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5350" y="3651440"/>
            <a:ext cx="4741258" cy="12671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CD8011F-17CD-443D-853E-FD3D807294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7324" y="4442370"/>
            <a:ext cx="4155922" cy="24156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845FFE3-E48A-410F-A2C4-8BB0DB9E3A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8970" y="4952933"/>
            <a:ext cx="5962483" cy="189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756A3-6A06-4E56-B439-23BD1C06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564"/>
          </a:xfrm>
        </p:spPr>
        <p:txBody>
          <a:bodyPr>
            <a:normAutofit fontScale="90000"/>
          </a:bodyPr>
          <a:lstStyle/>
          <a:p>
            <a:pPr fontAlgn="ctr"/>
            <a:r>
              <a:rPr lang="en-US" altLang="ko-KR" b="1" dirty="0">
                <a:hlinkClick r:id="rId2" tooltip="cpp/algorithm/accumulate"/>
              </a:rPr>
              <a:t>accumulate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7A43F-F533-4CF7-9068-6BDA79A4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8339"/>
            <a:ext cx="9601200" cy="4459060"/>
          </a:xfrm>
        </p:spPr>
        <p:txBody>
          <a:bodyPr>
            <a:norm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C++11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연산자 함수객체를 인자로 받도록 변경된 이유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덧셈 뿐 아니라 곱셈 등도 가능하도록 하는 것</a:t>
            </a:r>
            <a:endParaRPr lang="en-US" altLang="ko-KR" sz="10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수학적 연산 뿐만 아니라 여러가지 용도로 활용 가능하게 하는 것</a:t>
            </a:r>
            <a:endParaRPr lang="en-US" altLang="ko-KR" sz="105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여기서 등장하는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left fold, right fold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용어의 의미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범위의 원소들에 연산 로직이 적용되는 순서 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왼쪽부터면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left fold)</a:t>
            </a:r>
          </a:p>
          <a:p>
            <a:pPr lvl="1"/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가변인자 템플릿을 위해 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C++17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추가된 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fold expressions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에서도 쓰이는 개념 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FACEE0-C46D-4742-8960-D880890FD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278" y="2961623"/>
            <a:ext cx="4336387" cy="31724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ABA87E-42A9-4995-B532-8431811A2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278" y="6134086"/>
            <a:ext cx="3281068" cy="7185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550C1D-56BB-4982-8355-6806DA727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013" y="842809"/>
            <a:ext cx="5701607" cy="11451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CCDB57D-E774-49EC-8E8A-FB90365118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1775" y="2033979"/>
            <a:ext cx="4313296" cy="45909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CE3004-10E8-41A9-B3C0-841FB373DC76}"/>
              </a:ext>
            </a:extLst>
          </p:cNvPr>
          <p:cNvSpPr txBox="1"/>
          <p:nvPr/>
        </p:nvSpPr>
        <p:spPr>
          <a:xfrm>
            <a:off x="6871775" y="6621836"/>
            <a:ext cx="2826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  <a:hlinkClick r:id="rId7"/>
              </a:rPr>
              <a:t>http://egloos.zum.com/sweeper/v/3213802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46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756A3-6A06-4E56-B439-23BD1C06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564"/>
          </a:xfrm>
        </p:spPr>
        <p:txBody>
          <a:bodyPr>
            <a:normAutofit fontScale="90000"/>
          </a:bodyPr>
          <a:lstStyle/>
          <a:p>
            <a:pPr fontAlgn="ctr"/>
            <a:r>
              <a:rPr lang="en-US" altLang="ko-KR" b="1" dirty="0" err="1">
                <a:hlinkClick r:id="rId2" tooltip="cpp/algorithm/inner product"/>
              </a:rPr>
              <a:t>inner_product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7A43F-F533-4CF7-9068-6BDA79A4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51339"/>
            <a:ext cx="9601200" cy="3316060"/>
          </a:xfrm>
        </p:spPr>
        <p:txBody>
          <a:bodyPr>
            <a:norm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주어진 값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init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주어진 범위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[first, last)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원소들 각각의 곱을 모두 합산하는 함수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(C++11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이후부터는 연산자를 함수객체로 받는다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Parameters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first1, last1 –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첫번째 원소들의 범위</a:t>
            </a:r>
            <a:endParaRPr lang="en-US" altLang="ko-KR" sz="10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first2 –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두번째 원소들의 범위 시작</a:t>
            </a:r>
          </a:p>
          <a:p>
            <a:pPr lvl="1"/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Init –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곱의 합에 대한 초기값</a:t>
            </a:r>
            <a:endParaRPr lang="en-US" altLang="ko-KR" sz="10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op1 – op2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곱해진 결과값을 합산할 연산자 함수객체</a:t>
            </a:r>
            <a:endParaRPr lang="en-US" altLang="ko-KR" sz="10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op2 –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범위의 각 현재 원소를 곱셈할 연산자 함수객체</a:t>
            </a:r>
            <a:endParaRPr lang="en-US" altLang="ko-KR" sz="10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Return value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연산이 적용된 최종 결과값</a:t>
            </a:r>
            <a:endParaRPr lang="en-US" altLang="ko-KR" sz="10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C9FC2C-EA86-4490-9C4C-C99FB63C9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245" y="1310669"/>
            <a:ext cx="3121818" cy="12406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397181-6BB4-48BA-B137-EA1AFDB63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283" y="0"/>
            <a:ext cx="5377363" cy="25547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DFC7A6-5C3B-42ED-8D8F-0697757BB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027" y="2906212"/>
            <a:ext cx="5111783" cy="39241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23272D-3CA1-43BC-BF2C-99780CA0A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244" y="4837339"/>
            <a:ext cx="5111783" cy="199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0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756A3-6A06-4E56-B439-23BD1C06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564"/>
          </a:xfrm>
        </p:spPr>
        <p:txBody>
          <a:bodyPr>
            <a:normAutofit fontScale="90000"/>
          </a:bodyPr>
          <a:lstStyle/>
          <a:p>
            <a:pPr fontAlgn="ctr"/>
            <a:r>
              <a:rPr lang="en-US" altLang="ko-KR" b="1" dirty="0" err="1">
                <a:hlinkClick r:id="rId2" tooltip="cpp/algorithm/inner product"/>
              </a:rPr>
              <a:t>inner_product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7A43F-F533-4CF7-9068-6BDA79A4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4257"/>
            <a:ext cx="9601200" cy="4463142"/>
          </a:xfrm>
        </p:spPr>
        <p:txBody>
          <a:bodyPr>
            <a:normAutofit/>
          </a:bodyPr>
          <a:lstStyle/>
          <a:p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accumulate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마찬가지로 수학적 계산 용도를 넘어선 활용이 가능하다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아래의 예제를 보면 두가지 예가 적절하게 나와있다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/>
            <a:r>
              <a:rPr lang="en-US" altLang="ko-KR" sz="10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10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기본적인 사용 예</a:t>
            </a:r>
            <a:endParaRPr lang="en-US" altLang="ko-KR" sz="1000" b="1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동일한 원소 수를 가지는 두 집합에 대해 말그대로 수학적인 내적연산을 수행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/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배열의 각 동일 순서 상의 원소들끼리 곱셈을 한 값을 모두 더하여 </a:t>
            </a:r>
            <a:r>
              <a:rPr lang="ko-KR" altLang="en-US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최종값이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산출됨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/>
            <a:r>
              <a:rPr lang="en-US" altLang="ko-KR" sz="10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1000" b="1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응용버전 사용 예</a:t>
            </a:r>
            <a:endParaRPr lang="en-US" altLang="ko-KR" sz="1000" b="1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/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배열의 각 동일 순서 상의 원소들 중 값이 같은 원소가 몇 개인지 카운트한 값이 산출됨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15D659-CDFA-4D0D-892B-4530917D1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211" y="3351439"/>
            <a:ext cx="4386942" cy="15838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DDB8E7-424E-483F-AF31-E16E7B4C5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211" y="4977203"/>
            <a:ext cx="3173248" cy="6030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784EEF-7201-4AC5-B37C-00FC342AD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646" y="5104470"/>
            <a:ext cx="5948067" cy="69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756A3-6A06-4E56-B439-23BD1C06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564"/>
          </a:xfrm>
        </p:spPr>
        <p:txBody>
          <a:bodyPr>
            <a:normAutofit fontScale="90000"/>
          </a:bodyPr>
          <a:lstStyle/>
          <a:p>
            <a:pPr fontAlgn="ctr"/>
            <a:r>
              <a:rPr lang="en-US" altLang="ko-KR" b="1" dirty="0" err="1">
                <a:hlinkClick r:id="rId2" tooltip="cpp/algorithm/adjacent difference"/>
              </a:rPr>
              <a:t>adjacent_difference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4C3FBC-4C39-466B-A476-F1BB16885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362364"/>
            <a:ext cx="6090557" cy="37480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62EE87-19D3-4AA0-B6BA-1209629C4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2" y="5167256"/>
            <a:ext cx="6090555" cy="11446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0D6286-471B-4482-A0AD-3ECC9C44F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5225" y="1362365"/>
            <a:ext cx="4045404" cy="9732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B8A614-538D-4717-835C-AD1BA2BCF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5225" y="2404383"/>
            <a:ext cx="4045404" cy="252706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2D8CB6-FDEE-4469-A9F0-63F48FF4EB55}"/>
              </a:ext>
            </a:extLst>
          </p:cNvPr>
          <p:cNvSpPr/>
          <p:nvPr/>
        </p:nvSpPr>
        <p:spPr>
          <a:xfrm>
            <a:off x="8678636" y="4449536"/>
            <a:ext cx="865414" cy="134711"/>
          </a:xfrm>
          <a:prstGeom prst="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438B7F-8C28-4145-9F6B-EFB3368F54A8}"/>
              </a:ext>
            </a:extLst>
          </p:cNvPr>
          <p:cNvSpPr/>
          <p:nvPr/>
        </p:nvSpPr>
        <p:spPr>
          <a:xfrm>
            <a:off x="9847490" y="4712154"/>
            <a:ext cx="865414" cy="134711"/>
          </a:xfrm>
          <a:prstGeom prst="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92A27C-C112-4FF6-AF0C-E31FA4FFFC1A}"/>
              </a:ext>
            </a:extLst>
          </p:cNvPr>
          <p:cNvSpPr/>
          <p:nvPr/>
        </p:nvSpPr>
        <p:spPr>
          <a:xfrm>
            <a:off x="10107385" y="4144736"/>
            <a:ext cx="963385" cy="134711"/>
          </a:xfrm>
          <a:prstGeom prst="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A43E0E-F9D0-4841-AD55-D8204028DFEF}"/>
              </a:ext>
            </a:extLst>
          </p:cNvPr>
          <p:cNvSpPr txBox="1"/>
          <p:nvPr/>
        </p:nvSpPr>
        <p:spPr>
          <a:xfrm>
            <a:off x="7515225" y="5016954"/>
            <a:ext cx="44127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ExecutionPolicy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존재하는 버전으로 호출할 때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std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policy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 하나인 경우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내부에서 예외가 발생하면 바로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std::terminate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호출되며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이에 대한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핸들러가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없으면 프로그램이 종료된다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밖에서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try-catch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불가능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병렬 처리 과정에서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멀티스레딩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하기 때문인듯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1B16FB-841B-4B9F-88D5-153C49E9D6E2}"/>
              </a:ext>
            </a:extLst>
          </p:cNvPr>
          <p:cNvSpPr/>
          <p:nvPr/>
        </p:nvSpPr>
        <p:spPr>
          <a:xfrm>
            <a:off x="7855404" y="1989827"/>
            <a:ext cx="455839" cy="149216"/>
          </a:xfrm>
          <a:prstGeom prst="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EF032D-C295-47D8-97BC-947C75FF4A9C}"/>
              </a:ext>
            </a:extLst>
          </p:cNvPr>
          <p:cNvSpPr/>
          <p:nvPr/>
        </p:nvSpPr>
        <p:spPr>
          <a:xfrm>
            <a:off x="5001986" y="3600559"/>
            <a:ext cx="1215118" cy="118273"/>
          </a:xfrm>
          <a:prstGeom prst="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E655A0C-EC3E-4EEE-9819-662A97F96CB5}"/>
              </a:ext>
            </a:extLst>
          </p:cNvPr>
          <p:cNvSpPr/>
          <p:nvPr/>
        </p:nvSpPr>
        <p:spPr>
          <a:xfrm>
            <a:off x="2875191" y="3717292"/>
            <a:ext cx="865414" cy="134711"/>
          </a:xfrm>
          <a:prstGeom prst="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4C0E9F-CA8A-4F7F-945B-AFDA0E985C27}"/>
              </a:ext>
            </a:extLst>
          </p:cNvPr>
          <p:cNvSpPr/>
          <p:nvPr/>
        </p:nvSpPr>
        <p:spPr>
          <a:xfrm>
            <a:off x="1690689" y="3582581"/>
            <a:ext cx="313643" cy="134711"/>
          </a:xfrm>
          <a:prstGeom prst="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9EBD2B-0BE4-4A1A-B7AB-F843807E3DA2}"/>
              </a:ext>
            </a:extLst>
          </p:cNvPr>
          <p:cNvSpPr txBox="1"/>
          <p:nvPr/>
        </p:nvSpPr>
        <p:spPr>
          <a:xfrm>
            <a:off x="1371599" y="6360629"/>
            <a:ext cx="609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첫 원소는 그대로 들어가고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이후 </a:t>
            </a:r>
            <a:r>
              <a:rPr lang="en-US" altLang="ko-KR" sz="1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원소 </a:t>
            </a:r>
            <a:r>
              <a:rPr lang="en-US" altLang="ko-KR" sz="1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원소</a:t>
            </a:r>
            <a:r>
              <a:rPr lang="en-US" altLang="ko-KR" sz="1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값이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들어감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41B301-5754-499D-AB12-E4DE8FB43204}"/>
              </a:ext>
            </a:extLst>
          </p:cNvPr>
          <p:cNvSpPr/>
          <p:nvPr/>
        </p:nvSpPr>
        <p:spPr>
          <a:xfrm>
            <a:off x="1690688" y="4949598"/>
            <a:ext cx="3656919" cy="134711"/>
          </a:xfrm>
          <a:prstGeom prst="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5262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756A3-6A06-4E56-B439-23BD1C06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564"/>
          </a:xfrm>
        </p:spPr>
        <p:txBody>
          <a:bodyPr>
            <a:normAutofit fontScale="90000"/>
          </a:bodyPr>
          <a:lstStyle/>
          <a:p>
            <a:pPr fontAlgn="ctr"/>
            <a:r>
              <a:rPr lang="en-US" altLang="ko-KR" b="1" dirty="0" err="1">
                <a:hlinkClick r:id="rId2" tooltip="cpp/algorithm/adjacent difference"/>
              </a:rPr>
              <a:t>adjacent_difference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7A43F-F533-4CF7-9068-6BDA79A4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4257"/>
            <a:ext cx="9601200" cy="4463142"/>
          </a:xfrm>
        </p:spPr>
        <p:txBody>
          <a:bodyPr>
            <a:normAutofit/>
          </a:bodyPr>
          <a:lstStyle/>
          <a:p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역시 이전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알고리즘들과</a:t>
            </a:r>
            <a:r>
              <a:rPr lang="ko-KR" altLang="en-US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마찬가지로 원래 함수 이름에 명시된 의도와 다르게 활용이 가능하다</a:t>
            </a:r>
            <a:r>
              <a:rPr lang="en-US" altLang="ko-KR" sz="12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211851-2841-456D-BBD7-1DD9481D4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064" y="1781986"/>
            <a:ext cx="4563836" cy="42070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36D533-FB79-49E9-8BE8-B04F90E00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571" y="1781986"/>
            <a:ext cx="4958761" cy="7734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7ECF46-386C-409C-A198-4EFEF529B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572" y="2610038"/>
            <a:ext cx="5417004" cy="34168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137F2D-5083-4C29-BC94-6EAD228CA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9572" y="6081535"/>
            <a:ext cx="5417004" cy="57276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7DE82C8-74B0-4C67-9E9C-8BC5B0C97774}"/>
              </a:ext>
            </a:extLst>
          </p:cNvPr>
          <p:cNvSpPr/>
          <p:nvPr/>
        </p:nvSpPr>
        <p:spPr>
          <a:xfrm>
            <a:off x="6428332" y="6400801"/>
            <a:ext cx="201068" cy="161746"/>
          </a:xfrm>
          <a:prstGeom prst="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D7B681-8C71-4489-8A47-479F028C07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9064" y="6026917"/>
            <a:ext cx="2314575" cy="62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2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756A3-6A06-4E56-B439-23BD1C06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564"/>
          </a:xfrm>
        </p:spPr>
        <p:txBody>
          <a:bodyPr>
            <a:normAutofit fontScale="90000"/>
          </a:bodyPr>
          <a:lstStyle/>
          <a:p>
            <a:pPr fontAlgn="ctr"/>
            <a:r>
              <a:rPr lang="en-US" altLang="ko-KR" b="1" u="sng" dirty="0" err="1">
                <a:hlinkClick r:id="rId2" tooltip="cpp/algorithm/partial sum"/>
              </a:rPr>
              <a:t>partial_sum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7A43F-F533-4CF7-9068-6BDA79A4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51289"/>
            <a:ext cx="9601200" cy="3716110"/>
          </a:xfrm>
        </p:spPr>
        <p:txBody>
          <a:bodyPr>
            <a:norm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주어진 범위</a:t>
            </a:r>
            <a:r>
              <a:rPr lang="en-US" altLang="ko-KR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[first, last)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원소들의 </a:t>
            </a:r>
            <a:r>
              <a:rPr lang="ko-KR" altLang="en-US" sz="12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부분합</a:t>
            </a:r>
            <a:endParaRPr lang="en-US" altLang="ko-KR" sz="120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Parameters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first, last –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원소들의 범위</a:t>
            </a:r>
            <a:endParaRPr lang="en-US" altLang="ko-KR" sz="10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000" i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d_first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저장할 범위 시작 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(first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동일한 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iterator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여도 괜찮음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 – </a:t>
            </a:r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연산 수행할 함수객체</a:t>
            </a:r>
            <a:endParaRPr lang="en-US" altLang="ko-KR" sz="1000" i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Return value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마지막으로 쓰여진 원소의 다음을 가리키는 </a:t>
            </a:r>
            <a:r>
              <a:rPr lang="en-US" altLang="ko-KR" sz="1000" i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iterator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24C0BB-E149-49BB-9158-4DC739401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1362365"/>
            <a:ext cx="4453618" cy="689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672CC4-EA86-4781-9441-C2F5B1D9B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90032"/>
            <a:ext cx="5205133" cy="80656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25D5BD6-CF61-4704-B6FC-35A5288DF4D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612821" y="2293313"/>
            <a:ext cx="1483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4E3E7FED-0C93-4D47-97D1-FF141A11D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865005"/>
            <a:ext cx="5560110" cy="371611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31D8EE3-33D0-4F71-83E6-4CEA123398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928" y="4171958"/>
            <a:ext cx="5107964" cy="240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42430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0A917F3C50E1B4F9EECB2B06F59611B" ma:contentTypeVersion="0" ma:contentTypeDescription="새 문서를 만듭니다." ma:contentTypeScope="" ma:versionID="9258465c1fd631d91b5d9c88c578c69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ef0f497e57c69af0c8f79be85c0a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42A310-00B4-4AC0-B3B2-B57653F172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E9E601-FFDD-41DC-BC42-5E027FDEB0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DD1BF3D-9278-4567-ACE1-0E2985A1A659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1385</TotalTime>
  <Words>744</Words>
  <Application>Microsoft Office PowerPoint</Application>
  <PresentationFormat>와이드스크린</PresentationFormat>
  <Paragraphs>79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나눔고딕</vt:lpstr>
      <vt:lpstr>돋움</vt:lpstr>
      <vt:lpstr>Arial</vt:lpstr>
      <vt:lpstr>Franklin Gothic Book</vt:lpstr>
      <vt:lpstr>자르기</vt:lpstr>
      <vt:lpstr>C++ 알고리즘 스터디</vt:lpstr>
      <vt:lpstr>iota</vt:lpstr>
      <vt:lpstr>accumulate</vt:lpstr>
      <vt:lpstr>accumulate</vt:lpstr>
      <vt:lpstr>inner_product</vt:lpstr>
      <vt:lpstr>inner_product</vt:lpstr>
      <vt:lpstr>adjacent_difference</vt:lpstr>
      <vt:lpstr>adjacent_difference</vt:lpstr>
      <vt:lpstr>partial_sum</vt:lpstr>
      <vt:lpstr>partial_sum</vt:lpstr>
      <vt:lpstr>Numeric operations의 나머지 항목들..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알고리즘 스터디</dc:title>
  <dc:creator>박수빈 [dlakek]</dc:creator>
  <cp:lastModifiedBy>SUBIN</cp:lastModifiedBy>
  <cp:revision>50</cp:revision>
  <dcterms:created xsi:type="dcterms:W3CDTF">2019-10-10T06:15:10Z</dcterms:created>
  <dcterms:modified xsi:type="dcterms:W3CDTF">2019-10-23T16:04:48Z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0x01010060A917F3C50E1B4F9EECB2B06F59611B</vt:lpwstr>
  </property>
</Properties>
</file>