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3" r:id="rId4"/>
    <p:sldId id="264" r:id="rId5"/>
    <p:sldId id="267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82D6D-92CE-42F3-8420-81C222BCAFE7}" type="doc">
      <dgm:prSet loTypeId="urn:microsoft.com/office/officeart/2005/8/layout/chart3" loCatId="cycle" qsTypeId="urn:microsoft.com/office/officeart/2005/8/quickstyle/simple1" qsCatId="simple" csTypeId="urn:microsoft.com/office/officeart/2005/8/colors/colorful2" csCatId="colorful" phldr="1"/>
      <dgm:spPr/>
    </dgm:pt>
    <dgm:pt modelId="{8CE8FEDA-E70C-497D-B28F-D3759E970CEC}">
      <dgm:prSet phldrT="[Text]" custT="1"/>
      <dgm:spPr>
        <a:solidFill>
          <a:schemeClr val="bg2">
            <a:lumMod val="50000"/>
          </a:schemeClr>
        </a:solidFill>
        <a:ln w="28575">
          <a:solidFill>
            <a:schemeClr val="bg1"/>
          </a:solidFill>
        </a:ln>
      </dgm:spPr>
      <dgm:t>
        <a:bodyPr/>
        <a:lstStyle/>
        <a:p>
          <a:endParaRPr lang="en-US" sz="3100" dirty="0" smtClean="0"/>
        </a:p>
        <a:p>
          <a:r>
            <a:rPr lang="en-US" sz="4000" dirty="0" smtClean="0"/>
            <a:t>No</a:t>
          </a:r>
        </a:p>
        <a:p>
          <a:endParaRPr lang="en-US" sz="3100" dirty="0"/>
        </a:p>
      </dgm:t>
    </dgm:pt>
    <dgm:pt modelId="{52F11AF4-CE10-4B91-BC05-D3BA61831628}" type="parTrans" cxnId="{6F7F64BF-5123-4D2F-85EF-E075DC80E178}">
      <dgm:prSet/>
      <dgm:spPr/>
      <dgm:t>
        <a:bodyPr/>
        <a:lstStyle/>
        <a:p>
          <a:endParaRPr lang="en-US"/>
        </a:p>
      </dgm:t>
    </dgm:pt>
    <dgm:pt modelId="{5F573895-93E4-4B5F-88A5-58F8C3B62D42}" type="sibTrans" cxnId="{6F7F64BF-5123-4D2F-85EF-E075DC80E178}">
      <dgm:prSet/>
      <dgm:spPr/>
      <dgm:t>
        <a:bodyPr/>
        <a:lstStyle/>
        <a:p>
          <a:endParaRPr lang="en-US"/>
        </a:p>
      </dgm:t>
    </dgm:pt>
    <dgm:pt modelId="{86868F30-303A-466C-A22F-D20CB2859145}">
      <dgm:prSet phldrT="[Text]" custT="1"/>
      <dgm:spPr>
        <a:solidFill>
          <a:schemeClr val="accent2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sz="4000" dirty="0" smtClean="0"/>
            <a:t>Yes</a:t>
          </a:r>
        </a:p>
      </dgm:t>
    </dgm:pt>
    <dgm:pt modelId="{BFF418FF-2C15-4B4B-9375-D5B71E029686}" type="parTrans" cxnId="{606E7E4E-7449-42B9-A063-3FC7C8934F26}">
      <dgm:prSet/>
      <dgm:spPr/>
      <dgm:t>
        <a:bodyPr/>
        <a:lstStyle/>
        <a:p>
          <a:endParaRPr lang="en-US"/>
        </a:p>
      </dgm:t>
    </dgm:pt>
    <dgm:pt modelId="{E734B19C-5B56-4C67-9975-C98B0572EC1C}" type="sibTrans" cxnId="{606E7E4E-7449-42B9-A063-3FC7C8934F26}">
      <dgm:prSet/>
      <dgm:spPr/>
      <dgm:t>
        <a:bodyPr/>
        <a:lstStyle/>
        <a:p>
          <a:endParaRPr lang="en-US"/>
        </a:p>
      </dgm:t>
    </dgm:pt>
    <dgm:pt modelId="{2D2B6207-A728-4958-86F4-5C6FD774E245}" type="pres">
      <dgm:prSet presAssocID="{9C182D6D-92CE-42F3-8420-81C222BCAFE7}" presName="compositeShape" presStyleCnt="0">
        <dgm:presLayoutVars>
          <dgm:chMax val="7"/>
          <dgm:dir/>
          <dgm:resizeHandles val="exact"/>
        </dgm:presLayoutVars>
      </dgm:prSet>
      <dgm:spPr/>
    </dgm:pt>
    <dgm:pt modelId="{01122F21-EA35-4C42-89B7-E6DD3AEEC745}" type="pres">
      <dgm:prSet presAssocID="{9C182D6D-92CE-42F3-8420-81C222BCAFE7}" presName="wedge1" presStyleLbl="node1" presStyleIdx="0" presStyleCnt="2"/>
      <dgm:spPr/>
      <dgm:t>
        <a:bodyPr/>
        <a:lstStyle/>
        <a:p>
          <a:endParaRPr lang="en-US"/>
        </a:p>
      </dgm:t>
    </dgm:pt>
    <dgm:pt modelId="{899C47E6-E4C7-44F5-BAFA-80CF21FBE9DB}" type="pres">
      <dgm:prSet presAssocID="{9C182D6D-92CE-42F3-8420-81C222BCAFE7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E015F-9DC5-477B-8FEE-F4DD8BEBB288}" type="pres">
      <dgm:prSet presAssocID="{9C182D6D-92CE-42F3-8420-81C222BCAFE7}" presName="wedge2" presStyleLbl="node1" presStyleIdx="1" presStyleCnt="2"/>
      <dgm:spPr/>
      <dgm:t>
        <a:bodyPr/>
        <a:lstStyle/>
        <a:p>
          <a:endParaRPr lang="en-US"/>
        </a:p>
      </dgm:t>
    </dgm:pt>
    <dgm:pt modelId="{1DF2B02A-723E-42F9-A676-B592016F1278}" type="pres">
      <dgm:prSet presAssocID="{9C182D6D-92CE-42F3-8420-81C222BCAFE7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8447BE-3F4B-4A5F-A883-5B1C3FBE8F14}" type="presOf" srcId="{86868F30-303A-466C-A22F-D20CB2859145}" destId="{D82E015F-9DC5-477B-8FEE-F4DD8BEBB288}" srcOrd="0" destOrd="0" presId="urn:microsoft.com/office/officeart/2005/8/layout/chart3"/>
    <dgm:cxn modelId="{48313B86-41C9-411E-9CE8-721F955BB941}" type="presOf" srcId="{86868F30-303A-466C-A22F-D20CB2859145}" destId="{1DF2B02A-723E-42F9-A676-B592016F1278}" srcOrd="1" destOrd="0" presId="urn:microsoft.com/office/officeart/2005/8/layout/chart3"/>
    <dgm:cxn modelId="{606E7E4E-7449-42B9-A063-3FC7C8934F26}" srcId="{9C182D6D-92CE-42F3-8420-81C222BCAFE7}" destId="{86868F30-303A-466C-A22F-D20CB2859145}" srcOrd="1" destOrd="0" parTransId="{BFF418FF-2C15-4B4B-9375-D5B71E029686}" sibTransId="{E734B19C-5B56-4C67-9975-C98B0572EC1C}"/>
    <dgm:cxn modelId="{24ECF03D-7B02-48E3-9805-6EFB9872DB25}" type="presOf" srcId="{8CE8FEDA-E70C-497D-B28F-D3759E970CEC}" destId="{01122F21-EA35-4C42-89B7-E6DD3AEEC745}" srcOrd="0" destOrd="0" presId="urn:microsoft.com/office/officeart/2005/8/layout/chart3"/>
    <dgm:cxn modelId="{6F7F64BF-5123-4D2F-85EF-E075DC80E178}" srcId="{9C182D6D-92CE-42F3-8420-81C222BCAFE7}" destId="{8CE8FEDA-E70C-497D-B28F-D3759E970CEC}" srcOrd="0" destOrd="0" parTransId="{52F11AF4-CE10-4B91-BC05-D3BA61831628}" sibTransId="{5F573895-93E4-4B5F-88A5-58F8C3B62D42}"/>
    <dgm:cxn modelId="{2EA4C9C7-2B18-4974-A518-AB52D64190D4}" type="presOf" srcId="{8CE8FEDA-E70C-497D-B28F-D3759E970CEC}" destId="{899C47E6-E4C7-44F5-BAFA-80CF21FBE9DB}" srcOrd="1" destOrd="0" presId="urn:microsoft.com/office/officeart/2005/8/layout/chart3"/>
    <dgm:cxn modelId="{0AC97C55-E30F-4C9C-A878-95DE1D1C81FC}" type="presOf" srcId="{9C182D6D-92CE-42F3-8420-81C222BCAFE7}" destId="{2D2B6207-A728-4958-86F4-5C6FD774E245}" srcOrd="0" destOrd="0" presId="urn:microsoft.com/office/officeart/2005/8/layout/chart3"/>
    <dgm:cxn modelId="{3B189FC6-D0AD-41FF-A56C-18A805C289E7}" type="presParOf" srcId="{2D2B6207-A728-4958-86F4-5C6FD774E245}" destId="{01122F21-EA35-4C42-89B7-E6DD3AEEC745}" srcOrd="0" destOrd="0" presId="urn:microsoft.com/office/officeart/2005/8/layout/chart3"/>
    <dgm:cxn modelId="{D322F9B7-504B-4122-80B9-3B1AC09B2315}" type="presParOf" srcId="{2D2B6207-A728-4958-86F4-5C6FD774E245}" destId="{899C47E6-E4C7-44F5-BAFA-80CF21FBE9DB}" srcOrd="1" destOrd="0" presId="urn:microsoft.com/office/officeart/2005/8/layout/chart3"/>
    <dgm:cxn modelId="{3E4E0A64-6FC2-422F-BCA0-29AA1F2C69BC}" type="presParOf" srcId="{2D2B6207-A728-4958-86F4-5C6FD774E245}" destId="{D82E015F-9DC5-477B-8FEE-F4DD8BEBB288}" srcOrd="2" destOrd="0" presId="urn:microsoft.com/office/officeart/2005/8/layout/chart3"/>
    <dgm:cxn modelId="{8AF721B2-E4CE-4041-8E42-D00C8B613DBE}" type="presParOf" srcId="{2D2B6207-A728-4958-86F4-5C6FD774E245}" destId="{1DF2B02A-723E-42F9-A676-B592016F1278}" srcOrd="3" destOrd="0" presId="urn:microsoft.com/office/officeart/2005/8/layout/chart3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46DC5-5B53-49CC-9F10-ABB54A1C29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810A7A2-C065-4C8D-B0FB-53706F23ABE6}" type="pres">
      <dgm:prSet presAssocID="{07746DC5-5B53-49CC-9F10-ABB54A1C2977}" presName="Name0" presStyleCnt="0">
        <dgm:presLayoutVars>
          <dgm:dir/>
          <dgm:resizeHandles val="exact"/>
        </dgm:presLayoutVars>
      </dgm:prSet>
      <dgm:spPr/>
    </dgm:pt>
  </dgm:ptLst>
  <dgm:cxnLst>
    <dgm:cxn modelId="{D1795356-5961-4A02-BAF5-6CBDB8769A8C}" type="presOf" srcId="{07746DC5-5B53-49CC-9F10-ABB54A1C2977}" destId="{B810A7A2-C065-4C8D-B0FB-53706F23ABE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22F21-EA35-4C42-89B7-E6DD3AEEC745}">
      <dsp:nvSpPr>
        <dsp:cNvPr id="0" name=""/>
        <dsp:cNvSpPr/>
      </dsp:nvSpPr>
      <dsp:spPr>
        <a:xfrm>
          <a:off x="1304535" y="315692"/>
          <a:ext cx="3314771" cy="3314771"/>
        </a:xfrm>
        <a:prstGeom prst="pie">
          <a:avLst>
            <a:gd name="adj1" fmla="val 16200000"/>
            <a:gd name="adj2" fmla="val 5400000"/>
          </a:avLst>
        </a:prstGeom>
        <a:solidFill>
          <a:schemeClr val="bg2">
            <a:lumMod val="5000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No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961920" y="808961"/>
        <a:ext cx="1164116" cy="2328232"/>
      </dsp:txXfrm>
    </dsp:sp>
    <dsp:sp modelId="{D82E015F-9DC5-477B-8FEE-F4DD8BEBB288}">
      <dsp:nvSpPr>
        <dsp:cNvPr id="0" name=""/>
        <dsp:cNvSpPr/>
      </dsp:nvSpPr>
      <dsp:spPr>
        <a:xfrm>
          <a:off x="1225611" y="315692"/>
          <a:ext cx="3314771" cy="3314771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Yes</a:t>
          </a:r>
        </a:p>
      </dsp:txBody>
      <dsp:txXfrm>
        <a:off x="1699150" y="808961"/>
        <a:ext cx="1164116" cy="2328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4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2855" y="416897"/>
            <a:ext cx="1594757" cy="5760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618" y="365125"/>
            <a:ext cx="9153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062855" y="391011"/>
            <a:ext cx="0" cy="586361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2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2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06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1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15772"/>
            <a:ext cx="11166763" cy="679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48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48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27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0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03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452437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452437"/>
            <a:ext cx="6586818" cy="5416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61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1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2" y="457200"/>
            <a:ext cx="3932237" cy="1071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457200"/>
            <a:ext cx="6694394" cy="5411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52" y="1790058"/>
            <a:ext cx="3932237" cy="40789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7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7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2855" y="416897"/>
            <a:ext cx="1594757" cy="5760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618" y="365125"/>
            <a:ext cx="9153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062855" y="391011"/>
            <a:ext cx="0" cy="586361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29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2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4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44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15772"/>
            <a:ext cx="11166763" cy="679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48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48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6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5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3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452437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452437"/>
            <a:ext cx="6586818" cy="5416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61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2" y="457200"/>
            <a:ext cx="3932237" cy="1071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457200"/>
            <a:ext cx="6694394" cy="5411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52" y="1790058"/>
            <a:ext cx="3932237" cy="40789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1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2855" y="416897"/>
            <a:ext cx="1594757" cy="5760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618" y="365125"/>
            <a:ext cx="9153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062855" y="391011"/>
            <a:ext cx="0" cy="586361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3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7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15772"/>
            <a:ext cx="11166763" cy="679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48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48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2618" y="1034204"/>
            <a:ext cx="11166764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5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4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89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452437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452437"/>
            <a:ext cx="6586818" cy="5416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61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2" y="457200"/>
            <a:ext cx="3932237" cy="1071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457200"/>
            <a:ext cx="6694394" cy="5411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52" y="1790058"/>
            <a:ext cx="3932237" cy="40789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2618" y="1522412"/>
            <a:ext cx="3932237" cy="0"/>
          </a:xfrm>
          <a:prstGeom prst="line">
            <a:avLst/>
          </a:prstGeom>
          <a:ln>
            <a:solidFill>
              <a:srgbClr val="7A6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0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618" y="257551"/>
            <a:ext cx="11166764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18" y="1524000"/>
            <a:ext cx="11166764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618" y="622873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762" y="6228735"/>
            <a:ext cx="3138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945" y="6228735"/>
            <a:ext cx="1766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73" y="6131197"/>
            <a:ext cx="1323109" cy="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A68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618" y="257551"/>
            <a:ext cx="11166764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18" y="1524000"/>
            <a:ext cx="11166764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618" y="622873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762" y="6228735"/>
            <a:ext cx="3138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945" y="6228735"/>
            <a:ext cx="1766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73" y="6131197"/>
            <a:ext cx="1323109" cy="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A68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618" y="257551"/>
            <a:ext cx="11166764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18" y="1524000"/>
            <a:ext cx="11166764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618" y="622873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24DA-8193-42A5-89CF-19844DE0E9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762" y="6228735"/>
            <a:ext cx="3138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945" y="6228735"/>
            <a:ext cx="1766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660-DD08-42AA-BB40-297B80647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73" y="6131197"/>
            <a:ext cx="1323109" cy="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A68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" y="6012873"/>
            <a:ext cx="1793271" cy="511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25782"/>
            <a:ext cx="12192000" cy="2521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glow>
              <a:schemeClr val="tx1"/>
            </a:glow>
            <a:outerShdw blurRad="203200" sx="33000" sy="33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3073"/>
            <a:ext cx="9144000" cy="105770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TAS &amp; TA Candidate Criteria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83426" y="3710780"/>
            <a:ext cx="9144000" cy="105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A689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prstClr val="white"/>
                </a:solidFill>
              </a:rPr>
              <a:t>-- Danny Wang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41" y="193234"/>
            <a:ext cx="10847119" cy="8480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TA’S RESPONSIBILITIES – SEE APPENDIX FOR DETAILS</a:t>
            </a:r>
            <a:endParaRPr lang="en-US" sz="4000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641504">
            <a:off x="7456806" y="2812756"/>
            <a:ext cx="1222870" cy="99715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13"/>
          <p:cNvSpPr/>
          <p:nvPr/>
        </p:nvSpPr>
        <p:spPr>
          <a:xfrm>
            <a:off x="4970387" y="1335170"/>
            <a:ext cx="2449538" cy="2449539"/>
          </a:xfrm>
          <a:prstGeom prst="ellipse">
            <a:avLst/>
          </a:prstGeom>
          <a:solidFill>
            <a:schemeClr val="accent3">
              <a:lumOff val="-12941"/>
            </a:schemeClr>
          </a:solidFill>
          <a:ln w="190500">
            <a:solidFill>
              <a:srgbClr val="FFFFFF"/>
            </a:solidFill>
            <a:miter/>
          </a:ln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271231">
            <a:off x="3692690" y="2663324"/>
            <a:ext cx="1319246" cy="10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515"/>
          <p:cNvSpPr/>
          <p:nvPr/>
        </p:nvSpPr>
        <p:spPr>
          <a:xfrm>
            <a:off x="2915258" y="4078595"/>
            <a:ext cx="2449539" cy="2449539"/>
          </a:xfrm>
          <a:prstGeom prst="ellipse">
            <a:avLst/>
          </a:prstGeom>
          <a:solidFill>
            <a:schemeClr val="accent3">
              <a:lumOff val="-12941"/>
            </a:schemeClr>
          </a:solidFill>
          <a:ln w="1905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Shape 517"/>
          <p:cNvSpPr/>
          <p:nvPr/>
        </p:nvSpPr>
        <p:spPr>
          <a:xfrm>
            <a:off x="6989687" y="4116470"/>
            <a:ext cx="2449538" cy="2449539"/>
          </a:xfrm>
          <a:prstGeom prst="ellipse">
            <a:avLst/>
          </a:prstGeom>
          <a:solidFill>
            <a:schemeClr val="accent3">
              <a:lumOff val="-12941"/>
            </a:schemeClr>
          </a:solidFill>
          <a:ln w="1905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" name="Shape 518"/>
          <p:cNvSpPr/>
          <p:nvPr/>
        </p:nvSpPr>
        <p:spPr>
          <a:xfrm>
            <a:off x="5227936" y="2896880"/>
            <a:ext cx="193443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Strategy &amp; Planning</a:t>
            </a:r>
          </a:p>
          <a:p>
            <a:r>
              <a:rPr lang="en-US" dirty="0" smtClean="0"/>
              <a:t>BD </a:t>
            </a:r>
            <a:endParaRPr dirty="0"/>
          </a:p>
        </p:txBody>
      </p:sp>
      <p:sp>
        <p:nvSpPr>
          <p:cNvPr id="10" name="Shape 519"/>
          <p:cNvSpPr/>
          <p:nvPr/>
        </p:nvSpPr>
        <p:spPr>
          <a:xfrm>
            <a:off x="7584998" y="5706464"/>
            <a:ext cx="13596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Development</a:t>
            </a:r>
            <a:endParaRPr dirty="0"/>
          </a:p>
        </p:txBody>
      </p:sp>
      <p:sp>
        <p:nvSpPr>
          <p:cNvPr id="11" name="Shape 520"/>
          <p:cNvSpPr/>
          <p:nvPr/>
        </p:nvSpPr>
        <p:spPr>
          <a:xfrm>
            <a:off x="3519292" y="5706464"/>
            <a:ext cx="10392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Operation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503899">
            <a:off x="5709730" y="1682742"/>
            <a:ext cx="894954" cy="1158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92" y="4788185"/>
            <a:ext cx="1136963" cy="855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tool-icon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4373" y="4504144"/>
            <a:ext cx="1322608" cy="1337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055600">
            <a:off x="5541998" y="5505425"/>
            <a:ext cx="1222870" cy="9971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8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TA’s Responsibilities</a:t>
            </a:r>
            <a:r>
              <a:rPr lang="en-US" dirty="0" smtClean="0"/>
              <a:t>– Data Architect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12619" y="1201272"/>
          <a:ext cx="11166764" cy="46975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867388"/>
                <a:gridCol w="7299376"/>
              </a:tblGrid>
              <a:tr h="4808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ENGAGEMENT TYPE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SERVICES PROVIDED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33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Strategy and Planning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Data capability and data structure analysis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Design solution blueprint and technical roadmap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Work estimation and high level data requirements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9531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Operations (Performance Tuning)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Analyze database design and deployment structure and provide recommendations to address issues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Analyze and tune slow-running queries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229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Development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Drive data-related requirements and assist with test planning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Delivery of core ADM deliverables, including conceptual, logical, and physical data model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Identify backup solutions, design archive solutions, and support SLA / uptime requirements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Data stewardship during build, test and deployment phases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Include all services provided in strategic initiatives and performance tuning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TA’s Responsibilities – Application Architect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512618" y="1201272"/>
          <a:ext cx="11166764" cy="47653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{00A15C55-8517-42AA-B614-E9B94910E393}</a:tableStyleId>
              </a:tblPr>
              <a:tblGrid>
                <a:gridCol w="3867389"/>
                <a:gridCol w="7299375"/>
              </a:tblGrid>
              <a:tr h="55581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ENGAGEMENT TYPE</a:t>
                      </a:r>
                      <a:endParaRPr lang="en-US" sz="22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</a:rPr>
                        <a:t>SERVICES PROVIDED</a:t>
                      </a:r>
                      <a:endParaRPr lang="en-US" sz="22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013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Strategy and Planning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Drive technical requirements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Design solution blueprint and technical roadmap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Work estimation 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Analyze requirements and create high level design documents</a:t>
                      </a:r>
                      <a:endParaRPr lang="en-US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</a:tr>
              <a:tr h="144703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Operations (</a:t>
                      </a:r>
                      <a:r>
                        <a:rPr lang="en-US" sz="1800" b="0" dirty="0" err="1" smtClean="0">
                          <a:effectLst/>
                        </a:rPr>
                        <a:t>Adhoc</a:t>
                      </a:r>
                      <a:r>
                        <a:rPr lang="en-US" sz="1800" b="0" baseline="0" dirty="0" smtClean="0">
                          <a:effectLst/>
                        </a:rPr>
                        <a:t> e</a:t>
                      </a:r>
                      <a:r>
                        <a:rPr lang="en-US" sz="1800" b="0" dirty="0" smtClean="0">
                          <a:effectLst/>
                        </a:rPr>
                        <a:t>nhancements</a:t>
                      </a:r>
                      <a:r>
                        <a:rPr lang="en-US" sz="1800" b="0" dirty="0">
                          <a:effectLst/>
                        </a:rPr>
                        <a:t>, Troubleshooting)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Analyze current application situation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Improve application design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Investigation of complex issues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Analyze and tune methods</a:t>
                      </a:r>
                      <a:endParaRPr lang="en-US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</a:tr>
              <a:tr h="105239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Development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Delivery of required ADM deliverables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Subject matter expert within the development team</a:t>
                      </a:r>
                    </a:p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Tech </a:t>
                      </a:r>
                      <a:r>
                        <a:rPr lang="en-US" sz="1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Lead</a:t>
                      </a: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3925615" y="-345187"/>
            <a:ext cx="3657600" cy="20179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驾驶技术要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zh-CN" altLang="en-US" dirty="0"/>
              <a:t>计解决方案蓝图和技术路线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工</a:t>
            </a:r>
            <a:r>
              <a:rPr lang="zh-CN" altLang="en-US" dirty="0"/>
              <a:t>作估计分析需求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创</a:t>
            </a:r>
            <a:r>
              <a:rPr lang="zh-CN" altLang="en-US" dirty="0"/>
              <a:t>建高层次的设计文档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8318939" y="1711070"/>
            <a:ext cx="3657600" cy="20179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分析当前应用情</a:t>
            </a:r>
            <a:r>
              <a:rPr lang="zh-CN" altLang="en-US" dirty="0" smtClean="0"/>
              <a:t>况</a:t>
            </a:r>
            <a:endParaRPr lang="en-US" altLang="zh-CN" dirty="0" smtClean="0"/>
          </a:p>
          <a:p>
            <a:r>
              <a:rPr lang="zh-CN" altLang="en-US" dirty="0" smtClean="0"/>
              <a:t>提</a:t>
            </a:r>
            <a:r>
              <a:rPr lang="zh-CN" altLang="en-US" dirty="0"/>
              <a:t>高应用程序设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复</a:t>
            </a:r>
            <a:r>
              <a:rPr lang="zh-CN" altLang="en-US" dirty="0"/>
              <a:t>杂问题调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析和调整方法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868511" y="4957650"/>
            <a:ext cx="3657600" cy="20179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所需的</a:t>
            </a:r>
            <a:r>
              <a:rPr lang="en-US" altLang="zh-CN" dirty="0"/>
              <a:t>ADM</a:t>
            </a:r>
            <a:r>
              <a:rPr lang="zh-CN" altLang="en-US" dirty="0"/>
              <a:t>交付交</a:t>
            </a:r>
            <a:r>
              <a:rPr lang="zh-CN" altLang="en-US" dirty="0" smtClean="0"/>
              <a:t>付</a:t>
            </a:r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/>
              <a:t>科专家在发展团</a:t>
            </a:r>
            <a:r>
              <a:rPr lang="zh-CN" altLang="en-US" dirty="0" smtClean="0"/>
              <a:t>队</a:t>
            </a:r>
            <a:endParaRPr lang="en-US" altLang="zh-CN" dirty="0" smtClean="0"/>
          </a:p>
          <a:p>
            <a:r>
              <a:rPr lang="zh-CN" altLang="en-US" dirty="0" smtClean="0"/>
              <a:t>技</a:t>
            </a:r>
            <a:r>
              <a:rPr lang="zh-CN" altLang="en-US" dirty="0"/>
              <a:t>术领先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 </a:t>
            </a:r>
            <a:r>
              <a:rPr lang="en-US" sz="4000" dirty="0" smtClean="0"/>
              <a:t>PROFILE </a:t>
            </a:r>
            <a:r>
              <a:rPr lang="zh-CN" altLang="en-US" sz="4000" dirty="0" smtClean="0"/>
              <a:t>简介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95" y="1435565"/>
            <a:ext cx="3549518" cy="3985718"/>
          </a:xfrm>
        </p:spPr>
        <p:txBody>
          <a:bodyPr>
            <a:normAutofit/>
          </a:bodyPr>
          <a:lstStyle/>
          <a:p>
            <a:r>
              <a:rPr lang="en-US" dirty="0" smtClean="0"/>
              <a:t>Love technology, quick leaner</a:t>
            </a:r>
            <a:endParaRPr lang="en-US" dirty="0"/>
          </a:p>
          <a:p>
            <a:r>
              <a:rPr lang="en-US" dirty="0" smtClean="0"/>
              <a:t>Have hobby projects</a:t>
            </a:r>
          </a:p>
          <a:p>
            <a:r>
              <a:rPr lang="en-US" dirty="0" smtClean="0"/>
              <a:t>Smart</a:t>
            </a:r>
          </a:p>
          <a:p>
            <a:r>
              <a:rPr lang="en-US" dirty="0" smtClean="0"/>
              <a:t>Good communication skills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528" y="1540839"/>
            <a:ext cx="4496428" cy="33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600" dirty="0" smtClean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Project manager</a:t>
            </a: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Inspired by managing people</a:t>
            </a: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Proud of having big headcount</a:t>
            </a: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Lose interest in technology</a:t>
            </a: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solidFill>
                  <a:srgbClr val="E7E6E6">
                    <a:lumMod val="25000"/>
                  </a:srgbClr>
                </a:solidFill>
                <a:latin typeface="Calibri Light" panose="020F0302020204030204"/>
              </a:rPr>
              <a:t>People who want to be ‘project manager with strong technical background’</a:t>
            </a: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E7E6E6">
                  <a:lumMod val="25000"/>
                </a:srgbClr>
              </a:solidFill>
              <a:latin typeface="Calibri Light" panose="020F0302020204030204"/>
            </a:endParaRPr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2781571" y="1325278"/>
          <a:ext cx="5844918" cy="394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Up Arrow 3"/>
          <p:cNvSpPr/>
          <p:nvPr/>
        </p:nvSpPr>
        <p:spPr>
          <a:xfrm>
            <a:off x="6880802" y="5046890"/>
            <a:ext cx="1093694" cy="657861"/>
          </a:xfrm>
          <a:prstGeom prst="curvedUpArrow">
            <a:avLst/>
          </a:prstGeom>
          <a:solidFill>
            <a:srgbClr val="FFE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6895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flipH="1">
            <a:off x="3759482" y="5046890"/>
            <a:ext cx="1093694" cy="657861"/>
          </a:xfrm>
          <a:prstGeom prst="curved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6895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5750" y="5919614"/>
            <a:ext cx="10893632" cy="91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E7E6E6">
                    <a:lumMod val="25000"/>
                  </a:srgbClr>
                </a:solidFill>
              </a:rPr>
              <a:t>Warning</a:t>
            </a:r>
            <a:r>
              <a:rPr lang="en-US" dirty="0" smtClean="0">
                <a:solidFill>
                  <a:srgbClr val="E7E6E6">
                    <a:lumMod val="25000"/>
                  </a:srgbClr>
                </a:solidFill>
              </a:rPr>
              <a:t>: Don’t send your project managers to CTAG or TAS, they will have to quit their PM role or be kicked out by CTAG </a:t>
            </a:r>
          </a:p>
        </p:txBody>
      </p:sp>
    </p:spTree>
    <p:extLst>
      <p:ext uri="{BB962C8B-B14F-4D97-AF65-F5344CB8AC3E}">
        <p14:creationId xmlns:p14="http://schemas.microsoft.com/office/powerpoint/2010/main" val="30028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 LEVEL&amp; IDENTIFICATION 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321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2958330" y="1951202"/>
            <a:ext cx="2049281" cy="325370"/>
          </a:xfrm>
          <a:prstGeom prst="rightArrow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5234" y="1482564"/>
            <a:ext cx="490210" cy="373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</a:rPr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6957" y="4278512"/>
            <a:ext cx="303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Finished/passed on-board training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6957" y="5257983"/>
            <a:ext cx="256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Received the MTA certificate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5747" y="4032291"/>
            <a:ext cx="2329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 month full-time training</a:t>
            </a:r>
          </a:p>
          <a:p>
            <a:r>
              <a:rPr lang="en-US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(can be part-time)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0970" y="5136867"/>
            <a:ext cx="327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Application: average 6 months</a:t>
            </a:r>
          </a:p>
          <a:p>
            <a:r>
              <a:rPr lang="en-US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Depending on interviewer availability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6600" y="1482564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1-2 weeks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004529" y="1955770"/>
            <a:ext cx="1688142" cy="348706"/>
          </a:xfrm>
          <a:prstGeom prst="rightArrow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760071" y="3146170"/>
            <a:ext cx="531491" cy="348706"/>
          </a:xfrm>
          <a:prstGeom prst="rightArrow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177224" y="1264479"/>
            <a:ext cx="1657693" cy="1657693"/>
          </a:xfrm>
          <a:prstGeom prst="ellipse">
            <a:avLst/>
          </a:prstGeom>
          <a:solidFill>
            <a:srgbClr val="FF93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Passed Interview?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6340570" y="3285747"/>
            <a:ext cx="2963868" cy="242419"/>
          </a:xfrm>
          <a:prstGeom prst="rightArrow">
            <a:avLst>
              <a:gd name="adj1" fmla="val 57946"/>
              <a:gd name="adj2" fmla="val 50000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4000" y="2644830"/>
            <a:ext cx="160438" cy="755324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849802" y="4289394"/>
            <a:ext cx="353263" cy="348706"/>
          </a:xfrm>
          <a:prstGeom prst="rightArrow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848955" y="5332672"/>
            <a:ext cx="357647" cy="348706"/>
          </a:xfrm>
          <a:prstGeom prst="rightArrow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62234" y="3674770"/>
            <a:ext cx="1672683" cy="483995"/>
          </a:xfrm>
          <a:prstGeom prst="roundRect">
            <a:avLst/>
          </a:prstGeom>
          <a:solidFill>
            <a:srgbClr val="FF9300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TA Candidate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62234" y="4738688"/>
            <a:ext cx="1672683" cy="483995"/>
          </a:xfrm>
          <a:prstGeom prst="roundRect">
            <a:avLst/>
          </a:prstGeom>
          <a:solidFill>
            <a:srgbClr val="FF9300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Qualified TA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FF9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28" y="4249675"/>
            <a:ext cx="235753" cy="406019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169728" y="5746555"/>
            <a:ext cx="1672683" cy="483995"/>
          </a:xfrm>
          <a:prstGeom prst="roundRect">
            <a:avLst/>
          </a:prstGeom>
          <a:solidFill>
            <a:srgbClr val="FF9300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Certified TA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FF9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28" y="5236139"/>
            <a:ext cx="235753" cy="406019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38464" y="1764766"/>
            <a:ext cx="1874708" cy="653159"/>
          </a:xfrm>
          <a:prstGeom prst="roundRect">
            <a:avLst/>
          </a:prstGeom>
          <a:solidFill>
            <a:srgbClr val="FF9300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TA Applicants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821506" y="1745479"/>
            <a:ext cx="2200164" cy="806493"/>
          </a:xfrm>
          <a:prstGeom prst="roundRect">
            <a:avLst/>
          </a:prstGeom>
          <a:solidFill>
            <a:srgbClr val="FF9300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Finished/Passed Training Course</a:t>
            </a:r>
          </a:p>
        </p:txBody>
      </p:sp>
    </p:spTree>
    <p:extLst>
      <p:ext uri="{BB962C8B-B14F-4D97-AF65-F5344CB8AC3E}">
        <p14:creationId xmlns:p14="http://schemas.microsoft.com/office/powerpoint/2010/main" val="36663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406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SimSun</vt:lpstr>
      <vt:lpstr>SimSun</vt:lpstr>
      <vt:lpstr>Arial</vt:lpstr>
      <vt:lpstr>Calibri</vt:lpstr>
      <vt:lpstr>Calibri Light</vt:lpstr>
      <vt:lpstr>Symbol</vt:lpstr>
      <vt:lpstr>Times New Roman</vt:lpstr>
      <vt:lpstr>1_Office Theme</vt:lpstr>
      <vt:lpstr>2_Office Theme</vt:lpstr>
      <vt:lpstr>3_Office Theme</vt:lpstr>
      <vt:lpstr>TAS &amp; TA Candidate Criteria</vt:lpstr>
      <vt:lpstr>TA’S RESPONSIBILITIES – SEE APPENDIX FOR DETAILS</vt:lpstr>
      <vt:lpstr>TA’s Responsibilities– Data Architect</vt:lpstr>
      <vt:lpstr>TA’s Responsibilities – Application Architect</vt:lpstr>
      <vt:lpstr>TA PROFILE 简介</vt:lpstr>
      <vt:lpstr>TA LEVEL&amp; IDENTIFICATION 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 &amp; TA Candidate Criteria</dc:title>
  <dc:creator>Wang, Danny X.</dc:creator>
  <cp:lastModifiedBy>jianwu.zhang</cp:lastModifiedBy>
  <cp:revision>3</cp:revision>
  <dcterms:created xsi:type="dcterms:W3CDTF">2016-04-01T06:41:01Z</dcterms:created>
  <dcterms:modified xsi:type="dcterms:W3CDTF">2016-04-05T07:03:23Z</dcterms:modified>
</cp:coreProperties>
</file>