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5"/>
  </p:sldMasterIdLst>
  <p:notesMasterIdLst>
    <p:notesMasterId r:id="rId12"/>
  </p:notesMasterIdLst>
  <p:handoutMasterIdLst>
    <p:handoutMasterId r:id="rId13"/>
  </p:handoutMasterIdLst>
  <p:sldIdLst>
    <p:sldId id="463" r:id="rId6"/>
    <p:sldId id="470" r:id="rId7"/>
    <p:sldId id="469" r:id="rId8"/>
    <p:sldId id="474" r:id="rId9"/>
    <p:sldId id="475" r:id="rId10"/>
    <p:sldId id="473" r:id="rId11"/>
  </p:sldIdLst>
  <p:sldSz cx="9144000" cy="6858000" type="screen4x3"/>
  <p:notesSz cx="7035800" cy="9194800"/>
  <p:defaultTextStyle>
    <a:defPPr>
      <a:defRPr lang="en-AU"/>
    </a:defPPr>
    <a:lvl1pPr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88888"/>
    <a:srgbClr val="000000"/>
    <a:srgbClr val="AA1133"/>
    <a:srgbClr val="660000"/>
    <a:srgbClr val="BBBB00"/>
    <a:srgbClr val="DD4411"/>
    <a:srgbClr val="00AA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3333" autoAdjust="0"/>
  </p:normalViewPr>
  <p:slideViewPr>
    <p:cSldViewPr snapToGrid="0">
      <p:cViewPr>
        <p:scale>
          <a:sx n="100" d="100"/>
          <a:sy n="100" d="100"/>
        </p:scale>
        <p:origin x="-246" y="-276"/>
      </p:cViewPr>
      <p:guideLst>
        <p:guide orient="horz" pos="4111"/>
        <p:guide orient="horz" pos="2187"/>
        <p:guide orient="horz" pos="827"/>
        <p:guide pos="148"/>
        <p:guide pos="5636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921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8725" y="695325"/>
            <a:ext cx="4579938" cy="3435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367213"/>
            <a:ext cx="5159375" cy="413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88" tIns="44991" rIns="91588" bIns="44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717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:\Clients\Accenture\Nancy Hamill - 10-0690 - The AMC Way Project\Working Files\PPT\NEW Template\images\Level_Splash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50864" y="0"/>
            <a:ext cx="2871216" cy="5403342"/>
          </a:xfrm>
          <a:prstGeom prst="rect">
            <a:avLst/>
          </a:prstGeom>
          <a:noFill/>
        </p:spPr>
      </p:pic>
      <p:sp>
        <p:nvSpPr>
          <p:cNvPr id="7" name="Rectangle 136"/>
          <p:cNvSpPr>
            <a:spLocks noChangeArrowheads="1"/>
          </p:cNvSpPr>
          <p:nvPr/>
        </p:nvSpPr>
        <p:spPr bwMode="auto">
          <a:xfrm>
            <a:off x="401638" y="6526213"/>
            <a:ext cx="83454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AU" sz="900" b="0" dirty="0" smtClean="0">
                <a:solidFill>
                  <a:srgbClr val="888888"/>
                </a:solidFill>
              </a:rPr>
              <a:t>Copyright © 2014 Accenture  All Rights Reserved. Accenture, its logo, and High Performance Delivered are trademarks of Accenture.</a:t>
            </a:r>
            <a:endParaRPr lang="en-AU" sz="900" b="0" dirty="0">
              <a:solidFill>
                <a:srgbClr val="888888"/>
              </a:solidFill>
            </a:endParaRPr>
          </a:p>
        </p:txBody>
      </p:sp>
      <p:sp>
        <p:nvSpPr>
          <p:cNvPr id="10300" name="Rectangle 60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436813" y="4542473"/>
            <a:ext cx="4187507" cy="1143000"/>
          </a:xfrm>
          <a:ln w="9525"/>
        </p:spPr>
        <p:txBody>
          <a:bodyPr lIns="91440" tIns="45720" rIns="91440" bIns="45720"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AU" dirty="0"/>
          </a:p>
        </p:txBody>
      </p:sp>
      <p:sp>
        <p:nvSpPr>
          <p:cNvPr id="10301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6813" y="5720398"/>
            <a:ext cx="6216650" cy="514350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pic>
        <p:nvPicPr>
          <p:cNvPr id="10" name="Picture 114" descr="SigHP_Sz2_gray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gray">
          <a:xfrm>
            <a:off x="465138" y="2112963"/>
            <a:ext cx="3733800" cy="1990725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 bwMode="auto">
          <a:xfrm>
            <a:off x="0" y="342900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37779-3EFF-4C44-81BE-A0A03BDD188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 smtClean="0"/>
              <a:t>Copyright © 2014 Accenture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0"/>
            <a:ext cx="8836699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9163" y="6503988"/>
            <a:ext cx="1693862" cy="269875"/>
          </a:xfrm>
        </p:spPr>
        <p:txBody>
          <a:bodyPr/>
          <a:lstStyle/>
          <a:p>
            <a:pPr>
              <a:defRPr/>
            </a:pPr>
            <a:fld id="{7747B3AA-F3BE-48E7-967F-47A750E1EAF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Copyright © 2014 Accenture All Rights Reserved.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4463" y="1260475"/>
            <a:ext cx="4346257" cy="506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17825" y="1260475"/>
            <a:ext cx="4345200" cy="506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9163" y="6503988"/>
            <a:ext cx="1693862" cy="269875"/>
          </a:xfrm>
        </p:spPr>
        <p:txBody>
          <a:bodyPr/>
          <a:lstStyle/>
          <a:p>
            <a:pPr>
              <a:defRPr/>
            </a:pPr>
            <a:fld id="{7747B3AA-F3BE-48E7-967F-47A750E1EAF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Copyright © 2014 Accenture All Rights Reserved.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4463" y="1260475"/>
            <a:ext cx="4346257" cy="5064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17825" y="1260475"/>
            <a:ext cx="4345200" cy="506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9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4463" y="1260475"/>
            <a:ext cx="8826500" cy="5064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84" name="Rectangle 6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269163" y="6503988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pPr>
              <a:defRPr/>
            </a:pPr>
            <a:fld id="{7747B3AA-F3BE-48E7-967F-47A750E1EAF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86" name="Rectangle 6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44463" y="6324600"/>
            <a:ext cx="4489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 b="0"/>
            </a:lvl1pPr>
          </a:lstStyle>
          <a:p>
            <a:pPr>
              <a:defRPr/>
            </a:pPr>
            <a:r>
              <a:rPr lang="en-AU" dirty="0" smtClean="0"/>
              <a:t>Copyright © 2014 Accenture All Rights Reserved.</a:t>
            </a:r>
            <a:endParaRPr lang="en-AU" dirty="0"/>
          </a:p>
        </p:txBody>
      </p:sp>
      <p:sp>
        <p:nvSpPr>
          <p:cNvPr id="1030" name="Rectangle 65"/>
          <p:cNvSpPr>
            <a:spLocks noGrp="1" noChangeArrowheads="1"/>
          </p:cNvSpPr>
          <p:nvPr>
            <p:ph type="title"/>
          </p:nvPr>
        </p:nvSpPr>
        <p:spPr bwMode="gray">
          <a:xfrm>
            <a:off x="144463" y="0"/>
            <a:ext cx="8849225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1144588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0" y="1144588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AcnStamp_ID_9" hidden="1"/>
          <p:cNvSpPr/>
          <p:nvPr userDrawn="1">
            <p:custDataLst>
              <p:tags r:id="rId6"/>
            </p:custDataLst>
          </p:nvPr>
        </p:nvSpPr>
        <p:spPr bwMode="gray">
          <a:xfrm>
            <a:off x="8993688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400" rIns="0" bIns="254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MASTER STAMP</a:t>
            </a:r>
          </a:p>
        </p:txBody>
      </p:sp>
      <p:cxnSp>
        <p:nvCxnSpPr>
          <p:cNvPr id="10" name="AcnStpConnector_ID_10" hidden="1"/>
          <p:cNvCxnSpPr>
            <a:stCxn id="9" idx="2"/>
            <a:endCxn id="9" idx="0"/>
          </p:cNvCxnSpPr>
          <p:nvPr userDrawn="1">
            <p:custDataLst>
              <p:tags r:id="rId7"/>
            </p:custDataLst>
          </p:nvPr>
        </p:nvCxnSpPr>
        <p:spPr bwMode="gray">
          <a:xfrm rot="5400000" flipH="1" flipV="1">
            <a:off x="8993688" y="1518443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AcnStpConnector_ID_11" hidden="1"/>
          <p:cNvCxnSpPr>
            <a:stCxn id="9" idx="4"/>
            <a:endCxn id="9" idx="6"/>
          </p:cNvCxnSpPr>
          <p:nvPr userDrawn="1">
            <p:custDataLst>
              <p:tags r:id="rId8"/>
            </p:custDataLst>
          </p:nvPr>
        </p:nvCxnSpPr>
        <p:spPr bwMode="gray">
          <a:xfrm rot="5400000">
            <a:off x="8993688" y="1518443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3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2pPr>
      <a:lvl3pPr marL="858838" indent="-168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200150" indent="-2270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chemeClr val="tx1"/>
          </a:solidFill>
          <a:latin typeface="+mn-lt"/>
        </a:defRPr>
      </a:lvl4pPr>
      <a:lvl5pPr marL="14811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19383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3955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28527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3099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946" y="5229331"/>
            <a:ext cx="5140853" cy="51435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BI-Weekly report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2014-11-06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534" y="4186873"/>
            <a:ext cx="5427134" cy="1143000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racle CC&amp;B </a:t>
            </a:r>
            <a:br>
              <a:rPr lang="en-US" dirty="0" smtClean="0"/>
            </a:br>
            <a:r>
              <a:rPr lang="en-US" dirty="0"/>
              <a:t>Asset </a:t>
            </a:r>
            <a:r>
              <a:rPr lang="en-US" dirty="0" smtClean="0"/>
              <a:t>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</a:t>
            </a:r>
            <a:r>
              <a:rPr lang="en-US" dirty="0"/>
              <a:t>Development Plan Overview </a:t>
            </a:r>
            <a:br>
              <a:rPr lang="en-US" dirty="0"/>
            </a:br>
            <a:r>
              <a:rPr lang="en-US" sz="1400" i="1" dirty="0"/>
              <a:t>– D</a:t>
            </a:r>
            <a:r>
              <a:rPr lang="en-US" sz="1400" i="1" dirty="0" smtClean="0"/>
              <a:t>oing </a:t>
            </a:r>
            <a:r>
              <a:rPr lang="en-US" sz="1400" i="1" dirty="0"/>
              <a:t>period: </a:t>
            </a:r>
            <a:r>
              <a:rPr lang="en-US" altLang="ja-JP" sz="1400" i="1" dirty="0" smtClean="0"/>
              <a:t>About </a:t>
            </a:r>
            <a:r>
              <a:rPr lang="en-US" sz="1400" i="1" dirty="0" smtClean="0"/>
              <a:t>4 months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7779-3EFF-4C44-81BE-A0A03BDD188D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2014 Accenture All Rights Reserved.</a:t>
            </a:r>
            <a:endParaRPr lang="en-AU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47289"/>
              </p:ext>
            </p:extLst>
          </p:nvPr>
        </p:nvGraphicFramePr>
        <p:xfrm>
          <a:off x="232093" y="1369992"/>
          <a:ext cx="8739891" cy="5053308"/>
        </p:xfrm>
        <a:graphic>
          <a:graphicData uri="http://schemas.openxmlformats.org/drawingml/2006/table">
            <a:tbl>
              <a:tblPr firstRow="1" firstCol="1" bandRow="1"/>
              <a:tblGrid>
                <a:gridCol w="1292014"/>
                <a:gridCol w="422388"/>
                <a:gridCol w="415705"/>
                <a:gridCol w="400050"/>
                <a:gridCol w="400050"/>
                <a:gridCol w="457200"/>
                <a:gridCol w="447675"/>
                <a:gridCol w="450504"/>
                <a:gridCol w="435321"/>
                <a:gridCol w="447444"/>
                <a:gridCol w="458993"/>
                <a:gridCol w="405561"/>
                <a:gridCol w="412021"/>
                <a:gridCol w="458993"/>
                <a:gridCol w="458993"/>
                <a:gridCol w="458993"/>
                <a:gridCol w="458993"/>
                <a:gridCol w="458993"/>
              </a:tblGrid>
              <a:tr h="45400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9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カテゴリ</a:t>
                      </a:r>
                      <a:endParaRPr lang="en-US" sz="95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8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Nov</a:t>
                      </a:r>
                    </a:p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Nov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17</a:t>
                      </a:r>
                      <a:endParaRPr lang="en-US" altLang="ja-JP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Nov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24</a:t>
                      </a:r>
                      <a:endParaRPr lang="en-US" altLang="ja-JP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Dec</a:t>
                      </a:r>
                    </a:p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Dec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endParaRPr lang="en-US" altLang="ja-JP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Dec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</a:t>
                      </a:r>
                      <a:endParaRPr lang="en-US" altLang="ja-JP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Dec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22</a:t>
                      </a:r>
                      <a:endParaRPr lang="en-US" altLang="ja-JP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Dec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29</a:t>
                      </a:r>
                      <a:endParaRPr lang="en-US" altLang="ja-JP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Jan</a:t>
                      </a:r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/>
                      </a:r>
                      <a:b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US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Jan</a:t>
                      </a:r>
                    </a:p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Jan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19</a:t>
                      </a:r>
                      <a:endParaRPr lang="en-US" altLang="ja-JP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Jan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26</a:t>
                      </a:r>
                      <a:endParaRPr lang="en-US" altLang="ja-JP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Feb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lang="en-US" altLang="ja-JP" sz="7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Feb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Feb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Feb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Mar</a:t>
                      </a:r>
                    </a:p>
                    <a:p>
                      <a:pPr algn="ctr" rtl="0" fontAlgn="ctr"/>
                      <a:r>
                        <a:rPr lang="en-US" altLang="ja-JP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719307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各種マスタデータ作成</a:t>
                      </a:r>
                      <a:endParaRPr lang="en-US" altLang="ja-JP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8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AE7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開発環境構築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8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SISYPHUS</a:t>
                      </a:r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の仕組み</a:t>
                      </a:r>
                      <a:endParaRPr lang="en-US" altLang="ja-JP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8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BIP</a:t>
                      </a:r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帳票作成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8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カスタマイズ画面開発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8BB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F3"/>
                    </a:solidFill>
                  </a:tcPr>
                </a:tc>
              </a:tr>
            </a:tbl>
          </a:graphicData>
        </a:graphic>
      </p:graphicFrame>
      <p:sp>
        <p:nvSpPr>
          <p:cNvPr id="6" name="右矢印 5"/>
          <p:cNvSpPr/>
          <p:nvPr/>
        </p:nvSpPr>
        <p:spPr bwMode="auto">
          <a:xfrm>
            <a:off x="1548144" y="1878595"/>
            <a:ext cx="1149790" cy="1629624"/>
          </a:xfrm>
          <a:prstGeom prst="rightArrow">
            <a:avLst>
              <a:gd name="adj1" fmla="val 76667"/>
              <a:gd name="adj2" fmla="val 303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実装の準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備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endParaRPr lang="en-US" altLang="ja-JP" sz="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．グ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ローバル・コンテキスト</a:t>
            </a:r>
            <a:endParaRPr lang="en-US" altLang="ja-JP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．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計環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境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．セ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キュリティ環境</a:t>
            </a:r>
          </a:p>
          <a:p>
            <a:pPr algn="ctr"/>
            <a:endParaRPr kumimoji="0" lang="ja-JP" altLang="en-US" sz="9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1" name="右矢印 80"/>
          <p:cNvSpPr/>
          <p:nvPr/>
        </p:nvSpPr>
        <p:spPr bwMode="auto">
          <a:xfrm>
            <a:off x="2697934" y="1892174"/>
            <a:ext cx="869131" cy="1616045"/>
          </a:xfrm>
          <a:prstGeom prst="rightArrow">
            <a:avLst>
              <a:gd name="adj1" fmla="val 80252"/>
              <a:gd name="adj2" fmla="val 184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実装の準備</a:t>
            </a:r>
            <a:endParaRPr lang="en-US" altLang="ja-JP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．</a:t>
            </a:r>
            <a:r>
              <a:rPr lang="zh-TW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顧客区分環境</a:t>
            </a:r>
            <a:endParaRPr lang="en-US" altLang="zh-TW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．</a:t>
            </a:r>
            <a:r>
              <a:rPr lang="zh-TW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財務取引環境</a:t>
            </a:r>
            <a:endParaRPr lang="en-US" altLang="zh-TW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均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等払い環境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2" name="右矢印 81"/>
          <p:cNvSpPr/>
          <p:nvPr/>
        </p:nvSpPr>
        <p:spPr bwMode="auto">
          <a:xfrm>
            <a:off x="3567066" y="1878595"/>
            <a:ext cx="950638" cy="1629624"/>
          </a:xfrm>
          <a:prstGeom prst="rightArrow">
            <a:avLst>
              <a:gd name="adj1" fmla="val 84897"/>
              <a:gd name="adj2" fmla="val 305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実装の準備</a:t>
            </a:r>
            <a:endParaRPr lang="en-US" altLang="ja-JP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顧客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境</a:t>
            </a:r>
            <a:endParaRPr lang="en-US" altLang="ja-JP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r>
              <a:rPr lang="en-US" altLang="ja-JP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明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細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書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9.</a:t>
            </a:r>
            <a:r>
              <a:rPr lang="zh-TW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自動支払</a:t>
            </a:r>
            <a:r>
              <a:rPr lang="en-US" altLang="zh-TW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(EFT)</a:t>
            </a:r>
            <a:r>
              <a:rPr lang="zh-TW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</a:t>
            </a:r>
            <a:r>
              <a:rPr lang="zh-TW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境</a:t>
            </a:r>
            <a:endParaRPr kumimoji="0" lang="ja-JP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3" name="右矢印 82"/>
          <p:cNvSpPr/>
          <p:nvPr/>
        </p:nvSpPr>
        <p:spPr bwMode="auto">
          <a:xfrm>
            <a:off x="4517699" y="1865013"/>
            <a:ext cx="914399" cy="1643205"/>
          </a:xfrm>
          <a:prstGeom prst="rightArrow">
            <a:avLst>
              <a:gd name="adj1" fmla="val 83489"/>
              <a:gd name="adj2" fmla="val 262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実装の準備</a:t>
            </a:r>
            <a:endParaRPr lang="en-US" altLang="ja-JP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10.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保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証金環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境</a:t>
            </a: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11.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フィールド作業環境 </a:t>
            </a:r>
            <a:r>
              <a:rPr lang="en-US" altLang="ja-JP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フェーズ</a:t>
            </a:r>
            <a:r>
              <a:rPr lang="en-US" altLang="ja-JP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ービス</a:t>
            </a:r>
            <a:r>
              <a:rPr lang="en-US" altLang="ja-JP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&amp;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性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endParaRPr kumimoji="0" lang="ja-JP" altLang="en-US" sz="9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4" name="右矢印 83"/>
          <p:cNvSpPr/>
          <p:nvPr/>
        </p:nvSpPr>
        <p:spPr bwMode="auto">
          <a:xfrm>
            <a:off x="5418537" y="1878595"/>
            <a:ext cx="855534" cy="1629624"/>
          </a:xfrm>
          <a:prstGeom prst="rightArrow">
            <a:avLst>
              <a:gd name="adj1" fmla="val 81111"/>
              <a:gd name="adj2" fmla="val 171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実装の準備</a:t>
            </a:r>
            <a:endParaRPr lang="en-US" altLang="ja-JP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13.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設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備テスト環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境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14.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ーター</a:t>
            </a:r>
            <a:r>
              <a:rPr lang="en-US" altLang="ja-JP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&amp;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機器環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境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15.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需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要場所</a:t>
            </a:r>
            <a:r>
              <a:rPr lang="en-US" altLang="ja-JP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&amp;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サービス・ポイント環境</a:t>
            </a:r>
          </a:p>
        </p:txBody>
      </p:sp>
      <p:sp>
        <p:nvSpPr>
          <p:cNvPr id="85" name="右矢印 84"/>
          <p:cNvSpPr/>
          <p:nvPr/>
        </p:nvSpPr>
        <p:spPr bwMode="auto">
          <a:xfrm>
            <a:off x="6274071" y="1878593"/>
            <a:ext cx="912891" cy="1629625"/>
          </a:xfrm>
          <a:prstGeom prst="rightArrow">
            <a:avLst>
              <a:gd name="adj1" fmla="val 82222"/>
              <a:gd name="adj2" fmla="val 222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実装の準備</a:t>
            </a:r>
            <a:endParaRPr lang="en-US" altLang="ja-JP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ィールド作業環境 </a:t>
            </a:r>
            <a:r>
              <a:rPr lang="en-US" altLang="ja-JP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フェーズ</a:t>
            </a:r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17.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請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求</a:t>
            </a:r>
            <a:r>
              <a:rPr lang="en-US" altLang="ja-JP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&amp;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サービス・サイクル環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境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18.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料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金環境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6" name="右矢印 85"/>
          <p:cNvSpPr/>
          <p:nvPr/>
        </p:nvSpPr>
        <p:spPr bwMode="auto">
          <a:xfrm>
            <a:off x="7186962" y="1892174"/>
            <a:ext cx="841973" cy="1629625"/>
          </a:xfrm>
          <a:prstGeom prst="rightArrow">
            <a:avLst>
              <a:gd name="adj1" fmla="val 84965"/>
              <a:gd name="adj2" fmla="val 198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実装の準備</a:t>
            </a:r>
            <a:endParaRPr lang="en-US" altLang="ja-JP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19.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料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金環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境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契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約構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成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21.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契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約関係</a:t>
            </a:r>
          </a:p>
        </p:txBody>
      </p:sp>
      <p:sp>
        <p:nvSpPr>
          <p:cNvPr id="87" name="右矢印 86"/>
          <p:cNvSpPr/>
          <p:nvPr/>
        </p:nvSpPr>
        <p:spPr bwMode="auto">
          <a:xfrm>
            <a:off x="8051606" y="1871804"/>
            <a:ext cx="920379" cy="1636414"/>
          </a:xfrm>
          <a:prstGeom prst="rightArrow">
            <a:avLst>
              <a:gd name="adj1" fmla="val 84667"/>
              <a:gd name="adj2" fmla="val 175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実装の準備</a:t>
            </a:r>
            <a:endParaRPr lang="en-US" altLang="ja-JP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22.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通知とワークフロ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ー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23.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営業とマーケティン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グ</a:t>
            </a:r>
            <a:endParaRPr lang="en-US" altLang="ja-JP" sz="9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24</a:t>
            </a:r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</a:t>
            </a:r>
            <a:r>
              <a:rPr lang="ja-JP" altLang="en-US" sz="9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ービス・クレジット会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員</a:t>
            </a:r>
            <a:endParaRPr lang="en-US" altLang="ja-JP" sz="9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25.</a:t>
            </a:r>
            <a:r>
              <a:rPr lang="ja-JP" altLang="en-US" sz="9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要約　</a:t>
            </a:r>
            <a:r>
              <a:rPr lang="ja-JP" altLang="en-US" sz="9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lang="en-US" altLang="ja-JP" sz="9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右矢印 13"/>
          <p:cNvSpPr/>
          <p:nvPr/>
        </p:nvSpPr>
        <p:spPr bwMode="auto">
          <a:xfrm>
            <a:off x="1538618" y="3540849"/>
            <a:ext cx="2018922" cy="687600"/>
          </a:xfrm>
          <a:prstGeom prst="rightArrow">
            <a:avLst>
              <a:gd name="adj1" fmla="val 76667"/>
              <a:gd name="adj2" fmla="val 303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ja-JP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1.java</a:t>
            </a:r>
            <a:r>
              <a:rPr kumimoji="0" lang="ja-JP" alt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開発環境の構築</a:t>
            </a:r>
            <a:endParaRPr kumimoji="0" lang="en-US" altLang="ja-JP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0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</a:t>
            </a:r>
            <a:r>
              <a:rPr lang="ja-JP" altLang="en-US" sz="10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サンプルプログラム作成</a:t>
            </a:r>
            <a:endParaRPr kumimoji="0" lang="en-US" altLang="ja-JP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en-US" altLang="ja-JP" sz="10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ja-JP" altLang="en-US" sz="10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手順書の作成</a:t>
            </a:r>
            <a:endParaRPr kumimoji="0" lang="ja-JP" alt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右矢印 15"/>
          <p:cNvSpPr/>
          <p:nvPr/>
        </p:nvSpPr>
        <p:spPr bwMode="auto">
          <a:xfrm>
            <a:off x="1550502" y="4295773"/>
            <a:ext cx="1987988" cy="687600"/>
          </a:xfrm>
          <a:prstGeom prst="rightArrow">
            <a:avLst>
              <a:gd name="adj1" fmla="val 76667"/>
              <a:gd name="adj2" fmla="val 303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0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1.SISYPHUS</a:t>
            </a:r>
            <a:r>
              <a:rPr lang="ja-JP" altLang="en-US" sz="10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環境の構築</a:t>
            </a:r>
            <a:endParaRPr lang="en-US" altLang="ja-JP" sz="10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0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2.SISYPHUS</a:t>
            </a:r>
            <a:r>
              <a:rPr lang="ja-JP" altLang="en-US" sz="10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手順書の作成</a:t>
            </a:r>
            <a:endParaRPr kumimoji="0" lang="ja-JP" alt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右矢印 16"/>
          <p:cNvSpPr/>
          <p:nvPr/>
        </p:nvSpPr>
        <p:spPr bwMode="auto">
          <a:xfrm>
            <a:off x="3557541" y="4975727"/>
            <a:ext cx="1407832" cy="687600"/>
          </a:xfrm>
          <a:prstGeom prst="rightArrow">
            <a:avLst>
              <a:gd name="adj1" fmla="val 76667"/>
              <a:gd name="adj2" fmla="val 303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0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BIP</a:t>
            </a:r>
            <a:r>
              <a:rPr lang="ja-JP" altLang="en-US" sz="10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帳票手順書の作成</a:t>
            </a:r>
            <a:endParaRPr kumimoji="0" lang="ja-JP" alt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右矢印 17"/>
          <p:cNvSpPr/>
          <p:nvPr/>
        </p:nvSpPr>
        <p:spPr bwMode="auto">
          <a:xfrm>
            <a:off x="8011746" y="5695952"/>
            <a:ext cx="961998" cy="687600"/>
          </a:xfrm>
          <a:prstGeom prst="rightArrow">
            <a:avLst>
              <a:gd name="adj1" fmla="val 76667"/>
              <a:gd name="adj2" fmla="val 303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0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各種画面のサンプル作成</a:t>
            </a:r>
            <a:endParaRPr kumimoji="0" lang="ja-JP" alt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5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Development Action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i="1" dirty="0"/>
              <a:t>– On </a:t>
            </a:r>
            <a:r>
              <a:rPr lang="en-US" sz="1400" i="1" dirty="0" smtClean="0"/>
              <a:t>going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7779-3EFF-4C44-81BE-A0A03BDD188D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2014 Accenture All Rights Reserved.</a:t>
            </a:r>
            <a:endParaRPr lang="en-AU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80402"/>
              </p:ext>
            </p:extLst>
          </p:nvPr>
        </p:nvGraphicFramePr>
        <p:xfrm>
          <a:off x="205182" y="1315571"/>
          <a:ext cx="8826501" cy="4668825"/>
        </p:xfrm>
        <a:graphic>
          <a:graphicData uri="http://schemas.openxmlformats.org/drawingml/2006/table">
            <a:tbl>
              <a:tblPr/>
              <a:tblGrid>
                <a:gridCol w="582469"/>
                <a:gridCol w="1485957"/>
                <a:gridCol w="688667"/>
                <a:gridCol w="704850"/>
                <a:gridCol w="1485900"/>
                <a:gridCol w="714375"/>
                <a:gridCol w="3164283"/>
              </a:tblGrid>
              <a:tr h="47415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カテゴリ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サブカテゴリ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完了予定日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実際完了日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チェックポイント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状態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詳細情報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10022">
                <a:tc rowSpan="1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各種マスタデータ作成</a:t>
                      </a:r>
                      <a:endParaRPr lang="en-US" altLang="ja-JP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．グローバル・コンテキ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2014/11/10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．会計環境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2014/11/17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 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</a:t>
                      </a:r>
                      <a:r>
                        <a:rPr lang="ja-JP" altLang="en-US" sz="900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．セキュリティ環境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2014/11/24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 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zh-TW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顧客区分環境</a:t>
                      </a:r>
                      <a:endParaRPr lang="en-US" altLang="zh-TW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2014/12/03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zh-TW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財務取引環境</a:t>
                      </a:r>
                      <a:endParaRPr lang="en-US" altLang="zh-TW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2014/12/05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．均等払い環境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2014/12/08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．顧客環境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2014/12/17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．明細書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2014/12/20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zh-TW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自動支払</a:t>
                      </a:r>
                      <a:r>
                        <a:rPr lang="en-US" altLang="zh-TW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(EFT)</a:t>
                      </a:r>
                      <a:r>
                        <a:rPr lang="zh-TW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環境</a:t>
                      </a:r>
                      <a:endParaRPr kumimoji="0" lang="ja-JP" altLang="en-US" sz="90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2014/12/22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．保証金環境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2014/12/30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フィールド作業環境 </a:t>
                      </a:r>
                      <a:r>
                        <a:rPr lang="en-US" altLang="ja-JP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– 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ja-JP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     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フェーズ</a:t>
                      </a:r>
                      <a:r>
                        <a:rPr lang="en-US" altLang="ja-JP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2015/01/02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．サービス</a:t>
                      </a: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&amp;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特性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2015/01/05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13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．設備テスト環境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2015/01/14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8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Development Action</a:t>
            </a:r>
            <a:br>
              <a:rPr lang="en-US" dirty="0"/>
            </a:br>
            <a:r>
              <a:rPr lang="en-US" sz="1400" i="1" dirty="0"/>
              <a:t>– On going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7779-3EFF-4C44-81BE-A0A03BDD188D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2014 Accenture All Rights Reserved.</a:t>
            </a:r>
            <a:endParaRPr lang="en-AU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38843"/>
              </p:ext>
            </p:extLst>
          </p:nvPr>
        </p:nvGraphicFramePr>
        <p:xfrm>
          <a:off x="205182" y="1315571"/>
          <a:ext cx="8843150" cy="4345104"/>
        </p:xfrm>
        <a:graphic>
          <a:graphicData uri="http://schemas.openxmlformats.org/drawingml/2006/table">
            <a:tbl>
              <a:tblPr/>
              <a:tblGrid>
                <a:gridCol w="582469"/>
                <a:gridCol w="1485957"/>
                <a:gridCol w="698192"/>
                <a:gridCol w="692924"/>
                <a:gridCol w="1492779"/>
                <a:gridCol w="726546"/>
                <a:gridCol w="3164283"/>
              </a:tblGrid>
              <a:tr h="47415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カテゴリ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サブカテゴリ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完了予定日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実際完了日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チェックポイント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状態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詳細情報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10022">
                <a:tc rowSpan="1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各種マスタデータ作成</a:t>
                      </a:r>
                      <a:endParaRPr lang="en-US" altLang="ja-JP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14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．メーター</a:t>
                      </a: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&amp;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機器環境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1/1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需要場所</a:t>
                      </a:r>
                      <a:r>
                        <a:rPr lang="en-US" altLang="ja-JP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&amp;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サービス・</a:t>
                      </a:r>
                      <a:endParaRPr lang="en-US" altLang="ja-JP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ja-JP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     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ポイント環境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2015/01/19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 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16</a:t>
                      </a:r>
                      <a:r>
                        <a:rPr lang="ja-JP" altLang="en-US" sz="900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フィールド作業環境 </a:t>
                      </a:r>
                      <a:r>
                        <a:rPr lang="en-US" altLang="ja-JP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– 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ja-JP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     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フェーズ</a:t>
                      </a:r>
                      <a:r>
                        <a:rPr lang="en-US" altLang="ja-JP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2015/01/27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 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17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請求</a:t>
                      </a:r>
                      <a:r>
                        <a:rPr lang="en-US" altLang="ja-JP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&amp;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サービス・サイ</a:t>
                      </a:r>
                      <a:endParaRPr lang="en-US" altLang="ja-JP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ja-JP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     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クル環境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2015/01/30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18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料金環境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2015/02/02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19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料金環境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2015/02/11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契約構成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2015/02/13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21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契約関係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2015/02/16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22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通知とワークフロー</a:t>
                      </a:r>
                      <a:endParaRPr kumimoji="0" lang="ja-JP" altLang="en-US" sz="90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2015/02/24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23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．営業とマーケティング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2015/02/26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24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ja-JP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サービス・クレジット会員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2015/02/28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25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要約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2015/03/02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5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Development Action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i="1" dirty="0"/>
              <a:t>– On </a:t>
            </a:r>
            <a:r>
              <a:rPr lang="en-US" sz="1400" i="1" dirty="0" smtClean="0"/>
              <a:t>going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7779-3EFF-4C44-81BE-A0A03BDD188D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2014 Accenture All Rights Reserved.</a:t>
            </a:r>
            <a:endParaRPr lang="en-AU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61731"/>
              </p:ext>
            </p:extLst>
          </p:nvPr>
        </p:nvGraphicFramePr>
        <p:xfrm>
          <a:off x="205182" y="1315571"/>
          <a:ext cx="8826501" cy="2823377"/>
        </p:xfrm>
        <a:graphic>
          <a:graphicData uri="http://schemas.openxmlformats.org/drawingml/2006/table">
            <a:tbl>
              <a:tblPr/>
              <a:tblGrid>
                <a:gridCol w="582469"/>
                <a:gridCol w="1485957"/>
                <a:gridCol w="698192"/>
                <a:gridCol w="685800"/>
                <a:gridCol w="1483254"/>
                <a:gridCol w="726546"/>
                <a:gridCol w="3164283"/>
              </a:tblGrid>
              <a:tr h="47415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カテゴリ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サブカテゴリ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完了予定日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実際完了日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チェックポイント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状態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詳細情報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10022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開発環境構築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Java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開発環境構築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2014/11/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．サンプルプログラム作成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2014/11/28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 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</a:t>
                      </a:r>
                      <a:r>
                        <a:rPr lang="ja-JP" altLang="en-US" sz="900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．手順書の作成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2014/12/08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 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2"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SISYPHUS</a:t>
                      </a:r>
                      <a:r>
                        <a:rPr lang="ja-JP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の仕組み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SISYPHUS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環境構築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2014/11/24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SISYPHUS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手順書作成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2014/12/08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BIP</a:t>
                      </a:r>
                      <a:r>
                        <a:rPr lang="zh-CN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帳票作成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</a:t>
                      </a: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BIP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帳票手順書作成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2014/12/29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32372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カスタマイズ画面開発</a:t>
                      </a:r>
                      <a:endParaRPr lang="zh-CN" alt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．各種画面のサンプル作成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2015/03/02</a:t>
                      </a: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118" marR="9118" marT="91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</a:t>
            </a:r>
            <a:r>
              <a:rPr lang="en-US" dirty="0" smtClean="0"/>
              <a:t>Development Result List</a:t>
            </a:r>
            <a:r>
              <a:rPr lang="en-US" dirty="0"/>
              <a:t/>
            </a:r>
            <a:br>
              <a:rPr lang="en-US" dirty="0"/>
            </a:br>
            <a:r>
              <a:rPr lang="en-US" sz="1400" i="1" dirty="0"/>
              <a:t>– On going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7779-3EFF-4C44-81BE-A0A03BDD188D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2014 Accenture All Rights Reserved.</a:t>
            </a:r>
            <a:endParaRPr lang="en-AU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１．各種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マスタデータの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作成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手順</a:t>
            </a: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２．開発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の構築手順</a:t>
            </a: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３．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SISYPHUS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仕組み参照手順</a:t>
            </a: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４．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BIP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帳票の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作成手順</a:t>
            </a: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５．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カスタマイズ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画面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作成</a:t>
            </a: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6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9/6/2010 4:52:14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9/6/2010 4:52:14 P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9/6/2010 4:52:14 PM"/>
</p:tagLst>
</file>

<file path=ppt/theme/theme1.xml><?xml version="1.0" encoding="utf-8"?>
<a:theme xmlns:a="http://schemas.openxmlformats.org/drawingml/2006/main" name="AMC PPT Template WHITE 6">
  <a:themeElements>
    <a:clrScheme name="Custom 118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6688BB"/>
      </a:accent1>
      <a:accent2>
        <a:srgbClr val="EEAA55"/>
      </a:accent2>
      <a:accent3>
        <a:srgbClr val="003344"/>
      </a:accent3>
      <a:accent4>
        <a:srgbClr val="AA1133"/>
      </a:accent4>
      <a:accent5>
        <a:srgbClr val="666666"/>
      </a:accent5>
      <a:accent6>
        <a:srgbClr val="999977"/>
      </a:accent6>
      <a:hlink>
        <a:srgbClr val="AA1133"/>
      </a:hlink>
      <a:folHlink>
        <a:srgbClr val="AA1133"/>
      </a:folHlink>
    </a:clrScheme>
    <a:fontScheme name="InterpretationA_fu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terpretationA_full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pretationA_full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AA99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AAD2CA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pretationA_full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AA1133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D2AAAD"/>
        </a:accent5>
        <a:accent6>
          <a:srgbClr val="5C9A3D"/>
        </a:accent6>
        <a:hlink>
          <a:srgbClr val="887799"/>
        </a:hlink>
        <a:folHlink>
          <a:srgbClr val="2244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pretationA_full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0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E78A00"/>
        </a:accent6>
        <a:hlink>
          <a:srgbClr val="557799"/>
        </a:hlink>
        <a:folHlink>
          <a:srgbClr val="4455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pretationA_full 5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BBEE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AADAF5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0CEFD7FE240647AD129CDA02B441C1" ma:contentTypeVersion="9" ma:contentTypeDescription="Create a new document." ma:contentTypeScope="" ma:versionID="48d6283f26c37c91a7dfb4b8abb11e13">
  <xsd:schema xmlns:xsd="http://www.w3.org/2001/XMLSchema" xmlns:xs="http://www.w3.org/2001/XMLSchema" xmlns:p="http://schemas.microsoft.com/office/2006/metadata/properties" xmlns:ns1="http://schemas.microsoft.com/sharepoint/v3" xmlns:ns2="6d44a45d-9ebc-4a20-8428-f8f8fa34c76f" xmlns:ns3="7f3f8b0d-94de-4c3a-945c-b995b3f91d5f" targetNamespace="http://schemas.microsoft.com/office/2006/metadata/properties" ma:root="true" ma:fieldsID="dbca49567465eb26d153d185374463c4" ns1:_="" ns2:_="" ns3:_="">
    <xsd:import namespace="http://schemas.microsoft.com/sharepoint/v3"/>
    <xsd:import namespace="6d44a45d-9ebc-4a20-8428-f8f8fa34c76f"/>
    <xsd:import namespace="7f3f8b0d-94de-4c3a-945c-b995b3f91d5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NGTagNote" minOccurs="0"/>
                <xsd:element ref="ns1:AverageRating" minOccurs="0"/>
                <xsd:element ref="ns1:RatingCount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14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5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45d-9ebc-4a20-8428-f8f8fa34c76f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288f81c9-5b71-4ba4-8e96-b2e909ff359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6f9b3f58-3d3a-4f99-871b-3943251ead5a}" ma:internalName="TaxCatchAll" ma:showField="CatchAllData" ma:web="6d44a45d-9ebc-4a20-8428-f8f8fa34c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f8b0d-94de-4c3a-945c-b995b3f91d5f" elementFormDefault="qualified">
    <xsd:import namespace="http://schemas.microsoft.com/office/2006/documentManagement/types"/>
    <xsd:import namespace="http://schemas.microsoft.com/office/infopath/2007/PartnerControls"/>
    <xsd:element name="NGTagNote" ma:index="13" nillable="true" ma:displayName="Tags and Notes" ma:decimals="2" ma:internalName="_x0024_Resources_x003a_NewsGatorWSS_x002c_Fields_TagNotesName_x003b_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TaxCatchAll xmlns="6d44a45d-9ebc-4a20-8428-f8f8fa34c76f"/>
    <TaxKeywordTaxHTField xmlns="6d44a45d-9ebc-4a20-8428-f8f8fa34c76f">
      <Terms xmlns="http://schemas.microsoft.com/office/infopath/2007/PartnerControls"/>
    </TaxKeywordTaxHTField>
    <NGTagNote xmlns="7f3f8b0d-94de-4c3a-945c-b995b3f91d5f" xsi:nil="true"/>
    <_dlc_DocId xmlns="6d44a45d-9ebc-4a20-8428-f8f8fa34c76f">QSASMESZRMRM-5-6</_dlc_DocId>
    <_dlc_DocIdUrl xmlns="6d44a45d-9ebc-4a20-8428-f8f8fa34c76f">
      <Url>https://kxsites.accenture.com/groups/governmentofthefuture/_layouts/DocIdRedir.aspx?ID=QSASMESZRMRM-5-6</Url>
      <Description>QSASMESZRMRM-5-6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F8FE17-4AB4-4FAF-A574-7CB794AFF1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44a45d-9ebc-4a20-8428-f8f8fa34c76f"/>
    <ds:schemaRef ds:uri="7f3f8b0d-94de-4c3a-945c-b995b3f91d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CF8C0F-0950-4D63-84F0-2E937B40ABA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3177D76-9FFD-426D-AE6F-B054A35368C4}">
  <ds:schemaRefs>
    <ds:schemaRef ds:uri="7f3f8b0d-94de-4c3a-945c-b995b3f91d5f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purl.org/dc/terms/"/>
    <ds:schemaRef ds:uri="http://purl.org/dc/elements/1.1/"/>
    <ds:schemaRef ds:uri="http://www.w3.org/XML/1998/namespace"/>
    <ds:schemaRef ds:uri="6d44a45d-9ebc-4a20-8428-f8f8fa34c76f"/>
    <ds:schemaRef ds:uri="http://schemas.microsoft.com/office/infopath/2007/PartnerControl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052D2D1-06DF-42BF-B24B-FC4FA147F5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AMC PPT Template WHITE 6</Template>
  <TotalTime>12791</TotalTime>
  <Words>599</Words>
  <Application>Microsoft Office PowerPoint</Application>
  <PresentationFormat>画面に合わせる (4:3)</PresentationFormat>
  <Paragraphs>212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AMC PPT Template WHITE 6</vt:lpstr>
      <vt:lpstr>Oracle CC&amp;B  Asset Development </vt:lpstr>
      <vt:lpstr>Asset Development Plan Overview  – Doing period: About 4 months</vt:lpstr>
      <vt:lpstr>Asset Development Action – On going</vt:lpstr>
      <vt:lpstr>Asset Development Action – On going</vt:lpstr>
      <vt:lpstr>Asset Development Action – On going</vt:lpstr>
      <vt:lpstr>Asset Development Result List – On going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AMC Way PPT template 2</dc:title>
  <dc:creator>Accenture</dc:creator>
  <dc:description>Accenture Sample Presentation v9.1</dc:description>
  <cp:lastModifiedBy>haipeng.a.zhang</cp:lastModifiedBy>
  <cp:revision>1149</cp:revision>
  <cp:lastPrinted>2000-08-10T20:43:38Z</cp:lastPrinted>
  <dcterms:created xsi:type="dcterms:W3CDTF">2009-12-02T02:35:01Z</dcterms:created>
  <dcterms:modified xsi:type="dcterms:W3CDTF">2014-11-07T05:12:11Z</dcterms:modified>
  <cp:category>Presentation Designs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0x010100790CEFD7FE240647AD129CDA02B441C1</vt:lpwstr>
  </property>
  <property fmtid="{D5CDD505-2E9C-101B-9397-08002B2CF9AE}" pid="3" name="_dlc_DocIdItemGuid">
    <vt:lpwstr>091e5719-17f5-4a71-b4e0-586c5c1bff75</vt:lpwstr>
  </property>
</Properties>
</file>