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7" r:id="rId4"/>
    <p:sldId id="258" r:id="rId5"/>
    <p:sldId id="259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85343" autoAdjust="0"/>
  </p:normalViewPr>
  <p:slideViewPr>
    <p:cSldViewPr snapToGrid="0">
      <p:cViewPr varScale="1">
        <p:scale>
          <a:sx n="61" d="100"/>
          <a:sy n="61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86472-7C06-48C7-A4F5-61A4C3459AD6}" type="datetimeFigureOut">
              <a:rPr lang="fr-BE" smtClean="0"/>
              <a:t>19-12-18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52D9A-793E-4CEA-97F6-44A77AB2166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33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52D9A-793E-4CEA-97F6-44A77AB21662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8002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prend les 100 mots les plus probables dans chaque topic car on estime inutile d’avoir tous les mots dans tous les topics. Ce qu’on veut, c’est les mots les + probables.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52D9A-793E-4CEA-97F6-44A77AB21662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6473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prend les 100 mots les plus probables dans chaque topic car on estime inutile d’avoir tous les mots dans tous les topics. Ce qu’on veut, c’est les mots les + probables.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52D9A-793E-4CEA-97F6-44A77AB21662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338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514F6C-D65B-4657-96E5-ED6778B1DE51}" type="datetimeFigureOut">
              <a:rPr lang="fr-BE" smtClean="0"/>
              <a:t>19-12-18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AE20BE-E9ED-43A4-8D6E-9EEB5210655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621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4F6C-D65B-4657-96E5-ED6778B1DE51}" type="datetimeFigureOut">
              <a:rPr lang="fr-BE" smtClean="0"/>
              <a:t>19-12-18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20BE-E9ED-43A4-8D6E-9EEB5210655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779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514F6C-D65B-4657-96E5-ED6778B1DE51}" type="datetimeFigureOut">
              <a:rPr lang="fr-BE" smtClean="0"/>
              <a:t>19-12-18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AE20BE-E9ED-43A4-8D6E-9EEB5210655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8211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4F6C-D65B-4657-96E5-ED6778B1DE51}" type="datetimeFigureOut">
              <a:rPr lang="fr-BE" smtClean="0"/>
              <a:t>19-12-18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4AE20BE-E9ED-43A4-8D6E-9EEB5210655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1534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514F6C-D65B-4657-96E5-ED6778B1DE51}" type="datetimeFigureOut">
              <a:rPr lang="fr-BE" smtClean="0"/>
              <a:t>19-12-18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AE20BE-E9ED-43A4-8D6E-9EEB5210655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3182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4F6C-D65B-4657-96E5-ED6778B1DE51}" type="datetimeFigureOut">
              <a:rPr lang="fr-BE" smtClean="0"/>
              <a:t>19-12-18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20BE-E9ED-43A4-8D6E-9EEB5210655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774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4F6C-D65B-4657-96E5-ED6778B1DE51}" type="datetimeFigureOut">
              <a:rPr lang="fr-BE" smtClean="0"/>
              <a:t>19-12-18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20BE-E9ED-43A4-8D6E-9EEB5210655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241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4F6C-D65B-4657-96E5-ED6778B1DE51}" type="datetimeFigureOut">
              <a:rPr lang="fr-BE" smtClean="0"/>
              <a:t>19-12-18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20BE-E9ED-43A4-8D6E-9EEB52106550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8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4F6C-D65B-4657-96E5-ED6778B1DE51}" type="datetimeFigureOut">
              <a:rPr lang="fr-BE" smtClean="0"/>
              <a:t>19-12-18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20BE-E9ED-43A4-8D6E-9EEB5210655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2718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514F6C-D65B-4657-96E5-ED6778B1DE51}" type="datetimeFigureOut">
              <a:rPr lang="fr-BE" smtClean="0"/>
              <a:t>19-12-18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AE20BE-E9ED-43A4-8D6E-9EEB5210655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897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4F6C-D65B-4657-96E5-ED6778B1DE51}" type="datetimeFigureOut">
              <a:rPr lang="fr-BE" smtClean="0"/>
              <a:t>19-12-18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20BE-E9ED-43A4-8D6E-9EEB5210655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86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E514F6C-D65B-4657-96E5-ED6778B1DE51}" type="datetimeFigureOut">
              <a:rPr lang="fr-BE" smtClean="0"/>
              <a:t>19-12-18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4AE20BE-E9ED-43A4-8D6E-9EEB52106550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045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CC2B463-6BD5-411E-A3CA-67A9FE003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3E6F24-3E64-4893-9F13-7BEE01C8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EF53DF-349D-492E-9613-0E9DAD54E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rgbClr val="FFFFFF"/>
                </a:solidFill>
              </a:rPr>
              <a:t>Text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mining</a:t>
            </a:r>
            <a:r>
              <a:rPr lang="fr-FR" dirty="0">
                <a:solidFill>
                  <a:srgbClr val="FFFFFF"/>
                </a:solidFill>
              </a:rPr>
              <a:t> on PubMed data – LSA &amp; LDA</a:t>
            </a:r>
            <a:endParaRPr lang="fr-BE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27FD9D-2790-44BB-807D-22E5AD7C6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254854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Bioingénieurs master 2 – Option 10</a:t>
            </a:r>
          </a:p>
          <a:p>
            <a:endParaRPr lang="fr-FR" dirty="0">
              <a:solidFill>
                <a:schemeClr val="bg2"/>
              </a:solidFill>
            </a:endParaRPr>
          </a:p>
          <a:p>
            <a:endParaRPr lang="fr-FR" dirty="0">
              <a:solidFill>
                <a:schemeClr val="bg2"/>
              </a:solidFill>
            </a:endParaRPr>
          </a:p>
          <a:p>
            <a:endParaRPr lang="fr-FR" dirty="0">
              <a:solidFill>
                <a:schemeClr val="bg2"/>
              </a:solidFill>
            </a:endParaRPr>
          </a:p>
          <a:p>
            <a:endParaRPr lang="fr-FR" dirty="0">
              <a:solidFill>
                <a:schemeClr val="bg2"/>
              </a:solidFill>
            </a:endParaRPr>
          </a:p>
          <a:p>
            <a:endParaRPr lang="fr-FR" dirty="0">
              <a:solidFill>
                <a:schemeClr val="bg2"/>
              </a:solidFill>
            </a:endParaRPr>
          </a:p>
          <a:p>
            <a:r>
              <a:rPr lang="fr-FR" dirty="0" err="1">
                <a:solidFill>
                  <a:schemeClr val="bg2"/>
                </a:solidFill>
              </a:rPr>
              <a:t>D</a:t>
            </a:r>
            <a:r>
              <a:rPr lang="fr-FR" dirty="0" err="1">
                <a:solidFill>
                  <a:schemeClr val="bg2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ecember</a:t>
            </a:r>
            <a:r>
              <a:rPr lang="fr-FR">
                <a:solidFill>
                  <a:schemeClr val="bg2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2</a:t>
            </a:r>
            <a:r>
              <a:rPr lang="fr-FR" dirty="0">
                <a:solidFill>
                  <a:schemeClr val="bg2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1</a:t>
            </a:r>
            <a:r>
              <a:rPr lang="fr-FR">
                <a:solidFill>
                  <a:schemeClr val="bg2"/>
                </a:solidFill>
                <a:cs typeface="Aparajita" panose="02020603050405020304" pitchFamily="18" charset="0"/>
              </a:rPr>
              <a:t>,</a:t>
            </a:r>
            <a:r>
              <a:rPr lang="fr-FR">
                <a:solidFill>
                  <a:schemeClr val="bg2"/>
                </a:solidFill>
              </a:rPr>
              <a:t> </a:t>
            </a:r>
            <a:r>
              <a:rPr lang="fr-FR" dirty="0">
                <a:solidFill>
                  <a:schemeClr val="bg2"/>
                </a:solidFill>
              </a:rPr>
              <a:t>2018</a:t>
            </a:r>
            <a:endParaRPr lang="fr-BE" dirty="0">
              <a:solidFill>
                <a:schemeClr val="bg2"/>
              </a:solidFill>
            </a:endParaRPr>
          </a:p>
        </p:txBody>
      </p:sp>
      <p:pic>
        <p:nvPicPr>
          <p:cNvPr id="2054" name="Picture 6" descr="RÃ©sultat de recherche d'images pour &quot;text mining l'extraction d'entitÃ©s&quot;">
            <a:extLst>
              <a:ext uri="{FF2B5EF4-FFF2-40B4-BE49-F238E27FC236}">
                <a16:creationId xmlns:a16="http://schemas.microsoft.com/office/drawing/2014/main" id="{6682BFED-0CB1-4A47-93FD-C9BE770BF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4" y="804363"/>
            <a:ext cx="4530648" cy="45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Ã©sultat de recherche d'images pour &quot;uclouvain logo&quot;">
            <a:extLst>
              <a:ext uri="{FF2B5EF4-FFF2-40B4-BE49-F238E27FC236}">
                <a16:creationId xmlns:a16="http://schemas.microsoft.com/office/drawing/2014/main" id="{10582615-204D-4EE1-866C-3B281BEB3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48" y="5791118"/>
            <a:ext cx="2081035" cy="104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Ã©sultat de recherche d'images pour &quot;fac agro logo&quot;">
            <a:extLst>
              <a:ext uri="{FF2B5EF4-FFF2-40B4-BE49-F238E27FC236}">
                <a16:creationId xmlns:a16="http://schemas.microsoft.com/office/drawing/2014/main" id="{5225469D-A8E5-4C54-98DA-03AEE371B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131" y="5791118"/>
            <a:ext cx="1581621" cy="103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53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381E64-EE09-4C22-B270-ECA24046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PubMed </a:t>
            </a:r>
            <a:r>
              <a:rPr lang="fr-FR" dirty="0" err="1"/>
              <a:t>used</a:t>
            </a:r>
            <a:r>
              <a:rPr lang="fr-FR" dirty="0"/>
              <a:t> data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8873D3-A439-4D09-9FBD-0D9EE5C19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10026"/>
            <a:ext cx="11029615" cy="3966937"/>
          </a:xfrm>
        </p:spPr>
        <p:txBody>
          <a:bodyPr>
            <a:normAutofit fontScale="92500" lnSpcReduction="20000"/>
          </a:bodyPr>
          <a:lstStyle/>
          <a:p>
            <a:endParaRPr lang="fr-FR" sz="2300" dirty="0"/>
          </a:p>
          <a:p>
            <a:r>
              <a:rPr lang="fr-FR" sz="2300" dirty="0"/>
              <a:t>28 611 articles (« </a:t>
            </a:r>
            <a:r>
              <a:rPr lang="fr-FR" sz="2300" dirty="0" err="1"/>
              <a:t>annual</a:t>
            </a:r>
            <a:r>
              <a:rPr lang="fr-FR" sz="2300" dirty="0"/>
              <a:t> </a:t>
            </a:r>
            <a:r>
              <a:rPr lang="fr-FR" sz="2300" dirty="0" err="1"/>
              <a:t>baseline</a:t>
            </a:r>
            <a:r>
              <a:rPr lang="fr-FR" sz="2300" dirty="0"/>
              <a:t>  »)</a:t>
            </a:r>
          </a:p>
          <a:p>
            <a:endParaRPr lang="fr-FR" sz="2300" dirty="0"/>
          </a:p>
          <a:p>
            <a:r>
              <a:rPr lang="en-US" sz="2300" dirty="0"/>
              <a:t>Preprocessing on abstracts :</a:t>
            </a:r>
          </a:p>
          <a:p>
            <a:pPr lvl="1"/>
            <a:r>
              <a:rPr lang="en-US" sz="2300" dirty="0"/>
              <a:t>Tokenization (unigram)</a:t>
            </a:r>
          </a:p>
          <a:p>
            <a:pPr lvl="1"/>
            <a:r>
              <a:rPr lang="en-US" sz="2300" dirty="0" err="1"/>
              <a:t>Stopwords</a:t>
            </a:r>
            <a:r>
              <a:rPr lang="en-US" sz="2300" dirty="0"/>
              <a:t> removal</a:t>
            </a:r>
          </a:p>
          <a:p>
            <a:pPr lvl="1"/>
            <a:r>
              <a:rPr lang="en-US" sz="2300" dirty="0"/>
              <a:t>TF-IDF for LSA</a:t>
            </a:r>
          </a:p>
          <a:p>
            <a:pPr lvl="1"/>
            <a:r>
              <a:rPr lang="en-US" sz="2300" dirty="0"/>
              <a:t>Simple word frequency counting for LDA</a:t>
            </a:r>
          </a:p>
          <a:p>
            <a:pPr marL="0" indent="0">
              <a:buNone/>
            </a:pPr>
            <a:endParaRPr lang="fr-FR" sz="800" dirty="0"/>
          </a:p>
          <a:p>
            <a:pPr marL="0" indent="0">
              <a:buNone/>
            </a:pPr>
            <a:r>
              <a:rPr lang="fr-FR" sz="2200" dirty="0"/>
              <a:t>   	</a:t>
            </a:r>
          </a:p>
          <a:p>
            <a:endParaRPr lang="fr-FR" dirty="0"/>
          </a:p>
          <a:p>
            <a:endParaRPr lang="fr-BE" dirty="0"/>
          </a:p>
        </p:txBody>
      </p:sp>
      <p:pic>
        <p:nvPicPr>
          <p:cNvPr id="1026" name="Picture 2" descr="RÃ©sultat de recherche d'images pour &quot;pubmed&quot;">
            <a:extLst>
              <a:ext uri="{FF2B5EF4-FFF2-40B4-BE49-F238E27FC236}">
                <a16:creationId xmlns:a16="http://schemas.microsoft.com/office/drawing/2014/main" id="{42CFBA41-59C2-41A9-9087-29F429C30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459" y="4698445"/>
            <a:ext cx="4159348" cy="147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60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1">
            <a:extLst>
              <a:ext uri="{FF2B5EF4-FFF2-40B4-BE49-F238E27FC236}">
                <a16:creationId xmlns:a16="http://schemas.microsoft.com/office/drawing/2014/main" id="{04B0306B-BA8D-4EAE-AFD7-20DA111C688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220717" y="1308538"/>
            <a:ext cx="7707942" cy="45562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A630E2-EF7D-4571-8CD0-2F98FC9E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Latent semantic analysis</a:t>
            </a:r>
          </a:p>
        </p:txBody>
      </p:sp>
    </p:spTree>
    <p:extLst>
      <p:ext uri="{BB962C8B-B14F-4D97-AF65-F5344CB8AC3E}">
        <p14:creationId xmlns:p14="http://schemas.microsoft.com/office/powerpoint/2010/main" val="246420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238511-4C73-4FA1-B217-A8F3E4BE7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Latent Dirichlet Allocation:  Topics </a:t>
            </a:r>
            <a:r>
              <a:rPr lang="fr-FR" dirty="0" err="1"/>
              <a:t>modelling</a:t>
            </a:r>
            <a:endParaRPr lang="fr-BE" dirty="0"/>
          </a:p>
        </p:txBody>
      </p:sp>
      <p:pic>
        <p:nvPicPr>
          <p:cNvPr id="1026" name="Picture 2" descr="https://scontent-ams3-1.xx.fbcdn.net/v/t1.15752-9/46257151_195557694680790_1656055534396112896_n.png?_nc_cat=107&amp;_nc_ht=scontent-ams3-1.xx&amp;oh=7d973f199bd54c522e3c1b0c26d4dfca&amp;oe=5C873DAF">
            <a:extLst>
              <a:ext uri="{FF2B5EF4-FFF2-40B4-BE49-F238E27FC236}">
                <a16:creationId xmlns:a16="http://schemas.microsoft.com/office/drawing/2014/main" id="{A708BBCE-980F-4F29-950E-1BDB223232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2514" y="2181225"/>
            <a:ext cx="6986972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73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723E2A-68D5-43CE-8040-099F7A61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 dirty="0"/>
              <a:t>LDA on PubMed data</a:t>
            </a:r>
            <a:endParaRPr lang="fr-BE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B6D1630-9872-40FC-917B-2A5CAF2A2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04" y="2014967"/>
            <a:ext cx="9408192" cy="4890329"/>
          </a:xfrm>
        </p:spPr>
      </p:pic>
    </p:spTree>
    <p:extLst>
      <p:ext uri="{BB962C8B-B14F-4D97-AF65-F5344CB8AC3E}">
        <p14:creationId xmlns:p14="http://schemas.microsoft.com/office/powerpoint/2010/main" val="159034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052E949-8C4B-400D-86F5-BC17BB392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F32A9A-DB0A-486D-AB9B-38C96D78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DC37282-6825-4315-97BC-FBF347BC0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53A912-83A9-46BB-A233-6A4703520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723E2A-68D5-43CE-8040-099F7A61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LDA on PubMed data</a:t>
            </a: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DC9F8D5-BF3E-4B69-8F17-AE72302B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space réservé du contenu 5">
            <a:extLst>
              <a:ext uri="{FF2B5EF4-FFF2-40B4-BE49-F238E27FC236}">
                <a16:creationId xmlns:a16="http://schemas.microsoft.com/office/drawing/2014/main" id="{D1169D7B-E6A1-40ED-8CE2-755C943FB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28" t="2698" r="1" b="74502"/>
          <a:stretch/>
        </p:blipFill>
        <p:spPr>
          <a:xfrm>
            <a:off x="4384413" y="1244772"/>
            <a:ext cx="3451271" cy="2396948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3C98417-D50B-4AA2-9624-E78A6120E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14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E945F2-E9C6-457A-A5A6-46D9ABF09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0685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AA384AA-B534-4A71-8E71-8F74647B9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" t="48849" r="79884" b="27288"/>
          <a:stretch/>
        </p:blipFill>
        <p:spPr>
          <a:xfrm>
            <a:off x="8199297" y="1244771"/>
            <a:ext cx="3386052" cy="2396948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D1FF191-71A7-48F6-8069-4B5DB0F5F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8951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ADD4E586-5773-40BE-A8D1-A11795C55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531" b="74745"/>
          <a:stretch/>
        </p:blipFill>
        <p:spPr>
          <a:xfrm>
            <a:off x="519403" y="1245065"/>
            <a:ext cx="3534903" cy="2267942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E051B9BE-1550-4F91-A22E-F5818696C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3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Ã©sultat de recherche d'images pour &quot;r studio logo&quot;">
            <a:extLst>
              <a:ext uri="{FF2B5EF4-FFF2-40B4-BE49-F238E27FC236}">
                <a16:creationId xmlns:a16="http://schemas.microsoft.com/office/drawing/2014/main" id="{3DED47BE-D097-406F-A688-DF1FD3BF1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66" y="2492315"/>
            <a:ext cx="6518800" cy="216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8957C2F-24D6-46E4-AEFF-26AB59C7C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 dirty="0" err="1">
                <a:solidFill>
                  <a:srgbClr val="FFFFFF"/>
                </a:solidFill>
              </a:rPr>
              <a:t>Let’s</a:t>
            </a:r>
            <a:r>
              <a:rPr lang="fr-FR" sz="2800" dirty="0">
                <a:solidFill>
                  <a:srgbClr val="FFFFFF"/>
                </a:solidFill>
              </a:rPr>
              <a:t> switch to the </a:t>
            </a:r>
            <a:r>
              <a:rPr lang="fr-FR" sz="2800" dirty="0" err="1">
                <a:solidFill>
                  <a:srgbClr val="FFFFFF"/>
                </a:solidFill>
              </a:rPr>
              <a:t>graphical</a:t>
            </a:r>
            <a:r>
              <a:rPr lang="fr-FR" sz="2800" dirty="0">
                <a:solidFill>
                  <a:srgbClr val="FFFFFF"/>
                </a:solidFill>
              </a:rPr>
              <a:t> user interface!</a:t>
            </a:r>
            <a:endParaRPr lang="fr-BE" sz="28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CD6439-0D73-46D6-98BC-D365C33CB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1733655"/>
          </a:xfrm>
        </p:spPr>
        <p:txBody>
          <a:bodyPr>
            <a:normAutofit/>
          </a:bodyPr>
          <a:lstStyle/>
          <a:p>
            <a:endParaRPr lang="fr-BE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7810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124</Words>
  <Application>Microsoft Office PowerPoint</Application>
  <PresentationFormat>Grand écran</PresentationFormat>
  <Paragraphs>29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Aparajita</vt:lpstr>
      <vt:lpstr>Calibri</vt:lpstr>
      <vt:lpstr>Gill Sans MT</vt:lpstr>
      <vt:lpstr>Wingdings 2</vt:lpstr>
      <vt:lpstr>Dividende</vt:lpstr>
      <vt:lpstr>Text mining on PubMed data – LSA &amp; LDA</vt:lpstr>
      <vt:lpstr>PubMed used data</vt:lpstr>
      <vt:lpstr>Latent semantic analysis</vt:lpstr>
      <vt:lpstr>Latent Dirichlet Allocation:  Topics modelling</vt:lpstr>
      <vt:lpstr>LDA on PubMed data</vt:lpstr>
      <vt:lpstr>LDA on PubMed data</vt:lpstr>
      <vt:lpstr>Let’s switch to the graphical user interface!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on PubMed data – LSA &amp; LDA</dc:title>
  <dc:creator>Timothée CLEMENT</dc:creator>
  <cp:lastModifiedBy>Timothée CLEMENT</cp:lastModifiedBy>
  <cp:revision>2</cp:revision>
  <dcterms:created xsi:type="dcterms:W3CDTF">2018-12-05T14:35:12Z</dcterms:created>
  <dcterms:modified xsi:type="dcterms:W3CDTF">2018-12-19T14:00:12Z</dcterms:modified>
</cp:coreProperties>
</file>