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6.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35.xml.rels" ContentType="application/vnd.openxmlformats-package.relationships+xml"/>
  <Override PartName="/ppt/notesSlides/_rels/notesSlide29.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32.xml.rels" ContentType="application/vnd.openxmlformats-package.relationships+xml"/>
  <Override PartName="/ppt/notesSlides/_rels/notesSlide5.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xml.rels" ContentType="application/vnd.openxmlformats-package.relationships+xml"/>
  <Override PartName="/ppt/notesSlides/_rels/notesSlide24.xml.rels" ContentType="application/vnd.openxmlformats-package.relationships+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11.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16.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2.jpeg" ContentType="image/jpe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216000" y="812520"/>
            <a:ext cx="7127280" cy="4008960"/>
          </a:xfrm>
          <a:prstGeom prst="rect">
            <a:avLst/>
          </a:prstGeom>
        </p:spPr>
        <p:txBody>
          <a:bodyPr lIns="0" rIns="0" tIns="0" bIns="0" anchor="ctr"/>
          <a:p>
            <a:r>
              <a:rPr b="0" lang="fr-FR" sz="1800" spc="-1" strike="noStrike">
                <a:solidFill>
                  <a:srgbClr val="000000"/>
                </a:solidFill>
                <a:latin typeface="Calibri"/>
              </a:rPr>
              <a:t>Click to move the slide</a:t>
            </a:r>
            <a:endParaRPr b="0" lang="fr-FR" sz="1800" spc="-1" strike="noStrike">
              <a:solidFill>
                <a:srgbClr val="000000"/>
              </a:solidFill>
              <a:latin typeface="Calibri"/>
            </a:endParaRPr>
          </a:p>
        </p:txBody>
      </p:sp>
      <p:sp>
        <p:nvSpPr>
          <p:cNvPr id="169" name="PlaceHolder 2"/>
          <p:cNvSpPr>
            <a:spLocks noGrp="1"/>
          </p:cNvSpPr>
          <p:nvPr>
            <p:ph type="body"/>
          </p:nvPr>
        </p:nvSpPr>
        <p:spPr>
          <a:xfrm>
            <a:off x="756000" y="5078520"/>
            <a:ext cx="6047640" cy="4811040"/>
          </a:xfrm>
          <a:prstGeom prst="rect">
            <a:avLst/>
          </a:prstGeom>
        </p:spPr>
        <p:txBody>
          <a:bodyPr lIns="0" rIns="0" tIns="0" bIns="0"/>
          <a:p>
            <a:r>
              <a:rPr b="0" lang="fr-BE" sz="2000" spc="-1" strike="noStrike">
                <a:latin typeface="Arial"/>
              </a:rPr>
              <a:t>Click to edit the notes' format</a:t>
            </a:r>
            <a:endParaRPr b="0" lang="fr-BE" sz="2000" spc="-1" strike="noStrike">
              <a:latin typeface="Arial"/>
            </a:endParaRPr>
          </a:p>
        </p:txBody>
      </p:sp>
      <p:sp>
        <p:nvSpPr>
          <p:cNvPr id="170" name="PlaceHolder 3"/>
          <p:cNvSpPr>
            <a:spLocks noGrp="1"/>
          </p:cNvSpPr>
          <p:nvPr>
            <p:ph type="hdr"/>
          </p:nvPr>
        </p:nvSpPr>
        <p:spPr>
          <a:xfrm>
            <a:off x="0" y="0"/>
            <a:ext cx="3280680" cy="534240"/>
          </a:xfrm>
          <a:prstGeom prst="rect">
            <a:avLst/>
          </a:prstGeom>
        </p:spPr>
        <p:txBody>
          <a:bodyPr lIns="0" rIns="0" tIns="0" bIns="0"/>
          <a:p>
            <a:r>
              <a:rPr b="0" lang="fr-BE" sz="1400" spc="-1" strike="noStrike">
                <a:latin typeface="Times New Roman"/>
              </a:rPr>
              <a:t>&lt;header&gt;</a:t>
            </a:r>
            <a:endParaRPr b="0" lang="fr-BE" sz="1400" spc="-1" strike="noStrike">
              <a:latin typeface="Times New Roman"/>
            </a:endParaRPr>
          </a:p>
        </p:txBody>
      </p:sp>
      <p:sp>
        <p:nvSpPr>
          <p:cNvPr id="171" name="PlaceHolder 4"/>
          <p:cNvSpPr>
            <a:spLocks noGrp="1"/>
          </p:cNvSpPr>
          <p:nvPr>
            <p:ph type="dt"/>
          </p:nvPr>
        </p:nvSpPr>
        <p:spPr>
          <a:xfrm>
            <a:off x="4278960" y="0"/>
            <a:ext cx="3280680" cy="534240"/>
          </a:xfrm>
          <a:prstGeom prst="rect">
            <a:avLst/>
          </a:prstGeom>
        </p:spPr>
        <p:txBody>
          <a:bodyPr lIns="0" rIns="0" tIns="0" bIns="0"/>
          <a:p>
            <a:pPr algn="r"/>
            <a:r>
              <a:rPr b="0" lang="fr-BE" sz="1400" spc="-1" strike="noStrike">
                <a:latin typeface="Times New Roman"/>
              </a:rPr>
              <a:t>&lt;date/time&gt;</a:t>
            </a:r>
            <a:endParaRPr b="0" lang="fr-BE" sz="1400" spc="-1" strike="noStrike">
              <a:latin typeface="Times New Roman"/>
            </a:endParaRPr>
          </a:p>
        </p:txBody>
      </p:sp>
      <p:sp>
        <p:nvSpPr>
          <p:cNvPr id="172" name="PlaceHolder 5"/>
          <p:cNvSpPr>
            <a:spLocks noGrp="1"/>
          </p:cNvSpPr>
          <p:nvPr>
            <p:ph type="ftr"/>
          </p:nvPr>
        </p:nvSpPr>
        <p:spPr>
          <a:xfrm>
            <a:off x="0" y="10157400"/>
            <a:ext cx="3280680" cy="534240"/>
          </a:xfrm>
          <a:prstGeom prst="rect">
            <a:avLst/>
          </a:prstGeom>
        </p:spPr>
        <p:txBody>
          <a:bodyPr lIns="0" rIns="0" tIns="0" bIns="0" anchor="b"/>
          <a:p>
            <a:r>
              <a:rPr b="0" lang="fr-BE" sz="1400" spc="-1" strike="noStrike">
                <a:latin typeface="Times New Roman"/>
              </a:rPr>
              <a:t>&lt;footer&gt;</a:t>
            </a:r>
            <a:endParaRPr b="0" lang="fr-BE" sz="1400" spc="-1" strike="noStrike">
              <a:latin typeface="Times New Roman"/>
            </a:endParaRPr>
          </a:p>
        </p:txBody>
      </p:sp>
      <p:sp>
        <p:nvSpPr>
          <p:cNvPr id="173" name="PlaceHolder 6"/>
          <p:cNvSpPr>
            <a:spLocks noGrp="1"/>
          </p:cNvSpPr>
          <p:nvPr>
            <p:ph type="sldNum"/>
          </p:nvPr>
        </p:nvSpPr>
        <p:spPr>
          <a:xfrm>
            <a:off x="4278960" y="10157400"/>
            <a:ext cx="3280680" cy="534240"/>
          </a:xfrm>
          <a:prstGeom prst="rect">
            <a:avLst/>
          </a:prstGeom>
        </p:spPr>
        <p:txBody>
          <a:bodyPr lIns="0" rIns="0" tIns="0" bIns="0" anchor="b"/>
          <a:p>
            <a:pPr algn="r"/>
            <a:fld id="{26A5E9D3-357A-4ABF-A49B-A6938AC5B4A8}" type="slidenum">
              <a:rPr b="0" lang="fr-BE" sz="1400" spc="-1" strike="noStrike">
                <a:latin typeface="Times New Roman"/>
              </a:rPr>
              <a:t>&lt;number&gt;</a:t>
            </a:fld>
            <a:endParaRPr b="0" lang="fr-B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685800" y="1143000"/>
            <a:ext cx="5486040" cy="3085920"/>
          </a:xfrm>
          <a:prstGeom prst="rect">
            <a:avLst/>
          </a:prstGeom>
        </p:spPr>
      </p:sp>
      <p:sp>
        <p:nvSpPr>
          <p:cNvPr id="310" name="PlaceHolder 2"/>
          <p:cNvSpPr>
            <a:spLocks noGrp="1"/>
          </p:cNvSpPr>
          <p:nvPr>
            <p:ph type="body"/>
          </p:nvPr>
        </p:nvSpPr>
        <p:spPr>
          <a:xfrm>
            <a:off x="685800" y="4400640"/>
            <a:ext cx="5486040" cy="3600000"/>
          </a:xfrm>
          <a:prstGeom prst="rect">
            <a:avLst/>
          </a:prstGeom>
        </p:spPr>
        <p:txBody>
          <a:bodyPr/>
          <a:p>
            <a:endParaRPr b="0" lang="fr-BE" sz="2000" spc="-1" strike="noStrike">
              <a:latin typeface="Arial"/>
            </a:endParaRPr>
          </a:p>
        </p:txBody>
      </p:sp>
      <p:sp>
        <p:nvSpPr>
          <p:cNvPr id="311" name="TextShape 3"/>
          <p:cNvSpPr txBox="1"/>
          <p:nvPr/>
        </p:nvSpPr>
        <p:spPr>
          <a:xfrm>
            <a:off x="3884760" y="8685360"/>
            <a:ext cx="2971440" cy="458280"/>
          </a:xfrm>
          <a:prstGeom prst="rect">
            <a:avLst/>
          </a:prstGeom>
          <a:noFill/>
          <a:ln>
            <a:noFill/>
          </a:ln>
        </p:spPr>
        <p:txBody>
          <a:bodyPr anchor="b"/>
          <a:p>
            <a:pPr algn="r">
              <a:lnSpc>
                <a:spcPct val="100000"/>
              </a:lnSpc>
            </a:pPr>
            <a:fld id="{4A2B965A-D4FC-40A0-8130-CBB231575314}"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685800" y="1143000"/>
            <a:ext cx="5486040" cy="3085920"/>
          </a:xfrm>
          <a:prstGeom prst="rect">
            <a:avLst/>
          </a:prstGeom>
        </p:spPr>
      </p:sp>
      <p:sp>
        <p:nvSpPr>
          <p:cNvPr id="325" name="PlaceHolder 2"/>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StarSymbol"/>
              <a:buChar char="-"/>
            </a:pPr>
            <a:r>
              <a:rPr b="0" lang="fr-BE" sz="2000" spc="-1" strike="noStrike">
                <a:latin typeface="Arial"/>
              </a:rPr>
              <a:t>Analyse des lettres, mots, groupe de mots, phrases?</a:t>
            </a:r>
            <a:endParaRPr b="0" lang="fr-BE" sz="2000" spc="-1" strike="noStrike">
              <a:latin typeface="Arial"/>
            </a:endParaRPr>
          </a:p>
          <a:p>
            <a:pPr marL="171360" indent="-171000">
              <a:lnSpc>
                <a:spcPct val="100000"/>
              </a:lnSpc>
              <a:buClr>
                <a:srgbClr val="000000"/>
              </a:buClr>
              <a:buFont typeface="StarSymbol"/>
              <a:buChar char="-"/>
            </a:pPr>
            <a:r>
              <a:rPr b="0" lang="fr-BE" sz="2000" spc="-1" strike="noStrike">
                <a:latin typeface="Arial"/>
              </a:rPr>
              <a:t>Documents non structurellement identiques: on ne peut pas se baser sur une structure homogène de tous les documents; un article scientifique n’est pas un commentaire de réseau social, n’est pas un roman, etc</a:t>
            </a:r>
            <a:endParaRPr b="0" lang="fr-BE" sz="2000" spc="-1" strike="noStrike">
              <a:latin typeface="Arial"/>
            </a:endParaRPr>
          </a:p>
          <a:p>
            <a:pPr marL="171360" indent="-171000">
              <a:lnSpc>
                <a:spcPct val="100000"/>
              </a:lnSpc>
              <a:buClr>
                <a:srgbClr val="000000"/>
              </a:buClr>
              <a:buFont typeface="StarSymbol"/>
              <a:buChar char="-"/>
            </a:pPr>
            <a:r>
              <a:rPr b="0" lang="fr-BE" sz="2000" spc="-1" strike="noStrike">
                <a:latin typeface="Arial"/>
              </a:rPr>
              <a:t>Langage=multilingue, implique que les théories de text mining doivent être applicables pour toutes les langues (or chaque langue a sa linguistique propre)</a:t>
            </a:r>
            <a:endParaRPr b="0" lang="fr-BE" sz="2000" spc="-1" strike="noStrike">
              <a:latin typeface="Arial"/>
            </a:endParaRPr>
          </a:p>
          <a:p>
            <a:pPr marL="171360" indent="-171000">
              <a:lnSpc>
                <a:spcPct val="100000"/>
              </a:lnSpc>
              <a:buClr>
                <a:srgbClr val="000000"/>
              </a:buClr>
              <a:buFont typeface="StarSymbol"/>
              <a:buChar char="-"/>
            </a:pPr>
            <a:r>
              <a:rPr b="0" lang="fr-BE" sz="2000" spc="-1" strike="noStrike">
                <a:latin typeface="Arial"/>
              </a:rPr>
              <a:t>Relation complexe entre concepts:  “AOL merges with Time-Warner” - “Time-Warner is bought by AOL” </a:t>
            </a:r>
            <a:endParaRPr b="0" lang="fr-BE" sz="2000" spc="-1" strike="noStrike">
              <a:latin typeface="Arial"/>
            </a:endParaRPr>
          </a:p>
          <a:p>
            <a:pPr marL="171360" indent="-171000">
              <a:lnSpc>
                <a:spcPct val="100000"/>
              </a:lnSpc>
              <a:buClr>
                <a:srgbClr val="000000"/>
              </a:buClr>
              <a:buFont typeface="StarSymbol"/>
              <a:buChar char="-"/>
            </a:pPr>
            <a:r>
              <a:rPr b="0" lang="fr-BE" sz="2000" spc="-1" strike="noStrike">
                <a:latin typeface="Arial"/>
              </a:rPr>
              <a:t>Ambiguité: automobile = voiture = vehicule = Hyundai et sensibilité au contexte qui définit le sens: apple</a:t>
            </a:r>
            <a:endParaRPr b="0" lang="fr-BE" sz="2000" spc="-1" strike="noStrike">
              <a:latin typeface="Arial"/>
            </a:endParaRPr>
          </a:p>
          <a:p>
            <a:pPr>
              <a:lnSpc>
                <a:spcPct val="100000"/>
              </a:lnSpc>
            </a:pPr>
            <a:endParaRPr b="0" lang="fr-BE" sz="2000" spc="-1" strike="noStrike">
              <a:latin typeface="Arial"/>
            </a:endParaRPr>
          </a:p>
          <a:p>
            <a:pPr>
              <a:lnSpc>
                <a:spcPct val="100000"/>
              </a:lnSpc>
            </a:pPr>
            <a:endParaRPr b="0" lang="fr-BE" sz="2000" spc="-1" strike="noStrike">
              <a:latin typeface="Arial"/>
            </a:endParaRPr>
          </a:p>
        </p:txBody>
      </p:sp>
      <p:sp>
        <p:nvSpPr>
          <p:cNvPr id="326" name="TextShape 3"/>
          <p:cNvSpPr txBox="1"/>
          <p:nvPr/>
        </p:nvSpPr>
        <p:spPr>
          <a:xfrm>
            <a:off x="3884760" y="8685360"/>
            <a:ext cx="2971440" cy="458280"/>
          </a:xfrm>
          <a:prstGeom prst="rect">
            <a:avLst/>
          </a:prstGeom>
          <a:noFill/>
          <a:ln>
            <a:noFill/>
          </a:ln>
        </p:spPr>
        <p:txBody>
          <a:bodyPr anchor="b"/>
          <a:p>
            <a:pPr algn="r">
              <a:lnSpc>
                <a:spcPct val="100000"/>
              </a:lnSpc>
            </a:pPr>
            <a:fld id="{37A1FC99-0B8E-4604-A195-102AD4D4EBEC}"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685800" y="1143000"/>
            <a:ext cx="5486040" cy="3085920"/>
          </a:xfrm>
          <a:prstGeom prst="rect">
            <a:avLst/>
          </a:prstGeom>
        </p:spPr>
      </p:sp>
      <p:sp>
        <p:nvSpPr>
          <p:cNvPr id="32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Bag of words = vector space model car on met ça sous forme de matrice (documents-termes)</a:t>
            </a:r>
            <a:endParaRPr b="0" lang="fr-BE" sz="2000" spc="-1" strike="noStrike">
              <a:latin typeface="Arial"/>
            </a:endParaRPr>
          </a:p>
          <a:p>
            <a:pPr marL="216000" indent="-216000">
              <a:lnSpc>
                <a:spcPct val="100000"/>
              </a:lnSpc>
            </a:pPr>
            <a:r>
              <a:rPr b="0" lang="fr-BE" sz="2000" spc="-1" strike="noStrike">
                <a:latin typeface="Arial"/>
              </a:rPr>
              <a:t>On aura des documents « scientifiques » donc moins de problème d’ambiguïté ou de sensibilité au contexte</a:t>
            </a:r>
            <a:endParaRPr b="0" lang="fr-BE" sz="2000" spc="-1" strike="noStrike">
              <a:latin typeface="Arial"/>
            </a:endParaRPr>
          </a:p>
        </p:txBody>
      </p:sp>
      <p:sp>
        <p:nvSpPr>
          <p:cNvPr id="329" name="TextShape 3"/>
          <p:cNvSpPr txBox="1"/>
          <p:nvPr/>
        </p:nvSpPr>
        <p:spPr>
          <a:xfrm>
            <a:off x="3884760" y="8685360"/>
            <a:ext cx="2971440" cy="458280"/>
          </a:xfrm>
          <a:prstGeom prst="rect">
            <a:avLst/>
          </a:prstGeom>
          <a:noFill/>
          <a:ln>
            <a:noFill/>
          </a:ln>
        </p:spPr>
        <p:txBody>
          <a:bodyPr anchor="b"/>
          <a:p>
            <a:pPr algn="r">
              <a:lnSpc>
                <a:spcPct val="100000"/>
              </a:lnSpc>
            </a:pPr>
            <a:fld id="{10D5CE19-714D-4988-BDA8-9634C78AEC3C}"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685800" y="1143000"/>
            <a:ext cx="5486040" cy="3085920"/>
          </a:xfrm>
          <a:prstGeom prst="rect">
            <a:avLst/>
          </a:prstGeom>
        </p:spPr>
      </p:sp>
      <p:sp>
        <p:nvSpPr>
          <p:cNvPr id="331" name="PlaceHolder 2"/>
          <p:cNvSpPr>
            <a:spLocks noGrp="1"/>
          </p:cNvSpPr>
          <p:nvPr>
            <p:ph type="body"/>
          </p:nvPr>
        </p:nvSpPr>
        <p:spPr>
          <a:xfrm>
            <a:off x="685800" y="4400640"/>
            <a:ext cx="5486040" cy="3600000"/>
          </a:xfrm>
          <a:prstGeom prst="rect">
            <a:avLst/>
          </a:prstGeom>
        </p:spPr>
        <p:txBody>
          <a:bodyPr/>
          <a:p>
            <a:endParaRPr b="0" lang="fr-BE" sz="2000" spc="-1" strike="noStrike">
              <a:latin typeface="Arial"/>
            </a:endParaRPr>
          </a:p>
        </p:txBody>
      </p:sp>
      <p:sp>
        <p:nvSpPr>
          <p:cNvPr id="332" name="TextShape 3"/>
          <p:cNvSpPr txBox="1"/>
          <p:nvPr/>
        </p:nvSpPr>
        <p:spPr>
          <a:xfrm>
            <a:off x="3884760" y="8685360"/>
            <a:ext cx="2971440" cy="458280"/>
          </a:xfrm>
          <a:prstGeom prst="rect">
            <a:avLst/>
          </a:prstGeom>
          <a:noFill/>
          <a:ln>
            <a:noFill/>
          </a:ln>
        </p:spPr>
        <p:txBody>
          <a:bodyPr anchor="b"/>
          <a:p>
            <a:pPr algn="r">
              <a:lnSpc>
                <a:spcPct val="100000"/>
              </a:lnSpc>
            </a:pPr>
            <a:fld id="{84D31B9D-5F16-4E3C-B7DA-35A6D76D75C9}"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685800" y="1143000"/>
            <a:ext cx="5486040" cy="3085920"/>
          </a:xfrm>
          <a:prstGeom prst="rect">
            <a:avLst/>
          </a:prstGeom>
        </p:spPr>
      </p:sp>
      <p:sp>
        <p:nvSpPr>
          <p:cNvPr id="33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On peut faire du BOF sur 1 seul doc mais ce qui est intéressant c’est de le faire sur plusieurs docs!</a:t>
            </a:r>
            <a:endParaRPr b="0" lang="fr-BE" sz="2000" spc="-1" strike="noStrike">
              <a:latin typeface="Arial"/>
            </a:endParaRPr>
          </a:p>
          <a:p>
            <a:pPr marL="216000" indent="-216000">
              <a:lnSpc>
                <a:spcPct val="100000"/>
              </a:lnSpc>
            </a:pPr>
            <a:r>
              <a:rPr b="0" lang="fr-BE" sz="2000" spc="-1" strike="noStrike">
                <a:latin typeface="Arial"/>
              </a:rPr>
              <a:t>Après preprocessing, on va calculer le poid de chaque mot (c-à-d la fréquence de son apparition dans chaque document) et la stocker dans une matrice.</a:t>
            </a:r>
            <a:endParaRPr b="0" lang="fr-BE" sz="2000" spc="-1" strike="noStrike">
              <a:latin typeface="Arial"/>
            </a:endParaRPr>
          </a:p>
          <a:p>
            <a:pPr marL="216000" indent="-216000">
              <a:lnSpc>
                <a:spcPct val="100000"/>
              </a:lnSpc>
            </a:pPr>
            <a:r>
              <a:rPr b="0" lang="fr-BE" sz="2000" spc="-1" strike="noStrike">
                <a:latin typeface="Arial"/>
              </a:rPr>
              <a:t>Colonnes = documents</a:t>
            </a:r>
            <a:endParaRPr b="0" lang="fr-BE" sz="2000" spc="-1" strike="noStrike">
              <a:latin typeface="Arial"/>
            </a:endParaRPr>
          </a:p>
          <a:p>
            <a:pPr marL="216000" indent="-216000">
              <a:lnSpc>
                <a:spcPct val="100000"/>
              </a:lnSpc>
            </a:pPr>
            <a:r>
              <a:rPr b="0" lang="fr-BE" sz="2000" spc="-1" strike="noStrike">
                <a:latin typeface="Arial"/>
              </a:rPr>
              <a:t>Lignes = mots qui apparaissent au moins 1 fois dans le texte </a:t>
            </a:r>
            <a:endParaRPr b="0" lang="fr-BE" sz="2000" spc="-1" strike="noStrike">
              <a:latin typeface="Arial"/>
            </a:endParaRPr>
          </a:p>
          <a:p>
            <a:pPr marL="216000" indent="-216000">
              <a:lnSpc>
                <a:spcPct val="100000"/>
              </a:lnSpc>
            </a:pPr>
            <a:r>
              <a:rPr b="0" lang="fr-BE" sz="2000" spc="-1" strike="noStrike">
                <a:latin typeface="Arial"/>
              </a:rPr>
              <a:t>La cellule ij stocke le poids (fréquence) du terme i dans le document j.</a:t>
            </a:r>
            <a:endParaRPr b="0" lang="fr-BE" sz="2000" spc="-1" strike="noStrike">
              <a:latin typeface="Arial"/>
            </a:endParaRPr>
          </a:p>
          <a:p>
            <a:pPr marL="216000" indent="-216000">
              <a:lnSpc>
                <a:spcPct val="100000"/>
              </a:lnSpc>
            </a:pPr>
            <a:r>
              <a:rPr b="0" lang="fr-BE" sz="2000" spc="-1" strike="noStrike">
                <a:latin typeface="Arial"/>
              </a:rPr>
              <a:t>Mais comment calculer ce poids? Ils existe différentes grandeurs</a:t>
            </a:r>
            <a:endParaRPr b="0" lang="fr-BE" sz="2000" spc="-1" strike="noStrike">
              <a:latin typeface="Arial"/>
            </a:endParaRPr>
          </a:p>
          <a:p>
            <a:pPr marL="216000" indent="-216000">
              <a:lnSpc>
                <a:spcPct val="100000"/>
              </a:lnSpc>
            </a:pPr>
            <a:endParaRPr b="0" lang="fr-BE" sz="2000" spc="-1" strike="noStrike">
              <a:latin typeface="Arial"/>
            </a:endParaRPr>
          </a:p>
        </p:txBody>
      </p:sp>
      <p:sp>
        <p:nvSpPr>
          <p:cNvPr id="335" name="TextShape 3"/>
          <p:cNvSpPr txBox="1"/>
          <p:nvPr/>
        </p:nvSpPr>
        <p:spPr>
          <a:xfrm>
            <a:off x="3884760" y="8685360"/>
            <a:ext cx="2971440" cy="458280"/>
          </a:xfrm>
          <a:prstGeom prst="rect">
            <a:avLst/>
          </a:prstGeom>
          <a:noFill/>
          <a:ln>
            <a:noFill/>
          </a:ln>
        </p:spPr>
        <p:txBody>
          <a:bodyPr anchor="b"/>
          <a:p>
            <a:pPr algn="r">
              <a:lnSpc>
                <a:spcPct val="100000"/>
              </a:lnSpc>
            </a:pPr>
            <a:fld id="{85670CCD-6EB2-46D8-A04E-74548741F578}"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6040" cy="3085920"/>
          </a:xfrm>
          <a:prstGeom prst="rect">
            <a:avLst/>
          </a:prstGeom>
        </p:spPr>
      </p:sp>
      <p:sp>
        <p:nvSpPr>
          <p:cNvPr id="31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Applications et exemples d’utilisation</a:t>
            </a:r>
            <a:endParaRPr b="0" lang="fr-BE" sz="2000" spc="-1" strike="noStrike">
              <a:latin typeface="Arial"/>
            </a:endParaRPr>
          </a:p>
          <a:p>
            <a:pPr marL="216000" indent="-216000">
              <a:lnSpc>
                <a:spcPct val="100000"/>
              </a:lnSpc>
            </a:pPr>
            <a:r>
              <a:rPr b="0" lang="fr-BE" sz="2000" spc="-1" strike="noStrike">
                <a:latin typeface="Arial"/>
              </a:rPr>
              <a:t>Défis du text mining par rapport à l’image (ce qui a été fait l’année dernière)</a:t>
            </a:r>
            <a:endParaRPr b="0" lang="fr-BE" sz="2000" spc="-1" strike="noStrike">
              <a:latin typeface="Arial"/>
            </a:endParaRPr>
          </a:p>
          <a:p>
            <a:pPr marL="216000" indent="-216000">
              <a:lnSpc>
                <a:spcPct val="100000"/>
              </a:lnSpc>
            </a:pPr>
            <a:r>
              <a:rPr b="0" lang="fr-BE" sz="2000" spc="-1" strike="noStrike">
                <a:latin typeface="Arial"/>
              </a:rPr>
              <a:t>Preprocessing: étapes de transformation d’un document avant son traitement à proprement parler</a:t>
            </a:r>
            <a:endParaRPr b="0" lang="fr-BE" sz="2000" spc="-1" strike="noStrike">
              <a:latin typeface="Arial"/>
            </a:endParaRPr>
          </a:p>
          <a:p>
            <a:pPr marL="216000" indent="-216000">
              <a:lnSpc>
                <a:spcPct val="100000"/>
              </a:lnSpc>
            </a:pPr>
            <a:r>
              <a:rPr b="0" lang="fr-BE" sz="2000" spc="-1" strike="noStrike">
                <a:latin typeface="Arial"/>
              </a:rPr>
              <a:t>BOF: on va s’attarder sur cette technique spécifique du text mining qui est élémentaire et basique mais très utilisée et permet de faire des choses pas mal.</a:t>
            </a:r>
            <a:endParaRPr b="0" lang="fr-BE" sz="2000" spc="-1" strike="noStrike">
              <a:latin typeface="Arial"/>
            </a:endParaRPr>
          </a:p>
        </p:txBody>
      </p:sp>
      <p:sp>
        <p:nvSpPr>
          <p:cNvPr id="314" name="TextShape 3"/>
          <p:cNvSpPr txBox="1"/>
          <p:nvPr/>
        </p:nvSpPr>
        <p:spPr>
          <a:xfrm>
            <a:off x="3884760" y="8685360"/>
            <a:ext cx="2971440" cy="458280"/>
          </a:xfrm>
          <a:prstGeom prst="rect">
            <a:avLst/>
          </a:prstGeom>
          <a:noFill/>
          <a:ln>
            <a:noFill/>
          </a:ln>
        </p:spPr>
        <p:txBody>
          <a:bodyPr anchor="b"/>
          <a:p>
            <a:pPr algn="r">
              <a:lnSpc>
                <a:spcPct val="100000"/>
              </a:lnSpc>
            </a:pPr>
            <a:fld id="{2F0AFD62-0C3E-4889-8381-9AA3F54D338F}"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685800" y="1143000"/>
            <a:ext cx="5486040" cy="308592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Poids du terme t dans le document d</a:t>
            </a:r>
            <a:endParaRPr b="0" lang="fr-BE" sz="2000" spc="-1" strike="noStrike">
              <a:latin typeface="Arial"/>
            </a:endParaRPr>
          </a:p>
          <a:p>
            <a:pPr marL="216000" indent="-216000">
              <a:lnSpc>
                <a:spcPct val="100000"/>
              </a:lnSpc>
            </a:pPr>
            <a:r>
              <a:rPr b="0" lang="fr-BE" sz="2000" spc="-1" strike="noStrike">
                <a:latin typeface="Arial"/>
              </a:rPr>
              <a:t>+: Simplicité, lissage de l’info car même importance pour tous les termes, adapté à certaines techniques et mesures de distance (distances de Jaccard) (indices de mesures de similarité entre textes</a:t>
            </a:r>
            <a:endParaRPr b="0" lang="fr-BE" sz="2000" spc="-1" strike="noStrike">
              <a:latin typeface="Arial"/>
            </a:endParaRPr>
          </a:p>
        </p:txBody>
      </p:sp>
      <p:sp>
        <p:nvSpPr>
          <p:cNvPr id="338" name="TextShape 3"/>
          <p:cNvSpPr txBox="1"/>
          <p:nvPr/>
        </p:nvSpPr>
        <p:spPr>
          <a:xfrm>
            <a:off x="3884760" y="8685360"/>
            <a:ext cx="2971440" cy="458280"/>
          </a:xfrm>
          <a:prstGeom prst="rect">
            <a:avLst/>
          </a:prstGeom>
          <a:noFill/>
          <a:ln>
            <a:noFill/>
          </a:ln>
        </p:spPr>
        <p:txBody>
          <a:bodyPr anchor="b"/>
          <a:p>
            <a:pPr algn="r">
              <a:lnSpc>
                <a:spcPct val="100000"/>
              </a:lnSpc>
            </a:pPr>
            <a:fld id="{CC717AC8-8DDE-4917-BB4B-5062826FDD2E}"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685800" y="1143000"/>
            <a:ext cx="5486040" cy="3085920"/>
          </a:xfrm>
          <a:prstGeom prst="rect">
            <a:avLst/>
          </a:prstGeom>
        </p:spPr>
      </p:sp>
      <p:sp>
        <p:nvSpPr>
          <p:cNvPr id="34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Ecarts entre documents exagérés -&gt; on peut faire normalisation ou autre mesure de distance</a:t>
            </a:r>
            <a:endParaRPr b="0" lang="fr-BE" sz="2000" spc="-1" strike="noStrike">
              <a:latin typeface="Arial"/>
            </a:endParaRPr>
          </a:p>
          <a:p>
            <a:pPr marL="216000" indent="-216000">
              <a:lnSpc>
                <a:spcPct val="100000"/>
              </a:lnSpc>
            </a:pPr>
            <a:r>
              <a:rPr b="0" lang="fr-BE" sz="2000" spc="-1" strike="noStrike">
                <a:latin typeface="Arial"/>
              </a:rPr>
              <a:t>F t,d = fréquence du terme t dans le document d</a:t>
            </a:r>
            <a:endParaRPr b="0" lang="fr-BE" sz="2000" spc="-1" strike="noStrike">
              <a:latin typeface="Arial"/>
            </a:endParaRPr>
          </a:p>
          <a:p>
            <a:pPr marL="216000" indent="-216000">
              <a:lnSpc>
                <a:spcPct val="100000"/>
              </a:lnSpc>
            </a:pPr>
            <a:r>
              <a:rPr b="0" lang="fr-BE" sz="2000" spc="-1" strike="noStrike">
                <a:latin typeface="Arial"/>
              </a:rPr>
              <a:t>Prévalence des termes dans l’ensemble des documents; on ne tient pas compte </a:t>
            </a:r>
            <a:endParaRPr b="0" lang="fr-BE" sz="2000" spc="-1" strike="noStrike">
              <a:latin typeface="Arial"/>
            </a:endParaRPr>
          </a:p>
        </p:txBody>
      </p:sp>
      <p:sp>
        <p:nvSpPr>
          <p:cNvPr id="341" name="TextShape 3"/>
          <p:cNvSpPr txBox="1"/>
          <p:nvPr/>
        </p:nvSpPr>
        <p:spPr>
          <a:xfrm>
            <a:off x="3884760" y="8685360"/>
            <a:ext cx="2971440" cy="458280"/>
          </a:xfrm>
          <a:prstGeom prst="rect">
            <a:avLst/>
          </a:prstGeom>
          <a:noFill/>
          <a:ln>
            <a:noFill/>
          </a:ln>
        </p:spPr>
        <p:txBody>
          <a:bodyPr anchor="b"/>
          <a:p>
            <a:pPr algn="r">
              <a:lnSpc>
                <a:spcPct val="100000"/>
              </a:lnSpc>
            </a:pPr>
            <a:fld id="{08A4AF05-526F-4BB9-AD13-8DA303EBB90B}"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685800" y="1143000"/>
            <a:ext cx="5486040" cy="3085920"/>
          </a:xfrm>
          <a:prstGeom prst="rect">
            <a:avLst/>
          </a:prstGeom>
        </p:spPr>
      </p:sp>
      <p:sp>
        <p:nvSpPr>
          <p:cNvPr id="343" name="PlaceHolder 2"/>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StarSymbol"/>
              <a:buChar char="-"/>
            </a:pPr>
            <a:r>
              <a:rPr b="0" lang="fr-BE" sz="2000" spc="-1" strike="noStrike">
                <a:latin typeface="Arial"/>
              </a:rPr>
              <a:t>Norma log: permet juste de diminuer l’écart entre </a:t>
            </a:r>
            <a:endParaRPr b="0" lang="fr-BE" sz="2000" spc="-1" strike="noStrike">
              <a:latin typeface="Arial"/>
            </a:endParaRPr>
          </a:p>
          <a:p>
            <a:pPr marL="171360" indent="-171000">
              <a:lnSpc>
                <a:spcPct val="100000"/>
              </a:lnSpc>
              <a:buClr>
                <a:srgbClr val="000000"/>
              </a:buClr>
              <a:buFont typeface="StarSymbol"/>
              <a:buChar char="-"/>
            </a:pPr>
            <a:r>
              <a:rPr b="0" lang="fr-BE" sz="2000" spc="-1" strike="noStrike">
                <a:latin typeface="Arial"/>
              </a:rPr>
              <a:t>Norma double 0,5: On pondère la fréquence par le nombre d’apparition du terme le plus fréquent du document (une manière de tenir compte de la longueur</a:t>
            </a:r>
            <a:endParaRPr b="0" lang="fr-BE" sz="2000" spc="-1" strike="noStrike">
              <a:latin typeface="Arial"/>
            </a:endParaRPr>
          </a:p>
          <a:p>
            <a:pPr marL="171360" indent="-171000">
              <a:lnSpc>
                <a:spcPct val="100000"/>
              </a:lnSpc>
              <a:buClr>
                <a:srgbClr val="000000"/>
              </a:buClr>
              <a:buFont typeface="StarSymbol"/>
              <a:buChar char="-"/>
            </a:pPr>
            <a:r>
              <a:rPr b="0" lang="fr-BE" sz="2000" spc="-1" strike="noStrike">
                <a:latin typeface="Arial"/>
              </a:rPr>
              <a:t>On pondère la fréquence par le nombre de termes présents dans le document (une autre manière de tenir compte de la longueur) </a:t>
            </a:r>
            <a:endParaRPr b="0" lang="fr-BE" sz="2000" spc="-1" strike="noStrike">
              <a:latin typeface="Arial"/>
            </a:endParaRPr>
          </a:p>
        </p:txBody>
      </p:sp>
      <p:sp>
        <p:nvSpPr>
          <p:cNvPr id="344" name="TextShape 3"/>
          <p:cNvSpPr txBox="1"/>
          <p:nvPr/>
        </p:nvSpPr>
        <p:spPr>
          <a:xfrm>
            <a:off x="3884760" y="8685360"/>
            <a:ext cx="2971440" cy="458280"/>
          </a:xfrm>
          <a:prstGeom prst="rect">
            <a:avLst/>
          </a:prstGeom>
          <a:noFill/>
          <a:ln>
            <a:noFill/>
          </a:ln>
        </p:spPr>
        <p:txBody>
          <a:bodyPr anchor="b"/>
          <a:p>
            <a:pPr algn="r">
              <a:lnSpc>
                <a:spcPct val="100000"/>
              </a:lnSpc>
            </a:pPr>
            <a:fld id="{E0070B57-7C1B-4DB2-AB89-9CEA167C1311}"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685800" y="1143000"/>
            <a:ext cx="5486040" cy="3085920"/>
          </a:xfrm>
          <a:prstGeom prst="rect">
            <a:avLst/>
          </a:prstGeom>
        </p:spPr>
      </p:sp>
      <p:sp>
        <p:nvSpPr>
          <p:cNvPr id="34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IDF = calcul de fréquence et plus de poids: à l’échelle du corpus! Idf (t,d) = fréquence inverse du terme t dans le corpus = indice de rareté du terme dans le corpus. Plus elle est élevée, plus le terme est rare! Si IDF=0, le terme est présent dans tous les documents</a:t>
            </a:r>
            <a:endParaRPr b="0" lang="fr-BE" sz="2000" spc="-1" strike="noStrike">
              <a:latin typeface="Arial"/>
            </a:endParaRPr>
          </a:p>
          <a:p>
            <a:pPr marL="216000" indent="-216000">
              <a:lnSpc>
                <a:spcPct val="100000"/>
              </a:lnSpc>
            </a:pPr>
            <a:r>
              <a:rPr b="0" lang="fr-BE" sz="2000" spc="-1" strike="noStrike">
                <a:latin typeface="Arial"/>
              </a:rPr>
              <a:t>Un terme présent dans presque tout le corpus (D) influe peu quand il apparaît dans un document. A l’inverse, un terme rare apparaissant dans un document doit retenir notre attention. L’IDF mesure l’importance d’un terme dans un corpus</a:t>
            </a:r>
            <a:endParaRPr b="0" lang="fr-BE" sz="2000" spc="-1" strike="noStrike">
              <a:latin typeface="Arial"/>
            </a:endParaRPr>
          </a:p>
        </p:txBody>
      </p:sp>
      <p:sp>
        <p:nvSpPr>
          <p:cNvPr id="347" name="TextShape 3"/>
          <p:cNvSpPr txBox="1"/>
          <p:nvPr/>
        </p:nvSpPr>
        <p:spPr>
          <a:xfrm>
            <a:off x="3884760" y="8685360"/>
            <a:ext cx="2971440" cy="458280"/>
          </a:xfrm>
          <a:prstGeom prst="rect">
            <a:avLst/>
          </a:prstGeom>
          <a:noFill/>
          <a:ln>
            <a:noFill/>
          </a:ln>
        </p:spPr>
        <p:txBody>
          <a:bodyPr anchor="b"/>
          <a:p>
            <a:pPr algn="r">
              <a:lnSpc>
                <a:spcPct val="100000"/>
              </a:lnSpc>
            </a:pPr>
            <a:fld id="{74165C81-528A-483A-98EC-2B5B5B2B847D}"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685800" y="1143000"/>
            <a:ext cx="5486040" cy="3085920"/>
          </a:xfrm>
          <a:prstGeom prst="rect">
            <a:avLst/>
          </a:prstGeom>
        </p:spPr>
      </p:sp>
      <p:sp>
        <p:nvSpPr>
          <p:cNvPr id="349"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Dictionnaire= ensemble des mots qui apparaissent au moins une fois dans chaque document</a:t>
            </a:r>
            <a:endParaRPr b="0" lang="fr-BE" sz="2000" spc="-1" strike="noStrike">
              <a:latin typeface="Arial"/>
            </a:endParaRPr>
          </a:p>
        </p:txBody>
      </p:sp>
      <p:sp>
        <p:nvSpPr>
          <p:cNvPr id="350" name="TextShape 3"/>
          <p:cNvSpPr txBox="1"/>
          <p:nvPr/>
        </p:nvSpPr>
        <p:spPr>
          <a:xfrm>
            <a:off x="3884760" y="8685360"/>
            <a:ext cx="2971440" cy="458280"/>
          </a:xfrm>
          <a:prstGeom prst="rect">
            <a:avLst/>
          </a:prstGeom>
          <a:noFill/>
          <a:ln>
            <a:noFill/>
          </a:ln>
        </p:spPr>
        <p:txBody>
          <a:bodyPr anchor="b"/>
          <a:p>
            <a:pPr algn="r">
              <a:lnSpc>
                <a:spcPct val="100000"/>
              </a:lnSpc>
            </a:pPr>
            <a:fld id="{9AFB718A-EC7A-4318-B76B-A3D93C2D3EAE}"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685800" y="1143000"/>
            <a:ext cx="5486040" cy="3085920"/>
          </a:xfrm>
          <a:prstGeom prst="rect">
            <a:avLst/>
          </a:prstGeom>
        </p:spPr>
      </p:sp>
      <p:sp>
        <p:nvSpPr>
          <p:cNvPr id="35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Le TF-IDF d’un terme dans un document est élevé quand le terme apparait beaucoup dans le document (f t,d) mais il se fait rare par ailleurs (dans le corpus).</a:t>
            </a:r>
            <a:endParaRPr b="0" lang="fr-BE" sz="2000" spc="-1" strike="noStrike">
              <a:latin typeface="Arial"/>
            </a:endParaRPr>
          </a:p>
          <a:p>
            <a:pPr marL="216000" indent="-216000">
              <a:lnSpc>
                <a:spcPct val="100000"/>
              </a:lnSpc>
            </a:pPr>
            <a:r>
              <a:rPr b="0" lang="fr-BE" sz="2000" spc="-1" strike="noStrike">
                <a:latin typeface="Arial"/>
              </a:rPr>
              <a:t>Cela signifiera que ce terme sera particulièrement adapté pour différencier ce document des autres documents.</a:t>
            </a:r>
            <a:endParaRPr b="0" lang="fr-BE" sz="2000" spc="-1" strike="noStrike">
              <a:latin typeface="Arial"/>
            </a:endParaRPr>
          </a:p>
        </p:txBody>
      </p:sp>
      <p:sp>
        <p:nvSpPr>
          <p:cNvPr id="353" name="TextShape 3"/>
          <p:cNvSpPr txBox="1"/>
          <p:nvPr/>
        </p:nvSpPr>
        <p:spPr>
          <a:xfrm>
            <a:off x="3884760" y="8685360"/>
            <a:ext cx="2971440" cy="458280"/>
          </a:xfrm>
          <a:prstGeom prst="rect">
            <a:avLst/>
          </a:prstGeom>
          <a:noFill/>
          <a:ln>
            <a:noFill/>
          </a:ln>
        </p:spPr>
        <p:txBody>
          <a:bodyPr anchor="b"/>
          <a:p>
            <a:pPr algn="r">
              <a:lnSpc>
                <a:spcPct val="100000"/>
              </a:lnSpc>
            </a:pPr>
            <a:fld id="{8FD23FB4-49AB-45EA-8FC4-4043C3FB4A97}"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685800" y="1143000"/>
            <a:ext cx="5486040" cy="3085920"/>
          </a:xfrm>
          <a:prstGeom prst="rect">
            <a:avLst/>
          </a:prstGeom>
        </p:spPr>
      </p:sp>
      <p:sp>
        <p:nvSpPr>
          <p:cNvPr id="355" name="PlaceHolder 2"/>
          <p:cNvSpPr>
            <a:spLocks noGrp="1"/>
          </p:cNvSpPr>
          <p:nvPr>
            <p:ph type="body"/>
          </p:nvPr>
        </p:nvSpPr>
        <p:spPr>
          <a:xfrm>
            <a:off x="685800" y="4400640"/>
            <a:ext cx="5486040" cy="3600000"/>
          </a:xfrm>
          <a:prstGeom prst="rect">
            <a:avLst/>
          </a:prstGeom>
        </p:spPr>
        <p:txBody>
          <a:bodyPr/>
          <a:p>
            <a:endParaRPr b="0" lang="fr-BE" sz="2000" spc="-1" strike="noStrike">
              <a:latin typeface="Arial"/>
            </a:endParaRPr>
          </a:p>
        </p:txBody>
      </p:sp>
      <p:sp>
        <p:nvSpPr>
          <p:cNvPr id="356" name="TextShape 3"/>
          <p:cNvSpPr txBox="1"/>
          <p:nvPr/>
        </p:nvSpPr>
        <p:spPr>
          <a:xfrm>
            <a:off x="3884760" y="8685360"/>
            <a:ext cx="2971440" cy="458280"/>
          </a:xfrm>
          <a:prstGeom prst="rect">
            <a:avLst/>
          </a:prstGeom>
          <a:noFill/>
          <a:ln>
            <a:noFill/>
          </a:ln>
        </p:spPr>
        <p:txBody>
          <a:bodyPr anchor="b"/>
          <a:p>
            <a:pPr algn="r">
              <a:lnSpc>
                <a:spcPct val="100000"/>
              </a:lnSpc>
            </a:pPr>
            <a:fld id="{7ABC6C81-587A-4A3B-82E7-6DB8069239CB}"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685800" y="1143000"/>
            <a:ext cx="5486040" cy="3085920"/>
          </a:xfrm>
          <a:prstGeom prst="rect">
            <a:avLst/>
          </a:prstGeom>
        </p:spPr>
      </p:sp>
      <p:sp>
        <p:nvSpPr>
          <p:cNvPr id="31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1200" spc="-1" strike="noStrike">
                <a:solidFill>
                  <a:srgbClr val="000000"/>
                </a:solidFill>
                <a:latin typeface="+mn-lt"/>
                <a:ea typeface="+mn-ea"/>
              </a:rPr>
              <a:t>Exploiter les documents </a:t>
            </a:r>
            <a:r>
              <a:rPr b="1" lang="fr-BE" sz="1200" spc="-1" strike="noStrike">
                <a:solidFill>
                  <a:srgbClr val="000000"/>
                </a:solidFill>
                <a:latin typeface="+mn-lt"/>
                <a:ea typeface="+mn-ea"/>
              </a:rPr>
              <a:t>non structurés</a:t>
            </a:r>
            <a:r>
              <a:rPr b="0" lang="fr-BE" sz="1200" spc="-1" strike="noStrike">
                <a:solidFill>
                  <a:srgbClr val="000000"/>
                </a:solidFill>
                <a:latin typeface="+mn-lt"/>
                <a:ea typeface="+mn-ea"/>
              </a:rPr>
              <a:t> que sont les textes écrits, comme les fichiers bureautiques de type word, les emails, les powerpoints, les posts de réseaux sociaux et de forums, etc.</a:t>
            </a:r>
            <a:endParaRPr b="0" lang="fr-BE" sz="1200" spc="-1" strike="noStrike">
              <a:latin typeface="Arial"/>
            </a:endParaRPr>
          </a:p>
          <a:p>
            <a:pPr marL="216000" indent="-216000">
              <a:lnSpc>
                <a:spcPct val="100000"/>
              </a:lnSpc>
            </a:pPr>
            <a:r>
              <a:rPr b="0" lang="fr-BE" sz="1200" spc="-1" strike="noStrike">
                <a:solidFill>
                  <a:srgbClr val="000000"/>
                </a:solidFill>
                <a:latin typeface="+mn-lt"/>
                <a:ea typeface="+mn-ea"/>
              </a:rPr>
              <a:t>Pour extraire du sens de documents non structurés, le text mining s'appuie sur des techniques d'analyse linguistique</a:t>
            </a:r>
            <a:endParaRPr b="0" lang="fr-BE" sz="1200" spc="-1" strike="noStrike">
              <a:latin typeface="Arial"/>
            </a:endParaRPr>
          </a:p>
          <a:p>
            <a:pPr marL="216000" indent="-216000">
              <a:lnSpc>
                <a:spcPct val="100000"/>
              </a:lnSpc>
            </a:pPr>
            <a:r>
              <a:rPr b="0" lang="fr-BE" sz="2000" spc="-1" strike="noStrike">
                <a:solidFill>
                  <a:srgbClr val="000000"/>
                </a:solidFill>
                <a:latin typeface="+mn-lt"/>
                <a:ea typeface="+mn-ea"/>
              </a:rPr>
              <a:t>Mettre en algorithme un modèle simplifié des théories linguistiques (naturelles pour un être humain) dans des systèmes informatiques d'apprentissage et de statistiques</a:t>
            </a:r>
            <a:endParaRPr b="0" lang="fr-BE" sz="2000" spc="-1" strike="noStrike">
              <a:latin typeface="Arial"/>
            </a:endParaRPr>
          </a:p>
        </p:txBody>
      </p:sp>
      <p:sp>
        <p:nvSpPr>
          <p:cNvPr id="317" name="TextShape 3"/>
          <p:cNvSpPr txBox="1"/>
          <p:nvPr/>
        </p:nvSpPr>
        <p:spPr>
          <a:xfrm>
            <a:off x="3884760" y="8685360"/>
            <a:ext cx="2971440" cy="458280"/>
          </a:xfrm>
          <a:prstGeom prst="rect">
            <a:avLst/>
          </a:prstGeom>
          <a:noFill/>
          <a:ln>
            <a:noFill/>
          </a:ln>
        </p:spPr>
        <p:txBody>
          <a:bodyPr anchor="b"/>
          <a:p>
            <a:pPr algn="r">
              <a:lnSpc>
                <a:spcPct val="100000"/>
              </a:lnSpc>
            </a:pPr>
            <a:fld id="{E3677A7C-8734-4D79-A528-7A83EC7CB7E8}"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Distance Jaccard=indice de similarité</a:t>
            </a:r>
            <a:endParaRPr b="0" lang="fr-BE" sz="2000" spc="-1" strike="noStrike">
              <a:latin typeface="Arial"/>
            </a:endParaRPr>
          </a:p>
          <a:p>
            <a:pPr marL="216000" indent="-216000">
              <a:lnSpc>
                <a:spcPct val="100000"/>
              </a:lnSpc>
            </a:pPr>
            <a:r>
              <a:rPr b="0" lang="fr-BE" sz="2000" spc="-1" strike="noStrike">
                <a:latin typeface="Arial"/>
              </a:rPr>
              <a:t>P=nombre total de mots dans le dictionnaire</a:t>
            </a:r>
            <a:endParaRPr b="0" lang="fr-BE"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Distance euclidienne = mesure de dissimilarité: plus elle est faible, plus les documents sont similaires</a:t>
            </a:r>
            <a:endParaRPr b="0" lang="fr-BE"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Issue de la définition même du produit scalaire. Au nominateur: produit scalaire des 2 vecteurs. Au déno, produit des normes des vecteurs</a:t>
            </a:r>
            <a:endParaRPr b="0" lang="fr-BE"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cos; entre 0 et1.</a:t>
            </a:r>
            <a:endParaRPr b="0" lang="fr-BE" sz="2000" spc="-1" strike="noStrike">
              <a:latin typeface="Arial"/>
            </a:endParaRPr>
          </a:p>
          <a:p>
            <a:pPr marL="216000" indent="-216000">
              <a:lnSpc>
                <a:spcPct val="100000"/>
              </a:lnSpc>
            </a:pPr>
            <a:r>
              <a:rPr b="0" lang="fr-BE" sz="2000" spc="-1" strike="noStrike">
                <a:latin typeface="Arial"/>
              </a:rPr>
              <a:t>S’intéresse qu’aux cooccurrences: pas comme la distance de Jaccard, mieux car co-absences permettent mal de définir la similarité entre docs</a:t>
            </a:r>
            <a:endParaRPr b="0" lang="fr-BE"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685800" y="1143000"/>
            <a:ext cx="5486040" cy="3085920"/>
          </a:xfrm>
          <a:prstGeom prst="rect">
            <a:avLst/>
          </a:prstGeom>
        </p:spPr>
      </p:sp>
      <p:sp>
        <p:nvSpPr>
          <p:cNvPr id="36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A et B = documents à comparer</a:t>
            </a:r>
            <a:endParaRPr b="0" lang="fr-BE" sz="2000" spc="-1" strike="noStrike">
              <a:latin typeface="Arial"/>
            </a:endParaRPr>
          </a:p>
          <a:p>
            <a:pPr marL="216000" indent="-216000">
              <a:lnSpc>
                <a:spcPct val="100000"/>
              </a:lnSpc>
            </a:pPr>
            <a:r>
              <a:rPr b="0" lang="fr-BE" sz="2000" spc="-1" strike="noStrike">
                <a:latin typeface="Arial"/>
              </a:rPr>
              <a:t>D=distance euclidienne</a:t>
            </a:r>
            <a:endParaRPr b="0" lang="fr-BE" sz="2000" spc="-1" strike="noStrike">
              <a:latin typeface="Arial"/>
            </a:endParaRPr>
          </a:p>
          <a:p>
            <a:pPr marL="216000" indent="-216000">
              <a:lnSpc>
                <a:spcPct val="100000"/>
              </a:lnSpc>
            </a:pPr>
            <a:r>
              <a:rPr b="0" lang="fr-BE" sz="2000" spc="-1" strike="noStrike">
                <a:latin typeface="Arial"/>
              </a:rPr>
              <a:t>Theta = angle dont on va calculer le cosinus pour la distance cosinus.</a:t>
            </a:r>
            <a:endParaRPr b="0" lang="fr-BE" sz="2000" spc="-1" strike="noStrike">
              <a:latin typeface="Arial"/>
            </a:endParaRPr>
          </a:p>
          <a:p>
            <a:pPr marL="216000" indent="-216000">
              <a:lnSpc>
                <a:spcPct val="100000"/>
              </a:lnSpc>
            </a:pPr>
            <a:r>
              <a:rPr b="0" lang="fr-BE" sz="2000" spc="-1" strike="noStrike">
                <a:latin typeface="Arial"/>
              </a:rPr>
              <a:t>En x et y: pondération du terme x et du terme y pour chaque document</a:t>
            </a:r>
            <a:endParaRPr b="0" lang="fr-BE" sz="2000" spc="-1" strike="noStrike">
              <a:latin typeface="Arial"/>
            </a:endParaRPr>
          </a:p>
        </p:txBody>
      </p:sp>
      <p:sp>
        <p:nvSpPr>
          <p:cNvPr id="363" name="TextShape 3"/>
          <p:cNvSpPr txBox="1"/>
          <p:nvPr/>
        </p:nvSpPr>
        <p:spPr>
          <a:xfrm>
            <a:off x="3884760" y="8685360"/>
            <a:ext cx="2971440" cy="458280"/>
          </a:xfrm>
          <a:prstGeom prst="rect">
            <a:avLst/>
          </a:prstGeom>
          <a:noFill/>
          <a:ln>
            <a:noFill/>
          </a:ln>
        </p:spPr>
        <p:txBody>
          <a:bodyPr anchor="b"/>
          <a:p>
            <a:pPr algn="r">
              <a:lnSpc>
                <a:spcPct val="100000"/>
              </a:lnSpc>
            </a:pPr>
            <a:fld id="{D0CA4964-3912-4284-A273-DD90CFEFC24D}"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685800" y="1143000"/>
            <a:ext cx="5486040" cy="3085920"/>
          </a:xfrm>
          <a:prstGeom prst="rect">
            <a:avLst/>
          </a:prstGeom>
        </p:spPr>
      </p:sp>
      <p:sp>
        <p:nvSpPr>
          <p:cNvPr id="319"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fr-BE" sz="2000" spc="-1" strike="noStrike">
                <a:latin typeface="Arial"/>
              </a:rPr>
              <a:t>Situer le text mining dans son ensemble.</a:t>
            </a:r>
            <a:endParaRPr b="0" lang="fr-BE" sz="2000" spc="-1" strike="noStrike">
              <a:latin typeface="Arial"/>
            </a:endParaRPr>
          </a:p>
          <a:p>
            <a:pPr marL="216000" indent="-216000">
              <a:lnSpc>
                <a:spcPct val="100000"/>
              </a:lnSpc>
            </a:pPr>
            <a:r>
              <a:rPr b="0" lang="fr-BE" sz="2000" spc="-1" strike="noStrike">
                <a:latin typeface="Arial"/>
              </a:rPr>
              <a:t>Text mining ça concerne tant la classification de documents, que la recherche d’information (moteurs de recherche), que l’extraction de concept et d’information (résumé automatique), que le natural language processing. Voir comme toutes sortes de sciences sont impliquées: sciences informatiques et des données, IA et machine learning, stats, linguistique.</a:t>
            </a:r>
            <a:endParaRPr b="0" lang="fr-BE" sz="2000" spc="-1" strike="noStrike">
              <a:latin typeface="Arial"/>
            </a:endParaRPr>
          </a:p>
          <a:p>
            <a:pPr marL="216000" indent="-216000">
              <a:lnSpc>
                <a:spcPct val="100000"/>
              </a:lnSpc>
            </a:pPr>
            <a:r>
              <a:rPr b="0" lang="fr-BE" sz="2000" spc="-1" strike="noStrike">
                <a:latin typeface="Arial"/>
              </a:rPr>
              <a:t>   </a:t>
            </a:r>
            <a:endParaRPr b="0" lang="fr-BE" sz="2000" spc="-1" strike="noStrike">
              <a:latin typeface="Arial"/>
            </a:endParaRPr>
          </a:p>
          <a:p>
            <a:pPr marL="216000" indent="-216000">
              <a:lnSpc>
                <a:spcPct val="100000"/>
              </a:lnSpc>
            </a:pPr>
            <a:r>
              <a:rPr b="0" lang="fr-BE" sz="2000" spc="-1" strike="noStrike">
                <a:latin typeface="Arial"/>
              </a:rPr>
              <a:t>Intelligence artificielle: Construire des systèmes (ordi) qui peuvent réaliser des tâches intelligentes (autrement dit des tâches réalisées par l’humain)</a:t>
            </a:r>
            <a:endParaRPr b="0" lang="fr-BE" sz="2000" spc="-1" strike="noStrike">
              <a:latin typeface="Arial"/>
            </a:endParaRPr>
          </a:p>
          <a:p>
            <a:pPr lvl="1" marL="628560" indent="-171000">
              <a:lnSpc>
                <a:spcPct val="100000"/>
              </a:lnSpc>
              <a:buClr>
                <a:srgbClr val="000000"/>
              </a:buClr>
              <a:buFont typeface="StarSymbol"/>
              <a:buChar char="-"/>
            </a:pPr>
            <a:r>
              <a:rPr b="0" lang="fr-BE" sz="2000" spc="-1" strike="noStrike">
                <a:latin typeface="Arial"/>
              </a:rPr>
              <a:t>Machine learning: sous-ensemble de l’intelligence artificielle. Construire des systèmes capables d’apprendre par « expérience » (par entraînement, cfr année passée)</a:t>
            </a:r>
            <a:endParaRPr b="0" lang="fr-BE" sz="2000" spc="-1" strike="noStrike">
              <a:latin typeface="Arial"/>
            </a:endParaRPr>
          </a:p>
          <a:p>
            <a:pPr lvl="2" marL="1085760" indent="-171000">
              <a:lnSpc>
                <a:spcPct val="100000"/>
              </a:lnSpc>
              <a:buClr>
                <a:srgbClr val="000000"/>
              </a:buClr>
              <a:buFont typeface="StarSymbol"/>
              <a:buChar char="-"/>
            </a:pPr>
            <a:r>
              <a:rPr b="0" lang="fr-BE" sz="2000" spc="-1" strike="noStrike">
                <a:latin typeface="Arial"/>
              </a:rPr>
              <a:t>Deep learning: sous-ensemble du machine learning: Construire des systèmes qui utilisent des réseaux de neurones sur une large set de données.</a:t>
            </a:r>
            <a:endParaRPr b="0" lang="fr-BE" sz="2000" spc="-1" strike="noStrike">
              <a:latin typeface="Arial"/>
            </a:endParaRPr>
          </a:p>
          <a:p>
            <a:pPr lvl="1" marL="628560" indent="-171000">
              <a:lnSpc>
                <a:spcPct val="100000"/>
              </a:lnSpc>
              <a:buClr>
                <a:srgbClr val="000000"/>
              </a:buClr>
              <a:buFont typeface="StarSymbol"/>
              <a:buChar char="-"/>
            </a:pPr>
            <a:r>
              <a:rPr b="0" lang="fr-BE" sz="2000" spc="-1" strike="noStrike">
                <a:latin typeface="Arial"/>
              </a:rPr>
              <a:t>Natural language processing (NLP): sous-ensemble de l’IA (et sous-ensemble du text mining). Construire des systèmes capables de comprendre et interpréter le language humain (écrit ou parlé). Comprendre mais aussi générer du language. Intersection de pleins de domaines différents</a:t>
            </a:r>
            <a:endParaRPr b="0" lang="fr-BE" sz="2000" spc="-1" strike="noStrike">
              <a:latin typeface="Arial"/>
            </a:endParaRPr>
          </a:p>
          <a:p>
            <a:pPr marL="457200">
              <a:lnSpc>
                <a:spcPct val="100000"/>
              </a:lnSpc>
            </a:pPr>
            <a:endParaRPr b="0" lang="fr-BE" sz="2000" spc="-1" strike="noStrike">
              <a:latin typeface="Arial"/>
            </a:endParaRPr>
          </a:p>
          <a:p>
            <a:pPr marL="457200">
              <a:lnSpc>
                <a:spcPct val="100000"/>
              </a:lnSpc>
            </a:pPr>
            <a:r>
              <a:rPr b="0" lang="fr-BE" sz="2000" spc="-1" strike="noStrike">
                <a:latin typeface="Arial"/>
              </a:rPr>
              <a:t>Le deep learning est aussi appliqué dans le NLP: </a:t>
            </a:r>
            <a:endParaRPr b="0" lang="fr-BE" sz="2000" spc="-1" strike="noStrike">
              <a:latin typeface="Arial"/>
            </a:endParaRPr>
          </a:p>
          <a:p>
            <a:pPr marL="457200">
              <a:lnSpc>
                <a:spcPct val="100000"/>
              </a:lnSpc>
            </a:pPr>
            <a:endParaRPr b="0" lang="fr-BE" sz="2000" spc="-1" strike="noStrike">
              <a:latin typeface="Arial"/>
            </a:endParaRPr>
          </a:p>
        </p:txBody>
      </p:sp>
      <p:sp>
        <p:nvSpPr>
          <p:cNvPr id="320" name="TextShape 3"/>
          <p:cNvSpPr txBox="1"/>
          <p:nvPr/>
        </p:nvSpPr>
        <p:spPr>
          <a:xfrm>
            <a:off x="3884760" y="8685360"/>
            <a:ext cx="2971440" cy="458280"/>
          </a:xfrm>
          <a:prstGeom prst="rect">
            <a:avLst/>
          </a:prstGeom>
          <a:noFill/>
          <a:ln>
            <a:noFill/>
          </a:ln>
        </p:spPr>
        <p:txBody>
          <a:bodyPr anchor="b"/>
          <a:p>
            <a:pPr algn="r">
              <a:lnSpc>
                <a:spcPct val="100000"/>
              </a:lnSpc>
            </a:pPr>
            <a:fld id="{10AA4477-E12D-48F2-8CA4-A196334CC631}" type="slidenum">
              <a:rPr b="0" lang="fr-BE" sz="1200" spc="-1" strike="noStrike">
                <a:latin typeface="Times New Roman"/>
              </a:rPr>
              <a:t>&lt;number&gt;</a:t>
            </a:fld>
            <a:endParaRPr b="0" lang="fr-BE"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685800" y="1143000"/>
            <a:ext cx="5486040" cy="3085920"/>
          </a:xfrm>
          <a:prstGeom prst="rect">
            <a:avLst/>
          </a:prstGeom>
        </p:spPr>
      </p:sp>
      <p:sp>
        <p:nvSpPr>
          <p:cNvPr id="322" name="PlaceHolder 2"/>
          <p:cNvSpPr>
            <a:spLocks noGrp="1"/>
          </p:cNvSpPr>
          <p:nvPr>
            <p:ph type="body"/>
          </p:nvPr>
        </p:nvSpPr>
        <p:spPr>
          <a:xfrm>
            <a:off x="685800" y="4400640"/>
            <a:ext cx="5486040" cy="3600000"/>
          </a:xfrm>
          <a:prstGeom prst="rect">
            <a:avLst/>
          </a:prstGeom>
        </p:spPr>
        <p:txBody>
          <a:bodyPr/>
          <a:p>
            <a:pPr marL="457200">
              <a:lnSpc>
                <a:spcPct val="100000"/>
              </a:lnSpc>
            </a:pPr>
            <a:r>
              <a:rPr b="0" lang="fr-BE" sz="2000" spc="-1" strike="noStrike">
                <a:latin typeface="Arial"/>
              </a:rPr>
              <a:t>NLP = branche du text mining. Principe = construire des systèmes capables de comprendre et interpréter le language humain (écrit ou parlé). Comprendre mais aussi générer du language</a:t>
            </a:r>
            <a:endParaRPr b="0" lang="fr-BE" sz="2000" spc="-1" strike="noStrike">
              <a:latin typeface="Arial"/>
            </a:endParaRPr>
          </a:p>
          <a:p>
            <a:pPr marL="457200">
              <a:lnSpc>
                <a:spcPct val="100000"/>
              </a:lnSpc>
            </a:pPr>
            <a:r>
              <a:rPr b="0" lang="fr-BE" sz="2000" spc="-1" strike="noStrike">
                <a:latin typeface="Arial"/>
              </a:rPr>
              <a:t>Différence entre NLP classique et NLP appliqué avec un réseau de neurones (deep learning).</a:t>
            </a:r>
            <a:endParaRPr b="0" lang="fr-BE" sz="2000" spc="-1" strike="noStrike">
              <a:latin typeface="Arial"/>
            </a:endParaRPr>
          </a:p>
          <a:p>
            <a:pPr marL="457200">
              <a:lnSpc>
                <a:spcPct val="100000"/>
              </a:lnSpc>
            </a:pPr>
            <a:r>
              <a:rPr b="0" lang="fr-BE" sz="2000" spc="-1" strike="noStrike">
                <a:latin typeface="Arial"/>
              </a:rPr>
              <a:t>On peut sortir le même genre d’infos. C’est juste qu’avec le NLP classique, on fait du preprocessing contrôlé sur le texte puis on va extraire « consciemment » des caractéristiques particulières au texte, contrairement au réseau de neurone où c’est juste de l’entrainement, on ne sait pas très bien ce qu’il se passe dans les couches cachées.</a:t>
            </a:r>
            <a:endParaRPr b="0" lang="fr-BE" sz="2000" spc="-1" strike="noStrike">
              <a:latin typeface="Arial"/>
            </a:endParaRPr>
          </a:p>
        </p:txBody>
      </p:sp>
      <p:sp>
        <p:nvSpPr>
          <p:cNvPr id="323" name="TextShape 3"/>
          <p:cNvSpPr txBox="1"/>
          <p:nvPr/>
        </p:nvSpPr>
        <p:spPr>
          <a:xfrm>
            <a:off x="3884760" y="8685360"/>
            <a:ext cx="2971440" cy="458280"/>
          </a:xfrm>
          <a:prstGeom prst="rect">
            <a:avLst/>
          </a:prstGeom>
          <a:noFill/>
          <a:ln>
            <a:noFill/>
          </a:ln>
        </p:spPr>
        <p:txBody>
          <a:bodyPr anchor="b"/>
          <a:p>
            <a:pPr algn="r">
              <a:lnSpc>
                <a:spcPct val="100000"/>
              </a:lnSpc>
            </a:pPr>
            <a:fld id="{11D58CC1-23C6-4517-9BA0-B4EA11FFDA16}" type="slidenum">
              <a:rPr b="0" lang="fr-BE" sz="1200" spc="-1" strike="noStrike">
                <a:latin typeface="Times New Roman"/>
              </a:rPr>
              <a:t>&lt;number&gt;</a:t>
            </a:fld>
            <a:endParaRPr b="0" lang="fr-B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91" name="PlaceHolder 2"/>
          <p:cNvSpPr>
            <a:spLocks noGrp="1"/>
          </p:cNvSpPr>
          <p:nvPr>
            <p:ph type="body"/>
          </p:nvPr>
        </p:nvSpPr>
        <p:spPr>
          <a:xfrm>
            <a:off x="838080" y="1825560"/>
            <a:ext cx="1051524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93"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94"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98"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99"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100"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02"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103"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04" name="PlaceHolder 4"/>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06"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07"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08" name="PlaceHolder 4"/>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10" name="PlaceHolder 2"/>
          <p:cNvSpPr>
            <a:spLocks noGrp="1"/>
          </p:cNvSpPr>
          <p:nvPr>
            <p:ph type="body"/>
          </p:nvPr>
        </p:nvSpPr>
        <p:spPr>
          <a:xfrm>
            <a:off x="838080" y="182556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11" name="PlaceHolder 3"/>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13"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14"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15"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16" name="PlaceHolder 5"/>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18" name="PlaceHolder 2"/>
          <p:cNvSpPr>
            <a:spLocks noGrp="1"/>
          </p:cNvSpPr>
          <p:nvPr>
            <p:ph type="body"/>
          </p:nvPr>
        </p:nvSpPr>
        <p:spPr>
          <a:xfrm>
            <a:off x="83808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19" name="PlaceHolder 3"/>
          <p:cNvSpPr>
            <a:spLocks noGrp="1"/>
          </p:cNvSpPr>
          <p:nvPr>
            <p:ph type="body"/>
          </p:nvPr>
        </p:nvSpPr>
        <p:spPr>
          <a:xfrm>
            <a:off x="439344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20" name="PlaceHolder 4"/>
          <p:cNvSpPr>
            <a:spLocks noGrp="1"/>
          </p:cNvSpPr>
          <p:nvPr>
            <p:ph type="body"/>
          </p:nvPr>
        </p:nvSpPr>
        <p:spPr>
          <a:xfrm>
            <a:off x="794916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21" name="PlaceHolder 5"/>
          <p:cNvSpPr>
            <a:spLocks noGrp="1"/>
          </p:cNvSpPr>
          <p:nvPr>
            <p:ph type="body"/>
          </p:nvPr>
        </p:nvSpPr>
        <p:spPr>
          <a:xfrm>
            <a:off x="83808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22" name="PlaceHolder 6"/>
          <p:cNvSpPr>
            <a:spLocks noGrp="1"/>
          </p:cNvSpPr>
          <p:nvPr>
            <p:ph type="body"/>
          </p:nvPr>
        </p:nvSpPr>
        <p:spPr>
          <a:xfrm>
            <a:off x="439344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23" name="PlaceHolder 7"/>
          <p:cNvSpPr>
            <a:spLocks noGrp="1"/>
          </p:cNvSpPr>
          <p:nvPr>
            <p:ph type="body"/>
          </p:nvPr>
        </p:nvSpPr>
        <p:spPr>
          <a:xfrm>
            <a:off x="794916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33"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35" name="PlaceHolder 2"/>
          <p:cNvSpPr>
            <a:spLocks noGrp="1"/>
          </p:cNvSpPr>
          <p:nvPr>
            <p:ph type="body"/>
          </p:nvPr>
        </p:nvSpPr>
        <p:spPr>
          <a:xfrm>
            <a:off x="838080" y="1825560"/>
            <a:ext cx="1051524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37"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138"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42"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43"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144"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46"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147"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48" name="PlaceHolder 4"/>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50"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51"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52" name="PlaceHolder 4"/>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54" name="PlaceHolder 2"/>
          <p:cNvSpPr>
            <a:spLocks noGrp="1"/>
          </p:cNvSpPr>
          <p:nvPr>
            <p:ph type="body"/>
          </p:nvPr>
        </p:nvSpPr>
        <p:spPr>
          <a:xfrm>
            <a:off x="838080" y="182556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55" name="PlaceHolder 3"/>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57"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58"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59"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60" name="PlaceHolder 5"/>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62" name="PlaceHolder 2"/>
          <p:cNvSpPr>
            <a:spLocks noGrp="1"/>
          </p:cNvSpPr>
          <p:nvPr>
            <p:ph type="body"/>
          </p:nvPr>
        </p:nvSpPr>
        <p:spPr>
          <a:xfrm>
            <a:off x="83808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63" name="PlaceHolder 3"/>
          <p:cNvSpPr>
            <a:spLocks noGrp="1"/>
          </p:cNvSpPr>
          <p:nvPr>
            <p:ph type="body"/>
          </p:nvPr>
        </p:nvSpPr>
        <p:spPr>
          <a:xfrm>
            <a:off x="439344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64" name="PlaceHolder 4"/>
          <p:cNvSpPr>
            <a:spLocks noGrp="1"/>
          </p:cNvSpPr>
          <p:nvPr>
            <p:ph type="body"/>
          </p:nvPr>
        </p:nvSpPr>
        <p:spPr>
          <a:xfrm>
            <a:off x="794916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65" name="PlaceHolder 5"/>
          <p:cNvSpPr>
            <a:spLocks noGrp="1"/>
          </p:cNvSpPr>
          <p:nvPr>
            <p:ph type="body"/>
          </p:nvPr>
        </p:nvSpPr>
        <p:spPr>
          <a:xfrm>
            <a:off x="83808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66" name="PlaceHolder 6"/>
          <p:cNvSpPr>
            <a:spLocks noGrp="1"/>
          </p:cNvSpPr>
          <p:nvPr>
            <p:ph type="body"/>
          </p:nvPr>
        </p:nvSpPr>
        <p:spPr>
          <a:xfrm>
            <a:off x="439344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67" name="PlaceHolder 7"/>
          <p:cNvSpPr>
            <a:spLocks noGrp="1"/>
          </p:cNvSpPr>
          <p:nvPr>
            <p:ph type="body"/>
          </p:nvPr>
        </p:nvSpPr>
        <p:spPr>
          <a:xfrm>
            <a:off x="794916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fr-FR"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fr-FR" sz="6000" spc="-1" strike="noStrike">
                <a:solidFill>
                  <a:srgbClr val="000000"/>
                </a:solidFill>
                <a:latin typeface="Calibri Light"/>
              </a:rPr>
              <a:t>Modifiez le style du titre</a:t>
            </a:r>
            <a:endParaRPr b="0" lang="fr-FR"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4A2FAA5D-9AF2-4015-BE82-5BA315979D6B}" type="datetime">
              <a:rPr b="0" lang="fr-BE" sz="1200" spc="-1" strike="noStrike">
                <a:solidFill>
                  <a:srgbClr val="8b8b8b"/>
                </a:solidFill>
                <a:latin typeface="Calibri"/>
              </a:rPr>
              <a:t>30/10/18</a:t>
            </a:fld>
            <a:endParaRPr b="0" lang="fr-BE"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fr-BE"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BA1B0C37-C9F1-4B43-A021-A03822E9A7A2}" type="slidenum">
              <a:rPr b="0" lang="fr-BE" sz="1200" spc="-1" strike="noStrike">
                <a:solidFill>
                  <a:srgbClr val="8b8b8b"/>
                </a:solidFill>
                <a:latin typeface="Calibri"/>
              </a:rPr>
              <a:t>&lt;number&gt;</a:t>
            </a:fld>
            <a:endParaRPr b="0" lang="fr-BE"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Calibri"/>
              </a:rPr>
              <a:t>Click to edit the outline text format</a:t>
            </a:r>
            <a:endParaRPr b="0" lang="fr-FR"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Calibri"/>
              </a:rPr>
              <a:t>Second Outline Level</a:t>
            </a:r>
            <a:endParaRPr b="0" lang="fr-FR"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Calibri"/>
              </a:rPr>
              <a:t>Third Outline Level</a:t>
            </a:r>
            <a:endParaRPr b="0" lang="fr-F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Calibri"/>
              </a:rPr>
              <a:t>Fourth Outline Level</a:t>
            </a:r>
            <a:endParaRPr b="0" lang="fr-F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fr-FR" sz="4400" spc="-1" strike="noStrike">
                <a:solidFill>
                  <a:srgbClr val="000000"/>
                </a:solidFill>
                <a:latin typeface="Calibri Light"/>
              </a:rPr>
              <a:t>Modifiez le style du titre</a:t>
            </a:r>
            <a:endParaRPr b="0" lang="fr-FR"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Modifier les styles du texte du masque</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fr-F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fr-FR"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08FF600A-2BBE-4C2C-8030-CF784FC9E684}" type="datetime">
              <a:rPr b="0" lang="fr-BE" sz="1200" spc="-1" strike="noStrike">
                <a:solidFill>
                  <a:srgbClr val="8b8b8b"/>
                </a:solidFill>
                <a:latin typeface="Calibri"/>
              </a:rPr>
              <a:t>30/10/18</a:t>
            </a:fld>
            <a:endParaRPr b="0" lang="fr-BE"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fr-BE"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4AA6462B-CB8E-45BA-BCF9-9A2403952B75}" type="slidenum">
              <a:rPr b="0" lang="fr-BE" sz="1200" spc="-1" strike="noStrike">
                <a:solidFill>
                  <a:srgbClr val="8b8b8b"/>
                </a:solidFill>
                <a:latin typeface="Calibri"/>
              </a:rPr>
              <a:t>1</a:t>
            </a:fld>
            <a:endParaRPr b="0" lang="fr-B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457200"/>
            <a:ext cx="3931920" cy="1599840"/>
          </a:xfrm>
          <a:prstGeom prst="rect">
            <a:avLst/>
          </a:prstGeom>
        </p:spPr>
        <p:txBody>
          <a:bodyPr anchor="b"/>
          <a:p>
            <a:pPr>
              <a:lnSpc>
                <a:spcPct val="90000"/>
              </a:lnSpc>
            </a:pPr>
            <a:r>
              <a:rPr b="0" lang="fr-FR" sz="3200" spc="-1" strike="noStrike">
                <a:solidFill>
                  <a:srgbClr val="000000"/>
                </a:solidFill>
                <a:latin typeface="Calibri Light"/>
              </a:rPr>
              <a:t>Modifiez le style du titre</a:t>
            </a:r>
            <a:endParaRPr b="0" lang="fr-FR" sz="3200" spc="-1" strike="noStrike">
              <a:solidFill>
                <a:srgbClr val="000000"/>
              </a:solidFill>
              <a:latin typeface="Calibri"/>
            </a:endParaRPr>
          </a:p>
        </p:txBody>
      </p:sp>
      <p:sp>
        <p:nvSpPr>
          <p:cNvPr id="83" name="PlaceHolder 2"/>
          <p:cNvSpPr>
            <a:spLocks noGrp="1"/>
          </p:cNvSpPr>
          <p:nvPr>
            <p:ph type="body"/>
          </p:nvPr>
        </p:nvSpPr>
        <p:spPr>
          <a:xfrm>
            <a:off x="5183280" y="987480"/>
            <a:ext cx="6171840" cy="4873320"/>
          </a:xfrm>
          <a:prstGeom prst="rect">
            <a:avLst/>
          </a:prstGeom>
        </p:spPr>
        <p:txBody>
          <a:bodyPr/>
          <a:p>
            <a:pPr marL="228600" indent="-228240">
              <a:lnSpc>
                <a:spcPct val="90000"/>
              </a:lnSpc>
              <a:spcBef>
                <a:spcPts val="1001"/>
              </a:spcBef>
              <a:buClr>
                <a:srgbClr val="000000"/>
              </a:buClr>
              <a:buFont typeface="Arial"/>
              <a:buChar char="•"/>
            </a:pPr>
            <a:r>
              <a:rPr b="0" lang="fr-FR" sz="3200" spc="-1" strike="noStrike">
                <a:solidFill>
                  <a:srgbClr val="000000"/>
                </a:solidFill>
                <a:latin typeface="Calibri"/>
              </a:rPr>
              <a:t>Modifier les styles du texte du masque</a:t>
            </a:r>
            <a:endParaRPr b="0" lang="fr-FR" sz="3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800" spc="-1" strike="noStrike">
                <a:solidFill>
                  <a:srgbClr val="000000"/>
                </a:solidFill>
                <a:latin typeface="Calibri"/>
              </a:rPr>
              <a:t>Deuxième niveau</a:t>
            </a:r>
            <a:endParaRPr b="0" lang="fr-FR" sz="2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400" spc="-1" strike="noStrike">
                <a:solidFill>
                  <a:srgbClr val="000000"/>
                </a:solidFill>
                <a:latin typeface="Calibri"/>
              </a:rPr>
              <a:t>Troisième niveau</a:t>
            </a:r>
            <a:endParaRPr b="0" lang="fr-FR" sz="24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2000" spc="-1" strike="noStrike">
                <a:solidFill>
                  <a:srgbClr val="000000"/>
                </a:solidFill>
                <a:latin typeface="Calibri"/>
              </a:rPr>
              <a:t>Quatrième niveau</a:t>
            </a:r>
            <a:endParaRPr b="0" lang="fr-FR" sz="20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fr-FR" sz="2000" spc="-1" strike="noStrike">
                <a:solidFill>
                  <a:srgbClr val="000000"/>
                </a:solidFill>
                <a:latin typeface="Calibri"/>
              </a:rPr>
              <a:t>Cinquième niveau</a:t>
            </a:r>
            <a:endParaRPr b="0" lang="fr-FR" sz="2000" spc="-1" strike="noStrike">
              <a:solidFill>
                <a:srgbClr val="000000"/>
              </a:solidFill>
              <a:latin typeface="Calibri"/>
            </a:endParaRPr>
          </a:p>
        </p:txBody>
      </p:sp>
      <p:sp>
        <p:nvSpPr>
          <p:cNvPr id="84" name="PlaceHolder 3"/>
          <p:cNvSpPr>
            <a:spLocks noGrp="1"/>
          </p:cNvSpPr>
          <p:nvPr>
            <p:ph type="body"/>
          </p:nvPr>
        </p:nvSpPr>
        <p:spPr>
          <a:xfrm>
            <a:off x="839880" y="2057400"/>
            <a:ext cx="3931920" cy="3811320"/>
          </a:xfrm>
          <a:prstGeom prst="rect">
            <a:avLst/>
          </a:prstGeom>
        </p:spPr>
        <p:txBody>
          <a:bodyPr/>
          <a:p>
            <a:pPr>
              <a:lnSpc>
                <a:spcPct val="90000"/>
              </a:lnSpc>
              <a:spcBef>
                <a:spcPts val="1001"/>
              </a:spcBef>
            </a:pPr>
            <a:r>
              <a:rPr b="0" lang="fr-FR" sz="1600" spc="-1" strike="noStrike">
                <a:solidFill>
                  <a:srgbClr val="000000"/>
                </a:solidFill>
                <a:latin typeface="Calibri"/>
              </a:rPr>
              <a:t>Modifier les styles du texte du masque</a:t>
            </a:r>
            <a:endParaRPr b="0" lang="fr-FR" sz="1600" spc="-1" strike="noStrike">
              <a:solidFill>
                <a:srgbClr val="000000"/>
              </a:solidFill>
              <a:latin typeface="Calibri"/>
            </a:endParaRPr>
          </a:p>
        </p:txBody>
      </p:sp>
      <p:sp>
        <p:nvSpPr>
          <p:cNvPr id="85" name="PlaceHolder 4"/>
          <p:cNvSpPr>
            <a:spLocks noGrp="1"/>
          </p:cNvSpPr>
          <p:nvPr>
            <p:ph type="dt"/>
          </p:nvPr>
        </p:nvSpPr>
        <p:spPr>
          <a:xfrm>
            <a:off x="838080" y="6356520"/>
            <a:ext cx="2742840" cy="364680"/>
          </a:xfrm>
          <a:prstGeom prst="rect">
            <a:avLst/>
          </a:prstGeom>
        </p:spPr>
        <p:txBody>
          <a:bodyPr anchor="ctr"/>
          <a:p>
            <a:pPr>
              <a:lnSpc>
                <a:spcPct val="100000"/>
              </a:lnSpc>
            </a:pPr>
            <a:fld id="{A64E422A-56EE-4C1B-BBB6-1371CDE2E52C}" type="datetime">
              <a:rPr b="0" lang="fr-BE" sz="1200" spc="-1" strike="noStrike">
                <a:solidFill>
                  <a:srgbClr val="8b8b8b"/>
                </a:solidFill>
                <a:latin typeface="Calibri"/>
              </a:rPr>
              <a:t>30/10/18</a:t>
            </a:fld>
            <a:endParaRPr b="0" lang="fr-BE" sz="1200" spc="-1" strike="noStrike">
              <a:latin typeface="Times New Roman"/>
            </a:endParaRPr>
          </a:p>
        </p:txBody>
      </p:sp>
      <p:sp>
        <p:nvSpPr>
          <p:cNvPr id="86" name="PlaceHolder 5"/>
          <p:cNvSpPr>
            <a:spLocks noGrp="1"/>
          </p:cNvSpPr>
          <p:nvPr>
            <p:ph type="ftr"/>
          </p:nvPr>
        </p:nvSpPr>
        <p:spPr>
          <a:xfrm>
            <a:off x="4038480" y="6356520"/>
            <a:ext cx="4114440" cy="364680"/>
          </a:xfrm>
          <a:prstGeom prst="rect">
            <a:avLst/>
          </a:prstGeom>
        </p:spPr>
        <p:txBody>
          <a:bodyPr anchor="ctr"/>
          <a:p>
            <a:endParaRPr b="0" lang="fr-BE" sz="2400" spc="-1" strike="noStrike">
              <a:latin typeface="Times New Roman"/>
            </a:endParaRPr>
          </a:p>
        </p:txBody>
      </p:sp>
      <p:sp>
        <p:nvSpPr>
          <p:cNvPr id="87" name="PlaceHolder 6"/>
          <p:cNvSpPr>
            <a:spLocks noGrp="1"/>
          </p:cNvSpPr>
          <p:nvPr>
            <p:ph type="sldNum"/>
          </p:nvPr>
        </p:nvSpPr>
        <p:spPr>
          <a:xfrm>
            <a:off x="8610480" y="6356520"/>
            <a:ext cx="2742840" cy="364680"/>
          </a:xfrm>
          <a:prstGeom prst="rect">
            <a:avLst/>
          </a:prstGeom>
        </p:spPr>
        <p:txBody>
          <a:bodyPr anchor="ctr"/>
          <a:p>
            <a:pPr algn="r">
              <a:lnSpc>
                <a:spcPct val="100000"/>
              </a:lnSpc>
            </a:pPr>
            <a:fld id="{54A2710D-EDFE-4840-8129-C3688FCC3BFA}" type="slidenum">
              <a:rPr b="0" lang="fr-BE" sz="1200" spc="-1" strike="noStrike">
                <a:solidFill>
                  <a:srgbClr val="8b8b8b"/>
                </a:solidFill>
                <a:latin typeface="Calibri"/>
              </a:rPr>
              <a:t>&lt;number&gt;</a:t>
            </a:fld>
            <a:endParaRPr b="0" lang="fr-B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39880" y="365040"/>
            <a:ext cx="10515240" cy="1325160"/>
          </a:xfrm>
          <a:prstGeom prst="rect">
            <a:avLst/>
          </a:prstGeom>
        </p:spPr>
        <p:txBody>
          <a:bodyPr anchor="ctr"/>
          <a:p>
            <a:pPr>
              <a:lnSpc>
                <a:spcPct val="90000"/>
              </a:lnSpc>
            </a:pPr>
            <a:r>
              <a:rPr b="0" lang="fr-FR" sz="4400" spc="-1" strike="noStrike">
                <a:solidFill>
                  <a:srgbClr val="000000"/>
                </a:solidFill>
                <a:latin typeface="Calibri Light"/>
              </a:rPr>
              <a:t>Modifiez le style du titre</a:t>
            </a:r>
            <a:endParaRPr b="0" lang="fr-FR" sz="4400" spc="-1" strike="noStrike">
              <a:solidFill>
                <a:srgbClr val="000000"/>
              </a:solidFill>
              <a:latin typeface="Calibri"/>
            </a:endParaRPr>
          </a:p>
        </p:txBody>
      </p:sp>
      <p:sp>
        <p:nvSpPr>
          <p:cNvPr id="125" name="PlaceHolder 2"/>
          <p:cNvSpPr>
            <a:spLocks noGrp="1"/>
          </p:cNvSpPr>
          <p:nvPr>
            <p:ph type="body"/>
          </p:nvPr>
        </p:nvSpPr>
        <p:spPr>
          <a:xfrm>
            <a:off x="839880" y="1681200"/>
            <a:ext cx="5157360" cy="823680"/>
          </a:xfrm>
          <a:prstGeom prst="rect">
            <a:avLst/>
          </a:prstGeom>
        </p:spPr>
        <p:txBody>
          <a:bodyPr anchor="b"/>
          <a:p>
            <a:pPr>
              <a:lnSpc>
                <a:spcPct val="90000"/>
              </a:lnSpc>
              <a:spcBef>
                <a:spcPts val="1001"/>
              </a:spcBef>
            </a:pPr>
            <a:r>
              <a:rPr b="1" lang="fr-FR" sz="2400" spc="-1" strike="noStrike">
                <a:solidFill>
                  <a:srgbClr val="000000"/>
                </a:solidFill>
                <a:latin typeface="Calibri"/>
              </a:rPr>
              <a:t>Modifier les styles du texte du masque</a:t>
            </a:r>
            <a:endParaRPr b="0" lang="fr-FR" sz="2400" spc="-1" strike="noStrike">
              <a:solidFill>
                <a:srgbClr val="000000"/>
              </a:solidFill>
              <a:latin typeface="Calibri"/>
            </a:endParaRPr>
          </a:p>
        </p:txBody>
      </p:sp>
      <p:sp>
        <p:nvSpPr>
          <p:cNvPr id="126" name="PlaceHolder 3"/>
          <p:cNvSpPr>
            <a:spLocks noGrp="1"/>
          </p:cNvSpPr>
          <p:nvPr>
            <p:ph type="body"/>
          </p:nvPr>
        </p:nvSpPr>
        <p:spPr>
          <a:xfrm>
            <a:off x="839880" y="2505240"/>
            <a:ext cx="5157360" cy="3684240"/>
          </a:xfrm>
          <a:prstGeom prst="rect">
            <a:avLst/>
          </a:prstGeom>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Modifier les styles du texte du masque</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fr-F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fr-FR" sz="1800" spc="-1" strike="noStrike">
              <a:solidFill>
                <a:srgbClr val="000000"/>
              </a:solidFill>
              <a:latin typeface="Calibri"/>
            </a:endParaRPr>
          </a:p>
        </p:txBody>
      </p:sp>
      <p:sp>
        <p:nvSpPr>
          <p:cNvPr id="127" name="PlaceHolder 4"/>
          <p:cNvSpPr>
            <a:spLocks noGrp="1"/>
          </p:cNvSpPr>
          <p:nvPr>
            <p:ph type="body"/>
          </p:nvPr>
        </p:nvSpPr>
        <p:spPr>
          <a:xfrm>
            <a:off x="6172200" y="1681200"/>
            <a:ext cx="5182920" cy="823680"/>
          </a:xfrm>
          <a:prstGeom prst="rect">
            <a:avLst/>
          </a:prstGeom>
        </p:spPr>
        <p:txBody>
          <a:bodyPr anchor="b"/>
          <a:p>
            <a:pPr>
              <a:lnSpc>
                <a:spcPct val="90000"/>
              </a:lnSpc>
              <a:spcBef>
                <a:spcPts val="1001"/>
              </a:spcBef>
            </a:pPr>
            <a:r>
              <a:rPr b="1" lang="fr-FR" sz="2400" spc="-1" strike="noStrike">
                <a:solidFill>
                  <a:srgbClr val="000000"/>
                </a:solidFill>
                <a:latin typeface="Calibri"/>
              </a:rPr>
              <a:t>Modifier les styles du texte du masque</a:t>
            </a:r>
            <a:endParaRPr b="0" lang="fr-FR" sz="2400" spc="-1" strike="noStrike">
              <a:solidFill>
                <a:srgbClr val="000000"/>
              </a:solidFill>
              <a:latin typeface="Calibri"/>
            </a:endParaRPr>
          </a:p>
        </p:txBody>
      </p:sp>
      <p:sp>
        <p:nvSpPr>
          <p:cNvPr id="128" name="PlaceHolder 5"/>
          <p:cNvSpPr>
            <a:spLocks noGrp="1"/>
          </p:cNvSpPr>
          <p:nvPr>
            <p:ph type="body"/>
          </p:nvPr>
        </p:nvSpPr>
        <p:spPr>
          <a:xfrm>
            <a:off x="6172200" y="2505240"/>
            <a:ext cx="5182920" cy="3684240"/>
          </a:xfrm>
          <a:prstGeom prst="rect">
            <a:avLst/>
          </a:prstGeom>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Modifier les styles du texte du masque</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fr-F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fr-FR" sz="1800" spc="-1" strike="noStrike">
              <a:solidFill>
                <a:srgbClr val="000000"/>
              </a:solidFill>
              <a:latin typeface="Calibri"/>
            </a:endParaRPr>
          </a:p>
        </p:txBody>
      </p:sp>
      <p:sp>
        <p:nvSpPr>
          <p:cNvPr id="129" name="PlaceHolder 6"/>
          <p:cNvSpPr>
            <a:spLocks noGrp="1"/>
          </p:cNvSpPr>
          <p:nvPr>
            <p:ph type="dt"/>
          </p:nvPr>
        </p:nvSpPr>
        <p:spPr>
          <a:xfrm>
            <a:off x="838080" y="6356520"/>
            <a:ext cx="2742840" cy="364680"/>
          </a:xfrm>
          <a:prstGeom prst="rect">
            <a:avLst/>
          </a:prstGeom>
        </p:spPr>
        <p:txBody>
          <a:bodyPr anchor="ctr"/>
          <a:p>
            <a:pPr>
              <a:lnSpc>
                <a:spcPct val="100000"/>
              </a:lnSpc>
            </a:pPr>
            <a:fld id="{C7C74595-AC8D-4F19-9C34-899C26EB4060}" type="datetime">
              <a:rPr b="0" lang="fr-BE" sz="1200" spc="-1" strike="noStrike">
                <a:solidFill>
                  <a:srgbClr val="8b8b8b"/>
                </a:solidFill>
                <a:latin typeface="Calibri"/>
              </a:rPr>
              <a:t>30/10/18</a:t>
            </a:fld>
            <a:endParaRPr b="0" lang="fr-BE" sz="1200" spc="-1" strike="noStrike">
              <a:latin typeface="Times New Roman"/>
            </a:endParaRPr>
          </a:p>
        </p:txBody>
      </p:sp>
      <p:sp>
        <p:nvSpPr>
          <p:cNvPr id="130" name="PlaceHolder 7"/>
          <p:cNvSpPr>
            <a:spLocks noGrp="1"/>
          </p:cNvSpPr>
          <p:nvPr>
            <p:ph type="ftr"/>
          </p:nvPr>
        </p:nvSpPr>
        <p:spPr>
          <a:xfrm>
            <a:off x="4038480" y="6356520"/>
            <a:ext cx="4114440" cy="364680"/>
          </a:xfrm>
          <a:prstGeom prst="rect">
            <a:avLst/>
          </a:prstGeom>
        </p:spPr>
        <p:txBody>
          <a:bodyPr anchor="ctr"/>
          <a:p>
            <a:endParaRPr b="0" lang="fr-BE" sz="2400" spc="-1" strike="noStrike">
              <a:latin typeface="Times New Roman"/>
            </a:endParaRPr>
          </a:p>
        </p:txBody>
      </p:sp>
      <p:sp>
        <p:nvSpPr>
          <p:cNvPr id="131" name="PlaceHolder 8"/>
          <p:cNvSpPr>
            <a:spLocks noGrp="1"/>
          </p:cNvSpPr>
          <p:nvPr>
            <p:ph type="sldNum"/>
          </p:nvPr>
        </p:nvSpPr>
        <p:spPr>
          <a:xfrm>
            <a:off x="8610480" y="6356520"/>
            <a:ext cx="2742840" cy="364680"/>
          </a:xfrm>
          <a:prstGeom prst="rect">
            <a:avLst/>
          </a:prstGeom>
        </p:spPr>
        <p:txBody>
          <a:bodyPr anchor="ctr"/>
          <a:p>
            <a:pPr algn="r">
              <a:lnSpc>
                <a:spcPct val="100000"/>
              </a:lnSpc>
            </a:pPr>
            <a:fld id="{64C29E30-D55C-4307-ABEB-9D09A8403F6A}" type="slidenum">
              <a:rPr b="0" lang="fr-BE" sz="1200" spc="-1" strike="noStrike">
                <a:solidFill>
                  <a:srgbClr val="8b8b8b"/>
                </a:solidFill>
                <a:latin typeface="Calibri"/>
              </a:rPr>
              <a:t>&lt;number&gt;</a:t>
            </a:fld>
            <a:endParaRPr b="0" lang="fr-B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3.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13.xml"/><Relationship Id="rId5"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3.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37.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hyperlink" Target="https://www.xenonstack.com/blog/data-science/ai-nlp-big-deep-learning/" TargetMode="External"/><Relationship Id="rId2" Type="http://schemas.openxmlformats.org/officeDocument/2006/relationships/hyperlink" Target="https://pdfs.semanticscholar.org/presentation/88e2/17bc3905ac3f66a1c074b00045237eb21a37.pdf" TargetMode="External"/><Relationship Id="rId3" Type="http://schemas.openxmlformats.org/officeDocument/2006/relationships/hyperlink" Target="http://eric.univ-lyon2.fr/~ricco/cours/cours_text_mining.html" TargetMode="External"/><Relationship Id="rId4" Type="http://schemas.openxmlformats.org/officeDocument/2006/relationships/hyperlink" Target="http://eric.univ-lyon2.fr/~ricco/cours/cours_text_mining.html" TargetMode="External"/><Relationship Id="rId5" Type="http://schemas.openxmlformats.org/officeDocument/2006/relationships/hyperlink" Target="https://www.cs.cornell.edu/home/llee/omsa/omsa.pdf" TargetMode="External"/><Relationship Id="rId6" Type="http://schemas.openxmlformats.org/officeDocument/2006/relationships/hyperlink" Target="https://ieeexplore.ieee.org/abstract/document/1265201" TargetMode="External"/><Relationship Id="rId7" Type="http://schemas.openxmlformats.org/officeDocument/2006/relationships/hyperlink" Target="https://www.researchgate.net/profile/Brigitte_Mathiak/publication/249954119_Five_Steps_to_Text_Mining_in_Biomedical_Literature/links/546de1a70cf26e95bc3d0e34/Five-Steps-to-Text-Mining-in-Biomedical-Literature.pdf" TargetMode="External"/><Relationship Id="rId8" Type="http://schemas.openxmlformats.org/officeDocument/2006/relationships/hyperlink" Target="https://books.google.be/books?hl=fr&amp;lr=&amp;id=-B6amxqygTMC&amp;oi=fnd&amp;pg=PP2&amp;dq=text+mining+preprocessing&amp;ots=FPci7t1R2A&amp;sig=pN72c4O-ZCaibYZ2axMjaG2SUps#v=onepage&amp;q&amp;f=false" TargetMode="External"/><Relationship Id="rId9" Type="http://schemas.openxmlformats.org/officeDocument/2006/relationships/hyperlink" Target="https://www.kdnuggets.com/2017/12/general-approach-preprocessing-text-data.html" TargetMode="External"/><Relationship Id="rId10" Type="http://schemas.openxmlformats.org/officeDocument/2006/relationships/hyperlink" Target="https://www.researchgate.net/publication/273127322_Preprocessing_Techniques_for_Text_Mining" TargetMode="External"/><Relationship Id="rId1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CustomShape 1"/>
          <p:cNvSpPr/>
          <p:nvPr/>
        </p:nvSpPr>
        <p:spPr>
          <a:xfrm>
            <a:off x="-360" y="0"/>
            <a:ext cx="6271200" cy="6857640"/>
          </a:xfrm>
          <a:prstGeom prst="rect">
            <a:avLst/>
          </a:prstGeom>
          <a:gradFill rotWithShape="0">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75" name="Picture 11" descr=""/>
          <p:cNvPicPr/>
          <p:nvPr/>
        </p:nvPicPr>
        <p:blipFill>
          <a:blip r:embed="rId1"/>
          <a:stretch/>
        </p:blipFill>
        <p:spPr>
          <a:xfrm>
            <a:off x="0" y="0"/>
            <a:ext cx="12191760" cy="6857640"/>
          </a:xfrm>
          <a:prstGeom prst="rect">
            <a:avLst/>
          </a:prstGeom>
          <a:ln>
            <a:noFill/>
          </a:ln>
        </p:spPr>
      </p:pic>
      <p:sp>
        <p:nvSpPr>
          <p:cNvPr id="176" name="TextShape 2"/>
          <p:cNvSpPr txBox="1"/>
          <p:nvPr/>
        </p:nvSpPr>
        <p:spPr>
          <a:xfrm>
            <a:off x="6585840" y="4267800"/>
            <a:ext cx="5221440" cy="1708560"/>
          </a:xfrm>
          <a:prstGeom prst="rect">
            <a:avLst/>
          </a:prstGeom>
          <a:noFill/>
          <a:ln>
            <a:noFill/>
          </a:ln>
        </p:spPr>
        <p:txBody>
          <a:bodyPr>
            <a:normAutofit/>
          </a:bodyPr>
          <a:p>
            <a:pPr>
              <a:lnSpc>
                <a:spcPct val="90000"/>
              </a:lnSpc>
            </a:pPr>
            <a:r>
              <a:rPr b="1" lang="fr-FR" sz="6000" spc="-1" strike="noStrike">
                <a:solidFill>
                  <a:srgbClr val="000000"/>
                </a:solidFill>
                <a:latin typeface="Calibri Light"/>
              </a:rPr>
              <a:t>Text mining</a:t>
            </a:r>
            <a:endParaRPr b="0" lang="fr-FR" sz="6000" spc="-1" strike="noStrike">
              <a:solidFill>
                <a:srgbClr val="000000"/>
              </a:solidFill>
              <a:latin typeface="Calibri"/>
            </a:endParaRPr>
          </a:p>
        </p:txBody>
      </p:sp>
      <p:sp>
        <p:nvSpPr>
          <p:cNvPr id="177" name="TextShape 3"/>
          <p:cNvSpPr txBox="1"/>
          <p:nvPr/>
        </p:nvSpPr>
        <p:spPr>
          <a:xfrm>
            <a:off x="6585840" y="3309480"/>
            <a:ext cx="4805280" cy="838440"/>
          </a:xfrm>
          <a:prstGeom prst="rect">
            <a:avLst/>
          </a:prstGeom>
          <a:noFill/>
          <a:ln>
            <a:noFill/>
          </a:ln>
        </p:spPr>
        <p:txBody>
          <a:bodyPr anchor="b">
            <a:normAutofit/>
          </a:bodyPr>
          <a:p>
            <a:pPr>
              <a:lnSpc>
                <a:spcPct val="90000"/>
              </a:lnSpc>
              <a:spcBef>
                <a:spcPts val="1001"/>
              </a:spcBef>
            </a:pPr>
            <a:r>
              <a:rPr b="0" i="1" lang="fr-BE" sz="2000" spc="-1" strike="noStrike">
                <a:solidFill>
                  <a:srgbClr val="000000"/>
                </a:solidFill>
                <a:latin typeface="Calibri"/>
              </a:rPr>
              <a:t>When computers read…</a:t>
            </a:r>
            <a:endParaRPr b="0" lang="fr-BE" sz="2000" spc="-1" strike="noStrike">
              <a:latin typeface="Arial"/>
            </a:endParaRPr>
          </a:p>
        </p:txBody>
      </p:sp>
      <p:sp>
        <p:nvSpPr>
          <p:cNvPr id="178" name="CustomShape 4"/>
          <p:cNvSpPr/>
          <p:nvPr/>
        </p:nvSpPr>
        <p:spPr>
          <a:xfrm>
            <a:off x="0" y="590760"/>
            <a:ext cx="5477760" cy="6276600"/>
          </a:xfrm>
          <a:custGeom>
            <a:avLst/>
            <a:gdLst/>
            <a:ah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solidFill>
              <a:srgbClr val="abc0e4"/>
            </a:solidFill>
          </a:ln>
        </p:spPr>
        <p:style>
          <a:lnRef idx="2">
            <a:schemeClr val="accent1">
              <a:shade val="50000"/>
            </a:schemeClr>
          </a:lnRef>
          <a:fillRef idx="1">
            <a:schemeClr val="accent1"/>
          </a:fillRef>
          <a:effectRef idx="0">
            <a:schemeClr val="accent1"/>
          </a:effectRef>
          <a:fontRef idx="minor"/>
        </p:style>
      </p:sp>
      <p:pic>
        <p:nvPicPr>
          <p:cNvPr id="179" name="Image 4" descr=""/>
          <p:cNvPicPr/>
          <p:nvPr/>
        </p:nvPicPr>
        <p:blipFill>
          <a:blip r:embed="rId2"/>
          <a:srcRect l="22265" t="0" r="26466" b="0"/>
          <a:stretch/>
        </p:blipFill>
        <p:spPr>
          <a:xfrm>
            <a:off x="0" y="770040"/>
            <a:ext cx="5298480" cy="6096960"/>
          </a:xfrm>
          <a:prstGeom prst="rect">
            <a:avLst/>
          </a:prstGeom>
          <a:ln>
            <a:noFill/>
          </a:ln>
          <a:effectLst>
            <a:softEdge rad="0"/>
          </a:effectLst>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Image 4" descr=""/>
          <p:cNvPicPr/>
          <p:nvPr/>
        </p:nvPicPr>
        <p:blipFill>
          <a:blip r:embed="rId1"/>
          <a:stretch/>
        </p:blipFill>
        <p:spPr>
          <a:xfrm>
            <a:off x="4644360" y="3179880"/>
            <a:ext cx="7520040" cy="3312720"/>
          </a:xfrm>
          <a:prstGeom prst="rect">
            <a:avLst/>
          </a:prstGeom>
          <a:ln>
            <a:noFill/>
          </a:ln>
        </p:spPr>
      </p:pic>
      <p:sp>
        <p:nvSpPr>
          <p:cNvPr id="204"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2. Applications</a:t>
            </a:r>
            <a:endParaRPr b="0" lang="fr-FR" sz="4400" spc="-1" strike="noStrike">
              <a:solidFill>
                <a:srgbClr val="000000"/>
              </a:solidFill>
              <a:latin typeface="Calibri"/>
            </a:endParaRPr>
          </a:p>
        </p:txBody>
      </p:sp>
      <p:sp>
        <p:nvSpPr>
          <p:cNvPr id="205"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2.4 Et plein d’autres:</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Valeurs des actions boursières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Profil des consommateurs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Copyright</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etc</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3. Challenges </a:t>
            </a:r>
            <a:endParaRPr b="0" lang="fr-FR" sz="4400" spc="-1" strike="noStrike">
              <a:solidFill>
                <a:srgbClr val="000000"/>
              </a:solidFill>
              <a:latin typeface="Calibri"/>
            </a:endParaRPr>
          </a:p>
        </p:txBody>
      </p:sp>
      <p:sp>
        <p:nvSpPr>
          <p:cNvPr id="20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Beaucoup de « dimensions » possibles: mots, phrases, etc</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Les documents ne sont pas structurellement identiques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Langage = multilingue &gt;&lt; image</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Relation complexe et subtile entre les concepts dans les textes, ambiguïté et sensibilité au contexte (« He is on fire », « boire un verre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Droits d’auteurs et protection</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de la vie privée</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208" name="Image 3" descr=""/>
          <p:cNvPicPr/>
          <p:nvPr/>
        </p:nvPicPr>
        <p:blipFill>
          <a:blip r:embed="rId1"/>
          <a:stretch/>
        </p:blipFill>
        <p:spPr>
          <a:xfrm>
            <a:off x="6095880" y="4532400"/>
            <a:ext cx="5257440" cy="19598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9" name="Image 3" descr=""/>
          <p:cNvPicPr/>
          <p:nvPr/>
        </p:nvPicPr>
        <p:blipFill>
          <a:blip r:embed="rId1"/>
          <a:srcRect l="0" t="0" r="0" b="8604"/>
          <a:stretch/>
        </p:blipFill>
        <p:spPr>
          <a:xfrm>
            <a:off x="4604760" y="1292040"/>
            <a:ext cx="7587000" cy="5200560"/>
          </a:xfrm>
          <a:prstGeom prst="rect">
            <a:avLst/>
          </a:prstGeom>
          <a:ln>
            <a:noFill/>
          </a:ln>
        </p:spPr>
      </p:pic>
      <p:sp>
        <p:nvSpPr>
          <p:cNvPr id="210"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fr-FR" sz="4400" spc="-1" strike="noStrike">
                <a:solidFill>
                  <a:srgbClr val="000000"/>
                </a:solidFill>
                <a:latin typeface="Calibri Light"/>
              </a:rPr>
              <a:t>3. Challenges</a:t>
            </a:r>
            <a:endParaRPr b="0" lang="fr-FR" sz="4400" spc="-1" strike="noStrike">
              <a:solidFill>
                <a:srgbClr val="000000"/>
              </a:solidFill>
              <a:latin typeface="Calibri"/>
            </a:endParaRPr>
          </a:p>
        </p:txBody>
      </p:sp>
      <p:sp>
        <p:nvSpPr>
          <p:cNvPr id="211" name="TextShape 2"/>
          <p:cNvSpPr txBox="1"/>
          <p:nvPr/>
        </p:nvSpPr>
        <p:spPr>
          <a:xfrm>
            <a:off x="838080" y="1825560"/>
            <a:ext cx="4582440" cy="4350960"/>
          </a:xfrm>
          <a:prstGeom prst="rect">
            <a:avLst/>
          </a:prstGeom>
          <a:noFill/>
          <a:ln>
            <a:noFill/>
          </a:ln>
        </p:spPr>
        <p:txBody>
          <a:bodyPr>
            <a:normAutofit/>
          </a:bodyPr>
          <a:p>
            <a:pPr>
              <a:lnSpc>
                <a:spcPct val="90000"/>
              </a:lnSpc>
              <a:spcBef>
                <a:spcPts val="1001"/>
              </a:spcBef>
            </a:pPr>
            <a:r>
              <a:rPr b="0" lang="fr-FR" sz="2400" spc="-1" strike="noStrike">
                <a:solidFill>
                  <a:srgbClr val="000000"/>
                </a:solidFill>
                <a:latin typeface="Calibri"/>
              </a:rPr>
              <a:t>MAIS… quelques unes de ces difficultés peuvent être négligées:</a:t>
            </a:r>
            <a:endParaRPr b="0" lang="fr-FR" sz="2400" spc="-1" strike="noStrike">
              <a:solidFill>
                <a:srgbClr val="000000"/>
              </a:solidFill>
              <a:latin typeface="Calibri"/>
            </a:endParaRPr>
          </a:p>
          <a:p>
            <a:pPr>
              <a:lnSpc>
                <a:spcPct val="90000"/>
              </a:lnSpc>
              <a:spcBef>
                <a:spcPts val="1001"/>
              </a:spcBef>
            </a:pPr>
            <a:r>
              <a:rPr b="1" lang="fr-FR" sz="2400" spc="-1" strike="noStrike">
                <a:solidFill>
                  <a:srgbClr val="000000"/>
                </a:solidFill>
                <a:latin typeface="Calibri"/>
              </a:rPr>
              <a:t>« BAG-OF-WORDS » :</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Texte = « Sac de mots »</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Dont les mots sont indépendants entre eux</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Dont l’ordre n’importe pas</a:t>
            </a:r>
            <a:endParaRPr b="0" lang="fr-FR"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Hypothèses irréalistes mais souvent utilisées et résultats efficaces</a:t>
            </a:r>
            <a:endParaRPr b="0" lang="fr-FR" sz="2400" spc="-1" strike="noStrike">
              <a:solidFill>
                <a:srgbClr val="000000"/>
              </a:solidFill>
              <a:latin typeface="Calibri"/>
            </a:endParaRPr>
          </a:p>
          <a:p>
            <a:pPr marL="457200">
              <a:lnSpc>
                <a:spcPct val="90000"/>
              </a:lnSpc>
              <a:spcBef>
                <a:spcPts val="499"/>
              </a:spcBef>
            </a:pPr>
            <a:r>
              <a:rPr b="0" lang="fr-FR" sz="2000" spc="-1" strike="noStrike">
                <a:solidFill>
                  <a:srgbClr val="000000"/>
                </a:solidFill>
                <a:latin typeface="Calibri"/>
              </a:rPr>
              <a:t> </a:t>
            </a:r>
            <a:endParaRPr b="0" lang="fr-FR" sz="2000" spc="-1" strike="noStrike">
              <a:solidFill>
                <a:srgbClr val="000000"/>
              </a:solidFill>
              <a:latin typeface="Calibri"/>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3. Challenges</a:t>
            </a:r>
            <a:endParaRPr b="0" lang="fr-FR" sz="4400" spc="-1" strike="noStrike">
              <a:solidFill>
                <a:srgbClr val="000000"/>
              </a:solidFill>
              <a:latin typeface="Calibri"/>
            </a:endParaRPr>
          </a:p>
        </p:txBody>
      </p:sp>
      <p:sp>
        <p:nvSpPr>
          <p:cNvPr id="213" name="TextShape 2"/>
          <p:cNvSpPr txBox="1"/>
          <p:nvPr/>
        </p:nvSpPr>
        <p:spPr>
          <a:xfrm>
            <a:off x="838080" y="1690560"/>
            <a:ext cx="10515240" cy="4485960"/>
          </a:xfrm>
          <a:prstGeom prst="rect">
            <a:avLst/>
          </a:prstGeom>
          <a:noFill/>
          <a:ln>
            <a:noFill/>
          </a:ln>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Représentation BOF en nuage de mots pour </a:t>
            </a:r>
            <a:r>
              <a:rPr b="0" lang="fr-FR" sz="2200" spc="-1" strike="noStrike">
                <a:solidFill>
                  <a:srgbClr val="000000"/>
                </a:solidFill>
                <a:latin typeface="Calibri"/>
              </a:rPr>
              <a:t>« Lambrechts, J., Hanert, E., Deleersnijder, E., Bernard, P.-E., Legat, V., Remacle, J.-F., &amp; Wolanski, E. (2008). A multi-scale model of the hydrodynamics of the whole Great Barrier Reef »</a:t>
            </a:r>
            <a:endParaRPr b="0" lang="fr-FR" sz="2200" spc="-1" strike="noStrike">
              <a:solidFill>
                <a:srgbClr val="000000"/>
              </a:solidFill>
              <a:latin typeface="Calibri"/>
            </a:endParaRPr>
          </a:p>
          <a:p>
            <a:pPr>
              <a:lnSpc>
                <a:spcPct val="90000"/>
              </a:lnSpc>
              <a:spcBef>
                <a:spcPts val="1001"/>
              </a:spcBef>
            </a:pPr>
            <a:endParaRPr b="0" lang="fr-FR" sz="2200" spc="-1" strike="noStrike">
              <a:solidFill>
                <a:srgbClr val="000000"/>
              </a:solidFill>
              <a:latin typeface="Calibri"/>
            </a:endParaRPr>
          </a:p>
        </p:txBody>
      </p:sp>
      <p:pic>
        <p:nvPicPr>
          <p:cNvPr id="214" name="Image 4" descr=""/>
          <p:cNvPicPr/>
          <p:nvPr/>
        </p:nvPicPr>
        <p:blipFill>
          <a:blip r:embed="rId1"/>
          <a:stretch/>
        </p:blipFill>
        <p:spPr>
          <a:xfrm>
            <a:off x="3040920" y="2846520"/>
            <a:ext cx="6109920" cy="38970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4. Preprocessing</a:t>
            </a:r>
            <a:endParaRPr b="0" lang="fr-FR" sz="4400" spc="-1" strike="noStrike">
              <a:solidFill>
                <a:srgbClr val="000000"/>
              </a:solidFill>
              <a:latin typeface="Calibri"/>
            </a:endParaRPr>
          </a:p>
        </p:txBody>
      </p:sp>
      <p:sp>
        <p:nvSpPr>
          <p:cNvPr id="216"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4.1 Scope of the text </a:t>
            </a:r>
            <a:endParaRPr b="0" lang="fr-FR" sz="2800" spc="-1" strike="noStrike">
              <a:solidFill>
                <a:srgbClr val="000000"/>
              </a:solidFill>
              <a:latin typeface="Calibri"/>
            </a:endParaRPr>
          </a:p>
        </p:txBody>
      </p:sp>
      <p:pic>
        <p:nvPicPr>
          <p:cNvPr id="217" name="Image 4" descr=""/>
          <p:cNvPicPr/>
          <p:nvPr/>
        </p:nvPicPr>
        <p:blipFill>
          <a:blip r:embed="rId1"/>
          <a:stretch/>
        </p:blipFill>
        <p:spPr>
          <a:xfrm>
            <a:off x="6095880" y="500400"/>
            <a:ext cx="4367520" cy="62697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4. Preprocessing</a:t>
            </a:r>
            <a:endParaRPr b="0" lang="fr-FR" sz="4400" spc="-1" strike="noStrike">
              <a:solidFill>
                <a:srgbClr val="000000"/>
              </a:solidFill>
              <a:latin typeface="Calibri"/>
            </a:endParaRPr>
          </a:p>
        </p:txBody>
      </p:sp>
      <p:sp>
        <p:nvSpPr>
          <p:cNvPr id="219"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4.2 Noramlization</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Fautes de typo ou orthographe</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Chiffres et nombres</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Abréviations</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Ponctuation (après tokenization)</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220" name="Image 4" descr=""/>
          <p:cNvPicPr/>
          <p:nvPr/>
        </p:nvPicPr>
        <p:blipFill>
          <a:blip r:embed="rId1"/>
          <a:stretch/>
        </p:blipFill>
        <p:spPr>
          <a:xfrm>
            <a:off x="6715800" y="1541160"/>
            <a:ext cx="4637880" cy="328824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4. Preprocessing</a:t>
            </a:r>
            <a:endParaRPr b="0" lang="fr-FR" sz="4400" spc="-1" strike="noStrike">
              <a:solidFill>
                <a:srgbClr val="000000"/>
              </a:solidFill>
              <a:latin typeface="Calibri"/>
            </a:endParaRPr>
          </a:p>
        </p:txBody>
      </p:sp>
      <p:sp>
        <p:nvSpPr>
          <p:cNvPr id="222"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fr-FR" sz="2000" spc="-1" strike="noStrike">
                <a:solidFill>
                  <a:srgbClr val="000000"/>
                </a:solidFill>
                <a:latin typeface="Calibri"/>
              </a:rPr>
              <a:t>4.3 Tokenize:</a:t>
            </a:r>
            <a:endParaRPr b="0" lang="fr-FR" sz="2000" spc="-1" strike="noStrike">
              <a:solidFill>
                <a:srgbClr val="000000"/>
              </a:solidFill>
              <a:latin typeface="Calibri"/>
            </a:endParaRPr>
          </a:p>
          <a:p>
            <a:pPr>
              <a:lnSpc>
                <a:spcPct val="90000"/>
              </a:lnSpc>
              <a:spcBef>
                <a:spcPts val="1001"/>
              </a:spcBef>
            </a:pPr>
            <a:r>
              <a:rPr b="0" lang="fr-FR" sz="2000" spc="-1" strike="noStrike">
                <a:solidFill>
                  <a:srgbClr val="000000"/>
                </a:solidFill>
                <a:latin typeface="Calibri"/>
              </a:rPr>
              <a:t>La langue:</a:t>
            </a:r>
            <a:endParaRPr b="0" lang="fr-FR" sz="2000" spc="-1" strike="noStrike">
              <a:solidFill>
                <a:srgbClr val="000000"/>
              </a:solidFill>
              <a:latin typeface="Calibri"/>
            </a:endParaRPr>
          </a:p>
          <a:p>
            <a:pPr>
              <a:lnSpc>
                <a:spcPct val="90000"/>
              </a:lnSpc>
              <a:spcBef>
                <a:spcPts val="1001"/>
              </a:spcBef>
            </a:pPr>
            <a:r>
              <a:rPr b="0" lang="fr-FR" sz="2000" spc="-1" strike="noStrike">
                <a:solidFill>
                  <a:srgbClr val="000000"/>
                </a:solidFill>
                <a:latin typeface="Calibri"/>
              </a:rPr>
              <a:t>- Isolating</a:t>
            </a:r>
            <a:endParaRPr b="0" lang="fr-FR"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Calibri"/>
              </a:rPr>
              <a:t>Agglutinative</a:t>
            </a:r>
            <a:endParaRPr b="0" lang="fr-FR"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000" spc="-1" strike="noStrike">
                <a:solidFill>
                  <a:srgbClr val="000000"/>
                </a:solidFill>
                <a:latin typeface="Calibri"/>
              </a:rPr>
              <a:t>Inflectional </a:t>
            </a:r>
            <a:endParaRPr b="0" lang="fr-FR" sz="2000" spc="-1" strike="noStrike">
              <a:solidFill>
                <a:srgbClr val="000000"/>
              </a:solidFill>
              <a:latin typeface="Calibri"/>
            </a:endParaRPr>
          </a:p>
          <a:p>
            <a:pPr>
              <a:lnSpc>
                <a:spcPct val="90000"/>
              </a:lnSpc>
              <a:spcBef>
                <a:spcPts val="1001"/>
              </a:spcBef>
            </a:pPr>
            <a:endParaRPr b="0" lang="fr-FR" sz="2000" spc="-1" strike="noStrike">
              <a:solidFill>
                <a:srgbClr val="000000"/>
              </a:solidFill>
              <a:latin typeface="Calibri"/>
            </a:endParaRPr>
          </a:p>
          <a:p>
            <a:pPr>
              <a:lnSpc>
                <a:spcPct val="90000"/>
              </a:lnSpc>
              <a:spcBef>
                <a:spcPts val="1001"/>
              </a:spcBef>
            </a:pPr>
            <a:endParaRPr b="0" lang="fr-FR" sz="2000" spc="-1" strike="noStrike">
              <a:solidFill>
                <a:srgbClr val="000000"/>
              </a:solidFill>
              <a:latin typeface="Calibri"/>
            </a:endParaRPr>
          </a:p>
          <a:p>
            <a:pPr>
              <a:lnSpc>
                <a:spcPct val="90000"/>
              </a:lnSpc>
              <a:spcBef>
                <a:spcPts val="1001"/>
              </a:spcBef>
            </a:pPr>
            <a:endParaRPr b="0" lang="fr-FR" sz="2000" spc="-1" strike="noStrike">
              <a:solidFill>
                <a:srgbClr val="000000"/>
              </a:solidFill>
              <a:latin typeface="Calibri"/>
            </a:endParaRPr>
          </a:p>
          <a:p>
            <a:pPr>
              <a:lnSpc>
                <a:spcPct val="90000"/>
              </a:lnSpc>
              <a:spcBef>
                <a:spcPts val="1001"/>
              </a:spcBef>
            </a:pPr>
            <a:endParaRPr b="0" lang="fr-FR" sz="2000" spc="-1" strike="noStrike">
              <a:solidFill>
                <a:srgbClr val="000000"/>
              </a:solidFill>
              <a:latin typeface="Calibri"/>
            </a:endParaRPr>
          </a:p>
          <a:p>
            <a:pPr>
              <a:lnSpc>
                <a:spcPct val="90000"/>
              </a:lnSpc>
              <a:spcBef>
                <a:spcPts val="1001"/>
              </a:spcBef>
            </a:pPr>
            <a:endParaRPr b="0" lang="fr-FR" sz="2000" spc="-1" strike="noStrike">
              <a:solidFill>
                <a:srgbClr val="000000"/>
              </a:solidFill>
              <a:latin typeface="Calibri"/>
            </a:endParaRPr>
          </a:p>
          <a:p>
            <a:pPr>
              <a:lnSpc>
                <a:spcPct val="90000"/>
              </a:lnSpc>
              <a:spcBef>
                <a:spcPts val="1001"/>
              </a:spcBef>
            </a:pPr>
            <a:r>
              <a:rPr b="0" lang="fr-FR" sz="2000" spc="-1" strike="noStrike">
                <a:solidFill>
                  <a:srgbClr val="000000"/>
                </a:solidFill>
                <a:latin typeface="Calibri"/>
              </a:rPr>
              <a:t>Que faire des acronymes ? </a:t>
            </a:r>
            <a:endParaRPr b="0" lang="fr-FR" sz="2000" spc="-1" strike="noStrike">
              <a:solidFill>
                <a:srgbClr val="000000"/>
              </a:solidFill>
              <a:latin typeface="Calibri"/>
            </a:endParaRPr>
          </a:p>
          <a:p>
            <a:pPr>
              <a:lnSpc>
                <a:spcPct val="90000"/>
              </a:lnSpc>
              <a:spcBef>
                <a:spcPts val="1001"/>
              </a:spcBef>
            </a:pPr>
            <a:endParaRPr b="0" lang="fr-FR" sz="2000" spc="-1" strike="noStrike">
              <a:solidFill>
                <a:srgbClr val="000000"/>
              </a:solidFill>
              <a:latin typeface="Calibri"/>
            </a:endParaRPr>
          </a:p>
          <a:p>
            <a:pPr>
              <a:lnSpc>
                <a:spcPct val="90000"/>
              </a:lnSpc>
              <a:spcBef>
                <a:spcPts val="1001"/>
              </a:spcBef>
            </a:pPr>
            <a:endParaRPr b="0" lang="fr-FR" sz="2000" spc="-1" strike="noStrike">
              <a:solidFill>
                <a:srgbClr val="000000"/>
              </a:solidFill>
              <a:latin typeface="Calibri"/>
            </a:endParaRPr>
          </a:p>
          <a:p>
            <a:pPr>
              <a:lnSpc>
                <a:spcPct val="90000"/>
              </a:lnSpc>
              <a:spcBef>
                <a:spcPts val="1001"/>
              </a:spcBef>
            </a:pPr>
            <a:endParaRPr b="0" lang="fr-FR" sz="2000" spc="-1" strike="noStrike">
              <a:solidFill>
                <a:srgbClr val="000000"/>
              </a:solidFill>
              <a:latin typeface="Calibri"/>
            </a:endParaRPr>
          </a:p>
        </p:txBody>
      </p:sp>
      <p:pic>
        <p:nvPicPr>
          <p:cNvPr id="223" name="Image 6" descr=""/>
          <p:cNvPicPr/>
          <p:nvPr/>
        </p:nvPicPr>
        <p:blipFill>
          <a:blip r:embed="rId1"/>
          <a:stretch/>
        </p:blipFill>
        <p:spPr>
          <a:xfrm>
            <a:off x="838080" y="3704400"/>
            <a:ext cx="10743840" cy="593280"/>
          </a:xfrm>
          <a:prstGeom prst="rect">
            <a:avLst/>
          </a:prstGeom>
          <a:ln>
            <a:noFill/>
          </a:ln>
        </p:spPr>
      </p:pic>
      <p:pic>
        <p:nvPicPr>
          <p:cNvPr id="224" name="Image 8" descr=""/>
          <p:cNvPicPr/>
          <p:nvPr/>
        </p:nvPicPr>
        <p:blipFill>
          <a:blip r:embed="rId2"/>
          <a:stretch/>
        </p:blipFill>
        <p:spPr>
          <a:xfrm>
            <a:off x="838080" y="4343760"/>
            <a:ext cx="10743840" cy="545040"/>
          </a:xfrm>
          <a:prstGeom prst="rect">
            <a:avLst/>
          </a:prstGeom>
          <a:ln>
            <a:noFill/>
          </a:ln>
        </p:spPr>
      </p:pic>
      <p:pic>
        <p:nvPicPr>
          <p:cNvPr id="225" name="Image 10" descr=""/>
          <p:cNvPicPr/>
          <p:nvPr/>
        </p:nvPicPr>
        <p:blipFill>
          <a:blip r:embed="rId3"/>
          <a:stretch/>
        </p:blipFill>
        <p:spPr>
          <a:xfrm>
            <a:off x="838080" y="5024160"/>
            <a:ext cx="10743840" cy="54504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4. Preprocessing</a:t>
            </a:r>
            <a:endParaRPr b="0" lang="fr-FR" sz="4400" spc="-1" strike="noStrike">
              <a:solidFill>
                <a:srgbClr val="000000"/>
              </a:solidFill>
              <a:latin typeface="Calibri"/>
            </a:endParaRPr>
          </a:p>
        </p:txBody>
      </p:sp>
      <p:sp>
        <p:nvSpPr>
          <p:cNvPr id="227"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4.4 Remove stopwords</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Environ 20 à 30% du text</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Apporte peu de sens </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228" name="Image 4" descr=""/>
          <p:cNvPicPr/>
          <p:nvPr/>
        </p:nvPicPr>
        <p:blipFill>
          <a:blip r:embed="rId1"/>
          <a:stretch/>
        </p:blipFill>
        <p:spPr>
          <a:xfrm>
            <a:off x="838080" y="4877640"/>
            <a:ext cx="1242720" cy="1015560"/>
          </a:xfrm>
          <a:prstGeom prst="rect">
            <a:avLst/>
          </a:prstGeom>
          <a:ln>
            <a:noFill/>
          </a:ln>
        </p:spPr>
      </p:pic>
      <p:sp>
        <p:nvSpPr>
          <p:cNvPr id="229" name="CustomShape 3"/>
          <p:cNvSpPr/>
          <p:nvPr/>
        </p:nvSpPr>
        <p:spPr>
          <a:xfrm>
            <a:off x="2081160" y="5370480"/>
            <a:ext cx="4014360" cy="942840"/>
          </a:xfrm>
          <a:prstGeom prst="rect">
            <a:avLst/>
          </a:prstGeom>
          <a:noFill/>
          <a:ln>
            <a:noFill/>
          </a:ln>
        </p:spPr>
        <p:style>
          <a:lnRef idx="0"/>
          <a:fillRef idx="0"/>
          <a:effectRef idx="0"/>
          <a:fontRef idx="minor"/>
        </p:style>
        <p:txBody>
          <a:bodyPr lIns="90000" rIns="90000" tIns="45000" bIns="45000"/>
          <a:p>
            <a:pPr>
              <a:lnSpc>
                <a:spcPct val="100000"/>
              </a:lnSpc>
            </a:pPr>
            <a:r>
              <a:rPr b="0" lang="fr-BE" sz="2800" spc="-1" strike="noStrike">
                <a:solidFill>
                  <a:srgbClr val="000000"/>
                </a:solidFill>
                <a:latin typeface="Calibri"/>
              </a:rPr>
              <a:t>Aux pronoms et négations</a:t>
            </a:r>
            <a:endParaRPr b="0" lang="fr-BE" sz="2800" spc="-1" strike="noStrike">
              <a:latin typeface="Arial"/>
            </a:endParaRPr>
          </a:p>
        </p:txBody>
      </p:sp>
      <p:pic>
        <p:nvPicPr>
          <p:cNvPr id="230" name="Image 7" descr=""/>
          <p:cNvPicPr/>
          <p:nvPr/>
        </p:nvPicPr>
        <p:blipFill>
          <a:blip r:embed="rId2"/>
          <a:stretch/>
        </p:blipFill>
        <p:spPr>
          <a:xfrm>
            <a:off x="4758840" y="1946880"/>
            <a:ext cx="6907320" cy="328824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4. Preprocessing</a:t>
            </a:r>
            <a:endParaRPr b="0" lang="fr-FR" sz="4400" spc="-1" strike="noStrike">
              <a:solidFill>
                <a:srgbClr val="000000"/>
              </a:solidFill>
              <a:latin typeface="Calibri"/>
            </a:endParaRPr>
          </a:p>
        </p:txBody>
      </p:sp>
      <p:sp>
        <p:nvSpPr>
          <p:cNvPr id="232"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4.5 Stem ou lemma</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233" name="Image 6" descr=""/>
          <p:cNvPicPr/>
          <p:nvPr/>
        </p:nvPicPr>
        <p:blipFill>
          <a:blip r:embed="rId1"/>
          <a:stretch/>
        </p:blipFill>
        <p:spPr>
          <a:xfrm>
            <a:off x="5012640" y="1274040"/>
            <a:ext cx="6061320" cy="43099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34520" y="0"/>
            <a:ext cx="10799280" cy="1599840"/>
          </a:xfrm>
          <a:prstGeom prst="rect">
            <a:avLst/>
          </a:prstGeom>
          <a:noFill/>
          <a:ln>
            <a:noFill/>
          </a:ln>
        </p:spPr>
        <p:txBody>
          <a:bodyPr anchor="b">
            <a:normAutofit/>
          </a:bodyP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35" name="TextShape 2"/>
          <p:cNvSpPr txBox="1"/>
          <p:nvPr/>
        </p:nvSpPr>
        <p:spPr>
          <a:xfrm>
            <a:off x="434520" y="2057400"/>
            <a:ext cx="4754520" cy="3977280"/>
          </a:xfrm>
          <a:prstGeom prst="rect">
            <a:avLst/>
          </a:prstGeom>
          <a:noFill/>
          <a:ln>
            <a:noFill/>
          </a:ln>
        </p:spPr>
        <p:txBody>
          <a:bodyPr>
            <a:normAutofit/>
          </a:bodyPr>
          <a:p>
            <a:pPr marL="285840" indent="-285480">
              <a:lnSpc>
                <a:spcPct val="90000"/>
              </a:lnSpc>
              <a:spcBef>
                <a:spcPts val="1001"/>
              </a:spcBef>
              <a:buClr>
                <a:srgbClr val="000000"/>
              </a:buClr>
              <a:buFont typeface="Arial"/>
              <a:buChar char="•"/>
            </a:pPr>
            <a:r>
              <a:rPr b="0" lang="fr-FR" sz="2200" spc="-1" strike="noStrike">
                <a:solidFill>
                  <a:srgbClr val="000000"/>
                </a:solidFill>
                <a:latin typeface="Calibri"/>
              </a:rPr>
              <a:t>Après preprocessing, construction de la matrice des poids des mots (Term Document Matrix)</a:t>
            </a:r>
            <a:endParaRPr b="0" lang="fr-FR" sz="2200" spc="-1" strike="noStrike">
              <a:solidFill>
                <a:srgbClr val="000000"/>
              </a:solidFill>
              <a:latin typeface="Calibri"/>
            </a:endParaRPr>
          </a:p>
          <a:p>
            <a:pPr marL="285840" indent="-285480">
              <a:lnSpc>
                <a:spcPct val="90000"/>
              </a:lnSpc>
              <a:spcBef>
                <a:spcPts val="1001"/>
              </a:spcBef>
              <a:buClr>
                <a:srgbClr val="000000"/>
              </a:buClr>
              <a:buFont typeface="Arial"/>
              <a:buChar char="•"/>
            </a:pPr>
            <a:r>
              <a:rPr b="0" lang="fr-FR" sz="2200" spc="-1" strike="noStrike">
                <a:solidFill>
                  <a:srgbClr val="000000"/>
                </a:solidFill>
                <a:latin typeface="Calibri"/>
              </a:rPr>
              <a:t>Poids = Importance d’un mot au sein d’un document (fréquence de son apparition dans ce document)</a:t>
            </a:r>
            <a:endParaRPr b="0" lang="fr-FR" sz="2200" spc="-1" strike="noStrike">
              <a:solidFill>
                <a:srgbClr val="000000"/>
              </a:solidFill>
              <a:latin typeface="Calibri"/>
            </a:endParaRPr>
          </a:p>
          <a:p>
            <a:pPr marL="285840" indent="-285480">
              <a:lnSpc>
                <a:spcPct val="90000"/>
              </a:lnSpc>
              <a:spcBef>
                <a:spcPts val="1001"/>
              </a:spcBef>
              <a:buClr>
                <a:srgbClr val="000000"/>
              </a:buClr>
              <a:buFont typeface="Arial"/>
              <a:buChar char="•"/>
            </a:pPr>
            <a:r>
              <a:rPr b="0" lang="fr-FR" sz="2200" spc="-1" strike="noStrike">
                <a:solidFill>
                  <a:srgbClr val="000000"/>
                </a:solidFill>
                <a:latin typeface="Calibri"/>
              </a:rPr>
              <a:t>Fréquence = à l’échelle du corpus: Nombre de documents où le terme apparaît au moins une fois, rapporté au nombre total de documents</a:t>
            </a:r>
            <a:endParaRPr b="0" lang="fr-FR" sz="2200" spc="-1" strike="noStrike">
              <a:solidFill>
                <a:srgbClr val="000000"/>
              </a:solidFill>
              <a:latin typeface="Calibri"/>
            </a:endParaRPr>
          </a:p>
          <a:p>
            <a:pPr>
              <a:lnSpc>
                <a:spcPct val="90000"/>
              </a:lnSpc>
              <a:spcBef>
                <a:spcPts val="1001"/>
              </a:spcBef>
            </a:pPr>
            <a:endParaRPr b="0" lang="fr-FR" sz="2200" spc="-1" strike="noStrike">
              <a:solidFill>
                <a:srgbClr val="000000"/>
              </a:solidFill>
              <a:latin typeface="Calibri"/>
            </a:endParaRPr>
          </a:p>
          <a:p>
            <a:pPr>
              <a:lnSpc>
                <a:spcPct val="90000"/>
              </a:lnSpc>
              <a:spcBef>
                <a:spcPts val="1001"/>
              </a:spcBef>
            </a:pPr>
            <a:r>
              <a:rPr b="0" lang="fr-FR" sz="2200" spc="-1" strike="noStrike">
                <a:solidFill>
                  <a:srgbClr val="000000"/>
                </a:solidFill>
                <a:latin typeface="Calibri"/>
              </a:rPr>
              <a:t>MAIS comment calculer ces grandeurs?</a:t>
            </a:r>
            <a:endParaRPr b="0" lang="fr-FR" sz="2200" spc="-1" strike="noStrike">
              <a:solidFill>
                <a:srgbClr val="000000"/>
              </a:solidFill>
              <a:latin typeface="Calibri"/>
            </a:endParaRPr>
          </a:p>
          <a:p>
            <a:pPr>
              <a:lnSpc>
                <a:spcPct val="90000"/>
              </a:lnSpc>
              <a:spcBef>
                <a:spcPts val="1001"/>
              </a:spcBef>
            </a:pPr>
            <a:endParaRPr b="0" lang="fr-FR" sz="2200" spc="-1" strike="noStrike">
              <a:solidFill>
                <a:srgbClr val="000000"/>
              </a:solidFill>
              <a:latin typeface="Calibri"/>
            </a:endParaRPr>
          </a:p>
          <a:p>
            <a:pPr>
              <a:lnSpc>
                <a:spcPct val="90000"/>
              </a:lnSpc>
              <a:spcBef>
                <a:spcPts val="1001"/>
              </a:spcBef>
            </a:pPr>
            <a:endParaRPr b="0" lang="fr-FR" sz="2200" spc="-1" strike="noStrike">
              <a:solidFill>
                <a:srgbClr val="000000"/>
              </a:solidFill>
              <a:latin typeface="Calibri"/>
            </a:endParaRPr>
          </a:p>
        </p:txBody>
      </p:sp>
      <p:pic>
        <p:nvPicPr>
          <p:cNvPr id="236" name="Espace réservé du contenu 4" descr=""/>
          <p:cNvPicPr/>
          <p:nvPr/>
        </p:nvPicPr>
        <p:blipFill>
          <a:blip r:embed="rId1"/>
          <a:stretch/>
        </p:blipFill>
        <p:spPr>
          <a:xfrm>
            <a:off x="5400360" y="2057400"/>
            <a:ext cx="6342120" cy="37116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Plan</a:t>
            </a:r>
            <a:endParaRPr b="0" lang="fr-FR" sz="4400" spc="-1" strike="noStrike">
              <a:solidFill>
                <a:srgbClr val="000000"/>
              </a:solidFill>
              <a:latin typeface="Calibri"/>
            </a:endParaRPr>
          </a:p>
        </p:txBody>
      </p:sp>
      <p:sp>
        <p:nvSpPr>
          <p:cNvPr id="181" name="TextShape 2"/>
          <p:cNvSpPr txBox="1"/>
          <p:nvPr/>
        </p:nvSpPr>
        <p:spPr>
          <a:xfrm>
            <a:off x="838080" y="1825560"/>
            <a:ext cx="10515240" cy="4350960"/>
          </a:xfrm>
          <a:prstGeom prst="rect">
            <a:avLst/>
          </a:prstGeom>
          <a:noFill/>
          <a:ln>
            <a:noFill/>
          </a:ln>
        </p:spPr>
        <p:txBody>
          <a:bodyPr>
            <a:normAutofit/>
          </a:bodyPr>
          <a:p>
            <a:pPr marL="343080" indent="-342720">
              <a:lnSpc>
                <a:spcPct val="90000"/>
              </a:lnSpc>
              <a:spcBef>
                <a:spcPts val="1001"/>
              </a:spcBef>
              <a:buClr>
                <a:srgbClr val="000000"/>
              </a:buClr>
              <a:buFont typeface="Calibri Light"/>
              <a:buAutoNum type="arabicPeriod"/>
            </a:pPr>
            <a:r>
              <a:rPr b="0" lang="fr-FR" sz="3200" spc="-1" strike="noStrike">
                <a:solidFill>
                  <a:srgbClr val="000000"/>
                </a:solidFill>
                <a:latin typeface="Calibri"/>
              </a:rPr>
              <a:t>Introduction</a:t>
            </a:r>
            <a:endParaRPr b="0" lang="fr-FR" sz="3200" spc="-1" strike="noStrike">
              <a:solidFill>
                <a:srgbClr val="000000"/>
              </a:solidFill>
              <a:latin typeface="Calibri"/>
            </a:endParaRPr>
          </a:p>
          <a:p>
            <a:pPr marL="343080" indent="-342720">
              <a:lnSpc>
                <a:spcPct val="90000"/>
              </a:lnSpc>
              <a:spcBef>
                <a:spcPts val="1001"/>
              </a:spcBef>
              <a:buClr>
                <a:srgbClr val="000000"/>
              </a:buClr>
              <a:buFont typeface="Calibri Light"/>
              <a:buAutoNum type="arabicPeriod"/>
            </a:pPr>
            <a:r>
              <a:rPr b="0" lang="fr-FR" sz="3200" spc="-1" strike="noStrike">
                <a:solidFill>
                  <a:srgbClr val="000000"/>
                </a:solidFill>
                <a:latin typeface="Calibri"/>
              </a:rPr>
              <a:t>Applications</a:t>
            </a:r>
            <a:endParaRPr b="0" lang="fr-FR" sz="3200" spc="-1" strike="noStrike">
              <a:solidFill>
                <a:srgbClr val="000000"/>
              </a:solidFill>
              <a:latin typeface="Calibri"/>
            </a:endParaRPr>
          </a:p>
          <a:p>
            <a:pPr marL="343080" indent="-342720">
              <a:lnSpc>
                <a:spcPct val="90000"/>
              </a:lnSpc>
              <a:spcBef>
                <a:spcPts val="1001"/>
              </a:spcBef>
              <a:buClr>
                <a:srgbClr val="000000"/>
              </a:buClr>
              <a:buFont typeface="Calibri Light"/>
              <a:buAutoNum type="arabicPeriod"/>
            </a:pPr>
            <a:r>
              <a:rPr b="0" lang="fr-FR" sz="3200" spc="-1" strike="noStrike">
                <a:solidFill>
                  <a:srgbClr val="000000"/>
                </a:solidFill>
                <a:latin typeface="Calibri"/>
              </a:rPr>
              <a:t>Challenges</a:t>
            </a:r>
            <a:endParaRPr b="0" lang="fr-FR" sz="3200" spc="-1" strike="noStrike">
              <a:solidFill>
                <a:srgbClr val="000000"/>
              </a:solidFill>
              <a:latin typeface="Calibri"/>
            </a:endParaRPr>
          </a:p>
          <a:p>
            <a:pPr marL="343080" indent="-342720">
              <a:lnSpc>
                <a:spcPct val="90000"/>
              </a:lnSpc>
              <a:spcBef>
                <a:spcPts val="1001"/>
              </a:spcBef>
              <a:buClr>
                <a:srgbClr val="000000"/>
              </a:buClr>
              <a:buFont typeface="Calibri Light"/>
              <a:buAutoNum type="arabicPeriod"/>
            </a:pPr>
            <a:r>
              <a:rPr b="0" lang="fr-FR" sz="3200" spc="-1" strike="noStrike">
                <a:solidFill>
                  <a:srgbClr val="000000"/>
                </a:solidFill>
                <a:latin typeface="Calibri"/>
              </a:rPr>
              <a:t>Preprocessing</a:t>
            </a:r>
            <a:endParaRPr b="0" lang="fr-FR" sz="3200" spc="-1" strike="noStrike">
              <a:solidFill>
                <a:srgbClr val="000000"/>
              </a:solidFill>
              <a:latin typeface="Calibri"/>
            </a:endParaRPr>
          </a:p>
          <a:p>
            <a:pPr marL="343080" indent="-342720">
              <a:lnSpc>
                <a:spcPct val="90000"/>
              </a:lnSpc>
              <a:spcBef>
                <a:spcPts val="1001"/>
              </a:spcBef>
              <a:buClr>
                <a:srgbClr val="000000"/>
              </a:buClr>
              <a:buFont typeface="Calibri Light"/>
              <a:buAutoNum type="arabicPeriod"/>
            </a:pPr>
            <a:r>
              <a:rPr b="0" lang="fr-FR" sz="3200" spc="-1" strike="noStrike">
                <a:solidFill>
                  <a:srgbClr val="000000"/>
                </a:solidFill>
                <a:latin typeface="Calibri"/>
              </a:rPr>
              <a:t>Bag of words: Pondérations et fréquences</a:t>
            </a:r>
            <a:endParaRPr b="0" lang="fr-FR" sz="3200" spc="-1" strike="noStrike">
              <a:solidFill>
                <a:srgbClr val="000000"/>
              </a:solidFill>
              <a:latin typeface="Calibri"/>
            </a:endParaRPr>
          </a:p>
          <a:p>
            <a:pPr marL="343080" indent="-342720">
              <a:lnSpc>
                <a:spcPct val="90000"/>
              </a:lnSpc>
              <a:spcBef>
                <a:spcPts val="1001"/>
              </a:spcBef>
              <a:buClr>
                <a:srgbClr val="000000"/>
              </a:buClr>
              <a:buFont typeface="Calibri Light"/>
              <a:buAutoNum type="arabicPeriod"/>
            </a:pPr>
            <a:r>
              <a:rPr b="0" lang="fr-FR" sz="3200" spc="-1" strike="noStrike">
                <a:solidFill>
                  <a:srgbClr val="000000"/>
                </a:solidFill>
                <a:latin typeface="Calibri"/>
              </a:rPr>
              <a:t>Bag of words: Mesures des similarités entre documents</a:t>
            </a:r>
            <a:endParaRPr b="0" lang="fr-FR" sz="32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38"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5.1 Pondération binaire: p </a:t>
            </a:r>
            <a:r>
              <a:rPr b="0" lang="fr-FR" sz="2800" spc="-1" strike="noStrike" baseline="-25000">
                <a:solidFill>
                  <a:srgbClr val="000000"/>
                </a:solidFill>
                <a:latin typeface="Calibri"/>
              </a:rPr>
              <a:t>t,d </a:t>
            </a:r>
            <a:r>
              <a:rPr b="0" lang="fr-FR" sz="2800" spc="-1" strike="noStrike">
                <a:solidFill>
                  <a:srgbClr val="000000"/>
                </a:solidFill>
                <a:latin typeface="Calibri"/>
              </a:rPr>
              <a:t>= 1 si t est présent dans d, sinon 0</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Comptabiliser la présence de chaque terme dans le document, sans se préoccuper du nombre d’occurrences (de la répétition)</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239" name="Image 4" descr=""/>
          <p:cNvPicPr/>
          <p:nvPr/>
        </p:nvPicPr>
        <p:blipFill>
          <a:blip r:embed="rId1"/>
          <a:stretch/>
        </p:blipFill>
        <p:spPr>
          <a:xfrm>
            <a:off x="73080" y="3429000"/>
            <a:ext cx="12045240" cy="18943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41"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5.1 Pondération binaire: p </a:t>
            </a:r>
            <a:r>
              <a:rPr b="0" lang="fr-FR" sz="2800" spc="-1" strike="noStrike" baseline="-25000">
                <a:solidFill>
                  <a:srgbClr val="000000"/>
                </a:solidFill>
                <a:latin typeface="Calibri"/>
              </a:rPr>
              <a:t>t,d </a:t>
            </a:r>
            <a:r>
              <a:rPr b="0" lang="fr-FR" sz="2800" spc="-1" strike="noStrike">
                <a:solidFill>
                  <a:srgbClr val="000000"/>
                </a:solidFill>
                <a:latin typeface="Calibri"/>
              </a:rPr>
              <a:t>= 1 si t est présent dans d, sinon 0</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Comptabiliser la présence de chaque terme dans le document, sans se préoccuper du nombre d’occurrences (de la répétition)</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graphicFrame>
        <p:nvGraphicFramePr>
          <p:cNvPr id="242" name="Table 3"/>
          <p:cNvGraphicFramePr/>
          <p:nvPr/>
        </p:nvGraphicFramePr>
        <p:xfrm>
          <a:off x="1502280" y="3429000"/>
          <a:ext cx="8657280" cy="3292200"/>
        </p:xfrm>
        <a:graphic>
          <a:graphicData uri="http://schemas.openxmlformats.org/drawingml/2006/table">
            <a:tbl>
              <a:tblPr/>
              <a:tblGrid>
                <a:gridCol w="4328640"/>
                <a:gridCol w="4328640"/>
              </a:tblGrid>
              <a:tr h="446760">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tr>
              <a:tr h="446760">
                <a:tc>
                  <a:txBody>
                    <a:bodyPr/>
                    <a:p>
                      <a:pPr algn="ctr">
                        <a:lnSpc>
                          <a:spcPct val="100000"/>
                        </a:lnSpc>
                      </a:pPr>
                      <a:r>
                        <a:rPr b="1" lang="fr-BE" sz="2400" spc="-1" strike="noStrike">
                          <a:solidFill>
                            <a:srgbClr val="ffffff"/>
                          </a:solidFill>
                          <a:latin typeface="Calibri"/>
                        </a:rPr>
                        <a:t>Simplicité</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Perte d’information</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r h="1511640">
                <a:tc>
                  <a:txBody>
                    <a:bodyPr/>
                    <a:p>
                      <a:pPr algn="ctr">
                        <a:lnSpc>
                          <a:spcPct val="100000"/>
                        </a:lnSpc>
                      </a:pPr>
                      <a:r>
                        <a:rPr b="1" lang="fr-BE" sz="2400" spc="-1" strike="noStrike">
                          <a:solidFill>
                            <a:srgbClr val="ffffff"/>
                          </a:solidFill>
                          <a:latin typeface="Calibri"/>
                        </a:rPr>
                        <a:t>« Lissage » de l’info</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Pas de raison de donner la même importance à tous les termes</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r h="1156680">
                <a:tc>
                  <a:txBody>
                    <a:bodyPr/>
                    <a:p>
                      <a:pPr algn="ctr">
                        <a:lnSpc>
                          <a:spcPct val="100000"/>
                        </a:lnSpc>
                      </a:pPr>
                      <a:r>
                        <a:rPr b="1" lang="fr-BE" sz="2400" spc="-1" strike="noStrike">
                          <a:solidFill>
                            <a:srgbClr val="ffffff"/>
                          </a:solidFill>
                          <a:latin typeface="Calibri"/>
                        </a:rPr>
                        <a:t>Adapté à certaines mesures de similarité (distance de Jaccard)</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44" name="TextShape 2"/>
          <p:cNvSpPr txBox="1"/>
          <p:nvPr/>
        </p:nvSpPr>
        <p:spPr>
          <a:xfrm>
            <a:off x="838080" y="1567440"/>
            <a:ext cx="10515240" cy="460908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5.2 Fréquence des termes (TF): f </a:t>
            </a:r>
            <a:r>
              <a:rPr b="0" lang="fr-FR" sz="2800" spc="-1" strike="noStrike" baseline="-25000">
                <a:solidFill>
                  <a:srgbClr val="000000"/>
                </a:solidFill>
                <a:latin typeface="Calibri"/>
              </a:rPr>
              <a:t>t,d </a:t>
            </a:r>
            <a:r>
              <a:rPr b="0" lang="fr-FR" sz="2800" spc="-1" strike="noStrike">
                <a:solidFill>
                  <a:srgbClr val="000000"/>
                </a:solidFill>
                <a:latin typeface="Calibri"/>
              </a:rPr>
              <a:t>= n.t(d)</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Pour un document, comptabiliser le nombre d’occurrence des termes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Indicateur de l’importance du terme dans le document</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245" name="Image 3" descr=""/>
          <p:cNvPicPr/>
          <p:nvPr/>
        </p:nvPicPr>
        <p:blipFill>
          <a:blip r:embed="rId1"/>
          <a:stretch/>
        </p:blipFill>
        <p:spPr>
          <a:xfrm>
            <a:off x="30960" y="3571920"/>
            <a:ext cx="12129480" cy="20286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47" name="TextShape 2"/>
          <p:cNvSpPr txBox="1"/>
          <p:nvPr/>
        </p:nvSpPr>
        <p:spPr>
          <a:xfrm>
            <a:off x="838080" y="1567440"/>
            <a:ext cx="10515240" cy="460908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5.2 Fréquence des termes (TF): f </a:t>
            </a:r>
            <a:r>
              <a:rPr b="0" lang="fr-FR" sz="2800" spc="-1" strike="noStrike" baseline="-25000">
                <a:solidFill>
                  <a:srgbClr val="000000"/>
                </a:solidFill>
                <a:latin typeface="Calibri"/>
              </a:rPr>
              <a:t>t,d </a:t>
            </a:r>
            <a:r>
              <a:rPr b="0" lang="fr-FR" sz="2800" spc="-1" strike="noStrike">
                <a:solidFill>
                  <a:srgbClr val="000000"/>
                </a:solidFill>
                <a:latin typeface="Calibri"/>
              </a:rPr>
              <a:t>= n.t(d)</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Pour un document, comptabiliser le nombre d’occurrence des termes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Indicateur de l’importance du terme dans le document</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graphicFrame>
        <p:nvGraphicFramePr>
          <p:cNvPr id="248" name="Table 3"/>
          <p:cNvGraphicFramePr/>
          <p:nvPr/>
        </p:nvGraphicFramePr>
        <p:xfrm>
          <a:off x="2031840" y="3086280"/>
          <a:ext cx="8127720" cy="1112040"/>
        </p:xfrm>
        <a:graphic>
          <a:graphicData uri="http://schemas.openxmlformats.org/drawingml/2006/table">
            <a:tbl>
              <a:tblPr/>
              <a:tblGrid>
                <a:gridCol w="4063680"/>
                <a:gridCol w="4064040"/>
              </a:tblGrid>
              <a:tr h="370800">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tr>
              <a:tr h="370800">
                <a:tc>
                  <a:txBody>
                    <a:bodyPr/>
                    <a:p>
                      <a:pPr algn="ctr">
                        <a:lnSpc>
                          <a:spcPct val="100000"/>
                        </a:lnSpc>
                      </a:pPr>
                      <a:r>
                        <a:rPr b="1" lang="fr-BE" sz="2400" spc="-1" strike="noStrike">
                          <a:solidFill>
                            <a:srgbClr val="ffffff"/>
                          </a:solidFill>
                          <a:latin typeface="Calibri"/>
                        </a:rPr>
                        <a:t>Répétition prise en compte = + d’info</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Écarts entre document exagérés (si on utilise distance euclidienne)</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r h="370800">
                <a:tc>
                  <a:txBody>
                    <a:bodyPr/>
                    <a:p>
                      <a:pPr algn="ctr">
                        <a:lnSpc>
                          <a:spcPct val="100000"/>
                        </a:lnSpc>
                      </a:pPr>
                      <a:r>
                        <a:rPr b="1" lang="fr-BE" sz="2400" spc="-1" strike="noStrike">
                          <a:solidFill>
                            <a:srgbClr val="ffffff"/>
                          </a:solidFill>
                          <a:latin typeface="Calibri"/>
                        </a:rPr>
                        <a:t>Adapté à certaines mesures de similarité</a:t>
                      </a:r>
                      <a:endParaRPr b="0" lang="fr-BE" sz="2400" spc="-1" strike="noStrike">
                        <a:latin typeface="Arial"/>
                      </a:endParaRPr>
                    </a:p>
                    <a:p>
                      <a:pPr algn="ctr">
                        <a:lnSpc>
                          <a:spcPct val="100000"/>
                        </a:lnSpc>
                      </a:pP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Ne tient pas compte de la prévalence des termes dans tout le corpus</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bl>
          </a:graphicData>
        </a:graphic>
      </p:graphicFrame>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50"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5.2 Fréquence des termes: normalisation</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Permet d’amortir les écarts et/ou de tenir compte de la longueur des documents</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Normalisation log</a:t>
            </a:r>
            <a:endParaRPr b="0" lang="fr-FR" sz="2400" spc="-1" strike="noStrike">
              <a:solidFill>
                <a:srgbClr val="000000"/>
              </a:solidFill>
              <a:latin typeface="Calibri"/>
            </a:endParaRPr>
          </a:p>
          <a:p>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Double normalisation 0,5: tient compte de la longueur</a:t>
            </a:r>
            <a:endParaRPr b="0" lang="fr-FR" sz="2400" spc="-1" strike="noStrike">
              <a:solidFill>
                <a:srgbClr val="000000"/>
              </a:solidFill>
              <a:latin typeface="Calibri"/>
            </a:endParaRPr>
          </a:p>
          <a:p>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fr-FR" sz="2400" spc="-1" strike="noStrike">
                <a:solidFill>
                  <a:srgbClr val="000000"/>
                </a:solidFill>
                <a:latin typeface="Calibri"/>
              </a:rPr>
              <a:t>Normalisation simple : tient compte de la longueur</a:t>
            </a:r>
            <a:endParaRPr b="0" lang="fr-FR" sz="2400" spc="-1" strike="noStrike">
              <a:solidFill>
                <a:srgbClr val="000000"/>
              </a:solidFill>
              <a:latin typeface="Calibri"/>
            </a:endParaRPr>
          </a:p>
        </p:txBody>
      </p:sp>
      <p:pic>
        <p:nvPicPr>
          <p:cNvPr id="251" name="Image 3" descr=""/>
          <p:cNvPicPr/>
          <p:nvPr/>
        </p:nvPicPr>
        <p:blipFill>
          <a:blip r:embed="rId1"/>
          <a:stretch/>
        </p:blipFill>
        <p:spPr>
          <a:xfrm>
            <a:off x="3978720" y="3062160"/>
            <a:ext cx="2628720" cy="732960"/>
          </a:xfrm>
          <a:prstGeom prst="rect">
            <a:avLst/>
          </a:prstGeom>
          <a:ln>
            <a:noFill/>
          </a:ln>
        </p:spPr>
      </p:pic>
      <p:pic>
        <p:nvPicPr>
          <p:cNvPr id="252" name="Image 4" descr=""/>
          <p:cNvPicPr/>
          <p:nvPr/>
        </p:nvPicPr>
        <p:blipFill>
          <a:blip r:embed="rId2"/>
          <a:stretch/>
        </p:blipFill>
        <p:spPr>
          <a:xfrm>
            <a:off x="8653680" y="4248720"/>
            <a:ext cx="2149920" cy="732960"/>
          </a:xfrm>
          <a:prstGeom prst="rect">
            <a:avLst/>
          </a:prstGeom>
          <a:ln>
            <a:noFill/>
          </a:ln>
        </p:spPr>
      </p:pic>
      <p:pic>
        <p:nvPicPr>
          <p:cNvPr id="253" name="Image 5" descr=""/>
          <p:cNvPicPr/>
          <p:nvPr/>
        </p:nvPicPr>
        <p:blipFill>
          <a:blip r:embed="rId3"/>
          <a:stretch/>
        </p:blipFill>
        <p:spPr>
          <a:xfrm>
            <a:off x="8119080" y="5117040"/>
            <a:ext cx="1069200" cy="11944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55"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5.3 Inverse document frequency (IDF)</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256" name="Image 4" descr=""/>
          <p:cNvPicPr/>
          <p:nvPr/>
        </p:nvPicPr>
        <p:blipFill>
          <a:blip r:embed="rId1"/>
          <a:stretch/>
        </p:blipFill>
        <p:spPr>
          <a:xfrm>
            <a:off x="838080" y="2383920"/>
            <a:ext cx="9075600" cy="1175400"/>
          </a:xfrm>
          <a:prstGeom prst="rect">
            <a:avLst/>
          </a:prstGeom>
          <a:ln>
            <a:noFill/>
          </a:ln>
        </p:spPr>
      </p:pic>
      <p:pic>
        <p:nvPicPr>
          <p:cNvPr id="257" name="Image 5" descr=""/>
          <p:cNvPicPr/>
          <p:nvPr/>
        </p:nvPicPr>
        <p:blipFill>
          <a:blip r:embed="rId2"/>
          <a:stretch/>
        </p:blipFill>
        <p:spPr>
          <a:xfrm>
            <a:off x="5557320" y="3900240"/>
            <a:ext cx="6470640" cy="1935360"/>
          </a:xfrm>
          <a:prstGeom prst="rect">
            <a:avLst/>
          </a:prstGeom>
          <a:ln>
            <a:noFill/>
          </a:ln>
        </p:spPr>
      </p:pic>
      <p:pic>
        <p:nvPicPr>
          <p:cNvPr id="258" name="Image 6" descr=""/>
          <p:cNvPicPr/>
          <p:nvPr/>
        </p:nvPicPr>
        <p:blipFill>
          <a:blip r:embed="rId3"/>
          <a:stretch/>
        </p:blipFill>
        <p:spPr>
          <a:xfrm>
            <a:off x="163800" y="4118040"/>
            <a:ext cx="5224320" cy="15703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60"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5.3 Inverse document frequency (IDF)</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endParaRPr b="0" lang="fr-FR" sz="2800" spc="-1" strike="noStrike">
              <a:solidFill>
                <a:srgbClr val="000000"/>
              </a:solidFill>
              <a:latin typeface="Calibri"/>
            </a:endParaRPr>
          </a:p>
        </p:txBody>
      </p:sp>
      <p:pic>
        <p:nvPicPr>
          <p:cNvPr id="261" name="Image 4" descr=""/>
          <p:cNvPicPr/>
          <p:nvPr/>
        </p:nvPicPr>
        <p:blipFill>
          <a:blip r:embed="rId1"/>
          <a:stretch/>
        </p:blipFill>
        <p:spPr>
          <a:xfrm>
            <a:off x="838080" y="2383920"/>
            <a:ext cx="9075600" cy="1175400"/>
          </a:xfrm>
          <a:prstGeom prst="rect">
            <a:avLst/>
          </a:prstGeom>
          <a:ln>
            <a:noFill/>
          </a:ln>
        </p:spPr>
      </p:pic>
      <p:graphicFrame>
        <p:nvGraphicFramePr>
          <p:cNvPr id="262" name="Table 3"/>
          <p:cNvGraphicFramePr/>
          <p:nvPr/>
        </p:nvGraphicFramePr>
        <p:xfrm>
          <a:off x="2031840" y="3816720"/>
          <a:ext cx="8127720" cy="1112040"/>
        </p:xfrm>
        <a:graphic>
          <a:graphicData uri="http://schemas.openxmlformats.org/drawingml/2006/table">
            <a:tbl>
              <a:tblPr/>
              <a:tblGrid>
                <a:gridCol w="4063680"/>
                <a:gridCol w="4064040"/>
              </a:tblGrid>
              <a:tr h="370800">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tr>
              <a:tr h="370800">
                <a:tc>
                  <a:txBody>
                    <a:bodyPr/>
                    <a:p>
                      <a:pPr algn="ctr">
                        <a:lnSpc>
                          <a:spcPct val="100000"/>
                        </a:lnSpc>
                      </a:pPr>
                      <a:r>
                        <a:rPr b="1" lang="fr-BE" sz="2400" spc="-1" strike="noStrike">
                          <a:solidFill>
                            <a:srgbClr val="ffffff"/>
                          </a:solidFill>
                          <a:latin typeface="Calibri"/>
                        </a:rPr>
                        <a:t>Mesure l’importance d’un terme dans un corpus</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Plus lourd à calculer</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r h="370800">
                <a:tc>
                  <a:txBody>
                    <a:bodyPr/>
                    <a:p>
                      <a:pPr algn="ctr">
                        <a:lnSpc>
                          <a:spcPct val="100000"/>
                        </a:lnSpc>
                      </a:pPr>
                      <a:r>
                        <a:rPr b="1" lang="fr-BE" sz="2400" spc="-1" strike="noStrike">
                          <a:solidFill>
                            <a:srgbClr val="ffffff"/>
                          </a:solidFill>
                          <a:latin typeface="Calibri"/>
                        </a:rPr>
                        <a:t>Permet d’éviter l’influence exagérée des termes très rares</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noFill/>
                  </a:tcPr>
                </a:tc>
              </a:tr>
            </a:tbl>
          </a:graphicData>
        </a:graphic>
      </p:graphicFrame>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63" name="Espace réservé du contenu 4" descr=""/>
          <p:cNvPicPr/>
          <p:nvPr/>
        </p:nvPicPr>
        <p:blipFill>
          <a:blip r:embed="rId1"/>
          <a:srcRect l="0" t="3580" r="0" b="1220"/>
          <a:stretch/>
        </p:blipFill>
        <p:spPr>
          <a:xfrm>
            <a:off x="5365440" y="1904400"/>
            <a:ext cx="6232680" cy="4272480"/>
          </a:xfrm>
          <a:prstGeom prst="rect">
            <a:avLst/>
          </a:prstGeom>
          <a:ln>
            <a:noFill/>
          </a:ln>
        </p:spPr>
      </p:pic>
      <p:sp>
        <p:nvSpPr>
          <p:cNvPr id="264"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65" name="TextShape 2"/>
          <p:cNvSpPr txBox="1"/>
          <p:nvPr/>
        </p:nvSpPr>
        <p:spPr>
          <a:xfrm>
            <a:off x="838080" y="1690560"/>
            <a:ext cx="4745880" cy="4801680"/>
          </a:xfrm>
          <a:prstGeom prst="rect">
            <a:avLst/>
          </a:prstGeom>
          <a:noFill/>
          <a:ln>
            <a:noFill/>
          </a:ln>
        </p:spPr>
        <p:txBody>
          <a:bodyPr>
            <a:normAutofit/>
          </a:bodyPr>
          <a:p>
            <a:pPr marL="57240">
              <a:lnSpc>
                <a:spcPct val="90000"/>
              </a:lnSpc>
              <a:spcBef>
                <a:spcPts val="1001"/>
              </a:spcBef>
            </a:pPr>
            <a:r>
              <a:rPr b="0" lang="fr-FR" sz="2200" spc="-1" strike="noStrike">
                <a:solidFill>
                  <a:srgbClr val="000000"/>
                </a:solidFill>
                <a:latin typeface="Calibri"/>
              </a:rPr>
              <a:t>5.4 Filtrage par la fréquence:</a:t>
            </a:r>
            <a:endParaRPr b="0" lang="fr-FR" sz="2200" spc="-1" strike="noStrike">
              <a:solidFill>
                <a:srgbClr val="000000"/>
              </a:solidFill>
              <a:latin typeface="Calibri"/>
            </a:endParaRPr>
          </a:p>
          <a:p>
            <a:pPr>
              <a:lnSpc>
                <a:spcPct val="90000"/>
              </a:lnSpc>
              <a:spcBef>
                <a:spcPts val="1001"/>
              </a:spcBef>
            </a:pPr>
            <a:endParaRPr b="0" lang="fr-FR" sz="2200" spc="-1" strike="noStrike">
              <a:solidFill>
                <a:srgbClr val="000000"/>
              </a:solidFill>
              <a:latin typeface="Calibri"/>
            </a:endParaRPr>
          </a:p>
          <a:p>
            <a:pPr lvl="1" marL="743040" indent="-228240">
              <a:lnSpc>
                <a:spcPct val="90000"/>
              </a:lnSpc>
              <a:spcBef>
                <a:spcPts val="499"/>
              </a:spcBef>
              <a:buClr>
                <a:srgbClr val="000000"/>
              </a:buClr>
              <a:buFont typeface="Arial"/>
              <a:buChar char="•"/>
            </a:pPr>
            <a:r>
              <a:rPr b="0" lang="fr-FR" sz="2000" spc="-1" strike="noStrike">
                <a:solidFill>
                  <a:srgbClr val="000000"/>
                </a:solidFill>
                <a:latin typeface="Calibri"/>
              </a:rPr>
              <a:t>Fréquence trop élevée = IDF presque nul = termes présents dans ~tous les documents = indicateur du domaine mais incapable de différencier les documents</a:t>
            </a:r>
            <a:endParaRPr b="0" lang="fr-FR" sz="2000" spc="-1" strike="noStrike">
              <a:solidFill>
                <a:srgbClr val="000000"/>
              </a:solidFill>
              <a:latin typeface="Calibri"/>
            </a:endParaRPr>
          </a:p>
          <a:p>
            <a:pPr lvl="1" marL="743040" indent="-228240">
              <a:lnSpc>
                <a:spcPct val="90000"/>
              </a:lnSpc>
              <a:spcBef>
                <a:spcPts val="499"/>
              </a:spcBef>
              <a:buClr>
                <a:srgbClr val="000000"/>
              </a:buClr>
              <a:buFont typeface="Arial"/>
              <a:buChar char="•"/>
            </a:pPr>
            <a:r>
              <a:rPr b="0" lang="fr-FR" sz="2000" spc="-1" strike="noStrike">
                <a:solidFill>
                  <a:srgbClr val="000000"/>
                </a:solidFill>
                <a:latin typeface="Calibri"/>
              </a:rPr>
              <a:t>Fréquence trop faible = IDF proche de 1 = termes présents très rarement dans les documents = ne permet pas de caractériser une différence significative entre les documents</a:t>
            </a:r>
            <a:endParaRPr b="0" lang="fr-FR" sz="2000" spc="-1" strike="noStrike">
              <a:solidFill>
                <a:srgbClr val="000000"/>
              </a:solidFill>
              <a:latin typeface="Calibri"/>
            </a:endParaRPr>
          </a:p>
          <a:p>
            <a:pPr lvl="1" marL="743040" indent="-228240">
              <a:lnSpc>
                <a:spcPct val="90000"/>
              </a:lnSpc>
              <a:spcBef>
                <a:spcPts val="499"/>
              </a:spcBef>
              <a:buClr>
                <a:srgbClr val="000000"/>
              </a:buClr>
              <a:buFont typeface="Arial"/>
              <a:buChar char="•"/>
            </a:pPr>
            <a:r>
              <a:rPr b="0" lang="fr-FR" sz="2000" spc="-1" strike="noStrike">
                <a:solidFill>
                  <a:srgbClr val="000000"/>
                </a:solidFill>
                <a:latin typeface="Calibri"/>
              </a:rPr>
              <a:t>Le choix des seuils reste arbitraire!</a:t>
            </a:r>
            <a:endParaRPr b="0" lang="fr-FR" sz="2000" spc="-1" strike="noStrike">
              <a:solidFill>
                <a:srgbClr val="000000"/>
              </a:solidFill>
              <a:latin typeface="Calibri"/>
            </a:endParaRPr>
          </a:p>
          <a:p>
            <a:pPr>
              <a:lnSpc>
                <a:spcPct val="90000"/>
              </a:lnSpc>
              <a:spcBef>
                <a:spcPts val="1001"/>
              </a:spcBef>
            </a:pPr>
            <a:endParaRPr b="0" lang="fr-FR" sz="20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5. BOF: Pondérations et fréquences</a:t>
            </a:r>
            <a:endParaRPr b="0" lang="fr-FR" sz="4400" spc="-1" strike="noStrike">
              <a:solidFill>
                <a:srgbClr val="000000"/>
              </a:solidFill>
              <a:latin typeface="Calibri"/>
            </a:endParaRPr>
          </a:p>
        </p:txBody>
      </p:sp>
      <p:sp>
        <p:nvSpPr>
          <p:cNvPr id="267"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5.5 Pondération TF-IDF</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Relativise l’importance d’un terme dans un document (TF) par son importance dans le corpus (IDF)</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268" name="Image 4" descr=""/>
          <p:cNvPicPr/>
          <p:nvPr/>
        </p:nvPicPr>
        <p:blipFill>
          <a:blip r:embed="rId1"/>
          <a:stretch/>
        </p:blipFill>
        <p:spPr>
          <a:xfrm>
            <a:off x="4252680" y="2295360"/>
            <a:ext cx="3686400" cy="1133280"/>
          </a:xfrm>
          <a:prstGeom prst="rect">
            <a:avLst/>
          </a:prstGeom>
          <a:ln>
            <a:noFill/>
          </a:ln>
        </p:spPr>
      </p:pic>
      <p:pic>
        <p:nvPicPr>
          <p:cNvPr id="269" name="Image 5" descr=""/>
          <p:cNvPicPr/>
          <p:nvPr/>
        </p:nvPicPr>
        <p:blipFill>
          <a:blip r:embed="rId2"/>
          <a:stretch/>
        </p:blipFill>
        <p:spPr>
          <a:xfrm>
            <a:off x="5112720" y="4343760"/>
            <a:ext cx="6977160" cy="1582560"/>
          </a:xfrm>
          <a:prstGeom prst="rect">
            <a:avLst/>
          </a:prstGeom>
          <a:ln>
            <a:noFill/>
          </a:ln>
        </p:spPr>
      </p:pic>
      <p:pic>
        <p:nvPicPr>
          <p:cNvPr id="270" name="Image 6" descr=""/>
          <p:cNvPicPr/>
          <p:nvPr/>
        </p:nvPicPr>
        <p:blipFill>
          <a:blip r:embed="rId3"/>
          <a:stretch/>
        </p:blipFill>
        <p:spPr>
          <a:xfrm>
            <a:off x="101520" y="4421160"/>
            <a:ext cx="4751280" cy="14281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6. (Di)similarité</a:t>
            </a:r>
            <a:endParaRPr b="0" lang="fr-FR" sz="4400" spc="-1" strike="noStrike">
              <a:solidFill>
                <a:srgbClr val="000000"/>
              </a:solidFill>
              <a:latin typeface="Calibri"/>
            </a:endParaRPr>
          </a:p>
        </p:txBody>
      </p:sp>
      <p:sp>
        <p:nvSpPr>
          <p:cNvPr id="27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Dans quels mesures les documents se ressemblent? Comment quantifier la similarité, à partir des valeurs de pondération de la matrice terme-documents?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s(u,v) = similarité entre le document u et le doc. v</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s(u,v) = S(v,u)</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s(u,u)=1 et s&lt;S(u,v)&lt;1</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Dissimilarité (ou distance) d(u,v) = 1 – s(u,v)</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Image 3" descr=""/>
          <p:cNvPicPr/>
          <p:nvPr/>
        </p:nvPicPr>
        <p:blipFill>
          <a:blip r:embed="rId1"/>
          <a:stretch/>
        </p:blipFill>
        <p:spPr>
          <a:xfrm>
            <a:off x="7845840" y="3794040"/>
            <a:ext cx="4345920" cy="3063600"/>
          </a:xfrm>
          <a:prstGeom prst="rect">
            <a:avLst/>
          </a:prstGeom>
          <a:ln>
            <a:noFill/>
          </a:ln>
        </p:spPr>
      </p:pic>
      <p:sp>
        <p:nvSpPr>
          <p:cNvPr id="183" name="TextShape 1"/>
          <p:cNvSpPr txBox="1"/>
          <p:nvPr/>
        </p:nvSpPr>
        <p:spPr>
          <a:xfrm>
            <a:off x="838080" y="4608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1. Intro</a:t>
            </a:r>
            <a:endParaRPr b="0" lang="fr-FR" sz="4400" spc="-1" strike="noStrike">
              <a:solidFill>
                <a:srgbClr val="000000"/>
              </a:solidFill>
              <a:latin typeface="Calibri"/>
            </a:endParaRPr>
          </a:p>
        </p:txBody>
      </p:sp>
      <p:sp>
        <p:nvSpPr>
          <p:cNvPr id="184" name="TextShape 2"/>
          <p:cNvSpPr txBox="1"/>
          <p:nvPr/>
        </p:nvSpPr>
        <p:spPr>
          <a:xfrm>
            <a:off x="838080" y="1371600"/>
            <a:ext cx="10515240" cy="4804920"/>
          </a:xfrm>
          <a:prstGeom prst="rect">
            <a:avLst/>
          </a:prstGeom>
          <a:noFill/>
          <a:ln>
            <a:noFill/>
          </a:ln>
        </p:spPr>
        <p:txBody>
          <a:bodyPr>
            <a:normAutofit/>
          </a:bodyPr>
          <a:p>
            <a:pPr>
              <a:lnSpc>
                <a:spcPct val="90000"/>
              </a:lnSpc>
              <a:spcBef>
                <a:spcPts val="1001"/>
              </a:spcBef>
            </a:pPr>
            <a:r>
              <a:rPr b="0" lang="fr-FR" sz="2800" spc="-1" strike="noStrike">
                <a:solidFill>
                  <a:srgbClr val="000000"/>
                </a:solidFill>
                <a:latin typeface="Calibri"/>
              </a:rPr>
              <a:t>1.1 Définition: </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Processus d'obtention d'informations de haute qualité à partir d'un texte</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Info structurée à partir d’un document non structuré</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Mettre en algorithme des théories linguistiques</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 Lire » le document, le classer, en extraire</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de l’information</a:t>
            </a:r>
            <a:endParaRPr b="0" lang="fr-FR"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6. (Di)similarité</a:t>
            </a:r>
            <a:endParaRPr b="0" lang="fr-FR" sz="4400" spc="-1" strike="noStrike">
              <a:solidFill>
                <a:srgbClr val="000000"/>
              </a:solidFill>
              <a:latin typeface="Calibri"/>
            </a:endParaRPr>
          </a:p>
        </p:txBody>
      </p:sp>
      <p:sp>
        <p:nvSpPr>
          <p:cNvPr id="274" name="TextShape 2"/>
          <p:cNvSpPr txBox="1"/>
          <p:nvPr/>
        </p:nvSpPr>
        <p:spPr>
          <a:xfrm>
            <a:off x="838080" y="1690560"/>
            <a:ext cx="10803240" cy="4485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6.1 Distance de Jaccard</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	</a:t>
            </a:r>
            <a:r>
              <a:rPr b="0" lang="fr-FR" sz="2400" spc="-1" strike="noStrike">
                <a:solidFill>
                  <a:srgbClr val="000000"/>
                </a:solidFill>
                <a:latin typeface="Calibri"/>
              </a:rPr>
              <a:t>où M11 = nombre de co-présences</a:t>
            </a:r>
            <a:endParaRPr b="0" lang="fr-FR" sz="2400" spc="-1" strike="noStrike">
              <a:solidFill>
                <a:srgbClr val="000000"/>
              </a:solidFill>
              <a:latin typeface="Calibri"/>
            </a:endParaRPr>
          </a:p>
          <a:p>
            <a:pPr>
              <a:lnSpc>
                <a:spcPct val="90000"/>
              </a:lnSpc>
              <a:spcBef>
                <a:spcPts val="1001"/>
              </a:spcBef>
            </a:pPr>
            <a:r>
              <a:rPr b="0" lang="fr-FR" sz="2400" spc="-1" strike="noStrike">
                <a:solidFill>
                  <a:srgbClr val="000000"/>
                </a:solidFill>
                <a:latin typeface="Calibri"/>
              </a:rPr>
              <a:t>	</a:t>
            </a:r>
            <a:r>
              <a:rPr b="0" lang="fr-FR" sz="2400" spc="-1" strike="noStrike">
                <a:solidFill>
                  <a:srgbClr val="000000"/>
                </a:solidFill>
                <a:latin typeface="Calibri"/>
              </a:rPr>
              <a:t>	</a:t>
            </a:r>
            <a:r>
              <a:rPr b="0" lang="fr-FR" sz="2400" spc="-1" strike="noStrike">
                <a:solidFill>
                  <a:srgbClr val="000000"/>
                </a:solidFill>
                <a:latin typeface="Calibri"/>
              </a:rPr>
              <a:t>	</a:t>
            </a:r>
            <a:r>
              <a:rPr b="0" lang="fr-FR" sz="2400" spc="-1" strike="noStrike">
                <a:solidFill>
                  <a:srgbClr val="000000"/>
                </a:solidFill>
                <a:latin typeface="Calibri"/>
              </a:rPr>
              <a:t>	</a:t>
            </a:r>
            <a:r>
              <a:rPr b="0" lang="fr-FR" sz="2400" spc="-1" strike="noStrike">
                <a:solidFill>
                  <a:srgbClr val="000000"/>
                </a:solidFill>
                <a:latin typeface="Calibri"/>
              </a:rPr>
              <a:t>     </a:t>
            </a:r>
            <a:r>
              <a:rPr b="0" lang="fr-FR" sz="2400" spc="-1" strike="noStrike">
                <a:solidFill>
                  <a:srgbClr val="000000"/>
                </a:solidFill>
                <a:latin typeface="Calibri"/>
              </a:rPr>
              <a:t>	</a:t>
            </a:r>
            <a:r>
              <a:rPr b="0" lang="fr-FR" sz="2400" spc="-1" strike="noStrike">
                <a:solidFill>
                  <a:srgbClr val="000000"/>
                </a:solidFill>
                <a:latin typeface="Calibri"/>
              </a:rPr>
              <a:t>      </a:t>
            </a:r>
            <a:r>
              <a:rPr b="0" lang="fr-FR" sz="2400" spc="-1" strike="noStrike">
                <a:solidFill>
                  <a:srgbClr val="000000"/>
                </a:solidFill>
                <a:latin typeface="Calibri"/>
              </a:rPr>
              <a:t>M00 = nombre de co-absences</a:t>
            </a:r>
            <a:endParaRPr b="0" lang="fr-FR" sz="2400" spc="-1" strike="noStrike">
              <a:solidFill>
                <a:srgbClr val="000000"/>
              </a:solidFill>
              <a:latin typeface="Calibri"/>
            </a:endParaRPr>
          </a:p>
          <a:p>
            <a:pPr>
              <a:lnSpc>
                <a:spcPct val="90000"/>
              </a:lnSpc>
              <a:spcBef>
                <a:spcPts val="1001"/>
              </a:spcBef>
            </a:pPr>
            <a:endParaRPr b="0" lang="fr-FR" sz="24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r>
              <a:rPr b="0" lang="fr-FR" sz="2800" spc="-1" strike="noStrike">
                <a:solidFill>
                  <a:srgbClr val="000000"/>
                </a:solidFill>
                <a:latin typeface="Calibri"/>
              </a:rPr>
              <a:t>	</a:t>
            </a:r>
            <a:endParaRPr b="0" lang="fr-FR" sz="2800" spc="-1" strike="noStrike">
              <a:solidFill>
                <a:srgbClr val="000000"/>
              </a:solidFill>
              <a:latin typeface="Calibri"/>
            </a:endParaRPr>
          </a:p>
        </p:txBody>
      </p:sp>
      <p:pic>
        <p:nvPicPr>
          <p:cNvPr id="275" name="Image 4" descr=""/>
          <p:cNvPicPr/>
          <p:nvPr/>
        </p:nvPicPr>
        <p:blipFill>
          <a:blip r:embed="rId1"/>
          <a:stretch/>
        </p:blipFill>
        <p:spPr>
          <a:xfrm>
            <a:off x="838080" y="2286360"/>
            <a:ext cx="4495320" cy="955440"/>
          </a:xfrm>
          <a:prstGeom prst="rect">
            <a:avLst/>
          </a:prstGeom>
          <a:ln>
            <a:noFill/>
          </a:ln>
        </p:spPr>
      </p:pic>
      <p:pic>
        <p:nvPicPr>
          <p:cNvPr id="276" name="Image 5" descr=""/>
          <p:cNvPicPr/>
          <p:nvPr/>
        </p:nvPicPr>
        <p:blipFill>
          <a:blip r:embed="rId2"/>
          <a:stretch/>
        </p:blipFill>
        <p:spPr>
          <a:xfrm>
            <a:off x="1572120" y="4093560"/>
            <a:ext cx="9047520" cy="128196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6. (Di)similarité</a:t>
            </a:r>
            <a:endParaRPr b="0" lang="fr-FR" sz="4400" spc="-1" strike="noStrike">
              <a:solidFill>
                <a:srgbClr val="000000"/>
              </a:solidFill>
              <a:latin typeface="Calibri"/>
            </a:endParaRPr>
          </a:p>
        </p:txBody>
      </p:sp>
      <p:sp>
        <p:nvSpPr>
          <p:cNvPr id="278" name="TextShape 2"/>
          <p:cNvSpPr txBox="1"/>
          <p:nvPr/>
        </p:nvSpPr>
        <p:spPr>
          <a:xfrm>
            <a:off x="838080" y="1690560"/>
            <a:ext cx="10803240" cy="4485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6.1 Distance de Jaccard</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r>
              <a:rPr b="0" lang="fr-FR" sz="2800" spc="-1" strike="noStrike">
                <a:solidFill>
                  <a:srgbClr val="000000"/>
                </a:solidFill>
                <a:latin typeface="Calibri"/>
              </a:rPr>
              <a:t>	</a:t>
            </a:r>
            <a:endParaRPr b="0" lang="fr-FR" sz="2800" spc="-1" strike="noStrike">
              <a:solidFill>
                <a:srgbClr val="000000"/>
              </a:solidFill>
              <a:latin typeface="Calibri"/>
            </a:endParaRPr>
          </a:p>
        </p:txBody>
      </p:sp>
      <p:pic>
        <p:nvPicPr>
          <p:cNvPr id="279" name="Image 4" descr=""/>
          <p:cNvPicPr/>
          <p:nvPr/>
        </p:nvPicPr>
        <p:blipFill>
          <a:blip r:embed="rId1"/>
          <a:stretch/>
        </p:blipFill>
        <p:spPr>
          <a:xfrm>
            <a:off x="3245400" y="2264760"/>
            <a:ext cx="5700600" cy="1211760"/>
          </a:xfrm>
          <a:prstGeom prst="rect">
            <a:avLst/>
          </a:prstGeom>
          <a:ln>
            <a:noFill/>
          </a:ln>
        </p:spPr>
      </p:pic>
      <p:graphicFrame>
        <p:nvGraphicFramePr>
          <p:cNvPr id="280" name="Table 3"/>
          <p:cNvGraphicFramePr/>
          <p:nvPr/>
        </p:nvGraphicFramePr>
        <p:xfrm>
          <a:off x="1319760" y="3617640"/>
          <a:ext cx="9551880" cy="2098440"/>
        </p:xfrm>
        <a:graphic>
          <a:graphicData uri="http://schemas.openxmlformats.org/drawingml/2006/table">
            <a:tbl>
              <a:tblPr/>
              <a:tblGrid>
                <a:gridCol w="4775760"/>
                <a:gridCol w="4776120"/>
              </a:tblGrid>
              <a:tr h="431280">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tr>
              <a:tr h="546120">
                <a:tc gridSpan="2">
                  <a:txBody>
                    <a:bodyPr/>
                    <a:p>
                      <a:pPr algn="ctr">
                        <a:lnSpc>
                          <a:spcPct val="100000"/>
                        </a:lnSpc>
                      </a:pPr>
                      <a:r>
                        <a:rPr b="1" lang="fr-BE" sz="2400" spc="-1" strike="noStrike">
                          <a:solidFill>
                            <a:srgbClr val="ffffff"/>
                          </a:solidFill>
                          <a:latin typeface="Calibri"/>
                        </a:rPr>
                        <a:t>Adapté à la pondération binaire</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tc hMerge="1">
                  <a:tcPr>
                    <a:solidFill>
                      <a:srgbClr val="729fcf"/>
                    </a:solidFill>
                  </a:tcPr>
                </a:tc>
              </a:tr>
              <a:tr h="1121400">
                <a:tc>
                  <a:txBody>
                    <a:bodyPr/>
                    <a:p>
                      <a:pPr algn="ctr">
                        <a:lnSpc>
                          <a:spcPct val="100000"/>
                        </a:lnSpc>
                      </a:pPr>
                      <a:r>
                        <a:rPr b="1" lang="fr-BE" sz="2400" spc="-1" strike="noStrike">
                          <a:solidFill>
                            <a:srgbClr val="ffffff"/>
                          </a:solidFill>
                          <a:latin typeface="Calibri"/>
                        </a:rPr>
                        <a:t>Borné par définition: 0 &lt; J &lt; 1</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noFill/>
                  </a:tcPr>
                </a:tc>
              </a:tr>
            </a:tbl>
          </a:graphicData>
        </a:graphic>
      </p:graphicFrame>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1" name="Image 3" descr=""/>
          <p:cNvPicPr/>
          <p:nvPr/>
        </p:nvPicPr>
        <p:blipFill>
          <a:blip r:embed="rId1"/>
          <a:stretch/>
        </p:blipFill>
        <p:spPr>
          <a:xfrm>
            <a:off x="212040" y="2220840"/>
            <a:ext cx="4031280" cy="1325160"/>
          </a:xfrm>
          <a:prstGeom prst="rect">
            <a:avLst/>
          </a:prstGeom>
          <a:ln>
            <a:noFill/>
          </a:ln>
        </p:spPr>
      </p:pic>
      <p:sp>
        <p:nvSpPr>
          <p:cNvPr id="282"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6. (Di)similarité</a:t>
            </a:r>
            <a:endParaRPr b="0" lang="fr-FR" sz="4400" spc="-1" strike="noStrike">
              <a:solidFill>
                <a:srgbClr val="000000"/>
              </a:solidFill>
              <a:latin typeface="Calibri"/>
            </a:endParaRPr>
          </a:p>
        </p:txBody>
      </p:sp>
      <p:sp>
        <p:nvSpPr>
          <p:cNvPr id="283" name="TextShape 2"/>
          <p:cNvSpPr txBox="1"/>
          <p:nvPr/>
        </p:nvSpPr>
        <p:spPr>
          <a:xfrm>
            <a:off x="838080" y="1690560"/>
            <a:ext cx="10803240" cy="4485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6.2 Distance euclidienne</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où u</a:t>
            </a:r>
            <a:r>
              <a:rPr b="0" lang="fr-FR" sz="2800" spc="-1" strike="noStrike" baseline="-25000">
                <a:solidFill>
                  <a:srgbClr val="000000"/>
                </a:solidFill>
                <a:latin typeface="Calibri"/>
              </a:rPr>
              <a:t>j</a:t>
            </a:r>
            <a:r>
              <a:rPr b="0" lang="fr-FR" sz="2800" spc="-1" strike="noStrike">
                <a:solidFill>
                  <a:srgbClr val="000000"/>
                </a:solidFill>
                <a:latin typeface="Calibri"/>
              </a:rPr>
              <a:t> est la pondération du terme j pour le doc u</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284" name="Image 6" descr=""/>
          <p:cNvPicPr/>
          <p:nvPr/>
        </p:nvPicPr>
        <p:blipFill>
          <a:blip r:embed="rId2"/>
          <a:stretch/>
        </p:blipFill>
        <p:spPr>
          <a:xfrm>
            <a:off x="1002600" y="3847680"/>
            <a:ext cx="10474560" cy="164556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5" name="Image 3" descr=""/>
          <p:cNvPicPr/>
          <p:nvPr/>
        </p:nvPicPr>
        <p:blipFill>
          <a:blip r:embed="rId1"/>
          <a:stretch/>
        </p:blipFill>
        <p:spPr>
          <a:xfrm>
            <a:off x="195840" y="2219400"/>
            <a:ext cx="4031280" cy="1325160"/>
          </a:xfrm>
          <a:prstGeom prst="rect">
            <a:avLst/>
          </a:prstGeom>
          <a:ln>
            <a:noFill/>
          </a:ln>
        </p:spPr>
      </p:pic>
      <p:sp>
        <p:nvSpPr>
          <p:cNvPr id="286"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6. (Di)similarité</a:t>
            </a:r>
            <a:endParaRPr b="0" lang="fr-FR" sz="4400" spc="-1" strike="noStrike">
              <a:solidFill>
                <a:srgbClr val="000000"/>
              </a:solidFill>
              <a:latin typeface="Calibri"/>
            </a:endParaRPr>
          </a:p>
        </p:txBody>
      </p:sp>
      <p:sp>
        <p:nvSpPr>
          <p:cNvPr id="287" name="TextShape 2"/>
          <p:cNvSpPr txBox="1"/>
          <p:nvPr/>
        </p:nvSpPr>
        <p:spPr>
          <a:xfrm>
            <a:off x="838080" y="1690560"/>
            <a:ext cx="10803240" cy="4485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6.2 Distance euclidienne</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où u</a:t>
            </a:r>
            <a:r>
              <a:rPr b="0" lang="fr-FR" sz="2800" spc="-1" strike="noStrike" baseline="-25000">
                <a:solidFill>
                  <a:srgbClr val="000000"/>
                </a:solidFill>
                <a:latin typeface="Calibri"/>
              </a:rPr>
              <a:t>j</a:t>
            </a:r>
            <a:r>
              <a:rPr b="0" lang="fr-FR" sz="2800" spc="-1" strike="noStrike">
                <a:solidFill>
                  <a:srgbClr val="000000"/>
                </a:solidFill>
                <a:latin typeface="Calibri"/>
              </a:rPr>
              <a:t> est la pondération du terme j pour le doc u</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graphicFrame>
        <p:nvGraphicFramePr>
          <p:cNvPr id="288" name="Table 3"/>
          <p:cNvGraphicFramePr/>
          <p:nvPr/>
        </p:nvGraphicFramePr>
        <p:xfrm>
          <a:off x="1290960" y="3975480"/>
          <a:ext cx="9609480" cy="2216160"/>
        </p:xfrm>
        <a:graphic>
          <a:graphicData uri="http://schemas.openxmlformats.org/drawingml/2006/table">
            <a:tbl>
              <a:tblPr/>
              <a:tblGrid>
                <a:gridCol w="4804920"/>
                <a:gridCol w="4804920"/>
              </a:tblGrid>
              <a:tr h="446760">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tr>
              <a:tr h="1156680">
                <a:tc>
                  <a:txBody>
                    <a:bodyPr/>
                    <a:p>
                      <a:pPr algn="ctr">
                        <a:lnSpc>
                          <a:spcPct val="100000"/>
                        </a:lnSpc>
                      </a:pPr>
                      <a:r>
                        <a:rPr b="1" lang="fr-BE" sz="2400" spc="-1" strike="noStrike">
                          <a:solidFill>
                            <a:srgbClr val="ffffff"/>
                          </a:solidFill>
                          <a:latin typeface="Calibri"/>
                        </a:rPr>
                        <a:t>Classique et populaire</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Explose si on utilise le calcul de fréquence classique non normalisé</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r h="801720">
                <a:tc>
                  <a:tcPr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p>
                      <a:pPr algn="ctr">
                        <a:lnSpc>
                          <a:spcPct val="100000"/>
                        </a:lnSpc>
                      </a:pPr>
                      <a:r>
                        <a:rPr b="1" lang="fr-BE" sz="2400" spc="-1" strike="noStrike">
                          <a:solidFill>
                            <a:srgbClr val="ffffff"/>
                          </a:solidFill>
                          <a:latin typeface="Calibri"/>
                        </a:rPr>
                        <a:t>Ne tient pas compte de la longueur des documents</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r h="446760">
                <a:tc>
                  <a:tcPr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p>
                      <a:pPr algn="ctr">
                        <a:lnSpc>
                          <a:spcPct val="100000"/>
                        </a:lnSpc>
                      </a:pPr>
                      <a:r>
                        <a:rPr b="1" lang="fr-BE" sz="2400" spc="-1" strike="noStrike">
                          <a:solidFill>
                            <a:srgbClr val="ffffff"/>
                          </a:solidFill>
                          <a:latin typeface="Calibri"/>
                        </a:rPr>
                        <a:t>Distance non bornée</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bl>
          </a:graphicData>
        </a:graphic>
      </p:graphicFrame>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6. (Di)similarité</a:t>
            </a:r>
            <a:endParaRPr b="0" lang="fr-FR" sz="4400" spc="-1" strike="noStrike">
              <a:solidFill>
                <a:srgbClr val="000000"/>
              </a:solidFill>
              <a:latin typeface="Calibri"/>
            </a:endParaRPr>
          </a:p>
        </p:txBody>
      </p:sp>
      <p:sp>
        <p:nvSpPr>
          <p:cNvPr id="290" name="TextShape 2"/>
          <p:cNvSpPr txBox="1"/>
          <p:nvPr/>
        </p:nvSpPr>
        <p:spPr>
          <a:xfrm>
            <a:off x="838080" y="1690560"/>
            <a:ext cx="10803240" cy="4485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6.3 Distance cosinus</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	</a:t>
            </a:r>
            <a:endParaRPr b="0" lang="fr-FR" sz="2800" spc="-1" strike="noStrike">
              <a:solidFill>
                <a:srgbClr val="000000"/>
              </a:solidFill>
              <a:latin typeface="Calibri"/>
            </a:endParaRPr>
          </a:p>
        </p:txBody>
      </p:sp>
      <p:pic>
        <p:nvPicPr>
          <p:cNvPr id="291" name="Image 4" descr=""/>
          <p:cNvPicPr/>
          <p:nvPr/>
        </p:nvPicPr>
        <p:blipFill>
          <a:blip r:embed="rId1"/>
          <a:stretch/>
        </p:blipFill>
        <p:spPr>
          <a:xfrm>
            <a:off x="838080" y="2257200"/>
            <a:ext cx="3222360" cy="1117440"/>
          </a:xfrm>
          <a:prstGeom prst="rect">
            <a:avLst/>
          </a:prstGeom>
          <a:ln>
            <a:noFill/>
          </a:ln>
        </p:spPr>
      </p:pic>
      <p:pic>
        <p:nvPicPr>
          <p:cNvPr id="292" name="Image 6" descr=""/>
          <p:cNvPicPr/>
          <p:nvPr/>
        </p:nvPicPr>
        <p:blipFill>
          <a:blip r:embed="rId2"/>
          <a:stretch/>
        </p:blipFill>
        <p:spPr>
          <a:xfrm>
            <a:off x="722880" y="4028400"/>
            <a:ext cx="10745640" cy="154800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6. (Di)similarité</a:t>
            </a:r>
            <a:endParaRPr b="0" lang="fr-FR" sz="4400" spc="-1" strike="noStrike">
              <a:solidFill>
                <a:srgbClr val="000000"/>
              </a:solidFill>
              <a:latin typeface="Calibri"/>
            </a:endParaRPr>
          </a:p>
        </p:txBody>
      </p:sp>
      <p:sp>
        <p:nvSpPr>
          <p:cNvPr id="294" name="TextShape 2"/>
          <p:cNvSpPr txBox="1"/>
          <p:nvPr/>
        </p:nvSpPr>
        <p:spPr>
          <a:xfrm>
            <a:off x="838080" y="1674360"/>
            <a:ext cx="10803240" cy="4485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6.3 Distance cosinus</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r>
              <a:rPr b="0" lang="fr-FR" sz="2800" spc="-1" strike="noStrike">
                <a:solidFill>
                  <a:srgbClr val="000000"/>
                </a:solidFill>
                <a:latin typeface="Calibri"/>
              </a:rPr>
              <a:t>	</a:t>
            </a:r>
            <a:r>
              <a:rPr b="0" lang="fr-FR" sz="2800" spc="-1" strike="noStrike">
                <a:solidFill>
                  <a:srgbClr val="000000"/>
                </a:solidFill>
                <a:latin typeface="Calibri"/>
              </a:rPr>
              <a:t>	</a:t>
            </a:r>
            <a:endParaRPr b="0" lang="fr-FR" sz="2800" spc="-1" strike="noStrike">
              <a:solidFill>
                <a:srgbClr val="000000"/>
              </a:solidFill>
              <a:latin typeface="Calibri"/>
            </a:endParaRPr>
          </a:p>
        </p:txBody>
      </p:sp>
      <p:graphicFrame>
        <p:nvGraphicFramePr>
          <p:cNvPr id="295" name="Table 3"/>
          <p:cNvGraphicFramePr/>
          <p:nvPr/>
        </p:nvGraphicFramePr>
        <p:xfrm>
          <a:off x="1290960" y="3688920"/>
          <a:ext cx="9609480" cy="2493000"/>
        </p:xfrm>
        <a:graphic>
          <a:graphicData uri="http://schemas.openxmlformats.org/drawingml/2006/table">
            <a:tbl>
              <a:tblPr/>
              <a:tblGrid>
                <a:gridCol w="4804920"/>
                <a:gridCol w="4804920"/>
              </a:tblGrid>
              <a:tr h="446760">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tr>
              <a:tr h="801720">
                <a:tc>
                  <a:txBody>
                    <a:bodyPr/>
                    <a:p>
                      <a:pPr algn="ctr">
                        <a:lnSpc>
                          <a:spcPct val="100000"/>
                        </a:lnSpc>
                      </a:pPr>
                      <a:r>
                        <a:rPr b="1" lang="fr-BE" sz="2400" spc="-1" strike="noStrike">
                          <a:solidFill>
                            <a:srgbClr val="ffffff"/>
                          </a:solidFill>
                          <a:latin typeface="Calibri"/>
                        </a:rPr>
                        <a:t>Normalisation (bornée) par cos</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xBody>
                    <a:bodyPr/>
                    <a:p>
                      <a:pPr algn="ctr">
                        <a:lnSpc>
                          <a:spcPct val="100000"/>
                        </a:lnSpc>
                      </a:pPr>
                      <a:r>
                        <a:rPr b="1" lang="fr-BE" sz="2400" spc="-1" strike="noStrike">
                          <a:solidFill>
                            <a:srgbClr val="ffffff"/>
                          </a:solidFill>
                          <a:latin typeface="Calibri"/>
                        </a:rPr>
                        <a:t>Calcul plus lourd</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r h="801720">
                <a:tc>
                  <a:txBody>
                    <a:bodyPr/>
                    <a:p>
                      <a:pPr algn="ctr">
                        <a:lnSpc>
                          <a:spcPct val="100000"/>
                        </a:lnSpc>
                      </a:pPr>
                      <a:r>
                        <a:rPr b="1" lang="fr-BE" sz="2400" spc="-1" strike="noStrike">
                          <a:solidFill>
                            <a:srgbClr val="ffffff"/>
                          </a:solidFill>
                          <a:latin typeface="Calibri"/>
                        </a:rPr>
                        <a:t>Ne s’intéresse qu’aux cooccurrences</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noFill/>
                  </a:tcPr>
                </a:tc>
              </a:tr>
              <a:tr h="801720">
                <a:tc>
                  <a:txBody>
                    <a:bodyPr/>
                    <a:p>
                      <a:pPr algn="ctr">
                        <a:lnSpc>
                          <a:spcPct val="100000"/>
                        </a:lnSpc>
                      </a:pPr>
                      <a:r>
                        <a:rPr b="1" lang="fr-BE" sz="2400" spc="-1" strike="noStrike">
                          <a:solidFill>
                            <a:srgbClr val="ffffff"/>
                          </a:solidFill>
                          <a:latin typeface="Calibri"/>
                        </a:rPr>
                        <a:t>Prend en compte la longueur du document</a:t>
                      </a:r>
                      <a:endParaRPr b="0" lang="fr-B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noFill/>
                  </a:tcPr>
                </a:tc>
              </a:tr>
            </a:tbl>
          </a:graphicData>
        </a:graphic>
      </p:graphicFrame>
      <p:pic>
        <p:nvPicPr>
          <p:cNvPr id="296" name="Image 4" descr=""/>
          <p:cNvPicPr/>
          <p:nvPr/>
        </p:nvPicPr>
        <p:blipFill>
          <a:blip r:embed="rId1"/>
          <a:stretch/>
        </p:blipFill>
        <p:spPr>
          <a:xfrm>
            <a:off x="4484520" y="2457360"/>
            <a:ext cx="3222360" cy="111744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8398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6. (Di)similarité</a:t>
            </a:r>
            <a:endParaRPr b="0" lang="fr-FR" sz="4400" spc="-1" strike="noStrike">
              <a:solidFill>
                <a:srgbClr val="000000"/>
              </a:solidFill>
              <a:latin typeface="Calibri"/>
            </a:endParaRPr>
          </a:p>
        </p:txBody>
      </p:sp>
      <p:sp>
        <p:nvSpPr>
          <p:cNvPr id="298" name="TextShape 2"/>
          <p:cNvSpPr txBox="1"/>
          <p:nvPr/>
        </p:nvSpPr>
        <p:spPr>
          <a:xfrm>
            <a:off x="839880" y="1681200"/>
            <a:ext cx="5157360" cy="823680"/>
          </a:xfrm>
          <a:prstGeom prst="rect">
            <a:avLst/>
          </a:prstGeom>
          <a:noFill/>
          <a:ln>
            <a:noFill/>
          </a:ln>
        </p:spPr>
        <p:txBody>
          <a:bodyPr anchor="b"/>
          <a:p>
            <a:pPr>
              <a:lnSpc>
                <a:spcPct val="90000"/>
              </a:lnSpc>
              <a:spcBef>
                <a:spcPts val="1001"/>
              </a:spcBef>
            </a:pPr>
            <a:r>
              <a:rPr b="1" lang="fr-FR" sz="2400" spc="-1" strike="noStrike">
                <a:solidFill>
                  <a:srgbClr val="000000"/>
                </a:solidFill>
                <a:latin typeface="Calibri"/>
              </a:rPr>
              <a:t>Documents de taille semblable, assez différent l’un de l’autre</a:t>
            </a:r>
            <a:endParaRPr b="0" lang="fr-FR" sz="2400" spc="-1" strike="noStrike">
              <a:solidFill>
                <a:srgbClr val="000000"/>
              </a:solidFill>
              <a:latin typeface="Calibri"/>
            </a:endParaRPr>
          </a:p>
        </p:txBody>
      </p:sp>
      <p:sp>
        <p:nvSpPr>
          <p:cNvPr id="299" name="TextShape 3"/>
          <p:cNvSpPr txBox="1"/>
          <p:nvPr/>
        </p:nvSpPr>
        <p:spPr>
          <a:xfrm>
            <a:off x="6172200" y="1681200"/>
            <a:ext cx="5182920" cy="823680"/>
          </a:xfrm>
          <a:prstGeom prst="rect">
            <a:avLst/>
          </a:prstGeom>
          <a:noFill/>
          <a:ln>
            <a:noFill/>
          </a:ln>
        </p:spPr>
        <p:txBody>
          <a:bodyPr anchor="b"/>
          <a:p>
            <a:pPr>
              <a:lnSpc>
                <a:spcPct val="90000"/>
              </a:lnSpc>
              <a:spcBef>
                <a:spcPts val="1001"/>
              </a:spcBef>
            </a:pPr>
            <a:r>
              <a:rPr b="1" lang="fr-FR" sz="2400" spc="-1" strike="noStrike">
                <a:solidFill>
                  <a:srgbClr val="000000"/>
                </a:solidFill>
                <a:latin typeface="Calibri"/>
              </a:rPr>
              <a:t>Documents de taille différente, très semblables l’un de l’autre</a:t>
            </a:r>
            <a:endParaRPr b="0" lang="fr-FR" sz="2400" spc="-1" strike="noStrike">
              <a:solidFill>
                <a:srgbClr val="000000"/>
              </a:solidFill>
              <a:latin typeface="Calibri"/>
            </a:endParaRPr>
          </a:p>
        </p:txBody>
      </p:sp>
      <p:sp>
        <p:nvSpPr>
          <p:cNvPr id="300" name="TextShape 4"/>
          <p:cNvSpPr txBox="1"/>
          <p:nvPr/>
        </p:nvSpPr>
        <p:spPr>
          <a:xfrm>
            <a:off x="6172200" y="2505240"/>
            <a:ext cx="5182920" cy="3684240"/>
          </a:xfrm>
          <a:prstGeom prst="rect">
            <a:avLst/>
          </a:prstGeom>
          <a:noFill/>
          <a:ln>
            <a:noFill/>
          </a:ln>
        </p:spPr>
        <p:txBody>
          <a:bodyPr/>
          <a:p>
            <a:endParaRPr b="0" lang="fr-FR" sz="2800" spc="-1" strike="noStrike">
              <a:solidFill>
                <a:srgbClr val="000000"/>
              </a:solidFill>
              <a:latin typeface="Calibri"/>
            </a:endParaRPr>
          </a:p>
        </p:txBody>
      </p:sp>
      <p:pic>
        <p:nvPicPr>
          <p:cNvPr id="301" name="Picture 2" descr=""/>
          <p:cNvPicPr/>
          <p:nvPr/>
        </p:nvPicPr>
        <p:blipFill>
          <a:blip r:embed="rId1"/>
          <a:stretch/>
        </p:blipFill>
        <p:spPr>
          <a:xfrm>
            <a:off x="1551960" y="2790000"/>
            <a:ext cx="3733560" cy="3114360"/>
          </a:xfrm>
          <a:prstGeom prst="rect">
            <a:avLst/>
          </a:prstGeom>
          <a:ln>
            <a:noFill/>
          </a:ln>
        </p:spPr>
      </p:pic>
      <p:sp>
        <p:nvSpPr>
          <p:cNvPr id="302" name="CustomShape 5"/>
          <p:cNvSpPr/>
          <p:nvPr/>
        </p:nvSpPr>
        <p:spPr>
          <a:xfrm flipV="1">
            <a:off x="6629400" y="-36720"/>
            <a:ext cx="360" cy="2826720"/>
          </a:xfrm>
          <a:custGeom>
            <a:avLst/>
            <a:gdLst/>
            <a:ahLst/>
            <a:rect l="l" t="t" r="r" b="b"/>
            <a:pathLst>
              <a:path w="21600" h="21600">
                <a:moveTo>
                  <a:pt x="0" y="0"/>
                </a:moveTo>
                <a:lnTo>
                  <a:pt x="21600" y="21600"/>
                </a:lnTo>
              </a:path>
            </a:pathLst>
          </a:custGeom>
          <a:noFill/>
          <a:ln>
            <a:tailEnd len="med" type="triangle" w="med"/>
          </a:ln>
        </p:spPr>
        <p:style>
          <a:lnRef idx="1">
            <a:schemeClr val="dk1"/>
          </a:lnRef>
          <a:fillRef idx="0">
            <a:schemeClr val="dk1"/>
          </a:fillRef>
          <a:effectRef idx="0">
            <a:schemeClr val="dk1"/>
          </a:effectRef>
          <a:fontRef idx="minor"/>
        </p:style>
      </p:sp>
      <p:sp>
        <p:nvSpPr>
          <p:cNvPr id="303" name="CustomShape 6"/>
          <p:cNvSpPr/>
          <p:nvPr/>
        </p:nvSpPr>
        <p:spPr>
          <a:xfrm>
            <a:off x="6390000" y="5442840"/>
            <a:ext cx="4435560" cy="360"/>
          </a:xfrm>
          <a:custGeom>
            <a:avLst/>
            <a:gdLst/>
            <a:ahLst/>
            <a:rect l="l" t="t" r="r" b="b"/>
            <a:pathLst>
              <a:path w="21600" h="21600">
                <a:moveTo>
                  <a:pt x="0" y="0"/>
                </a:moveTo>
                <a:lnTo>
                  <a:pt x="21600" y="21600"/>
                </a:lnTo>
              </a:path>
            </a:pathLst>
          </a:custGeom>
          <a:noFill/>
          <a:ln>
            <a:tailEnd len="med" type="triangle" w="med"/>
          </a:ln>
        </p:spPr>
        <p:style>
          <a:lnRef idx="1">
            <a:schemeClr val="dk1"/>
          </a:lnRef>
          <a:fillRef idx="0">
            <a:schemeClr val="dk1"/>
          </a:fillRef>
          <a:effectRef idx="0">
            <a:schemeClr val="dk1"/>
          </a:effectRef>
          <a:fontRef idx="minor"/>
        </p:style>
      </p:sp>
      <p:sp>
        <p:nvSpPr>
          <p:cNvPr id="304" name="CustomShape 7"/>
          <p:cNvSpPr/>
          <p:nvPr/>
        </p:nvSpPr>
        <p:spPr>
          <a:xfrm flipV="1">
            <a:off x="6629400" y="3995280"/>
            <a:ext cx="440640" cy="72360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305" name="CustomShape 8"/>
          <p:cNvSpPr/>
          <p:nvPr/>
        </p:nvSpPr>
        <p:spPr>
          <a:xfrm flipV="1">
            <a:off x="6648480" y="1644120"/>
            <a:ext cx="1585800" cy="1899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306" name="Line 9"/>
          <p:cNvSpPr/>
          <p:nvPr/>
        </p:nvSpPr>
        <p:spPr>
          <a:xfrm flipH="1">
            <a:off x="7039080" y="3589920"/>
            <a:ext cx="1144440" cy="1182240"/>
          </a:xfrm>
          <a:prstGeom prst="line">
            <a:avLst/>
          </a:prstGeom>
          <a:ln>
            <a:solidFill>
              <a:srgbClr val="ff0000"/>
            </a:solidFill>
          </a:ln>
        </p:spPr>
        <p:style>
          <a:lnRef idx="1">
            <a:schemeClr val="accent2"/>
          </a:lnRef>
          <a:fillRef idx="0">
            <a:schemeClr val="accent2"/>
          </a:fillRef>
          <a:effectRef idx="0">
            <a:schemeClr val="accent2"/>
          </a:effectRef>
          <a:fontRef idx="minor"/>
        </p:style>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7. Bibliographie</a:t>
            </a:r>
            <a:endParaRPr b="0" lang="fr-FR" sz="4400" spc="-1" strike="noStrike">
              <a:solidFill>
                <a:srgbClr val="000000"/>
              </a:solidFill>
              <a:latin typeface="Calibri"/>
            </a:endParaRPr>
          </a:p>
        </p:txBody>
      </p:sp>
      <p:sp>
        <p:nvSpPr>
          <p:cNvPr id="30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fr-FR" sz="1800" spc="-1" strike="noStrike">
                <a:solidFill>
                  <a:srgbClr val="000000"/>
                </a:solidFill>
                <a:latin typeface="Calibri"/>
              </a:rPr>
              <a:t>N. Singh Gill, </a:t>
            </a:r>
            <a:r>
              <a:rPr b="0" i="1" lang="fr-FR" sz="1800" spc="-1" strike="noStrike">
                <a:solidFill>
                  <a:srgbClr val="000000"/>
                </a:solidFill>
                <a:latin typeface="Calibri"/>
              </a:rPr>
              <a:t>Overview of Artificial Intelligence, Deep Learning and NLP in Big Data</a:t>
            </a:r>
            <a:r>
              <a:rPr b="0" lang="fr-FR" sz="1800" spc="-1" strike="noStrike">
                <a:solidFill>
                  <a:srgbClr val="000000"/>
                </a:solidFill>
                <a:latin typeface="Calibri"/>
              </a:rPr>
              <a:t>, 21/04/2017, </a:t>
            </a:r>
            <a:r>
              <a:rPr b="0" lang="fr-FR" sz="1800" spc="-1" strike="noStrike" u="sng">
                <a:solidFill>
                  <a:srgbClr val="0563c1"/>
                </a:solidFill>
                <a:uFillTx/>
                <a:latin typeface="Calibri"/>
                <a:hlinkClick r:id="rId1"/>
              </a:rPr>
              <a:t>https://www.xenonstack.com/blog/data-science/ai-nlp-big-deep-learning/</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a:solidFill>
                  <a:srgbClr val="000000"/>
                </a:solidFill>
                <a:latin typeface="Calibri"/>
              </a:rPr>
              <a:t>J. Jovanovic</a:t>
            </a:r>
            <a:r>
              <a:rPr b="0" i="1" lang="fr-FR" sz="1800" spc="-1" strike="noStrike">
                <a:solidFill>
                  <a:srgbClr val="000000"/>
                </a:solidFill>
                <a:latin typeface="Calibri"/>
              </a:rPr>
              <a:t>, Introduction to text mining</a:t>
            </a:r>
            <a:r>
              <a:rPr b="0" lang="fr-FR" sz="1800" spc="-1" strike="noStrike">
                <a:solidFill>
                  <a:srgbClr val="000000"/>
                </a:solidFill>
                <a:latin typeface="Calibri"/>
              </a:rPr>
              <a:t>, </a:t>
            </a:r>
            <a:r>
              <a:rPr b="0" lang="fr-FR" sz="1800" spc="-1" strike="noStrike" u="sng">
                <a:solidFill>
                  <a:srgbClr val="0563c1"/>
                </a:solidFill>
                <a:uFillTx/>
                <a:latin typeface="Calibri"/>
                <a:hlinkClick r:id="rId2"/>
              </a:rPr>
              <a:t>https://pdfs.semanticscholar.org/presentation/88e2/17bc3905ac3f66a1c074b00045237eb21a37.pdf</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a:solidFill>
                  <a:srgbClr val="000000"/>
                </a:solidFill>
                <a:latin typeface="Calibri"/>
              </a:rPr>
              <a:t>R. Rakotomalala, </a:t>
            </a:r>
            <a:r>
              <a:rPr b="0" i="1" lang="fr-FR" sz="1800" spc="-1" strike="noStrike">
                <a:solidFill>
                  <a:srgbClr val="000000"/>
                </a:solidFill>
                <a:latin typeface="Calibri"/>
              </a:rPr>
              <a:t>Introduction au text mining, Principes et applications</a:t>
            </a:r>
            <a:r>
              <a:rPr b="0" lang="fr-FR" sz="1800" spc="-1" strike="noStrike">
                <a:solidFill>
                  <a:srgbClr val="000000"/>
                </a:solidFill>
                <a:latin typeface="Calibri"/>
              </a:rPr>
              <a:t>, </a:t>
            </a:r>
            <a:r>
              <a:rPr b="0" lang="fr-FR" sz="1800" spc="-1" strike="noStrike" u="sng">
                <a:solidFill>
                  <a:srgbClr val="0563c1"/>
                </a:solidFill>
                <a:uFillTx/>
                <a:latin typeface="Calibri"/>
                <a:hlinkClick r:id="rId3"/>
              </a:rPr>
              <a:t>http://eric.univ-lyon2.fr/~ricco/cours/cours_text_mining.html</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a:solidFill>
                  <a:srgbClr val="000000"/>
                </a:solidFill>
                <a:latin typeface="Calibri"/>
              </a:rPr>
              <a:t>R. Rakotomalala, </a:t>
            </a:r>
            <a:r>
              <a:rPr b="0" i="1" lang="fr-FR" sz="1800" spc="-1" strike="noStrike">
                <a:solidFill>
                  <a:srgbClr val="000000"/>
                </a:solidFill>
                <a:latin typeface="Calibri"/>
              </a:rPr>
              <a:t>Construction de la matrice documents et termes en text mining</a:t>
            </a:r>
            <a:r>
              <a:rPr b="0" lang="fr-FR" sz="1800" spc="-1" strike="noStrike">
                <a:solidFill>
                  <a:srgbClr val="000000"/>
                </a:solidFill>
                <a:latin typeface="Calibri"/>
              </a:rPr>
              <a:t>, </a:t>
            </a:r>
            <a:r>
              <a:rPr b="0" lang="fr-FR" sz="1800" spc="-1" strike="noStrike" u="sng">
                <a:solidFill>
                  <a:srgbClr val="0563c1"/>
                </a:solidFill>
                <a:uFillTx/>
                <a:latin typeface="Calibri"/>
                <a:hlinkClick r:id="rId4"/>
              </a:rPr>
              <a:t>http://eric.univ-lyon2.fr/~ricco/cours/cours_text_mining.html</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u="sng">
                <a:solidFill>
                  <a:srgbClr val="0563c1"/>
                </a:solidFill>
                <a:uFillTx/>
                <a:latin typeface="Calibri"/>
                <a:hlinkClick r:id="rId5"/>
              </a:rPr>
              <a:t>https://www.cs.cornell.edu/home/llee/omsa/omsa.pdf</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u="sng">
                <a:solidFill>
                  <a:srgbClr val="0563c1"/>
                </a:solidFill>
                <a:uFillTx/>
                <a:latin typeface="Calibri"/>
                <a:hlinkClick r:id="rId6"/>
              </a:rPr>
              <a:t>https://ieeexplore.ieee.org/abstract/document/1265201</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u="sng">
                <a:solidFill>
                  <a:srgbClr val="0563c1"/>
                </a:solidFill>
                <a:uFillTx/>
                <a:latin typeface="Calibri"/>
                <a:hlinkClick r:id="rId7"/>
              </a:rPr>
              <a:t>https://www.researchgate.net/profile/Brigitte_Mathiak/publication/249954119_Five_Steps_to_Text_Mining_in_Biomedical_Literature/links/546de1a70cf26e95bc3d0e34/Five-Steps-to-Text-Mining-in-Biomedical-Literature.pdf</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u="sng">
                <a:solidFill>
                  <a:srgbClr val="0563c1"/>
                </a:solidFill>
                <a:uFillTx/>
                <a:latin typeface="Calibri"/>
                <a:hlinkClick r:id="rId8"/>
              </a:rPr>
              <a:t>https://books.google.be/books?hl=fr&amp;lr=&amp;id=-B6amxqygTMC&amp;oi=fnd&amp;pg=PP2&amp;dq=text+mining+preprocessing&amp;ots=FPci7t1R2A&amp;sig=pN72c4O-ZCaibYZ2axMjaG2SUps#v=onepage&amp;q&amp;f=false</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u="sng">
                <a:solidFill>
                  <a:srgbClr val="0563c1"/>
                </a:solidFill>
                <a:uFillTx/>
                <a:latin typeface="Calibri"/>
                <a:hlinkClick r:id="rId9"/>
              </a:rPr>
              <a:t>https://www.kdnuggets.com/2017/12/general-approach-preprocessing-text-data.html</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u="sng">
                <a:solidFill>
                  <a:srgbClr val="0563c1"/>
                </a:solidFill>
                <a:uFillTx/>
                <a:latin typeface="Calibri"/>
                <a:hlinkClick r:id="rId10"/>
              </a:rPr>
              <a:t>https://www.researchgate.net/publication/273127322_Preprocessing_Techniques_for_Text_Mining</a:t>
            </a:r>
            <a:endParaRPr b="0" lang="fr-FR"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1800" spc="-1" strike="noStrike">
                <a:solidFill>
                  <a:srgbClr val="000000"/>
                </a:solidFill>
                <a:latin typeface="Calibri"/>
              </a:rPr>
              <a:t>https://blog.bitext.com/what-is-the-difference-between-stemming-and-lemmatization/</a:t>
            </a:r>
            <a:endParaRPr b="0" lang="fr-FR" sz="1800" spc="-1" strike="noStrike">
              <a:solidFill>
                <a:srgbClr val="000000"/>
              </a:solidFill>
              <a:latin typeface="Calibri"/>
            </a:endParaRPr>
          </a:p>
          <a:p>
            <a:pPr>
              <a:lnSpc>
                <a:spcPct val="90000"/>
              </a:lnSpc>
              <a:spcBef>
                <a:spcPts val="1001"/>
              </a:spcBef>
            </a:pPr>
            <a:endParaRPr b="0" lang="fr-FR" sz="1800" spc="-1" strike="noStrike">
              <a:solidFill>
                <a:srgbClr val="000000"/>
              </a:solidFill>
              <a:latin typeface="Calibri"/>
            </a:endParaRPr>
          </a:p>
          <a:p>
            <a:pPr>
              <a:lnSpc>
                <a:spcPct val="90000"/>
              </a:lnSpc>
              <a:spcBef>
                <a:spcPts val="1001"/>
              </a:spcBef>
            </a:pPr>
            <a:endParaRPr b="0" lang="fr-FR" sz="1800" spc="-1" strike="noStrike">
              <a:solidFill>
                <a:srgbClr val="000000"/>
              </a:solidFill>
              <a:latin typeface="Calibri"/>
            </a:endParaRPr>
          </a:p>
          <a:p>
            <a:pPr>
              <a:lnSpc>
                <a:spcPct val="90000"/>
              </a:lnSpc>
              <a:spcBef>
                <a:spcPts val="1001"/>
              </a:spcBef>
            </a:pPr>
            <a:endParaRPr b="0" lang="fr-FR" sz="1800" spc="-1" strike="noStrike">
              <a:solidFill>
                <a:srgbClr val="000000"/>
              </a:solidFill>
              <a:latin typeface="Calibri"/>
            </a:endParaRPr>
          </a:p>
          <a:p>
            <a:pPr>
              <a:lnSpc>
                <a:spcPct val="90000"/>
              </a:lnSpc>
              <a:spcBef>
                <a:spcPts val="1001"/>
              </a:spcBef>
            </a:pPr>
            <a:endParaRPr b="0" lang="fr-FR" sz="1800" spc="-1" strike="noStrike">
              <a:solidFill>
                <a:srgbClr val="000000"/>
              </a:solidFill>
              <a:latin typeface="Calibri"/>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Image 3" descr=""/>
          <p:cNvPicPr/>
          <p:nvPr/>
        </p:nvPicPr>
        <p:blipFill>
          <a:blip r:embed="rId1"/>
          <a:stretch/>
        </p:blipFill>
        <p:spPr>
          <a:xfrm>
            <a:off x="2672280" y="555120"/>
            <a:ext cx="7516080" cy="6302520"/>
          </a:xfrm>
          <a:prstGeom prst="rect">
            <a:avLst/>
          </a:prstGeom>
          <a:ln>
            <a:noFill/>
          </a:ln>
        </p:spPr>
      </p:pic>
      <p:sp>
        <p:nvSpPr>
          <p:cNvPr id="186"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1. Intro</a:t>
            </a:r>
            <a:endParaRPr b="0" lang="fr-FR" sz="4400" spc="-1" strike="noStrike">
              <a:solidFill>
                <a:srgbClr val="000000"/>
              </a:solidFill>
              <a:latin typeface="Calibri"/>
            </a:endParaRPr>
          </a:p>
        </p:txBody>
      </p:sp>
      <p:sp>
        <p:nvSpPr>
          <p:cNvPr id="187" name="TextShape 2"/>
          <p:cNvSpPr txBox="1"/>
          <p:nvPr/>
        </p:nvSpPr>
        <p:spPr>
          <a:xfrm>
            <a:off x="838080" y="200520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1.2 Situation: </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endParaRPr b="0" lang="fr-FR" sz="28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1. Intro</a:t>
            </a:r>
            <a:endParaRPr b="0" lang="fr-FR" sz="4400" spc="-1" strike="noStrike">
              <a:solidFill>
                <a:srgbClr val="000000"/>
              </a:solidFill>
              <a:latin typeface="Calibri"/>
            </a:endParaRPr>
          </a:p>
        </p:txBody>
      </p:sp>
      <p:sp>
        <p:nvSpPr>
          <p:cNvPr id="189" name="TextShape 2"/>
          <p:cNvSpPr txBox="1"/>
          <p:nvPr/>
        </p:nvSpPr>
        <p:spPr>
          <a:xfrm>
            <a:off x="838080" y="1690560"/>
            <a:ext cx="10515240" cy="4632840"/>
          </a:xfrm>
          <a:prstGeom prst="rect">
            <a:avLst/>
          </a:prstGeom>
          <a:noFill/>
          <a:ln>
            <a:noFill/>
          </a:ln>
        </p:spPr>
        <p:txBody>
          <a:bodyPr>
            <a:normAutofit/>
          </a:bodyPr>
          <a:p>
            <a:pPr>
              <a:lnSpc>
                <a:spcPct val="90000"/>
              </a:lnSpc>
              <a:spcBef>
                <a:spcPts val="1001"/>
              </a:spcBef>
            </a:pPr>
            <a:r>
              <a:rPr b="0" lang="fr-FR" sz="2800" spc="-1" strike="noStrike">
                <a:solidFill>
                  <a:srgbClr val="000000"/>
                </a:solidFill>
                <a:latin typeface="Calibri"/>
              </a:rPr>
              <a:t>1.2 Situation: </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Le NLP, base du text mining</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400" spc="-1" strike="noStrike">
                <a:solidFill>
                  <a:srgbClr val="000000"/>
                </a:solidFill>
                <a:latin typeface="Calibri"/>
              </a:rPr>
              <a:t>- Traitement du signal (écrit ou parlé)</a:t>
            </a:r>
            <a:endParaRPr b="0" lang="fr-FR" sz="2400" spc="-1" strike="noStrike">
              <a:solidFill>
                <a:srgbClr val="000000"/>
              </a:solidFill>
              <a:latin typeface="Calibri"/>
            </a:endParaRPr>
          </a:p>
          <a:p>
            <a:pPr>
              <a:lnSpc>
                <a:spcPct val="90000"/>
              </a:lnSpc>
              <a:spcBef>
                <a:spcPts val="1001"/>
              </a:spcBef>
            </a:pPr>
            <a:r>
              <a:rPr b="0" lang="fr-FR" sz="2400" spc="-1" strike="noStrike">
                <a:solidFill>
                  <a:srgbClr val="000000"/>
                </a:solidFill>
                <a:latin typeface="Calibri"/>
              </a:rPr>
              <a:t>- Linguistique: syntaxe et sémantique</a:t>
            </a:r>
            <a:endParaRPr b="0" lang="fr-FR" sz="2400" spc="-1" strike="noStrike">
              <a:solidFill>
                <a:srgbClr val="000000"/>
              </a:solidFill>
              <a:latin typeface="Calibri"/>
            </a:endParaRPr>
          </a:p>
          <a:p>
            <a:pPr>
              <a:lnSpc>
                <a:spcPct val="90000"/>
              </a:lnSpc>
              <a:spcBef>
                <a:spcPts val="1001"/>
              </a:spcBef>
            </a:pPr>
            <a:r>
              <a:rPr b="0" lang="fr-FR" sz="2400" spc="-1" strike="noStrike">
                <a:solidFill>
                  <a:srgbClr val="000000"/>
                </a:solidFill>
                <a:latin typeface="Calibri"/>
              </a:rPr>
              <a:t>- Extraction d’informations</a:t>
            </a:r>
            <a:endParaRPr b="0" lang="fr-FR" sz="2400" spc="-1" strike="noStrike">
              <a:solidFill>
                <a:srgbClr val="000000"/>
              </a:solidFill>
              <a:latin typeface="Calibri"/>
            </a:endParaRPr>
          </a:p>
          <a:p>
            <a:pPr>
              <a:lnSpc>
                <a:spcPct val="90000"/>
              </a:lnSpc>
              <a:spcBef>
                <a:spcPts val="1001"/>
              </a:spcBef>
            </a:pPr>
            <a:endParaRPr b="0" lang="fr-FR" sz="2400" spc="-1" strike="noStrike">
              <a:solidFill>
                <a:srgbClr val="000000"/>
              </a:solidFill>
              <a:latin typeface="Calibri"/>
            </a:endParaRPr>
          </a:p>
          <a:p>
            <a:pPr>
              <a:lnSpc>
                <a:spcPct val="90000"/>
              </a:lnSpc>
              <a:spcBef>
                <a:spcPts val="1001"/>
              </a:spcBef>
            </a:pPr>
            <a:r>
              <a:rPr b="0" lang="fr-FR" sz="2400" spc="-1" strike="noStrike">
                <a:solidFill>
                  <a:srgbClr val="000000"/>
                </a:solidFill>
                <a:latin typeface="Calibri"/>
              </a:rPr>
              <a:t>Tout cela de manière automatique donc</a:t>
            </a:r>
            <a:endParaRPr b="0" lang="fr-FR" sz="2400" spc="-1" strike="noStrike">
              <a:solidFill>
                <a:srgbClr val="000000"/>
              </a:solidFill>
              <a:latin typeface="Calibri"/>
            </a:endParaRPr>
          </a:p>
          <a:p>
            <a:pPr>
              <a:lnSpc>
                <a:spcPct val="90000"/>
              </a:lnSpc>
              <a:spcBef>
                <a:spcPts val="1001"/>
              </a:spcBef>
            </a:pPr>
            <a:r>
              <a:rPr b="0" lang="fr-FR" sz="2400" spc="-1" strike="noStrike">
                <a:solidFill>
                  <a:srgbClr val="000000"/>
                </a:solidFill>
                <a:latin typeface="Calibri"/>
              </a:rPr>
              <a:t>via IA et machine learning</a:t>
            </a:r>
            <a:endParaRPr b="0" lang="fr-FR" sz="24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endParaRPr b="0" lang="fr-FR" sz="2800" spc="-1" strike="noStrike">
              <a:solidFill>
                <a:srgbClr val="000000"/>
              </a:solidFill>
              <a:latin typeface="Calibri"/>
            </a:endParaRPr>
          </a:p>
        </p:txBody>
      </p:sp>
      <p:pic>
        <p:nvPicPr>
          <p:cNvPr id="190" name="Image 3" descr=""/>
          <p:cNvPicPr/>
          <p:nvPr/>
        </p:nvPicPr>
        <p:blipFill>
          <a:blip r:embed="rId1"/>
          <a:stretch/>
        </p:blipFill>
        <p:spPr>
          <a:xfrm>
            <a:off x="5698800" y="3030120"/>
            <a:ext cx="5654880" cy="34624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838080" y="365040"/>
            <a:ext cx="10515240" cy="1325160"/>
          </a:xfrm>
          <a:prstGeom prst="rect">
            <a:avLst/>
          </a:prstGeom>
          <a:noFill/>
          <a:ln>
            <a:noFill/>
          </a:ln>
        </p:spPr>
        <p:txBody>
          <a:bodyPr anchor="ctr">
            <a:normAutofit/>
          </a:bodyPr>
          <a:p>
            <a:pPr>
              <a:lnSpc>
                <a:spcPct val="90000"/>
              </a:lnSpc>
            </a:pPr>
            <a:br/>
            <a:r>
              <a:rPr b="0" lang="fr-FR" sz="4400" spc="-1" strike="noStrike">
                <a:solidFill>
                  <a:srgbClr val="000000"/>
                </a:solidFill>
                <a:latin typeface="Calibri Light"/>
              </a:rPr>
              <a:t>2. Applications</a:t>
            </a:r>
            <a:br/>
            <a:endParaRPr b="0" lang="fr-FR" sz="4400" spc="-1" strike="noStrike">
              <a:solidFill>
                <a:srgbClr val="000000"/>
              </a:solidFill>
              <a:latin typeface="Calibri"/>
            </a:endParaRPr>
          </a:p>
        </p:txBody>
      </p:sp>
      <p:sp>
        <p:nvSpPr>
          <p:cNvPr id="192"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fr-FR" sz="2800" spc="-1" strike="noStrike">
                <a:solidFill>
                  <a:srgbClr val="000000"/>
                </a:solidFill>
                <a:latin typeface="Calibri"/>
              </a:rPr>
              <a:t>2.1 Sentiment analysis:</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What other people think »</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Challenges: </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Identifier les documents subjectifs</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Déterminer le sentiment général</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Résumer l’information à l’aide</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d’une métrique</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193" name="Image 6" descr=""/>
          <p:cNvPicPr/>
          <p:nvPr/>
        </p:nvPicPr>
        <p:blipFill>
          <a:blip r:embed="rId1"/>
          <a:stretch/>
        </p:blipFill>
        <p:spPr>
          <a:xfrm>
            <a:off x="6710040" y="1310400"/>
            <a:ext cx="5267520" cy="42368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Image 4" descr=""/>
          <p:cNvPicPr/>
          <p:nvPr/>
        </p:nvPicPr>
        <p:blipFill>
          <a:blip r:embed="rId1"/>
          <a:stretch/>
        </p:blipFill>
        <p:spPr>
          <a:xfrm>
            <a:off x="4984920" y="0"/>
            <a:ext cx="7084080" cy="6833160"/>
          </a:xfrm>
          <a:prstGeom prst="rect">
            <a:avLst/>
          </a:prstGeom>
          <a:ln>
            <a:noFill/>
          </a:ln>
        </p:spPr>
      </p:pic>
      <p:sp>
        <p:nvSpPr>
          <p:cNvPr id="195"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2. Applications</a:t>
            </a:r>
            <a:endParaRPr b="0" lang="fr-FR" sz="4400" spc="-1" strike="noStrike">
              <a:solidFill>
                <a:srgbClr val="000000"/>
              </a:solidFill>
              <a:latin typeface="Calibri"/>
            </a:endParaRPr>
          </a:p>
        </p:txBody>
      </p:sp>
      <p:sp>
        <p:nvSpPr>
          <p:cNvPr id="196"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fr-FR" sz="2800" spc="-1" strike="noStrike">
                <a:solidFill>
                  <a:srgbClr val="000000"/>
                </a:solidFill>
                <a:latin typeface="Calibri"/>
              </a:rPr>
              <a:t>2.1 Sentiment analysis</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Applications: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Sondage</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Analyse de tendance</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Analyse des ventes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Sécurité</a:t>
            </a:r>
            <a:endParaRPr b="0" lang="fr-FR" sz="28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838080" y="3650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2. Applications</a:t>
            </a:r>
            <a:endParaRPr b="0" lang="fr-FR" sz="4400" spc="-1" strike="noStrike">
              <a:solidFill>
                <a:srgbClr val="000000"/>
              </a:solidFill>
              <a:latin typeface="Calibri"/>
            </a:endParaRPr>
          </a:p>
        </p:txBody>
      </p:sp>
      <p:sp>
        <p:nvSpPr>
          <p:cNvPr id="198"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fr-FR" sz="2800" spc="-1" strike="noStrike">
                <a:solidFill>
                  <a:srgbClr val="000000"/>
                </a:solidFill>
                <a:latin typeface="Calibri"/>
              </a:rPr>
              <a:t>2.2 Sécurité:</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Recherche de menaces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Décryptage</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Filtre anti-spam</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	</a:t>
            </a:r>
            <a:r>
              <a:rPr b="0" lang="fr-FR" sz="2800" spc="-1" strike="noStrike">
                <a:solidFill>
                  <a:srgbClr val="000000"/>
                </a:solidFill>
                <a:latin typeface="Calibri"/>
              </a:rPr>
              <a:t>	</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pic>
        <p:nvPicPr>
          <p:cNvPr id="199" name="Image 4" descr=""/>
          <p:cNvPicPr/>
          <p:nvPr/>
        </p:nvPicPr>
        <p:blipFill>
          <a:blip r:embed="rId1"/>
          <a:stretch/>
        </p:blipFill>
        <p:spPr>
          <a:xfrm>
            <a:off x="4815360" y="681120"/>
            <a:ext cx="7002360" cy="52441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838080" y="309240"/>
            <a:ext cx="10515240" cy="1325160"/>
          </a:xfrm>
          <a:prstGeom prst="rect">
            <a:avLst/>
          </a:prstGeom>
          <a:noFill/>
          <a:ln>
            <a:noFill/>
          </a:ln>
        </p:spPr>
        <p:txBody>
          <a:bodyPr anchor="ctr"/>
          <a:p>
            <a:pPr>
              <a:lnSpc>
                <a:spcPct val="90000"/>
              </a:lnSpc>
            </a:pPr>
            <a:r>
              <a:rPr b="0" lang="fr-FR" sz="4400" spc="-1" strike="noStrike">
                <a:solidFill>
                  <a:srgbClr val="000000"/>
                </a:solidFill>
                <a:latin typeface="Calibri Light"/>
              </a:rPr>
              <a:t>2. Applications</a:t>
            </a:r>
            <a:endParaRPr b="0" lang="fr-FR" sz="4400" spc="-1" strike="noStrike">
              <a:solidFill>
                <a:srgbClr val="000000"/>
              </a:solidFill>
              <a:latin typeface="Calibri"/>
            </a:endParaRPr>
          </a:p>
        </p:txBody>
      </p:sp>
      <p:sp>
        <p:nvSpPr>
          <p:cNvPr id="201"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fr-FR" sz="2800" spc="-1" strike="noStrike">
                <a:solidFill>
                  <a:srgbClr val="000000"/>
                </a:solidFill>
                <a:latin typeface="Calibri"/>
              </a:rPr>
              <a:t>2.3 Biomedical</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Secteur privé</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Peu de transparence</a:t>
            </a:r>
            <a:endParaRPr b="0" lang="fr-FR" sz="2800" spc="-1" strike="noStrike">
              <a:solidFill>
                <a:srgbClr val="000000"/>
              </a:solidFill>
              <a:latin typeface="Calibri"/>
            </a:endParaRPr>
          </a:p>
          <a:p>
            <a:pPr>
              <a:lnSpc>
                <a:spcPct val="90000"/>
              </a:lnSpc>
              <a:spcBef>
                <a:spcPts val="1001"/>
              </a:spcBef>
            </a:pPr>
            <a:r>
              <a:rPr b="0" lang="fr-FR" sz="2800" spc="-1" strike="noStrike">
                <a:solidFill>
                  <a:srgbClr val="000000"/>
                </a:solidFill>
                <a:latin typeface="Calibri"/>
              </a:rPr>
              <a:t>Mais:  </a:t>
            </a:r>
            <a:endParaRPr b="0" lang="fr-FR" sz="2800" spc="-1" strike="noStrike">
              <a:solidFill>
                <a:srgbClr val="000000"/>
              </a:solidFill>
              <a:latin typeface="Calibri"/>
            </a:endParaRPr>
          </a:p>
        </p:txBody>
      </p:sp>
      <p:pic>
        <p:nvPicPr>
          <p:cNvPr id="202" name="Image 4" descr=""/>
          <p:cNvPicPr/>
          <p:nvPr/>
        </p:nvPicPr>
        <p:blipFill>
          <a:blip r:embed="rId1"/>
          <a:stretch/>
        </p:blipFill>
        <p:spPr>
          <a:xfrm>
            <a:off x="4081320" y="3866040"/>
            <a:ext cx="7272000" cy="250164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1129</TotalTime>
  <Application>LibreOffice/6.0.3.2$Linux_X86_64 LibreOffice_project/00m0$Build-2</Application>
  <Words>2348</Words>
  <Paragraphs>332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2018-10-03T10:27:08Z</dcterms:created>
  <dc:creator>Timothée Clément</dc:creator>
  <dc:description/>
  <dc:language>fr-BE</dc:language>
  <cp:lastModifiedBy>Timothée Clément</cp:lastModifiedBy>
  <dcterms:modified xsi:type="dcterms:W3CDTF">2018-10-05T10:57:45Z</dcterms:modified>
  <cp:revision>161</cp:revision>
  <dc:subject/>
  <dc:title>Text mining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26</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