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2" r:id="rId6"/>
    <p:sldId id="261" r:id="rId7"/>
    <p:sldId id="263"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1D37-F15F-6DF1-387A-E5A1AC7C5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39D469-FBFE-6E2F-24D4-2FC809859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BAEBAF-6CE6-E270-256D-2694F9C98530}"/>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7AE2075A-7E91-FFB1-5895-217BE7D29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7DB46-953C-AF49-ECA3-3C0EF9746501}"/>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83187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BCB0-FF54-5B1C-4CE3-90D1B68CC7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6EB591-3F15-DE7C-405A-F6B6C1C334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752C3-A50D-3B1A-DCE4-A44153D5FA0B}"/>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DA5BF173-CE26-381B-79B7-9D1F0BD1B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9A6AA-B55F-37A1-9131-EF16BD2BA196}"/>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189660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8E221-8648-9BF3-220E-9735F95D07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C3B993-7814-BC01-E5E2-C4701C0A16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B97D0-5AEB-906F-3DDE-98BF6D8DC46F}"/>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1AAD2A80-6A35-8881-C6E3-7253E0829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432E7-07A3-1798-ECD9-882D0341FB0D}"/>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3743119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4AAC-0C63-BF38-F577-584966A7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CDDCE8-2140-8320-7E25-25159257E7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B8B49-5262-5838-7725-9A667779E731}"/>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03C4D036-B0A8-4269-2646-A13E96D6C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C2ABF-423F-A4EE-6BEC-E2079DB8826D}"/>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220112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B71A-100B-498A-D444-9526CFFDC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980A65-C93D-E3E3-FBEB-D43323522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D406E3-282C-E60B-1A30-4E070175052B}"/>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85DB3C72-DB5A-605A-52FC-94D0A4A8D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494B2-33A0-FBDB-3E93-EE348E3AB334}"/>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415599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A679-95CC-F70E-BCC2-D7259413E8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83AF02-D7B8-6D94-835A-EA9E399032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3BEF33-E65E-CE57-92B3-F5C2AF4AB4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B7107D-88C4-F2D5-7D9F-5587DBB38082}"/>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6" name="Footer Placeholder 5">
            <a:extLst>
              <a:ext uri="{FF2B5EF4-FFF2-40B4-BE49-F238E27FC236}">
                <a16:creationId xmlns:a16="http://schemas.microsoft.com/office/drawing/2014/main" id="{6722E6E1-2750-6A90-74CD-A2273C77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006AD-DCBF-EEE2-2250-85A714032046}"/>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145595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675A-199E-C6E5-1FCF-5591DC848C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C717B-1510-83C1-CBDD-EE98F8D39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978AF-042E-FC94-51EE-9C0641116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722817-A328-79E9-2CBC-7765307686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1B753E-105C-A495-64CC-896DAC83B2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72C4CA-E1E1-B269-46DF-940A2547D423}"/>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8" name="Footer Placeholder 7">
            <a:extLst>
              <a:ext uri="{FF2B5EF4-FFF2-40B4-BE49-F238E27FC236}">
                <a16:creationId xmlns:a16="http://schemas.microsoft.com/office/drawing/2014/main" id="{A7DD656D-4199-1556-A4D5-4C007A7291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C55077-B165-1701-6BAE-D727CB68B556}"/>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14592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EE940-A177-FD89-EE47-D80777222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B0C2A4-2211-66BC-E31F-438654E0302A}"/>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4" name="Footer Placeholder 3">
            <a:extLst>
              <a:ext uri="{FF2B5EF4-FFF2-40B4-BE49-F238E27FC236}">
                <a16:creationId xmlns:a16="http://schemas.microsoft.com/office/drawing/2014/main" id="{80EA4CF9-4B5E-83A4-95A9-921BA9793A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2BE664-4B07-545E-8B1B-42DBB213F8DD}"/>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27127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AE297-2688-25CA-7AD2-86BA56453F9B}"/>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3" name="Footer Placeholder 2">
            <a:extLst>
              <a:ext uri="{FF2B5EF4-FFF2-40B4-BE49-F238E27FC236}">
                <a16:creationId xmlns:a16="http://schemas.microsoft.com/office/drawing/2014/main" id="{119AF723-B225-9568-02F5-C7E804A42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D287AC-9777-CF3A-0256-E2123FA0CC75}"/>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23954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08E1-80D9-C902-7C26-CFD39FF05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074AE6-71F0-C983-33CB-13BDDC1D5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AD0532-CBC7-9B43-6B1A-F7D1C6884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30E355-E84F-D4C7-B8AD-F8AD114CB76E}"/>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6" name="Footer Placeholder 5">
            <a:extLst>
              <a:ext uri="{FF2B5EF4-FFF2-40B4-BE49-F238E27FC236}">
                <a16:creationId xmlns:a16="http://schemas.microsoft.com/office/drawing/2014/main" id="{8A8377EA-63DE-B346-8C23-48F6E845C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17897-E4E0-5684-8922-E6616032AE95}"/>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217257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7E97-0114-2ACB-5C98-438828F69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00BD8-08C4-0DE7-2510-5D5E1E9CF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FCEDBA-7967-D4FE-647B-94FD940BB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10D34-62BA-5351-1CEA-06C1BE3896B6}"/>
              </a:ext>
            </a:extLst>
          </p:cNvPr>
          <p:cNvSpPr>
            <a:spLocks noGrp="1"/>
          </p:cNvSpPr>
          <p:nvPr>
            <p:ph type="dt" sz="half" idx="10"/>
          </p:nvPr>
        </p:nvSpPr>
        <p:spPr/>
        <p:txBody>
          <a:bodyPr/>
          <a:lstStyle/>
          <a:p>
            <a:fld id="{DC95CDE6-62DB-428F-99F2-652E4EED0446}" type="datetimeFigureOut">
              <a:rPr lang="en-US" smtClean="0"/>
              <a:t>6/11/2025</a:t>
            </a:fld>
            <a:endParaRPr lang="en-US"/>
          </a:p>
        </p:txBody>
      </p:sp>
      <p:sp>
        <p:nvSpPr>
          <p:cNvPr id="6" name="Footer Placeholder 5">
            <a:extLst>
              <a:ext uri="{FF2B5EF4-FFF2-40B4-BE49-F238E27FC236}">
                <a16:creationId xmlns:a16="http://schemas.microsoft.com/office/drawing/2014/main" id="{5A32E9F8-64DE-AAA4-8889-0FD7F5179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2BC76-810F-060A-7DC1-31A1091B020E}"/>
              </a:ext>
            </a:extLst>
          </p:cNvPr>
          <p:cNvSpPr>
            <a:spLocks noGrp="1"/>
          </p:cNvSpPr>
          <p:nvPr>
            <p:ph type="sldNum" sz="quarter" idx="12"/>
          </p:nvPr>
        </p:nvSpPr>
        <p:spPr/>
        <p:txBody>
          <a:bodyPr/>
          <a:lstStyle/>
          <a:p>
            <a:fld id="{4406B8F6-8A2C-4637-819C-1D5AE2E3E1FA}" type="slidenum">
              <a:rPr lang="en-US" smtClean="0"/>
              <a:t>‹#›</a:t>
            </a:fld>
            <a:endParaRPr lang="en-US"/>
          </a:p>
        </p:txBody>
      </p:sp>
    </p:spTree>
    <p:extLst>
      <p:ext uri="{BB962C8B-B14F-4D97-AF65-F5344CB8AC3E}">
        <p14:creationId xmlns:p14="http://schemas.microsoft.com/office/powerpoint/2010/main" val="35344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00705-0ACA-9408-01F9-51A4A4757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2A4844-BE41-CCA9-2FF6-647BA3AD4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97EB1-8540-2B4F-7494-F6C31A039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5CDE6-62DB-428F-99F2-652E4EED0446}" type="datetimeFigureOut">
              <a:rPr lang="en-US" smtClean="0"/>
              <a:t>6/11/2025</a:t>
            </a:fld>
            <a:endParaRPr lang="en-US"/>
          </a:p>
        </p:txBody>
      </p:sp>
      <p:sp>
        <p:nvSpPr>
          <p:cNvPr id="5" name="Footer Placeholder 4">
            <a:extLst>
              <a:ext uri="{FF2B5EF4-FFF2-40B4-BE49-F238E27FC236}">
                <a16:creationId xmlns:a16="http://schemas.microsoft.com/office/drawing/2014/main" id="{A8709853-16F3-8D62-2B37-D519E1E16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518C14-C593-4C02-602F-559735DD3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6B8F6-8A2C-4637-819C-1D5AE2E3E1FA}" type="slidenum">
              <a:rPr lang="en-US" smtClean="0"/>
              <a:t>‹#›</a:t>
            </a:fld>
            <a:endParaRPr lang="en-US"/>
          </a:p>
        </p:txBody>
      </p:sp>
    </p:spTree>
    <p:extLst>
      <p:ext uri="{BB962C8B-B14F-4D97-AF65-F5344CB8AC3E}">
        <p14:creationId xmlns:p14="http://schemas.microsoft.com/office/powerpoint/2010/main" val="2824429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1EFD-300B-8636-23C8-AAB2A4F9BEAC}"/>
              </a:ext>
            </a:extLst>
          </p:cNvPr>
          <p:cNvSpPr>
            <a:spLocks noGrp="1"/>
          </p:cNvSpPr>
          <p:nvPr>
            <p:ph type="ctrTitle"/>
          </p:nvPr>
        </p:nvSpPr>
        <p:spPr/>
        <p:txBody>
          <a:bodyPr/>
          <a:lstStyle/>
          <a:p>
            <a:r>
              <a:rPr lang="en-US" b="1" dirty="0"/>
              <a:t>Understanding Movie Performance Through Data</a:t>
            </a:r>
          </a:p>
        </p:txBody>
      </p:sp>
    </p:spTree>
    <p:extLst>
      <p:ext uri="{BB962C8B-B14F-4D97-AF65-F5344CB8AC3E}">
        <p14:creationId xmlns:p14="http://schemas.microsoft.com/office/powerpoint/2010/main" val="285993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E38C52-5CFF-77BE-8055-9F0EE808FF38}"/>
              </a:ext>
            </a:extLst>
          </p:cNvPr>
          <p:cNvSpPr txBox="1"/>
          <p:nvPr/>
        </p:nvSpPr>
        <p:spPr>
          <a:xfrm>
            <a:off x="1447799" y="940752"/>
            <a:ext cx="9808029" cy="3693319"/>
          </a:xfrm>
          <a:prstGeom prst="rect">
            <a:avLst/>
          </a:prstGeom>
          <a:noFill/>
        </p:spPr>
        <p:txBody>
          <a:bodyPr wrap="square">
            <a:spAutoFit/>
          </a:bodyPr>
          <a:lstStyle/>
          <a:p>
            <a:pPr>
              <a:buNone/>
            </a:pPr>
            <a:r>
              <a:rPr lang="en-US" b="1" dirty="0"/>
              <a:t>Overview</a:t>
            </a:r>
          </a:p>
          <a:p>
            <a:r>
              <a:rPr lang="en-US" dirty="0"/>
              <a:t>This project explores the movie industry using data to understand what makes a movie successful in terms of profit and popularity. We used five different movie-related datasets to examine how production budgets, audience opinions, and critic reviews influence box office performance.</a:t>
            </a:r>
          </a:p>
          <a:p>
            <a:endParaRPr lang="en-US" dirty="0"/>
          </a:p>
          <a:p>
            <a:r>
              <a:rPr lang="en-US" b="1" dirty="0"/>
              <a:t>Business Understanding</a:t>
            </a:r>
          </a:p>
          <a:p>
            <a:r>
              <a:rPr lang="en-US" dirty="0"/>
              <a:t>The entertainment industry invests millions in film production. Our goal was to answer three key questions:</a:t>
            </a:r>
          </a:p>
          <a:p>
            <a:r>
              <a:rPr lang="en-US" dirty="0"/>
              <a:t>What kinds of movies make the most profit?</a:t>
            </a:r>
          </a:p>
          <a:p>
            <a:r>
              <a:rPr lang="en-US" dirty="0"/>
              <a:t>How does a movie's budget relate to its financial return?</a:t>
            </a:r>
          </a:p>
          <a:p>
            <a:r>
              <a:rPr lang="en-US" dirty="0"/>
              <a:t>Do audience and critic reviews impact a movie’s success?</a:t>
            </a:r>
          </a:p>
          <a:p>
            <a:r>
              <a:rPr lang="en-US" dirty="0"/>
              <a:t>This analysis helps studios, investors, and marketing teams make better, data-driven decisions.</a:t>
            </a:r>
          </a:p>
          <a:p>
            <a:endParaRPr lang="en-US" dirty="0"/>
          </a:p>
        </p:txBody>
      </p:sp>
    </p:spTree>
    <p:extLst>
      <p:ext uri="{BB962C8B-B14F-4D97-AF65-F5344CB8AC3E}">
        <p14:creationId xmlns:p14="http://schemas.microsoft.com/office/powerpoint/2010/main" val="4781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3CDA2-005B-9FBC-AB57-4A668745B7D2}"/>
              </a:ext>
            </a:extLst>
          </p:cNvPr>
          <p:cNvSpPr txBox="1"/>
          <p:nvPr/>
        </p:nvSpPr>
        <p:spPr>
          <a:xfrm>
            <a:off x="1099457" y="1226815"/>
            <a:ext cx="6096000" cy="3416320"/>
          </a:xfrm>
          <a:prstGeom prst="rect">
            <a:avLst/>
          </a:prstGeom>
          <a:noFill/>
        </p:spPr>
        <p:txBody>
          <a:bodyPr wrap="square">
            <a:spAutoFit/>
          </a:bodyPr>
          <a:lstStyle/>
          <a:p>
            <a:r>
              <a:rPr lang="en-US" b="1" dirty="0"/>
              <a:t>Data Understanding</a:t>
            </a:r>
          </a:p>
          <a:p>
            <a:r>
              <a:rPr lang="en-US" dirty="0"/>
              <a:t>We worked with five datasets, each providing different insights:</a:t>
            </a:r>
          </a:p>
          <a:p>
            <a:r>
              <a:rPr lang="en-US" b="1" dirty="0"/>
              <a:t>Box Office Data</a:t>
            </a:r>
            <a:r>
              <a:rPr lang="en-US" dirty="0"/>
              <a:t>: Revenue from domestic and foreign markets.</a:t>
            </a:r>
          </a:p>
          <a:p>
            <a:r>
              <a:rPr lang="en-US" b="1" dirty="0"/>
              <a:t>Movie Info</a:t>
            </a:r>
            <a:r>
              <a:rPr lang="en-US" dirty="0"/>
              <a:t>: Genre, release dates, and film ratings.</a:t>
            </a:r>
          </a:p>
          <a:p>
            <a:r>
              <a:rPr lang="en-US" b="1" dirty="0"/>
              <a:t>Critic Reviews</a:t>
            </a:r>
            <a:r>
              <a:rPr lang="en-US" dirty="0"/>
              <a:t>: What critics said about the movies.</a:t>
            </a:r>
          </a:p>
          <a:p>
            <a:r>
              <a:rPr lang="en-US" b="1" dirty="0"/>
              <a:t>Audience Metrics</a:t>
            </a:r>
            <a:r>
              <a:rPr lang="en-US" dirty="0"/>
              <a:t>: Popularity scores, vote counts, and language.</a:t>
            </a:r>
          </a:p>
          <a:p>
            <a:r>
              <a:rPr lang="en-US" b="1" dirty="0"/>
              <a:t>Production Budgets</a:t>
            </a:r>
            <a:r>
              <a:rPr lang="en-US" dirty="0"/>
              <a:t>: How much money was spent to make the movies.</a:t>
            </a:r>
          </a:p>
          <a:p>
            <a:r>
              <a:rPr lang="en-US" dirty="0"/>
              <a:t>We cleaned and merged these datasets to create one large view for analysis.</a:t>
            </a:r>
          </a:p>
          <a:p>
            <a:pPr algn="l">
              <a:spcAft>
                <a:spcPts val="450"/>
              </a:spcAft>
              <a:buFont typeface="+mj-lt"/>
              <a:buAutoNum type="arabicPeriod"/>
            </a:pPr>
            <a:endParaRPr lang="en-US" b="0" i="0" dirty="0">
              <a:solidFill>
                <a:srgbClr val="273540"/>
              </a:solidFill>
              <a:effectLst/>
              <a:latin typeface="Lato Extended"/>
            </a:endParaRPr>
          </a:p>
        </p:txBody>
      </p:sp>
    </p:spTree>
    <p:extLst>
      <p:ext uri="{BB962C8B-B14F-4D97-AF65-F5344CB8AC3E}">
        <p14:creationId xmlns:p14="http://schemas.microsoft.com/office/powerpoint/2010/main" val="254319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5ADB85-7C7D-AF45-BBA1-DB14393A0D3F}"/>
              </a:ext>
            </a:extLst>
          </p:cNvPr>
          <p:cNvSpPr txBox="1"/>
          <p:nvPr/>
        </p:nvSpPr>
        <p:spPr>
          <a:xfrm>
            <a:off x="1143000" y="805885"/>
            <a:ext cx="6096000" cy="4524315"/>
          </a:xfrm>
          <a:prstGeom prst="rect">
            <a:avLst/>
          </a:prstGeom>
          <a:noFill/>
        </p:spPr>
        <p:txBody>
          <a:bodyPr wrap="square">
            <a:spAutoFit/>
          </a:bodyPr>
          <a:lstStyle/>
          <a:p>
            <a:r>
              <a:rPr lang="en-US" b="1" dirty="0"/>
              <a:t>Data Analysis</a:t>
            </a:r>
          </a:p>
          <a:p>
            <a:r>
              <a:rPr lang="en-US" dirty="0"/>
              <a:t>We focused on three main areas:</a:t>
            </a:r>
          </a:p>
          <a:p>
            <a:r>
              <a:rPr lang="en-US" b="1" dirty="0"/>
              <a:t>Profitability</a:t>
            </a:r>
            <a:endParaRPr lang="en-US" dirty="0"/>
          </a:p>
          <a:p>
            <a:pPr lvl="1"/>
            <a:r>
              <a:rPr lang="en-US" dirty="0"/>
              <a:t>Identified the most profitable movies and genres.</a:t>
            </a:r>
          </a:p>
          <a:p>
            <a:pPr lvl="1"/>
            <a:r>
              <a:rPr lang="en-US" dirty="0"/>
              <a:t>Found that some movies made huge profits even with modest budgets.</a:t>
            </a:r>
          </a:p>
          <a:p>
            <a:r>
              <a:rPr lang="en-US" b="1" dirty="0"/>
              <a:t>Budget vs. Revenue</a:t>
            </a:r>
            <a:endParaRPr lang="en-US" dirty="0"/>
          </a:p>
          <a:p>
            <a:pPr lvl="1"/>
            <a:r>
              <a:rPr lang="en-US" dirty="0"/>
              <a:t>Generally, movies with bigger budgets earned more—but not always more profit.</a:t>
            </a:r>
          </a:p>
          <a:p>
            <a:pPr lvl="1"/>
            <a:r>
              <a:rPr lang="en-US" dirty="0"/>
              <a:t>Some low-budget films performed surprisingly well.</a:t>
            </a:r>
          </a:p>
          <a:p>
            <a:r>
              <a:rPr lang="en-US" b="1" dirty="0"/>
              <a:t>Audience &amp; Critic Impact</a:t>
            </a:r>
            <a:endParaRPr lang="en-US" dirty="0"/>
          </a:p>
          <a:p>
            <a:pPr lvl="1"/>
            <a:r>
              <a:rPr lang="en-US" dirty="0"/>
              <a:t>Movies with high audience ratings usually did better at the box office.</a:t>
            </a:r>
          </a:p>
          <a:p>
            <a:pPr lvl="1"/>
            <a:r>
              <a:rPr lang="en-US" dirty="0"/>
              <a:t>Critics had some influence, but audience reviews had a stronger connection to success</a:t>
            </a:r>
          </a:p>
          <a:p>
            <a:pPr algn="l">
              <a:spcAft>
                <a:spcPts val="450"/>
              </a:spcAft>
              <a:buFont typeface="+mj-lt"/>
              <a:buAutoNum type="arabicPeriod"/>
            </a:pPr>
            <a:endParaRPr lang="en-US" b="0" i="0" dirty="0">
              <a:solidFill>
                <a:srgbClr val="273540"/>
              </a:solidFill>
              <a:effectLst/>
              <a:latin typeface="Lato Extended"/>
            </a:endParaRPr>
          </a:p>
        </p:txBody>
      </p:sp>
    </p:spTree>
    <p:extLst>
      <p:ext uri="{BB962C8B-B14F-4D97-AF65-F5344CB8AC3E}">
        <p14:creationId xmlns:p14="http://schemas.microsoft.com/office/powerpoint/2010/main" val="13407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173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80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96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ACA235-5BC0-C0B2-9E3D-AFE8ABAEAA46}"/>
              </a:ext>
            </a:extLst>
          </p:cNvPr>
          <p:cNvSpPr txBox="1"/>
          <p:nvPr/>
        </p:nvSpPr>
        <p:spPr>
          <a:xfrm>
            <a:off x="751114" y="577334"/>
            <a:ext cx="11114315" cy="4247317"/>
          </a:xfrm>
          <a:prstGeom prst="rect">
            <a:avLst/>
          </a:prstGeom>
          <a:noFill/>
        </p:spPr>
        <p:txBody>
          <a:bodyPr wrap="square">
            <a:spAutoFit/>
          </a:bodyPr>
          <a:lstStyle/>
          <a:p>
            <a:r>
              <a:rPr lang="en-US" b="1" dirty="0"/>
              <a:t>Recommendations</a:t>
            </a:r>
          </a:p>
          <a:p>
            <a:r>
              <a:rPr lang="en-US" dirty="0"/>
              <a:t>Based on our findings, we suggest the following:</a:t>
            </a:r>
          </a:p>
          <a:p>
            <a:r>
              <a:rPr lang="en-US" b="1" dirty="0"/>
              <a:t>Focus on High-Performing Genres</a:t>
            </a:r>
            <a:br>
              <a:rPr lang="en-US" dirty="0"/>
            </a:br>
            <a:r>
              <a:rPr lang="en-US" dirty="0"/>
              <a:t>Invest more in action, animation, or adventure genres—they consistently bring good returns.</a:t>
            </a:r>
          </a:p>
          <a:p>
            <a:r>
              <a:rPr lang="en-US" b="1" dirty="0"/>
              <a:t>Control Production Budgets</a:t>
            </a:r>
            <a:br>
              <a:rPr lang="en-US" dirty="0"/>
            </a:br>
            <a:r>
              <a:rPr lang="en-US" dirty="0"/>
              <a:t>Spending more doesn’t always guarantee profit. Budget planning should be data-informed.</a:t>
            </a:r>
          </a:p>
          <a:p>
            <a:r>
              <a:rPr lang="en-US" b="1" dirty="0"/>
              <a:t>Use Reviews Strategically</a:t>
            </a:r>
            <a:br>
              <a:rPr lang="en-US" dirty="0"/>
            </a:br>
            <a:r>
              <a:rPr lang="en-US" dirty="0"/>
              <a:t>Early audience feedback should guide marketing. Positive audience buzz boosts revenue more than critic reviews alone.</a:t>
            </a:r>
          </a:p>
          <a:p>
            <a:r>
              <a:rPr lang="en-US" b="1" dirty="0"/>
              <a:t>Make Data-Driven Decisions</a:t>
            </a:r>
            <a:br>
              <a:rPr lang="en-US" dirty="0"/>
            </a:br>
            <a:r>
              <a:rPr lang="en-US" dirty="0"/>
              <a:t>Use historical data when deciding what movies to greenlight or promote.</a:t>
            </a:r>
          </a:p>
          <a:p>
            <a:r>
              <a:rPr lang="en-US" b="1" dirty="0"/>
              <a:t>Next Steps</a:t>
            </a:r>
          </a:p>
          <a:p>
            <a:r>
              <a:rPr lang="en-US" dirty="0"/>
              <a:t>Incorporate streaming data to understand long-term success.</a:t>
            </a:r>
          </a:p>
          <a:p>
            <a:r>
              <a:rPr lang="en-US" dirty="0"/>
              <a:t>Build interactive dashboards for ongoing business monitoring.</a:t>
            </a:r>
          </a:p>
          <a:p>
            <a:r>
              <a:rPr lang="en-US" dirty="0"/>
              <a:t>Use machine learning to predict future movie success.</a:t>
            </a:r>
          </a:p>
        </p:txBody>
      </p:sp>
    </p:spTree>
    <p:extLst>
      <p:ext uri="{BB962C8B-B14F-4D97-AF65-F5344CB8AC3E}">
        <p14:creationId xmlns:p14="http://schemas.microsoft.com/office/powerpoint/2010/main" val="285193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CB8C48-35B0-B1EC-8DB9-49B41BEA925B}"/>
              </a:ext>
            </a:extLst>
          </p:cNvPr>
          <p:cNvSpPr txBox="1"/>
          <p:nvPr/>
        </p:nvSpPr>
        <p:spPr>
          <a:xfrm>
            <a:off x="838200" y="763565"/>
            <a:ext cx="10885714" cy="4524315"/>
          </a:xfrm>
          <a:prstGeom prst="rect">
            <a:avLst/>
          </a:prstGeom>
          <a:noFill/>
        </p:spPr>
        <p:txBody>
          <a:bodyPr wrap="square">
            <a:spAutoFit/>
          </a:bodyPr>
          <a:lstStyle/>
          <a:p>
            <a:r>
              <a:rPr lang="en-US" b="1" dirty="0"/>
              <a:t>Prompt Questions</a:t>
            </a:r>
          </a:p>
          <a:p>
            <a:r>
              <a:rPr lang="en-US" b="1" dirty="0"/>
              <a:t>"Based on the insights shared, what factors do you think studios should prioritize most when greenlighting new movie projects—budget, genre, or audience feedback?"</a:t>
            </a:r>
            <a:endParaRPr lang="en-US" dirty="0"/>
          </a:p>
          <a:p>
            <a:r>
              <a:rPr lang="en-US" b="1" dirty="0"/>
              <a:t>"How might these findings change the way we market or promote films to different types of audiences?"</a:t>
            </a:r>
            <a:endParaRPr lang="en-US" dirty="0"/>
          </a:p>
          <a:p>
            <a:pPr>
              <a:buNone/>
            </a:pPr>
            <a:endParaRPr lang="en-US" b="1" dirty="0"/>
          </a:p>
          <a:p>
            <a:pPr>
              <a:buNone/>
            </a:pPr>
            <a:endParaRPr lang="en-US" b="1" dirty="0"/>
          </a:p>
          <a:p>
            <a:pPr>
              <a:buNone/>
            </a:pPr>
            <a:endParaRPr lang="en-US" b="1" dirty="0"/>
          </a:p>
          <a:p>
            <a:pPr>
              <a:buNone/>
            </a:pPr>
            <a:r>
              <a:rPr lang="en-US" b="1" dirty="0"/>
              <a:t>Thank You</a:t>
            </a:r>
          </a:p>
          <a:p>
            <a:r>
              <a:rPr lang="en-US" dirty="0"/>
              <a:t>Thank you for your time. This project shows how using data can improve decisions in the movie business. We're excited about what comes next and how this can shape smarter film production strategies</a:t>
            </a:r>
          </a:p>
          <a:p>
            <a:endParaRPr lang="en-US" dirty="0"/>
          </a:p>
          <a:p>
            <a:r>
              <a:rPr lang="en-US" dirty="0"/>
              <a:t>LinkedIn: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4165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494</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Lato Extended</vt:lpstr>
      <vt:lpstr>Office Theme</vt:lpstr>
      <vt:lpstr>Understanding Movie Performance Through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3</cp:revision>
  <dcterms:created xsi:type="dcterms:W3CDTF">2025-06-11T01:22:01Z</dcterms:created>
  <dcterms:modified xsi:type="dcterms:W3CDTF">2025-06-11T02:07:20Z</dcterms:modified>
</cp:coreProperties>
</file>