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6858000" cx="9144000"/>
  <p:notesSz cx="7315200" cy="9601200"/>
  <p:embeddedFontLs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3" roundtripDataSignature="AMtx7mhsdHw12VV62sggQVmbYAPu8XlPc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7B5D939-219B-431F-B917-9ACDEF7415C7}">
  <a:tblStyle styleId="{D7B5D939-219B-431F-B917-9ACDEF7415C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RobotoMono-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Mono-italic.fntdata"/><Relationship Id="rId30" Type="http://schemas.openxmlformats.org/officeDocument/2006/relationships/font" Target="fonts/RobotoMono-bold.fntdata"/><Relationship Id="rId11" Type="http://schemas.openxmlformats.org/officeDocument/2006/relationships/slide" Target="slides/slide4.xml"/><Relationship Id="rId33" Type="http://customschemas.google.com/relationships/presentationmetadata" Target="metadata"/><Relationship Id="rId10" Type="http://schemas.openxmlformats.org/officeDocument/2006/relationships/slide" Target="slides/slide3.xml"/><Relationship Id="rId32" Type="http://schemas.openxmlformats.org/officeDocument/2006/relationships/font" Target="fonts/RobotoMono-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81012"/>
          </a:xfrm>
          <a:prstGeom prst="rect">
            <a:avLst/>
          </a:prstGeom>
          <a:noFill/>
          <a:ln>
            <a:noFill/>
          </a:ln>
        </p:spPr>
        <p:txBody>
          <a:bodyPr anchorCtr="0" anchor="t" bIns="48300" lIns="96625" spcFirstLastPara="1" rIns="96625" wrap="square" tIns="483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3375" y="0"/>
            <a:ext cx="3170237" cy="481012"/>
          </a:xfrm>
          <a:prstGeom prst="rect">
            <a:avLst/>
          </a:prstGeom>
          <a:noFill/>
          <a:ln>
            <a:noFill/>
          </a:ln>
        </p:spPr>
        <p:txBody>
          <a:bodyPr anchorCtr="0" anchor="t" bIns="48300" lIns="96625" spcFirstLastPara="1" rIns="96625" wrap="square" tIns="483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5712" y="719137"/>
            <a:ext cx="4802187"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0250" y="4559300"/>
            <a:ext cx="5854700" cy="4322762"/>
          </a:xfrm>
          <a:prstGeom prst="rect">
            <a:avLst/>
          </a:prstGeom>
          <a:noFill/>
          <a:ln>
            <a:noFill/>
          </a:ln>
        </p:spPr>
        <p:txBody>
          <a:bodyPr anchorCtr="0" anchor="t" bIns="48300" lIns="96625" spcFirstLastPara="1" rIns="96625" wrap="square" tIns="483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18600"/>
            <a:ext cx="3170237" cy="481012"/>
          </a:xfrm>
          <a:prstGeom prst="rect">
            <a:avLst/>
          </a:prstGeom>
          <a:noFill/>
          <a:ln>
            <a:noFill/>
          </a:ln>
        </p:spPr>
        <p:txBody>
          <a:bodyPr anchorCtr="0" anchor="b" bIns="48300" lIns="96625" spcFirstLastPara="1" rIns="96625" wrap="square" tIns="483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3375" y="9118600"/>
            <a:ext cx="3170237"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nvSpPr>
        <p:spPr>
          <a:xfrm>
            <a:off x="4143375" y="9118600"/>
            <a:ext cx="3170237" cy="481012"/>
          </a:xfrm>
          <a:prstGeom prst="rect">
            <a:avLst/>
          </a:prstGeom>
          <a:noFill/>
          <a:ln>
            <a:noFill/>
          </a:ln>
        </p:spPr>
        <p:txBody>
          <a:bodyPr anchorCtr="0" anchor="b" bIns="48300" lIns="96625" spcFirstLastPara="1" rIns="96625" wrap="square" tIns="483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
        <p:nvSpPr>
          <p:cNvPr id="166" name="Google Shape;166;p1:notes"/>
          <p:cNvSpPr/>
          <p:nvPr>
            <p:ph idx="2" type="sldImg"/>
          </p:nvPr>
        </p:nvSpPr>
        <p:spPr>
          <a:xfrm>
            <a:off x="1255712" y="719137"/>
            <a:ext cx="4802187"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1:notes"/>
          <p:cNvSpPr txBox="1"/>
          <p:nvPr>
            <p:ph idx="1" type="body"/>
          </p:nvPr>
        </p:nvSpPr>
        <p:spPr>
          <a:xfrm>
            <a:off x="730250" y="4559300"/>
            <a:ext cx="5854700" cy="4322762"/>
          </a:xfrm>
          <a:prstGeom prst="rect">
            <a:avLst/>
          </a:prstGeom>
          <a:noFill/>
          <a:ln>
            <a:noFill/>
          </a:ln>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67ddc680c1_0_54:notes"/>
          <p:cNvSpPr/>
          <p:nvPr>
            <p:ph idx="2" type="sldImg"/>
          </p:nvPr>
        </p:nvSpPr>
        <p:spPr>
          <a:xfrm>
            <a:off x="1255712" y="719137"/>
            <a:ext cx="4802100" cy="36006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67ddc680c1_0_54:notes"/>
          <p:cNvSpPr txBox="1"/>
          <p:nvPr>
            <p:ph idx="1" type="body"/>
          </p:nvPr>
        </p:nvSpPr>
        <p:spPr>
          <a:xfrm>
            <a:off x="730250" y="4559300"/>
            <a:ext cx="5854800" cy="4322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29" name="Google Shape;229;g367ddc680c1_0_54:notes"/>
          <p:cNvSpPr txBox="1"/>
          <p:nvPr>
            <p:ph idx="12" type="sldNum"/>
          </p:nvPr>
        </p:nvSpPr>
        <p:spPr>
          <a:xfrm>
            <a:off x="4143375" y="9118600"/>
            <a:ext cx="3170100" cy="4809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67ddc680c1_0_60:notes"/>
          <p:cNvSpPr/>
          <p:nvPr>
            <p:ph idx="2" type="sldImg"/>
          </p:nvPr>
        </p:nvSpPr>
        <p:spPr>
          <a:xfrm>
            <a:off x="1255712" y="719137"/>
            <a:ext cx="4802100" cy="36006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67ddc680c1_0_60:notes"/>
          <p:cNvSpPr txBox="1"/>
          <p:nvPr>
            <p:ph idx="1" type="body"/>
          </p:nvPr>
        </p:nvSpPr>
        <p:spPr>
          <a:xfrm>
            <a:off x="730250" y="4559300"/>
            <a:ext cx="5854800" cy="4322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36" name="Google Shape;236;g367ddc680c1_0_60:notes"/>
          <p:cNvSpPr txBox="1"/>
          <p:nvPr>
            <p:ph idx="12" type="sldNum"/>
          </p:nvPr>
        </p:nvSpPr>
        <p:spPr>
          <a:xfrm>
            <a:off x="4143375" y="9118600"/>
            <a:ext cx="3170100" cy="4809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67ddc680c1_0_66:notes"/>
          <p:cNvSpPr/>
          <p:nvPr>
            <p:ph idx="2" type="sldImg"/>
          </p:nvPr>
        </p:nvSpPr>
        <p:spPr>
          <a:xfrm>
            <a:off x="1255712" y="719137"/>
            <a:ext cx="4802100" cy="36006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67ddc680c1_0_66:notes"/>
          <p:cNvSpPr txBox="1"/>
          <p:nvPr>
            <p:ph idx="1" type="body"/>
          </p:nvPr>
        </p:nvSpPr>
        <p:spPr>
          <a:xfrm>
            <a:off x="730250" y="4559300"/>
            <a:ext cx="5854800" cy="4322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42" name="Google Shape;242;g367ddc680c1_0_66:notes"/>
          <p:cNvSpPr txBox="1"/>
          <p:nvPr>
            <p:ph idx="12" type="sldNum"/>
          </p:nvPr>
        </p:nvSpPr>
        <p:spPr>
          <a:xfrm>
            <a:off x="4143375" y="9118600"/>
            <a:ext cx="3170100" cy="4809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67ddc680c1_0_72:notes"/>
          <p:cNvSpPr/>
          <p:nvPr>
            <p:ph idx="2" type="sldImg"/>
          </p:nvPr>
        </p:nvSpPr>
        <p:spPr>
          <a:xfrm>
            <a:off x="1255712" y="719137"/>
            <a:ext cx="4802100" cy="36006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67ddc680c1_0_72:notes"/>
          <p:cNvSpPr txBox="1"/>
          <p:nvPr>
            <p:ph idx="1" type="body"/>
          </p:nvPr>
        </p:nvSpPr>
        <p:spPr>
          <a:xfrm>
            <a:off x="730250" y="4559300"/>
            <a:ext cx="5854800" cy="4322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50" name="Google Shape;250;g367ddc680c1_0_72:notes"/>
          <p:cNvSpPr txBox="1"/>
          <p:nvPr>
            <p:ph idx="12" type="sldNum"/>
          </p:nvPr>
        </p:nvSpPr>
        <p:spPr>
          <a:xfrm>
            <a:off x="4143375" y="9118600"/>
            <a:ext cx="3170100" cy="4809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67ddc680c1_0_78:notes"/>
          <p:cNvSpPr/>
          <p:nvPr>
            <p:ph idx="2" type="sldImg"/>
          </p:nvPr>
        </p:nvSpPr>
        <p:spPr>
          <a:xfrm>
            <a:off x="1255712" y="719137"/>
            <a:ext cx="4802100" cy="36006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67ddc680c1_0_78:notes"/>
          <p:cNvSpPr txBox="1"/>
          <p:nvPr>
            <p:ph idx="1" type="body"/>
          </p:nvPr>
        </p:nvSpPr>
        <p:spPr>
          <a:xfrm>
            <a:off x="730250" y="4559300"/>
            <a:ext cx="5854800" cy="4322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57" name="Google Shape;257;g367ddc680c1_0_78:notes"/>
          <p:cNvSpPr txBox="1"/>
          <p:nvPr>
            <p:ph idx="12" type="sldNum"/>
          </p:nvPr>
        </p:nvSpPr>
        <p:spPr>
          <a:xfrm>
            <a:off x="4143375" y="9118600"/>
            <a:ext cx="3170100" cy="4809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67ddc680c1_0_84:notes"/>
          <p:cNvSpPr/>
          <p:nvPr>
            <p:ph idx="2" type="sldImg"/>
          </p:nvPr>
        </p:nvSpPr>
        <p:spPr>
          <a:xfrm>
            <a:off x="1255712" y="719137"/>
            <a:ext cx="4802100" cy="36006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67ddc680c1_0_84:notes"/>
          <p:cNvSpPr txBox="1"/>
          <p:nvPr>
            <p:ph idx="1" type="body"/>
          </p:nvPr>
        </p:nvSpPr>
        <p:spPr>
          <a:xfrm>
            <a:off x="730250" y="4559300"/>
            <a:ext cx="5854800" cy="4322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65" name="Google Shape;265;g367ddc680c1_0_84:notes"/>
          <p:cNvSpPr txBox="1"/>
          <p:nvPr>
            <p:ph idx="12" type="sldNum"/>
          </p:nvPr>
        </p:nvSpPr>
        <p:spPr>
          <a:xfrm>
            <a:off x="4143375" y="9118600"/>
            <a:ext cx="3170100" cy="4809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67ddc680c1_0_111:notes"/>
          <p:cNvSpPr/>
          <p:nvPr>
            <p:ph idx="2" type="sldImg"/>
          </p:nvPr>
        </p:nvSpPr>
        <p:spPr>
          <a:xfrm>
            <a:off x="1255712" y="719137"/>
            <a:ext cx="4802100" cy="36006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67ddc680c1_0_111:notes"/>
          <p:cNvSpPr txBox="1"/>
          <p:nvPr>
            <p:ph idx="1" type="body"/>
          </p:nvPr>
        </p:nvSpPr>
        <p:spPr>
          <a:xfrm>
            <a:off x="730250" y="4559300"/>
            <a:ext cx="5854800" cy="4322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72" name="Google Shape;272;g367ddc680c1_0_111:notes"/>
          <p:cNvSpPr txBox="1"/>
          <p:nvPr>
            <p:ph idx="12" type="sldNum"/>
          </p:nvPr>
        </p:nvSpPr>
        <p:spPr>
          <a:xfrm>
            <a:off x="4143375" y="9118600"/>
            <a:ext cx="3170100" cy="4809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67ddc680c1_0_105:notes"/>
          <p:cNvSpPr/>
          <p:nvPr>
            <p:ph idx="2" type="sldImg"/>
          </p:nvPr>
        </p:nvSpPr>
        <p:spPr>
          <a:xfrm>
            <a:off x="1255712" y="719137"/>
            <a:ext cx="4802100" cy="36006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67ddc680c1_0_105:notes"/>
          <p:cNvSpPr txBox="1"/>
          <p:nvPr>
            <p:ph idx="1" type="body"/>
          </p:nvPr>
        </p:nvSpPr>
        <p:spPr>
          <a:xfrm>
            <a:off x="730250" y="4559300"/>
            <a:ext cx="5854800" cy="4322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80" name="Google Shape;280;g367ddc680c1_0_105:notes"/>
          <p:cNvSpPr txBox="1"/>
          <p:nvPr>
            <p:ph idx="12" type="sldNum"/>
          </p:nvPr>
        </p:nvSpPr>
        <p:spPr>
          <a:xfrm>
            <a:off x="4143375" y="9118600"/>
            <a:ext cx="3170100" cy="4809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67ddc680c1_0_117:notes"/>
          <p:cNvSpPr/>
          <p:nvPr>
            <p:ph idx="2" type="sldImg"/>
          </p:nvPr>
        </p:nvSpPr>
        <p:spPr>
          <a:xfrm>
            <a:off x="1255712" y="719137"/>
            <a:ext cx="4802100" cy="36006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67ddc680c1_0_117:notes"/>
          <p:cNvSpPr txBox="1"/>
          <p:nvPr>
            <p:ph idx="1" type="body"/>
          </p:nvPr>
        </p:nvSpPr>
        <p:spPr>
          <a:xfrm>
            <a:off x="730250" y="4559300"/>
            <a:ext cx="5854800" cy="4322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87" name="Google Shape;287;g367ddc680c1_0_117:notes"/>
          <p:cNvSpPr txBox="1"/>
          <p:nvPr>
            <p:ph idx="12" type="sldNum"/>
          </p:nvPr>
        </p:nvSpPr>
        <p:spPr>
          <a:xfrm>
            <a:off x="4143375" y="9118600"/>
            <a:ext cx="3170100" cy="4809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67ddc680c1_0_123:notes"/>
          <p:cNvSpPr/>
          <p:nvPr>
            <p:ph idx="2" type="sldImg"/>
          </p:nvPr>
        </p:nvSpPr>
        <p:spPr>
          <a:xfrm>
            <a:off x="1255712" y="719137"/>
            <a:ext cx="4802100" cy="36006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67ddc680c1_0_123:notes"/>
          <p:cNvSpPr txBox="1"/>
          <p:nvPr>
            <p:ph idx="1" type="body"/>
          </p:nvPr>
        </p:nvSpPr>
        <p:spPr>
          <a:xfrm>
            <a:off x="730250" y="4559300"/>
            <a:ext cx="5854800" cy="4322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95" name="Google Shape;295;g367ddc680c1_0_123:notes"/>
          <p:cNvSpPr txBox="1"/>
          <p:nvPr>
            <p:ph idx="12" type="sldNum"/>
          </p:nvPr>
        </p:nvSpPr>
        <p:spPr>
          <a:xfrm>
            <a:off x="4143375" y="9118600"/>
            <a:ext cx="3170100" cy="4809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notes"/>
          <p:cNvSpPr txBox="1"/>
          <p:nvPr>
            <p:ph idx="1" type="body"/>
          </p:nvPr>
        </p:nvSpPr>
        <p:spPr>
          <a:xfrm>
            <a:off x="730250" y="4559300"/>
            <a:ext cx="5854700" cy="4322762"/>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74" name="Google Shape;174;p2:notes"/>
          <p:cNvSpPr/>
          <p:nvPr>
            <p:ph idx="2" type="sldImg"/>
          </p:nvPr>
        </p:nvSpPr>
        <p:spPr>
          <a:xfrm>
            <a:off x="1255712" y="719137"/>
            <a:ext cx="4802187"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67ddc680c1_0_129:notes"/>
          <p:cNvSpPr/>
          <p:nvPr>
            <p:ph idx="2" type="sldImg"/>
          </p:nvPr>
        </p:nvSpPr>
        <p:spPr>
          <a:xfrm>
            <a:off x="1255712" y="719137"/>
            <a:ext cx="4802100" cy="36006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67ddc680c1_0_129:notes"/>
          <p:cNvSpPr txBox="1"/>
          <p:nvPr>
            <p:ph idx="1" type="body"/>
          </p:nvPr>
        </p:nvSpPr>
        <p:spPr>
          <a:xfrm>
            <a:off x="730250" y="4559300"/>
            <a:ext cx="5854800" cy="4322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302" name="Google Shape;302;g367ddc680c1_0_129:notes"/>
          <p:cNvSpPr txBox="1"/>
          <p:nvPr>
            <p:ph idx="12" type="sldNum"/>
          </p:nvPr>
        </p:nvSpPr>
        <p:spPr>
          <a:xfrm>
            <a:off x="4143375" y="9118600"/>
            <a:ext cx="3170100" cy="4809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67ddc680c1_0_135:notes"/>
          <p:cNvSpPr/>
          <p:nvPr>
            <p:ph idx="2" type="sldImg"/>
          </p:nvPr>
        </p:nvSpPr>
        <p:spPr>
          <a:xfrm>
            <a:off x="1255712" y="719137"/>
            <a:ext cx="4802100" cy="36006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67ddc680c1_0_135:notes"/>
          <p:cNvSpPr txBox="1"/>
          <p:nvPr>
            <p:ph idx="1" type="body"/>
          </p:nvPr>
        </p:nvSpPr>
        <p:spPr>
          <a:xfrm>
            <a:off x="730250" y="4559300"/>
            <a:ext cx="5854800" cy="4322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309" name="Google Shape;309;g367ddc680c1_0_135:notes"/>
          <p:cNvSpPr txBox="1"/>
          <p:nvPr>
            <p:ph idx="12" type="sldNum"/>
          </p:nvPr>
        </p:nvSpPr>
        <p:spPr>
          <a:xfrm>
            <a:off x="4143375" y="9118600"/>
            <a:ext cx="3170100" cy="4809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3952b9019f_0_1:notes"/>
          <p:cNvSpPr/>
          <p:nvPr>
            <p:ph idx="2" type="sldImg"/>
          </p:nvPr>
        </p:nvSpPr>
        <p:spPr>
          <a:xfrm>
            <a:off x="1255712" y="719137"/>
            <a:ext cx="4802100" cy="36006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3952b9019f_0_1:notes"/>
          <p:cNvSpPr txBox="1"/>
          <p:nvPr>
            <p:ph idx="1" type="body"/>
          </p:nvPr>
        </p:nvSpPr>
        <p:spPr>
          <a:xfrm>
            <a:off x="730250" y="4559300"/>
            <a:ext cx="5854800" cy="4322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81" name="Google Shape;181;g33952b9019f_0_1:notes"/>
          <p:cNvSpPr txBox="1"/>
          <p:nvPr>
            <p:ph idx="12" type="sldNum"/>
          </p:nvPr>
        </p:nvSpPr>
        <p:spPr>
          <a:xfrm>
            <a:off x="4143375" y="9118600"/>
            <a:ext cx="3170100" cy="4809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notes"/>
          <p:cNvSpPr txBox="1"/>
          <p:nvPr>
            <p:ph idx="1" type="body"/>
          </p:nvPr>
        </p:nvSpPr>
        <p:spPr>
          <a:xfrm>
            <a:off x="730250" y="4559300"/>
            <a:ext cx="5854700" cy="4322762"/>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87" name="Google Shape;187;p3:notes"/>
          <p:cNvSpPr/>
          <p:nvPr>
            <p:ph idx="2" type="sldImg"/>
          </p:nvPr>
        </p:nvSpPr>
        <p:spPr>
          <a:xfrm>
            <a:off x="1255712" y="719137"/>
            <a:ext cx="4802187"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4:notes"/>
          <p:cNvSpPr txBox="1"/>
          <p:nvPr>
            <p:ph idx="1" type="body"/>
          </p:nvPr>
        </p:nvSpPr>
        <p:spPr>
          <a:xfrm>
            <a:off x="730250" y="4559300"/>
            <a:ext cx="5854700" cy="4322762"/>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194" name="Google Shape;194;p4:notes"/>
          <p:cNvSpPr/>
          <p:nvPr>
            <p:ph idx="2" type="sldImg"/>
          </p:nvPr>
        </p:nvSpPr>
        <p:spPr>
          <a:xfrm>
            <a:off x="1255712" y="719137"/>
            <a:ext cx="4802187"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730250" y="4559300"/>
            <a:ext cx="5854700" cy="4322762"/>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00" name="Google Shape;200;p5:notes"/>
          <p:cNvSpPr/>
          <p:nvPr>
            <p:ph idx="2" type="sldImg"/>
          </p:nvPr>
        </p:nvSpPr>
        <p:spPr>
          <a:xfrm>
            <a:off x="1255712" y="719137"/>
            <a:ext cx="4802187"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6:notes"/>
          <p:cNvSpPr txBox="1"/>
          <p:nvPr>
            <p:ph idx="1" type="body"/>
          </p:nvPr>
        </p:nvSpPr>
        <p:spPr>
          <a:xfrm>
            <a:off x="730250" y="4559300"/>
            <a:ext cx="5854700" cy="4322762"/>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06" name="Google Shape;206;p6:notes"/>
          <p:cNvSpPr/>
          <p:nvPr>
            <p:ph idx="2" type="sldImg"/>
          </p:nvPr>
        </p:nvSpPr>
        <p:spPr>
          <a:xfrm>
            <a:off x="1255712" y="719137"/>
            <a:ext cx="4802187"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67ddc680c1_0_90:notes"/>
          <p:cNvSpPr/>
          <p:nvPr>
            <p:ph idx="2" type="sldImg"/>
          </p:nvPr>
        </p:nvSpPr>
        <p:spPr>
          <a:xfrm>
            <a:off x="1255712" y="719137"/>
            <a:ext cx="4802100" cy="36006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67ddc680c1_0_90:notes"/>
          <p:cNvSpPr txBox="1"/>
          <p:nvPr>
            <p:ph idx="1" type="body"/>
          </p:nvPr>
        </p:nvSpPr>
        <p:spPr>
          <a:xfrm>
            <a:off x="730250" y="4559300"/>
            <a:ext cx="5854800" cy="4322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13" name="Google Shape;213;g367ddc680c1_0_90:notes"/>
          <p:cNvSpPr txBox="1"/>
          <p:nvPr>
            <p:ph idx="12" type="sldNum"/>
          </p:nvPr>
        </p:nvSpPr>
        <p:spPr>
          <a:xfrm>
            <a:off x="4143375" y="9118600"/>
            <a:ext cx="3170100" cy="4809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None/>
            </a:pPr>
            <a:fld id="{00000000-1234-1234-1234-123412341234}" type="slidenum">
              <a:rPr lang="en-US"/>
              <a:t>‹#›</a:t>
            </a:fld>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67ddc680c1_0_11:notes"/>
          <p:cNvSpPr/>
          <p:nvPr>
            <p:ph idx="2" type="sldImg"/>
          </p:nvPr>
        </p:nvSpPr>
        <p:spPr>
          <a:xfrm>
            <a:off x="1255712" y="719137"/>
            <a:ext cx="4802100" cy="36006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67ddc680c1_0_11:notes"/>
          <p:cNvSpPr txBox="1"/>
          <p:nvPr>
            <p:ph idx="1" type="body"/>
          </p:nvPr>
        </p:nvSpPr>
        <p:spPr>
          <a:xfrm>
            <a:off x="730250" y="4559300"/>
            <a:ext cx="5854800" cy="4322700"/>
          </a:xfrm>
          <a:prstGeom prst="rect">
            <a:avLst/>
          </a:prstGeom>
        </p:spPr>
        <p:txBody>
          <a:bodyPr anchorCtr="0" anchor="t" bIns="48300" lIns="96625" spcFirstLastPara="1" rIns="96625" wrap="square" tIns="48300">
            <a:noAutofit/>
          </a:bodyPr>
          <a:lstStyle/>
          <a:p>
            <a:pPr indent="0" lvl="0" marL="0" rtl="0" algn="l">
              <a:spcBef>
                <a:spcPts val="0"/>
              </a:spcBef>
              <a:spcAft>
                <a:spcPts val="0"/>
              </a:spcAft>
              <a:buNone/>
            </a:pPr>
            <a:r>
              <a:t/>
            </a:r>
            <a:endParaRPr/>
          </a:p>
        </p:txBody>
      </p:sp>
      <p:sp>
        <p:nvSpPr>
          <p:cNvPr id="221" name="Google Shape;221;g367ddc680c1_0_11:notes"/>
          <p:cNvSpPr txBox="1"/>
          <p:nvPr>
            <p:ph idx="12" type="sldNum"/>
          </p:nvPr>
        </p:nvSpPr>
        <p:spPr>
          <a:xfrm>
            <a:off x="4143375" y="9118600"/>
            <a:ext cx="3170100" cy="480900"/>
          </a:xfrm>
          <a:prstGeom prst="rect">
            <a:avLst/>
          </a:prstGeom>
        </p:spPr>
        <p:txBody>
          <a:bodyPr anchorCtr="0" anchor="b" bIns="48300" lIns="96625" spcFirstLastPara="1" rIns="96625" wrap="square" tIns="483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9" name="Shape 49"/>
        <p:cNvGrpSpPr/>
        <p:nvPr/>
      </p:nvGrpSpPr>
      <p:grpSpPr>
        <a:xfrm>
          <a:off x="0" y="0"/>
          <a:ext cx="0" cy="0"/>
          <a:chOff x="0" y="0"/>
          <a:chExt cx="0" cy="0"/>
        </a:xfrm>
      </p:grpSpPr>
      <p:sp>
        <p:nvSpPr>
          <p:cNvPr id="50" name="Google Shape;50;p8"/>
          <p:cNvSpPr txBox="1"/>
          <p:nvPr>
            <p:ph type="ctrTitle"/>
          </p:nvPr>
        </p:nvSpPr>
        <p:spPr>
          <a:xfrm>
            <a:off x="315913" y="466725"/>
            <a:ext cx="6781800" cy="21336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 type="subTitle"/>
          </p:nvPr>
        </p:nvSpPr>
        <p:spPr>
          <a:xfrm>
            <a:off x="849313" y="3049588"/>
            <a:ext cx="6248400" cy="2362200"/>
          </a:xfrm>
          <a:prstGeom prst="rect">
            <a:avLst/>
          </a:prstGeom>
          <a:noFill/>
          <a:ln>
            <a:noFill/>
          </a:ln>
        </p:spPr>
        <p:txBody>
          <a:bodyPr anchorCtr="0" anchor="t" bIns="45700" lIns="91425" spcFirstLastPara="1" rIns="91425" wrap="square" tIns="45700">
            <a:noAutofit/>
          </a:bodyPr>
          <a:lstStyle>
            <a:lvl1pPr lvl="0" algn="r">
              <a:spcBef>
                <a:spcPts val="640"/>
              </a:spcBef>
              <a:spcAft>
                <a:spcPts val="0"/>
              </a:spcAft>
              <a:buSzPts val="2240"/>
              <a:buFont typeface="Noto Sans Symbols"/>
              <a:buNone/>
              <a:defRPr sz="3200"/>
            </a:lvl1pPr>
            <a:lvl2pPr lvl="1" algn="l">
              <a:spcBef>
                <a:spcPts val="360"/>
              </a:spcBef>
              <a:spcAft>
                <a:spcPts val="0"/>
              </a:spcAft>
              <a:buSzPts val="1260"/>
              <a:buChar char="●"/>
              <a:defRPr/>
            </a:lvl2pPr>
            <a:lvl3pPr lvl="2" algn="l">
              <a:spcBef>
                <a:spcPts val="360"/>
              </a:spcBef>
              <a:spcAft>
                <a:spcPts val="0"/>
              </a:spcAft>
              <a:buSzPts val="1260"/>
              <a:buChar char="●"/>
              <a:defRPr/>
            </a:lvl3pPr>
            <a:lvl4pPr lvl="3" algn="l">
              <a:spcBef>
                <a:spcPts val="360"/>
              </a:spcBef>
              <a:spcAft>
                <a:spcPts val="0"/>
              </a:spcAft>
              <a:buSzPts val="1350"/>
              <a:buChar char="▪"/>
              <a:defRPr/>
            </a:lvl4pPr>
            <a:lvl5pPr lvl="4" algn="l">
              <a:spcBef>
                <a:spcPts val="360"/>
              </a:spcBef>
              <a:spcAft>
                <a:spcPts val="0"/>
              </a:spcAft>
              <a:buSzPts val="1440"/>
              <a:buChar char="▪"/>
              <a:defRPr/>
            </a:lvl5pPr>
            <a:lvl6pPr lvl="5" algn="l">
              <a:spcBef>
                <a:spcPts val="360"/>
              </a:spcBef>
              <a:spcAft>
                <a:spcPts val="0"/>
              </a:spcAft>
              <a:buSzPts val="1440"/>
              <a:buChar char="▪"/>
              <a:defRPr/>
            </a:lvl6pPr>
            <a:lvl7pPr lvl="6" algn="l">
              <a:spcBef>
                <a:spcPts val="360"/>
              </a:spcBef>
              <a:spcAft>
                <a:spcPts val="0"/>
              </a:spcAft>
              <a:buSzPts val="1440"/>
              <a:buChar char="▪"/>
              <a:defRPr/>
            </a:lvl7pPr>
            <a:lvl8pPr lvl="7" algn="l">
              <a:spcBef>
                <a:spcPts val="360"/>
              </a:spcBef>
              <a:spcAft>
                <a:spcPts val="0"/>
              </a:spcAft>
              <a:buSzPts val="1440"/>
              <a:buChar char="▪"/>
              <a:defRPr/>
            </a:lvl8pPr>
            <a:lvl9pPr lvl="8" algn="l">
              <a:spcBef>
                <a:spcPts val="360"/>
              </a:spcBef>
              <a:spcAft>
                <a:spcPts val="0"/>
              </a:spcAft>
              <a:buSzPts val="1440"/>
              <a:buChar char="▪"/>
              <a:defRPr/>
            </a:lvl9pPr>
          </a:lstStyle>
          <a:p/>
        </p:txBody>
      </p:sp>
      <p:sp>
        <p:nvSpPr>
          <p:cNvPr id="52" name="Google Shape;52;p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2" name="Shape 142"/>
        <p:cNvGrpSpPr/>
        <p:nvPr/>
      </p:nvGrpSpPr>
      <p:grpSpPr>
        <a:xfrm>
          <a:off x="0" y="0"/>
          <a:ext cx="0" cy="0"/>
          <a:chOff x="0" y="0"/>
          <a:chExt cx="0" cy="0"/>
        </a:xfrm>
      </p:grpSpPr>
      <p:sp>
        <p:nvSpPr>
          <p:cNvPr id="143" name="Google Shape;143;p18"/>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145" name="Google Shape;145;p1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146" name="Google Shape;146;p1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680"/>
              <a:buNone/>
              <a:defRPr b="1" sz="2400"/>
            </a:lvl1pPr>
            <a:lvl2pPr indent="-228600" lvl="1" marL="914400" algn="l">
              <a:spcBef>
                <a:spcPts val="400"/>
              </a:spcBef>
              <a:spcAft>
                <a:spcPts val="0"/>
              </a:spcAft>
              <a:buSzPts val="14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200"/>
              <a:buNone/>
              <a:defRPr b="1" sz="1600"/>
            </a:lvl4pPr>
            <a:lvl5pPr indent="-228600" lvl="4" marL="2286000" algn="l">
              <a:spcBef>
                <a:spcPts val="320"/>
              </a:spcBef>
              <a:spcAft>
                <a:spcPts val="0"/>
              </a:spcAft>
              <a:buSzPts val="1280"/>
              <a:buNone/>
              <a:defRPr b="1" sz="1600"/>
            </a:lvl5pPr>
            <a:lvl6pPr indent="-228600" lvl="5" marL="2743200" algn="l">
              <a:spcBef>
                <a:spcPts val="320"/>
              </a:spcBef>
              <a:spcAft>
                <a:spcPts val="0"/>
              </a:spcAft>
              <a:buSzPts val="1280"/>
              <a:buNone/>
              <a:defRPr b="1" sz="1600"/>
            </a:lvl6pPr>
            <a:lvl7pPr indent="-228600" lvl="6" marL="3200400" algn="l">
              <a:spcBef>
                <a:spcPts val="320"/>
              </a:spcBef>
              <a:spcAft>
                <a:spcPts val="0"/>
              </a:spcAft>
              <a:buSzPts val="1280"/>
              <a:buNone/>
              <a:defRPr b="1" sz="1600"/>
            </a:lvl7pPr>
            <a:lvl8pPr indent="-228600" lvl="7" marL="3657600" algn="l">
              <a:spcBef>
                <a:spcPts val="320"/>
              </a:spcBef>
              <a:spcAft>
                <a:spcPts val="0"/>
              </a:spcAft>
              <a:buSzPts val="1280"/>
              <a:buNone/>
              <a:defRPr b="1" sz="1600"/>
            </a:lvl8pPr>
            <a:lvl9pPr indent="-228600" lvl="8" marL="4114800" algn="l">
              <a:spcBef>
                <a:spcPts val="320"/>
              </a:spcBef>
              <a:spcAft>
                <a:spcPts val="0"/>
              </a:spcAft>
              <a:buSzPts val="1280"/>
              <a:buNone/>
              <a:defRPr b="1" sz="1600"/>
            </a:lvl9pPr>
          </a:lstStyle>
          <a:p/>
        </p:txBody>
      </p:sp>
      <p:sp>
        <p:nvSpPr>
          <p:cNvPr id="147" name="Google Shape;147;p1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35280" lvl="0" marL="457200" algn="l">
              <a:spcBef>
                <a:spcPts val="480"/>
              </a:spcBef>
              <a:spcAft>
                <a:spcPts val="0"/>
              </a:spcAft>
              <a:buSzPts val="1680"/>
              <a:buChar char="●"/>
              <a:defRPr sz="2400"/>
            </a:lvl1pPr>
            <a:lvl2pPr indent="-317500" lvl="1" marL="914400" algn="l">
              <a:spcBef>
                <a:spcPts val="400"/>
              </a:spcBef>
              <a:spcAft>
                <a:spcPts val="0"/>
              </a:spcAft>
              <a:buSzPts val="1400"/>
              <a:buChar char="●"/>
              <a:defRPr sz="2000"/>
            </a:lvl2pPr>
            <a:lvl3pPr indent="-308610" lvl="2" marL="1371600" algn="l">
              <a:spcBef>
                <a:spcPts val="360"/>
              </a:spcBef>
              <a:spcAft>
                <a:spcPts val="0"/>
              </a:spcAft>
              <a:buSzPts val="1260"/>
              <a:buChar char="●"/>
              <a:defRPr sz="1800"/>
            </a:lvl3pPr>
            <a:lvl4pPr indent="-304800" lvl="3" marL="1828800" algn="l">
              <a:spcBef>
                <a:spcPts val="320"/>
              </a:spcBef>
              <a:spcAft>
                <a:spcPts val="0"/>
              </a:spcAft>
              <a:buSzPts val="1200"/>
              <a:buChar char="▪"/>
              <a:defRPr sz="1600"/>
            </a:lvl4pPr>
            <a:lvl5pPr indent="-309879" lvl="4" marL="2286000" algn="l">
              <a:spcBef>
                <a:spcPts val="320"/>
              </a:spcBef>
              <a:spcAft>
                <a:spcPts val="0"/>
              </a:spcAft>
              <a:buSzPts val="1280"/>
              <a:buChar char="▪"/>
              <a:defRPr sz="1600"/>
            </a:lvl5pPr>
            <a:lvl6pPr indent="-309879" lvl="5" marL="2743200" algn="l">
              <a:spcBef>
                <a:spcPts val="320"/>
              </a:spcBef>
              <a:spcAft>
                <a:spcPts val="0"/>
              </a:spcAft>
              <a:buSzPts val="1280"/>
              <a:buChar char="▪"/>
              <a:defRPr sz="1600"/>
            </a:lvl6pPr>
            <a:lvl7pPr indent="-309879" lvl="6" marL="3200400" algn="l">
              <a:spcBef>
                <a:spcPts val="320"/>
              </a:spcBef>
              <a:spcAft>
                <a:spcPts val="0"/>
              </a:spcAft>
              <a:buSzPts val="1280"/>
              <a:buChar char="▪"/>
              <a:defRPr sz="1600"/>
            </a:lvl7pPr>
            <a:lvl8pPr indent="-309879" lvl="7" marL="3657600" algn="l">
              <a:spcBef>
                <a:spcPts val="320"/>
              </a:spcBef>
              <a:spcAft>
                <a:spcPts val="0"/>
              </a:spcAft>
              <a:buSzPts val="1280"/>
              <a:buChar char="▪"/>
              <a:defRPr sz="1600"/>
            </a:lvl8pPr>
            <a:lvl9pPr indent="-309879" lvl="8" marL="4114800" algn="l">
              <a:spcBef>
                <a:spcPts val="320"/>
              </a:spcBef>
              <a:spcAft>
                <a:spcPts val="0"/>
              </a:spcAft>
              <a:buSzPts val="1280"/>
              <a:buChar char="▪"/>
              <a:defRPr sz="1600"/>
            </a:lvl9pPr>
          </a:lstStyle>
          <a:p/>
        </p:txBody>
      </p:sp>
      <p:sp>
        <p:nvSpPr>
          <p:cNvPr id="148" name="Google Shape;148;p1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1" name="Shape 151"/>
        <p:cNvGrpSpPr/>
        <p:nvPr/>
      </p:nvGrpSpPr>
      <p:grpSpPr>
        <a:xfrm>
          <a:off x="0" y="0"/>
          <a:ext cx="0" cy="0"/>
          <a:chOff x="0" y="0"/>
          <a:chExt cx="0" cy="0"/>
        </a:xfrm>
      </p:grpSpPr>
      <p:sp>
        <p:nvSpPr>
          <p:cNvPr id="152" name="Google Shape;152;p19"/>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9"/>
          <p:cNvSpPr txBox="1"/>
          <p:nvPr>
            <p:ph idx="1" type="body"/>
          </p:nvPr>
        </p:nvSpPr>
        <p:spPr>
          <a:xfrm>
            <a:off x="457200" y="1719263"/>
            <a:ext cx="40386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54" name="Google Shape;154;p19"/>
          <p:cNvSpPr txBox="1"/>
          <p:nvPr>
            <p:ph idx="2" type="body"/>
          </p:nvPr>
        </p:nvSpPr>
        <p:spPr>
          <a:xfrm>
            <a:off x="4648200" y="1719263"/>
            <a:ext cx="4038600" cy="4411662"/>
          </a:xfrm>
          <a:prstGeom prst="rect">
            <a:avLst/>
          </a:prstGeom>
          <a:noFill/>
          <a:ln>
            <a:noFill/>
          </a:ln>
        </p:spPr>
        <p:txBody>
          <a:bodyPr anchorCtr="0" anchor="t" bIns="45700" lIns="91425" spcFirstLastPara="1" rIns="91425" wrap="square" tIns="45700">
            <a:noAutofit/>
          </a:bodyPr>
          <a:lstStyle>
            <a:lvl1pPr indent="-353060" lvl="0" marL="457200" algn="l">
              <a:spcBef>
                <a:spcPts val="560"/>
              </a:spcBef>
              <a:spcAft>
                <a:spcPts val="0"/>
              </a:spcAft>
              <a:buSzPts val="1960"/>
              <a:buChar char="●"/>
              <a:defRPr sz="2800"/>
            </a:lvl1pPr>
            <a:lvl2pPr indent="-335280" lvl="1" marL="914400" algn="l">
              <a:spcBef>
                <a:spcPts val="480"/>
              </a:spcBef>
              <a:spcAft>
                <a:spcPts val="0"/>
              </a:spcAft>
              <a:buSzPts val="1680"/>
              <a:buChar char="●"/>
              <a:defRPr sz="2400"/>
            </a:lvl2pPr>
            <a:lvl3pPr indent="-317500" lvl="2" marL="1371600" algn="l">
              <a:spcBef>
                <a:spcPts val="400"/>
              </a:spcBef>
              <a:spcAft>
                <a:spcPts val="0"/>
              </a:spcAft>
              <a:buSzPts val="1400"/>
              <a:buChar char="●"/>
              <a:defRPr sz="2000"/>
            </a:lvl3pPr>
            <a:lvl4pPr indent="-314325" lvl="3" marL="1828800" algn="l">
              <a:spcBef>
                <a:spcPts val="360"/>
              </a:spcBef>
              <a:spcAft>
                <a:spcPts val="0"/>
              </a:spcAft>
              <a:buSzPts val="1350"/>
              <a:buChar char="▪"/>
              <a:defRPr sz="1800"/>
            </a:lvl4pPr>
            <a:lvl5pPr indent="-320039" lvl="4" marL="2286000" algn="l">
              <a:spcBef>
                <a:spcPts val="360"/>
              </a:spcBef>
              <a:spcAft>
                <a:spcPts val="0"/>
              </a:spcAft>
              <a:buSzPts val="1440"/>
              <a:buChar char="▪"/>
              <a:defRPr sz="1800"/>
            </a:lvl5pPr>
            <a:lvl6pPr indent="-320039" lvl="5" marL="2743200" algn="l">
              <a:spcBef>
                <a:spcPts val="360"/>
              </a:spcBef>
              <a:spcAft>
                <a:spcPts val="0"/>
              </a:spcAft>
              <a:buSzPts val="1440"/>
              <a:buChar char="▪"/>
              <a:defRPr sz="1800"/>
            </a:lvl6pPr>
            <a:lvl7pPr indent="-320039" lvl="6" marL="3200400" algn="l">
              <a:spcBef>
                <a:spcPts val="360"/>
              </a:spcBef>
              <a:spcAft>
                <a:spcPts val="0"/>
              </a:spcAft>
              <a:buSzPts val="1440"/>
              <a:buChar char="▪"/>
              <a:defRPr sz="1800"/>
            </a:lvl7pPr>
            <a:lvl8pPr indent="-320040" lvl="7" marL="3657600" algn="l">
              <a:spcBef>
                <a:spcPts val="360"/>
              </a:spcBef>
              <a:spcAft>
                <a:spcPts val="0"/>
              </a:spcAft>
              <a:buSzPts val="1440"/>
              <a:buChar char="▪"/>
              <a:defRPr sz="1800"/>
            </a:lvl8pPr>
            <a:lvl9pPr indent="-320040" lvl="8" marL="4114800" algn="l">
              <a:spcBef>
                <a:spcPts val="360"/>
              </a:spcBef>
              <a:spcAft>
                <a:spcPts val="0"/>
              </a:spcAft>
              <a:buSzPts val="1440"/>
              <a:buChar char="▪"/>
              <a:defRPr sz="1800"/>
            </a:lvl9pPr>
          </a:lstStyle>
          <a:p/>
        </p:txBody>
      </p:sp>
      <p:sp>
        <p:nvSpPr>
          <p:cNvPr id="155" name="Google Shape;155;p1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1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1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8" name="Shape 158"/>
        <p:cNvGrpSpPr/>
        <p:nvPr/>
      </p:nvGrpSpPr>
      <p:grpSpPr>
        <a:xfrm>
          <a:off x="0" y="0"/>
          <a:ext cx="0" cy="0"/>
          <a:chOff x="0" y="0"/>
          <a:chExt cx="0" cy="0"/>
        </a:xfrm>
      </p:grpSpPr>
      <p:sp>
        <p:nvSpPr>
          <p:cNvPr id="159" name="Google Shape;159;p2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400"/>
              <a:buNone/>
              <a:defRPr sz="2000"/>
            </a:lvl1pPr>
            <a:lvl2pPr indent="-228600" lvl="1" marL="914400" algn="l">
              <a:spcBef>
                <a:spcPts val="360"/>
              </a:spcBef>
              <a:spcAft>
                <a:spcPts val="0"/>
              </a:spcAft>
              <a:buSzPts val="1260"/>
              <a:buNone/>
              <a:defRPr sz="1800"/>
            </a:lvl2pPr>
            <a:lvl3pPr indent="-228600" lvl="2" marL="1371600" algn="l">
              <a:spcBef>
                <a:spcPts val="320"/>
              </a:spcBef>
              <a:spcAft>
                <a:spcPts val="0"/>
              </a:spcAft>
              <a:buSzPts val="1120"/>
              <a:buNone/>
              <a:defRPr sz="1600"/>
            </a:lvl3pPr>
            <a:lvl4pPr indent="-228600" lvl="3" marL="1828800" algn="l">
              <a:spcBef>
                <a:spcPts val="280"/>
              </a:spcBef>
              <a:spcAft>
                <a:spcPts val="0"/>
              </a:spcAft>
              <a:buSzPts val="1050"/>
              <a:buNone/>
              <a:defRPr sz="1400"/>
            </a:lvl4pPr>
            <a:lvl5pPr indent="-228600" lvl="4" marL="2286000" algn="l">
              <a:spcBef>
                <a:spcPts val="280"/>
              </a:spcBef>
              <a:spcAft>
                <a:spcPts val="0"/>
              </a:spcAft>
              <a:buSzPts val="1120"/>
              <a:buNone/>
              <a:defRPr sz="1400"/>
            </a:lvl5pPr>
            <a:lvl6pPr indent="-228600" lvl="5" marL="2743200" algn="l">
              <a:spcBef>
                <a:spcPts val="280"/>
              </a:spcBef>
              <a:spcAft>
                <a:spcPts val="0"/>
              </a:spcAft>
              <a:buSzPts val="1120"/>
              <a:buNone/>
              <a:defRPr sz="1400"/>
            </a:lvl6pPr>
            <a:lvl7pPr indent="-228600" lvl="6" marL="3200400" algn="l">
              <a:spcBef>
                <a:spcPts val="280"/>
              </a:spcBef>
              <a:spcAft>
                <a:spcPts val="0"/>
              </a:spcAft>
              <a:buSzPts val="1120"/>
              <a:buNone/>
              <a:defRPr sz="1400"/>
            </a:lvl7pPr>
            <a:lvl8pPr indent="-228600" lvl="7" marL="3657600" algn="l">
              <a:spcBef>
                <a:spcPts val="280"/>
              </a:spcBef>
              <a:spcAft>
                <a:spcPts val="0"/>
              </a:spcAft>
              <a:buSzPts val="1120"/>
              <a:buNone/>
              <a:defRPr sz="1400"/>
            </a:lvl8pPr>
            <a:lvl9pPr indent="-228600" lvl="8" marL="4114800" algn="l">
              <a:spcBef>
                <a:spcPts val="280"/>
              </a:spcBef>
              <a:spcAft>
                <a:spcPts val="0"/>
              </a:spcAft>
              <a:buSzPts val="1120"/>
              <a:buNone/>
              <a:defRPr sz="1400"/>
            </a:lvl9pPr>
          </a:lstStyle>
          <a:p/>
        </p:txBody>
      </p:sp>
      <p:sp>
        <p:nvSpPr>
          <p:cNvPr id="161" name="Google Shape;161;p2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2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2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10"/>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0"/>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97" name="Google Shape;97;p1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0" name="Shape 100"/>
        <p:cNvGrpSpPr/>
        <p:nvPr/>
      </p:nvGrpSpPr>
      <p:grpSpPr>
        <a:xfrm>
          <a:off x="0" y="0"/>
          <a:ext cx="0" cy="0"/>
          <a:chOff x="0" y="0"/>
          <a:chExt cx="0" cy="0"/>
        </a:xfrm>
      </p:grpSpPr>
      <p:sp>
        <p:nvSpPr>
          <p:cNvPr id="101" name="Google Shape;101;p11"/>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105" name="Shape 105"/>
        <p:cNvGrpSpPr/>
        <p:nvPr/>
      </p:nvGrpSpPr>
      <p:grpSpPr>
        <a:xfrm>
          <a:off x="0" y="0"/>
          <a:ext cx="0" cy="0"/>
          <a:chOff x="0" y="0"/>
          <a:chExt cx="0" cy="0"/>
        </a:xfrm>
      </p:grpSpPr>
      <p:sp>
        <p:nvSpPr>
          <p:cNvPr id="106" name="Google Shape;106;p12"/>
          <p:cNvSpPr txBox="1"/>
          <p:nvPr>
            <p:ph type="title"/>
          </p:nvPr>
        </p:nvSpPr>
        <p:spPr>
          <a:xfrm>
            <a:off x="457200" y="122238"/>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2"/>
          <p:cNvSpPr txBox="1"/>
          <p:nvPr>
            <p:ph idx="1" type="body"/>
          </p:nvPr>
        </p:nvSpPr>
        <p:spPr>
          <a:xfrm>
            <a:off x="457200" y="1719263"/>
            <a:ext cx="4038600"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08" name="Google Shape;108;p12"/>
          <p:cNvSpPr txBox="1"/>
          <p:nvPr>
            <p:ph idx="2" type="body"/>
          </p:nvPr>
        </p:nvSpPr>
        <p:spPr>
          <a:xfrm>
            <a:off x="4648200" y="1719263"/>
            <a:ext cx="4038600" cy="4411662"/>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09" name="Google Shape;109;p1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13"/>
          <p:cNvSpPr txBox="1"/>
          <p:nvPr>
            <p:ph type="title"/>
          </p:nvPr>
        </p:nvSpPr>
        <p:spPr>
          <a:xfrm rot="5400000">
            <a:off x="4653757" y="2097882"/>
            <a:ext cx="6008687" cy="2057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 type="body"/>
          </p:nvPr>
        </p:nvSpPr>
        <p:spPr>
          <a:xfrm rot="5400000">
            <a:off x="462756" y="116681"/>
            <a:ext cx="6008687" cy="60198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15" name="Google Shape;115;p1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8" name="Shape 118"/>
        <p:cNvGrpSpPr/>
        <p:nvPr/>
      </p:nvGrpSpPr>
      <p:grpSpPr>
        <a:xfrm>
          <a:off x="0" y="0"/>
          <a:ext cx="0" cy="0"/>
          <a:chOff x="0" y="0"/>
          <a:chExt cx="0" cy="0"/>
        </a:xfrm>
      </p:grpSpPr>
      <p:sp>
        <p:nvSpPr>
          <p:cNvPr id="119" name="Google Shape;119;p14"/>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 type="body"/>
          </p:nvPr>
        </p:nvSpPr>
        <p:spPr>
          <a:xfrm rot="5400000">
            <a:off x="2366169" y="-189707"/>
            <a:ext cx="4411662" cy="8229600"/>
          </a:xfrm>
          <a:prstGeom prst="rect">
            <a:avLst/>
          </a:prstGeom>
          <a:noFill/>
          <a:ln>
            <a:noFill/>
          </a:ln>
        </p:spPr>
        <p:txBody>
          <a:bodyPr anchorCtr="0" anchor="t" bIns="45700" lIns="91425" spcFirstLastPara="1" rIns="91425" wrap="square" tIns="45700">
            <a:noAutofit/>
          </a:bodyPr>
          <a:lstStyle>
            <a:lvl1pPr indent="-308610" lvl="0" marL="457200" algn="l">
              <a:spcBef>
                <a:spcPts val="360"/>
              </a:spcBef>
              <a:spcAft>
                <a:spcPts val="0"/>
              </a:spcAft>
              <a:buSzPts val="1260"/>
              <a:buChar char="●"/>
              <a:defRPr/>
            </a:lvl1pPr>
            <a:lvl2pPr indent="-308610" lvl="1" marL="914400" algn="l">
              <a:spcBef>
                <a:spcPts val="360"/>
              </a:spcBef>
              <a:spcAft>
                <a:spcPts val="0"/>
              </a:spcAft>
              <a:buSzPts val="1260"/>
              <a:buChar char="●"/>
              <a:defRPr/>
            </a:lvl2pPr>
            <a:lvl3pPr indent="-308610" lvl="2" marL="1371600" algn="l">
              <a:spcBef>
                <a:spcPts val="360"/>
              </a:spcBef>
              <a:spcAft>
                <a:spcPts val="0"/>
              </a:spcAft>
              <a:buSzPts val="1260"/>
              <a:buChar char="●"/>
              <a:defRPr/>
            </a:lvl3pPr>
            <a:lvl4pPr indent="-314325" lvl="3" marL="1828800" algn="l">
              <a:spcBef>
                <a:spcPts val="360"/>
              </a:spcBef>
              <a:spcAft>
                <a:spcPts val="0"/>
              </a:spcAft>
              <a:buSzPts val="1350"/>
              <a:buChar char="▪"/>
              <a:defRPr/>
            </a:lvl4pPr>
            <a:lvl5pPr indent="-320039" lvl="4" marL="2286000" algn="l">
              <a:spcBef>
                <a:spcPts val="360"/>
              </a:spcBef>
              <a:spcAft>
                <a:spcPts val="0"/>
              </a:spcAft>
              <a:buSzPts val="144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20040" lvl="7" marL="3657600" algn="l">
              <a:spcBef>
                <a:spcPts val="360"/>
              </a:spcBef>
              <a:spcAft>
                <a:spcPts val="0"/>
              </a:spcAft>
              <a:buSzPts val="1440"/>
              <a:buChar char="▪"/>
              <a:defRPr/>
            </a:lvl8pPr>
            <a:lvl9pPr indent="-320040" lvl="8" marL="4114800" algn="l">
              <a:spcBef>
                <a:spcPts val="360"/>
              </a:spcBef>
              <a:spcAft>
                <a:spcPts val="0"/>
              </a:spcAft>
              <a:buSzPts val="1440"/>
              <a:buChar char="▪"/>
              <a:defRPr/>
            </a:lvl9pPr>
          </a:lstStyle>
          <a:p/>
        </p:txBody>
      </p:sp>
      <p:sp>
        <p:nvSpPr>
          <p:cNvPr id="121" name="Google Shape;121;p1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4" name="Shape 124"/>
        <p:cNvGrpSpPr/>
        <p:nvPr/>
      </p:nvGrpSpPr>
      <p:grpSpPr>
        <a:xfrm>
          <a:off x="0" y="0"/>
          <a:ext cx="0" cy="0"/>
          <a:chOff x="0" y="0"/>
          <a:chExt cx="0" cy="0"/>
        </a:xfrm>
      </p:grpSpPr>
      <p:sp>
        <p:nvSpPr>
          <p:cNvPr id="125" name="Google Shape;125;p1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p:nvPr>
            <p:ph idx="2" type="pic"/>
          </p:nvPr>
        </p:nvSpPr>
        <p:spPr>
          <a:xfrm>
            <a:off x="1792288" y="612775"/>
            <a:ext cx="5486400" cy="4114800"/>
          </a:xfrm>
          <a:prstGeom prst="rect">
            <a:avLst/>
          </a:prstGeom>
          <a:noFill/>
          <a:ln>
            <a:noFill/>
          </a:ln>
        </p:spPr>
      </p:sp>
      <p:sp>
        <p:nvSpPr>
          <p:cNvPr id="127" name="Google Shape;127;p1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28" name="Google Shape;128;p1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70840" lvl="0" marL="457200" algn="l">
              <a:spcBef>
                <a:spcPts val="640"/>
              </a:spcBef>
              <a:spcAft>
                <a:spcPts val="0"/>
              </a:spcAft>
              <a:buSzPts val="2240"/>
              <a:buChar char="●"/>
              <a:defRPr sz="3200"/>
            </a:lvl1pPr>
            <a:lvl2pPr indent="-353060" lvl="1" marL="914400" algn="l">
              <a:spcBef>
                <a:spcPts val="560"/>
              </a:spcBef>
              <a:spcAft>
                <a:spcPts val="0"/>
              </a:spcAft>
              <a:buSzPts val="1960"/>
              <a:buChar char="●"/>
              <a:defRPr sz="2800"/>
            </a:lvl2pPr>
            <a:lvl3pPr indent="-335280" lvl="2" marL="1371600" algn="l">
              <a:spcBef>
                <a:spcPts val="480"/>
              </a:spcBef>
              <a:spcAft>
                <a:spcPts val="0"/>
              </a:spcAft>
              <a:buSzPts val="1680"/>
              <a:buChar char="●"/>
              <a:defRPr sz="2400"/>
            </a:lvl3pPr>
            <a:lvl4pPr indent="-323850" lvl="3" marL="1828800" algn="l">
              <a:spcBef>
                <a:spcPts val="400"/>
              </a:spcBef>
              <a:spcAft>
                <a:spcPts val="0"/>
              </a:spcAft>
              <a:buSzPts val="1500"/>
              <a:buChar char="▪"/>
              <a:defRPr sz="2000"/>
            </a:lvl4pPr>
            <a:lvl5pPr indent="-330200" lvl="4" marL="2286000" algn="l">
              <a:spcBef>
                <a:spcPts val="400"/>
              </a:spcBef>
              <a:spcAft>
                <a:spcPts val="0"/>
              </a:spcAft>
              <a:buSzPts val="1600"/>
              <a:buChar char="▪"/>
              <a:defRPr sz="2000"/>
            </a:lvl5pPr>
            <a:lvl6pPr indent="-330200" lvl="5" marL="2743200" algn="l">
              <a:spcBef>
                <a:spcPts val="400"/>
              </a:spcBef>
              <a:spcAft>
                <a:spcPts val="0"/>
              </a:spcAft>
              <a:buSzPts val="1600"/>
              <a:buChar char="▪"/>
              <a:defRPr sz="2000"/>
            </a:lvl6pPr>
            <a:lvl7pPr indent="-330200" lvl="6" marL="3200400" algn="l">
              <a:spcBef>
                <a:spcPts val="400"/>
              </a:spcBef>
              <a:spcAft>
                <a:spcPts val="0"/>
              </a:spcAft>
              <a:buSzPts val="1600"/>
              <a:buChar char="▪"/>
              <a:defRPr sz="2000"/>
            </a:lvl7pPr>
            <a:lvl8pPr indent="-330200" lvl="7" marL="3657600" algn="l">
              <a:spcBef>
                <a:spcPts val="400"/>
              </a:spcBef>
              <a:spcAft>
                <a:spcPts val="0"/>
              </a:spcAft>
              <a:buSzPts val="1600"/>
              <a:buChar char="▪"/>
              <a:defRPr sz="2000"/>
            </a:lvl8pPr>
            <a:lvl9pPr indent="-330200" lvl="8" marL="4114800" algn="l">
              <a:spcBef>
                <a:spcPts val="400"/>
              </a:spcBef>
              <a:spcAft>
                <a:spcPts val="0"/>
              </a:spcAft>
              <a:buSzPts val="1600"/>
              <a:buChar char="▪"/>
              <a:defRPr sz="2000"/>
            </a:lvl9pPr>
          </a:lstStyle>
          <a:p/>
        </p:txBody>
      </p:sp>
      <p:sp>
        <p:nvSpPr>
          <p:cNvPr id="134" name="Google Shape;134;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980"/>
              <a:buNone/>
              <a:defRPr sz="1400"/>
            </a:lvl1pPr>
            <a:lvl2pPr indent="-228600" lvl="1" marL="914400" algn="l">
              <a:spcBef>
                <a:spcPts val="240"/>
              </a:spcBef>
              <a:spcAft>
                <a:spcPts val="0"/>
              </a:spcAft>
              <a:buSzPts val="84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675"/>
              <a:buNone/>
              <a:defRPr sz="900"/>
            </a:lvl4pPr>
            <a:lvl5pPr indent="-228600" lvl="4" marL="2286000" algn="l">
              <a:spcBef>
                <a:spcPts val="180"/>
              </a:spcBef>
              <a:spcAft>
                <a:spcPts val="0"/>
              </a:spcAft>
              <a:buSzPts val="720"/>
              <a:buNone/>
              <a:defRPr sz="900"/>
            </a:lvl5pPr>
            <a:lvl6pPr indent="-228600" lvl="5" marL="2743200" algn="l">
              <a:spcBef>
                <a:spcPts val="180"/>
              </a:spcBef>
              <a:spcAft>
                <a:spcPts val="0"/>
              </a:spcAft>
              <a:buSzPts val="720"/>
              <a:buNone/>
              <a:defRPr sz="900"/>
            </a:lvl6pPr>
            <a:lvl7pPr indent="-228600" lvl="6" marL="3200400" algn="l">
              <a:spcBef>
                <a:spcPts val="180"/>
              </a:spcBef>
              <a:spcAft>
                <a:spcPts val="0"/>
              </a:spcAft>
              <a:buSzPts val="720"/>
              <a:buNone/>
              <a:defRPr sz="900"/>
            </a:lvl7pPr>
            <a:lvl8pPr indent="-228600" lvl="7" marL="3657600" algn="l">
              <a:spcBef>
                <a:spcPts val="180"/>
              </a:spcBef>
              <a:spcAft>
                <a:spcPts val="0"/>
              </a:spcAft>
              <a:buSzPts val="720"/>
              <a:buNone/>
              <a:defRPr sz="900"/>
            </a:lvl8pPr>
            <a:lvl9pPr indent="-228600" lvl="8" marL="4114800" algn="l">
              <a:spcBef>
                <a:spcPts val="180"/>
              </a:spcBef>
              <a:spcAft>
                <a:spcPts val="0"/>
              </a:spcAft>
              <a:buSzPts val="720"/>
              <a:buNone/>
              <a:defRPr sz="900"/>
            </a:lvl9pPr>
          </a:lstStyle>
          <a:p/>
        </p:txBody>
      </p:sp>
      <p:sp>
        <p:nvSpPr>
          <p:cNvPr id="135" name="Google Shape;135;p1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1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cxnSp>
        <p:nvCxnSpPr>
          <p:cNvPr id="10" name="Google Shape;10;p7"/>
          <p:cNvCxnSpPr/>
          <p:nvPr/>
        </p:nvCxnSpPr>
        <p:spPr>
          <a:xfrm>
            <a:off x="7315200" y="1066800"/>
            <a:ext cx="0" cy="4495800"/>
          </a:xfrm>
          <a:prstGeom prst="straightConnector1">
            <a:avLst/>
          </a:prstGeom>
          <a:noFill/>
          <a:ln cap="flat" cmpd="sng" w="9525">
            <a:solidFill>
              <a:schemeClr val="dk1"/>
            </a:solidFill>
            <a:prstDash val="solid"/>
            <a:miter lim="800000"/>
            <a:headEnd len="med" w="med" type="none"/>
            <a:tailEnd len="med" w="med" type="none"/>
          </a:ln>
        </p:spPr>
      </p:cxnSp>
      <p:grpSp>
        <p:nvGrpSpPr>
          <p:cNvPr id="11" name="Google Shape;11;p7"/>
          <p:cNvGrpSpPr/>
          <p:nvPr/>
        </p:nvGrpSpPr>
        <p:grpSpPr>
          <a:xfrm>
            <a:off x="7493000" y="2992437"/>
            <a:ext cx="1338262" cy="2189162"/>
            <a:chOff x="4704" y="1885"/>
            <a:chExt cx="843" cy="1379"/>
          </a:xfrm>
        </p:grpSpPr>
        <p:sp>
          <p:nvSpPr>
            <p:cNvPr id="12" name="Google Shape;12;p7"/>
            <p:cNvSpPr/>
            <p:nvPr/>
          </p:nvSpPr>
          <p:spPr>
            <a:xfrm>
              <a:off x="4704"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 name="Google Shape;13;p7"/>
            <p:cNvSpPr/>
            <p:nvPr/>
          </p:nvSpPr>
          <p:spPr>
            <a:xfrm>
              <a:off x="4883"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7"/>
            <p:cNvSpPr/>
            <p:nvPr/>
          </p:nvSpPr>
          <p:spPr>
            <a:xfrm>
              <a:off x="5062" y="1885"/>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7"/>
            <p:cNvSpPr/>
            <p:nvPr/>
          </p:nvSpPr>
          <p:spPr>
            <a:xfrm>
              <a:off x="4704"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7"/>
            <p:cNvSpPr/>
            <p:nvPr/>
          </p:nvSpPr>
          <p:spPr>
            <a:xfrm>
              <a:off x="4883"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7"/>
            <p:cNvSpPr/>
            <p:nvPr/>
          </p:nvSpPr>
          <p:spPr>
            <a:xfrm>
              <a:off x="5062" y="2064"/>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 name="Google Shape;18;p7"/>
            <p:cNvSpPr/>
            <p:nvPr/>
          </p:nvSpPr>
          <p:spPr>
            <a:xfrm>
              <a:off x="5241" y="2064"/>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9" name="Google Shape;19;p7"/>
            <p:cNvSpPr/>
            <p:nvPr/>
          </p:nvSpPr>
          <p:spPr>
            <a:xfrm>
              <a:off x="4704"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 name="Google Shape;20;p7"/>
            <p:cNvSpPr/>
            <p:nvPr/>
          </p:nvSpPr>
          <p:spPr>
            <a:xfrm>
              <a:off x="4883" y="2243"/>
              <a:ext cx="127" cy="12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1" name="Google Shape;21;p7"/>
            <p:cNvSpPr/>
            <p:nvPr/>
          </p:nvSpPr>
          <p:spPr>
            <a:xfrm>
              <a:off x="5062"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 name="Google Shape;22;p7"/>
            <p:cNvSpPr/>
            <p:nvPr/>
          </p:nvSpPr>
          <p:spPr>
            <a:xfrm>
              <a:off x="5241" y="2243"/>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 name="Google Shape;23;p7"/>
            <p:cNvSpPr/>
            <p:nvPr/>
          </p:nvSpPr>
          <p:spPr>
            <a:xfrm>
              <a:off x="5420" y="2243"/>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4" name="Google Shape;24;p7"/>
            <p:cNvSpPr/>
            <p:nvPr/>
          </p:nvSpPr>
          <p:spPr>
            <a:xfrm>
              <a:off x="4704" y="2421"/>
              <a:ext cx="127" cy="128"/>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7"/>
            <p:cNvSpPr/>
            <p:nvPr/>
          </p:nvSpPr>
          <p:spPr>
            <a:xfrm>
              <a:off x="4883"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7"/>
            <p:cNvSpPr/>
            <p:nvPr/>
          </p:nvSpPr>
          <p:spPr>
            <a:xfrm>
              <a:off x="5062" y="2421"/>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 name="Google Shape;27;p7"/>
            <p:cNvSpPr/>
            <p:nvPr/>
          </p:nvSpPr>
          <p:spPr>
            <a:xfrm>
              <a:off x="5241" y="2421"/>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8" name="Google Shape;28;p7"/>
            <p:cNvSpPr/>
            <p:nvPr/>
          </p:nvSpPr>
          <p:spPr>
            <a:xfrm>
              <a:off x="4704"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7"/>
            <p:cNvSpPr/>
            <p:nvPr/>
          </p:nvSpPr>
          <p:spPr>
            <a:xfrm>
              <a:off x="4883" y="2600"/>
              <a:ext cx="127" cy="12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 name="Google Shape;30;p7"/>
            <p:cNvSpPr/>
            <p:nvPr/>
          </p:nvSpPr>
          <p:spPr>
            <a:xfrm>
              <a:off x="5062"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7"/>
            <p:cNvSpPr/>
            <p:nvPr/>
          </p:nvSpPr>
          <p:spPr>
            <a:xfrm>
              <a:off x="5241" y="2600"/>
              <a:ext cx="127" cy="1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7"/>
            <p:cNvSpPr/>
            <p:nvPr/>
          </p:nvSpPr>
          <p:spPr>
            <a:xfrm>
              <a:off x="5420" y="2600"/>
              <a:ext cx="127" cy="128"/>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7"/>
            <p:cNvSpPr/>
            <p:nvPr/>
          </p:nvSpPr>
          <p:spPr>
            <a:xfrm>
              <a:off x="4704" y="2779"/>
              <a:ext cx="127" cy="1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7"/>
            <p:cNvSpPr/>
            <p:nvPr/>
          </p:nvSpPr>
          <p:spPr>
            <a:xfrm>
              <a:off x="4883"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7"/>
            <p:cNvSpPr/>
            <p:nvPr/>
          </p:nvSpPr>
          <p:spPr>
            <a:xfrm>
              <a:off x="5062" y="2779"/>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6" name="Google Shape;36;p7"/>
            <p:cNvSpPr/>
            <p:nvPr/>
          </p:nvSpPr>
          <p:spPr>
            <a:xfrm>
              <a:off x="5241" y="2779"/>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 name="Google Shape;37;p7"/>
            <p:cNvSpPr/>
            <p:nvPr/>
          </p:nvSpPr>
          <p:spPr>
            <a:xfrm>
              <a:off x="4704"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 name="Google Shape;38;p7"/>
            <p:cNvSpPr/>
            <p:nvPr/>
          </p:nvSpPr>
          <p:spPr>
            <a:xfrm>
              <a:off x="4883" y="2958"/>
              <a:ext cx="127" cy="127"/>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9" name="Google Shape;39;p7"/>
            <p:cNvSpPr/>
            <p:nvPr/>
          </p:nvSpPr>
          <p:spPr>
            <a:xfrm>
              <a:off x="5062"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 name="Google Shape;40;p7"/>
            <p:cNvSpPr/>
            <p:nvPr/>
          </p:nvSpPr>
          <p:spPr>
            <a:xfrm>
              <a:off x="5241" y="2958"/>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1" name="Google Shape;41;p7"/>
            <p:cNvSpPr/>
            <p:nvPr/>
          </p:nvSpPr>
          <p:spPr>
            <a:xfrm>
              <a:off x="4883"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 name="Google Shape;42;p7"/>
            <p:cNvSpPr/>
            <p:nvPr/>
          </p:nvSpPr>
          <p:spPr>
            <a:xfrm>
              <a:off x="5241" y="3137"/>
              <a:ext cx="127" cy="127"/>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cxnSp>
        <p:nvCxnSpPr>
          <p:cNvPr id="43" name="Google Shape;43;p7"/>
          <p:cNvCxnSpPr/>
          <p:nvPr/>
        </p:nvCxnSpPr>
        <p:spPr>
          <a:xfrm>
            <a:off x="304800" y="2819400"/>
            <a:ext cx="8229600" cy="0"/>
          </a:xfrm>
          <a:prstGeom prst="straightConnector1">
            <a:avLst/>
          </a:prstGeom>
          <a:noFill/>
          <a:ln cap="flat" cmpd="sng" w="9525">
            <a:solidFill>
              <a:schemeClr val="dk1"/>
            </a:solidFill>
            <a:prstDash val="solid"/>
            <a:miter lim="800000"/>
            <a:headEnd len="med" w="med" type="none"/>
            <a:tailEnd len="med" w="med" type="none"/>
          </a:ln>
        </p:spPr>
      </p:cxnSp>
      <p:sp>
        <p:nvSpPr>
          <p:cNvPr id="44" name="Google Shape;44;p7"/>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1" i="0" sz="39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1" i="0" sz="39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1" i="0" sz="39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1" i="0" sz="39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45" name="Google Shape;45;p7"/>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Calibri"/>
                <a:ea typeface="Calibri"/>
                <a:cs typeface="Calibri"/>
                <a:sym typeface="Calibri"/>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Calibri"/>
                <a:ea typeface="Calibri"/>
                <a:cs typeface="Calibri"/>
                <a:sym typeface="Calibri"/>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Calibri"/>
                <a:ea typeface="Calibri"/>
                <a:cs typeface="Calibri"/>
                <a:sym typeface="Calibri"/>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Calibri"/>
                <a:ea typeface="Calibri"/>
                <a:cs typeface="Calibri"/>
                <a:sym typeface="Calibri"/>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Calibri"/>
                <a:ea typeface="Calibri"/>
                <a:cs typeface="Calibri"/>
                <a:sym typeface="Calibri"/>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Calibri"/>
                <a:ea typeface="Calibri"/>
                <a:cs typeface="Calibri"/>
                <a:sym typeface="Calibri"/>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Calibri"/>
                <a:ea typeface="Calibri"/>
                <a:cs typeface="Calibri"/>
                <a:sym typeface="Calibri"/>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Calibri"/>
                <a:ea typeface="Calibri"/>
                <a:cs typeface="Calibri"/>
                <a:sym typeface="Calibri"/>
              </a:defRPr>
            </a:lvl9pPr>
          </a:lstStyle>
          <a:p/>
        </p:txBody>
      </p:sp>
      <p:sp>
        <p:nvSpPr>
          <p:cNvPr id="46" name="Google Shape;46;p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7" name="Google Shape;47;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 name="Shape 55"/>
        <p:cNvGrpSpPr/>
        <p:nvPr/>
      </p:nvGrpSpPr>
      <p:grpSpPr>
        <a:xfrm>
          <a:off x="0" y="0"/>
          <a:ext cx="0" cy="0"/>
          <a:chOff x="0" y="0"/>
          <a:chExt cx="0" cy="0"/>
        </a:xfrm>
      </p:grpSpPr>
      <p:cxnSp>
        <p:nvCxnSpPr>
          <p:cNvPr id="56" name="Google Shape;56;p9"/>
          <p:cNvCxnSpPr/>
          <p:nvPr/>
        </p:nvCxnSpPr>
        <p:spPr>
          <a:xfrm>
            <a:off x="7962900" y="152400"/>
            <a:ext cx="0" cy="1524000"/>
          </a:xfrm>
          <a:prstGeom prst="straightConnector1">
            <a:avLst/>
          </a:prstGeom>
          <a:noFill/>
          <a:ln cap="flat" cmpd="sng" w="9525">
            <a:solidFill>
              <a:schemeClr val="dk1"/>
            </a:solidFill>
            <a:prstDash val="solid"/>
            <a:miter lim="800000"/>
            <a:headEnd len="med" w="med" type="none"/>
            <a:tailEnd len="med" w="med" type="none"/>
          </a:ln>
        </p:spPr>
      </p:cxnSp>
      <p:sp>
        <p:nvSpPr>
          <p:cNvPr id="57" name="Google Shape;57;p9"/>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1" i="0" sz="3900" u="none" cap="none" strike="noStrike">
                <a:solidFill>
                  <a:schemeClr val="dk2"/>
                </a:solidFill>
                <a:latin typeface="Calibri"/>
                <a:ea typeface="Calibri"/>
                <a:cs typeface="Calibri"/>
                <a:sym typeface="Calibri"/>
              </a:defRPr>
            </a:lvl1pPr>
            <a:lvl2pPr lvl="1" marR="0" rtl="0" algn="l">
              <a:spcBef>
                <a:spcPts val="0"/>
              </a:spcBef>
              <a:spcAft>
                <a:spcPts val="0"/>
              </a:spcAft>
              <a:buSzPts val="1400"/>
              <a:buNone/>
              <a:defRPr b="1" i="0" sz="3900" u="none" cap="none" strike="noStrike">
                <a:solidFill>
                  <a:schemeClr val="dk2"/>
                </a:solidFill>
                <a:latin typeface="Calibri"/>
                <a:ea typeface="Calibri"/>
                <a:cs typeface="Calibri"/>
                <a:sym typeface="Calibri"/>
              </a:defRPr>
            </a:lvl2pPr>
            <a:lvl3pPr lvl="2" marR="0" rtl="0" algn="l">
              <a:spcBef>
                <a:spcPts val="0"/>
              </a:spcBef>
              <a:spcAft>
                <a:spcPts val="0"/>
              </a:spcAft>
              <a:buSzPts val="1400"/>
              <a:buNone/>
              <a:defRPr b="1" i="0" sz="3900" u="none" cap="none" strike="noStrike">
                <a:solidFill>
                  <a:schemeClr val="dk2"/>
                </a:solidFill>
                <a:latin typeface="Calibri"/>
                <a:ea typeface="Calibri"/>
                <a:cs typeface="Calibri"/>
                <a:sym typeface="Calibri"/>
              </a:defRPr>
            </a:lvl3pPr>
            <a:lvl4pPr lvl="3" marR="0" rtl="0" algn="l">
              <a:spcBef>
                <a:spcPts val="0"/>
              </a:spcBef>
              <a:spcAft>
                <a:spcPts val="0"/>
              </a:spcAft>
              <a:buSzPts val="1400"/>
              <a:buNone/>
              <a:defRPr b="1" i="0" sz="3900" u="none" cap="none" strike="noStrike">
                <a:solidFill>
                  <a:schemeClr val="dk2"/>
                </a:solidFill>
                <a:latin typeface="Calibri"/>
                <a:ea typeface="Calibri"/>
                <a:cs typeface="Calibri"/>
                <a:sym typeface="Calibri"/>
              </a:defRPr>
            </a:lvl4pPr>
            <a:lvl5pPr lvl="4" marR="0" rtl="0" algn="l">
              <a:spcBef>
                <a:spcPts val="0"/>
              </a:spcBef>
              <a:spcAft>
                <a:spcPts val="0"/>
              </a:spcAft>
              <a:buSzPts val="1400"/>
              <a:buNone/>
              <a:defRPr b="1" i="0" sz="3900" u="none" cap="none" strike="noStrike">
                <a:solidFill>
                  <a:schemeClr val="dk2"/>
                </a:solidFill>
                <a:latin typeface="Calibri"/>
                <a:ea typeface="Calibri"/>
                <a:cs typeface="Calibri"/>
                <a:sym typeface="Calibri"/>
              </a:defRPr>
            </a:lvl5pPr>
            <a:lvl6pPr lvl="5" marR="0" rtl="0" algn="l">
              <a:spcBef>
                <a:spcPts val="0"/>
              </a:spcBef>
              <a:spcAft>
                <a:spcPts val="0"/>
              </a:spcAft>
              <a:buSzPts val="1400"/>
              <a:buNone/>
              <a:defRPr b="1" i="0" sz="39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1" i="0" sz="39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1" i="0" sz="39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1" i="0" sz="3900" u="none" cap="none" strike="noStrike">
                <a:solidFill>
                  <a:schemeClr val="dk2"/>
                </a:solidFill>
                <a:latin typeface="Arial"/>
                <a:ea typeface="Arial"/>
                <a:cs typeface="Arial"/>
                <a:sym typeface="Arial"/>
              </a:defRPr>
            </a:lvl9pPr>
          </a:lstStyle>
          <a:p/>
        </p:txBody>
      </p:sp>
      <p:sp>
        <p:nvSpPr>
          <p:cNvPr id="58" name="Google Shape;58;p9"/>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lvl1pPr indent="-361950" lvl="0" marL="457200" marR="0" rtl="0" algn="l">
              <a:spcBef>
                <a:spcPts val="600"/>
              </a:spcBef>
              <a:spcAft>
                <a:spcPts val="0"/>
              </a:spcAft>
              <a:buClr>
                <a:schemeClr val="dk2"/>
              </a:buClr>
              <a:buSzPts val="2100"/>
              <a:buFont typeface="Noto Sans Symbols"/>
              <a:buChar char="●"/>
              <a:defRPr b="0" i="0" sz="3000" u="none" cap="none" strike="noStrike">
                <a:solidFill>
                  <a:schemeClr val="dk1"/>
                </a:solidFill>
                <a:latin typeface="Calibri"/>
                <a:ea typeface="Calibri"/>
                <a:cs typeface="Calibri"/>
                <a:sym typeface="Calibri"/>
              </a:defRPr>
            </a:lvl1pPr>
            <a:lvl2pPr indent="-344169" lvl="1" marL="914400" marR="0" rtl="0" algn="l">
              <a:spcBef>
                <a:spcPts val="520"/>
              </a:spcBef>
              <a:spcAft>
                <a:spcPts val="0"/>
              </a:spcAft>
              <a:buClr>
                <a:schemeClr val="accent2"/>
              </a:buClr>
              <a:buSzPts val="1820"/>
              <a:buFont typeface="Noto Sans Symbols"/>
              <a:buChar char="●"/>
              <a:defRPr b="0" i="0" sz="2600" u="none" cap="none" strike="noStrike">
                <a:solidFill>
                  <a:schemeClr val="dk1"/>
                </a:solidFill>
                <a:latin typeface="Calibri"/>
                <a:ea typeface="Calibri"/>
                <a:cs typeface="Calibri"/>
                <a:sym typeface="Calibri"/>
              </a:defRPr>
            </a:lvl2pPr>
            <a:lvl3pPr indent="-330835" lvl="2" marL="1371600" marR="0" rtl="0" algn="l">
              <a:spcBef>
                <a:spcPts val="460"/>
              </a:spcBef>
              <a:spcAft>
                <a:spcPts val="0"/>
              </a:spcAft>
              <a:buClr>
                <a:schemeClr val="accent1"/>
              </a:buClr>
              <a:buSzPts val="1610"/>
              <a:buFont typeface="Noto Sans Symbols"/>
              <a:buChar char="●"/>
              <a:defRPr b="0" i="0" sz="2300" u="none" cap="none" strike="noStrike">
                <a:solidFill>
                  <a:schemeClr val="dk1"/>
                </a:solidFill>
                <a:latin typeface="Calibri"/>
                <a:ea typeface="Calibri"/>
                <a:cs typeface="Calibri"/>
                <a:sym typeface="Calibri"/>
              </a:defRPr>
            </a:lvl3pPr>
            <a:lvl4pPr indent="-323850" lvl="3" marL="1828800" marR="0" rtl="0" algn="l">
              <a:spcBef>
                <a:spcPts val="400"/>
              </a:spcBef>
              <a:spcAft>
                <a:spcPts val="0"/>
              </a:spcAft>
              <a:buClr>
                <a:schemeClr val="dk2"/>
              </a:buClr>
              <a:buSzPts val="1500"/>
              <a:buFont typeface="Noto Sans Symbols"/>
              <a:buChar char="▪"/>
              <a:defRPr b="0" i="0" sz="2000" u="none" cap="none" strike="noStrike">
                <a:solidFill>
                  <a:schemeClr val="dk1"/>
                </a:solidFill>
                <a:latin typeface="Calibri"/>
                <a:ea typeface="Calibri"/>
                <a:cs typeface="Calibri"/>
                <a:sym typeface="Calibri"/>
              </a:defRPr>
            </a:lvl4pPr>
            <a:lvl5pPr indent="-330200" lvl="4" marL="22860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Calibri"/>
                <a:ea typeface="Calibri"/>
                <a:cs typeface="Calibri"/>
                <a:sym typeface="Calibri"/>
              </a:defRPr>
            </a:lvl5pPr>
            <a:lvl6pPr indent="-330200" lvl="5" marL="27432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Calibri"/>
                <a:ea typeface="Calibri"/>
                <a:cs typeface="Calibri"/>
                <a:sym typeface="Calibri"/>
              </a:defRPr>
            </a:lvl6pPr>
            <a:lvl7pPr indent="-330200" lvl="6" marL="32004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Calibri"/>
                <a:ea typeface="Calibri"/>
                <a:cs typeface="Calibri"/>
                <a:sym typeface="Calibri"/>
              </a:defRPr>
            </a:lvl7pPr>
            <a:lvl8pPr indent="-330200" lvl="7" marL="36576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Calibri"/>
                <a:ea typeface="Calibri"/>
                <a:cs typeface="Calibri"/>
                <a:sym typeface="Calibri"/>
              </a:defRPr>
            </a:lvl8pPr>
            <a:lvl9pPr indent="-330200" lvl="8" marL="4114800" marR="0" rtl="0" algn="l">
              <a:spcBef>
                <a:spcPts val="400"/>
              </a:spcBef>
              <a:spcAft>
                <a:spcPts val="0"/>
              </a:spcAft>
              <a:buClr>
                <a:schemeClr val="folHlink"/>
              </a:buClr>
              <a:buSzPts val="1600"/>
              <a:buFont typeface="Noto Sans Symbols"/>
              <a:buChar char="▪"/>
              <a:defRPr b="0" i="0" sz="2000" u="none" cap="none" strike="noStrike">
                <a:solidFill>
                  <a:schemeClr val="dk1"/>
                </a:solidFill>
                <a:latin typeface="Calibri"/>
                <a:ea typeface="Calibri"/>
                <a:cs typeface="Calibri"/>
                <a:sym typeface="Calibri"/>
              </a:defRPr>
            </a:lvl9pPr>
          </a:lstStyle>
          <a:p/>
        </p:txBody>
      </p:sp>
      <p:sp>
        <p:nvSpPr>
          <p:cNvPr id="59" name="Google Shape;59;p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0" name="Google Shape;60;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000"/>
              <a:buFont typeface="Arial"/>
              <a:buNone/>
              <a:defRPr b="0" i="0" sz="10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grpSp>
        <p:nvGrpSpPr>
          <p:cNvPr id="62" name="Google Shape;62;p9"/>
          <p:cNvGrpSpPr/>
          <p:nvPr/>
        </p:nvGrpSpPr>
        <p:grpSpPr>
          <a:xfrm>
            <a:off x="8153400" y="152400"/>
            <a:ext cx="792162" cy="1295400"/>
            <a:chOff x="5136" y="960"/>
            <a:chExt cx="528" cy="864"/>
          </a:xfrm>
        </p:grpSpPr>
        <p:sp>
          <p:nvSpPr>
            <p:cNvPr id="63" name="Google Shape;63;p9"/>
            <p:cNvSpPr/>
            <p:nvPr/>
          </p:nvSpPr>
          <p:spPr>
            <a:xfrm>
              <a:off x="5136" y="960"/>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4" name="Google Shape;64;p9"/>
            <p:cNvSpPr/>
            <p:nvPr/>
          </p:nvSpPr>
          <p:spPr>
            <a:xfrm>
              <a:off x="5248" y="960"/>
              <a:ext cx="79"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5" name="Google Shape;65;p9"/>
            <p:cNvSpPr/>
            <p:nvPr/>
          </p:nvSpPr>
          <p:spPr>
            <a:xfrm>
              <a:off x="5360" y="960"/>
              <a:ext cx="76"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 name="Google Shape;66;p9"/>
            <p:cNvSpPr/>
            <p:nvPr/>
          </p:nvSpPr>
          <p:spPr>
            <a:xfrm>
              <a:off x="5136" y="1072"/>
              <a:ext cx="80"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7" name="Google Shape;67;p9"/>
            <p:cNvSpPr/>
            <p:nvPr/>
          </p:nvSpPr>
          <p:spPr>
            <a:xfrm>
              <a:off x="5248" y="1072"/>
              <a:ext cx="79"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8" name="Google Shape;68;p9"/>
            <p:cNvSpPr/>
            <p:nvPr/>
          </p:nvSpPr>
          <p:spPr>
            <a:xfrm>
              <a:off x="5360" y="1072"/>
              <a:ext cx="76" cy="77"/>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 name="Google Shape;69;p9"/>
            <p:cNvSpPr/>
            <p:nvPr/>
          </p:nvSpPr>
          <p:spPr>
            <a:xfrm>
              <a:off x="5472" y="1072"/>
              <a:ext cx="73" cy="7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0" name="Google Shape;70;p9"/>
            <p:cNvSpPr/>
            <p:nvPr/>
          </p:nvSpPr>
          <p:spPr>
            <a:xfrm>
              <a:off x="5136" y="1184"/>
              <a:ext cx="80" cy="73"/>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1" name="Google Shape;71;p9"/>
            <p:cNvSpPr/>
            <p:nvPr/>
          </p:nvSpPr>
          <p:spPr>
            <a:xfrm>
              <a:off x="5248" y="1184"/>
              <a:ext cx="79" cy="73"/>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 name="Google Shape;72;p9"/>
            <p:cNvSpPr/>
            <p:nvPr/>
          </p:nvSpPr>
          <p:spPr>
            <a:xfrm>
              <a:off x="5360" y="1184"/>
              <a:ext cx="76" cy="7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3" name="Google Shape;73;p9"/>
            <p:cNvSpPr/>
            <p:nvPr/>
          </p:nvSpPr>
          <p:spPr>
            <a:xfrm>
              <a:off x="5472" y="1184"/>
              <a:ext cx="73" cy="73"/>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4" name="Google Shape;74;p9"/>
            <p:cNvSpPr/>
            <p:nvPr/>
          </p:nvSpPr>
          <p:spPr>
            <a:xfrm>
              <a:off x="5584" y="1184"/>
              <a:ext cx="80" cy="73"/>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5" name="Google Shape;75;p9"/>
            <p:cNvSpPr/>
            <p:nvPr/>
          </p:nvSpPr>
          <p:spPr>
            <a:xfrm>
              <a:off x="5136" y="1296"/>
              <a:ext cx="80" cy="8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 name="Google Shape;76;p9"/>
            <p:cNvSpPr/>
            <p:nvPr/>
          </p:nvSpPr>
          <p:spPr>
            <a:xfrm>
              <a:off x="5248" y="1296"/>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7" name="Google Shape;77;p9"/>
            <p:cNvSpPr/>
            <p:nvPr/>
          </p:nvSpPr>
          <p:spPr>
            <a:xfrm>
              <a:off x="5360" y="1296"/>
              <a:ext cx="76"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8" name="Google Shape;78;p9"/>
            <p:cNvSpPr/>
            <p:nvPr/>
          </p:nvSpPr>
          <p:spPr>
            <a:xfrm>
              <a:off x="5472" y="1296"/>
              <a:ext cx="73"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 name="Google Shape;79;p9"/>
            <p:cNvSpPr/>
            <p:nvPr/>
          </p:nvSpPr>
          <p:spPr>
            <a:xfrm>
              <a:off x="5136" y="1408"/>
              <a:ext cx="80"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0" name="Google Shape;80;p9"/>
            <p:cNvSpPr/>
            <p:nvPr/>
          </p:nvSpPr>
          <p:spPr>
            <a:xfrm>
              <a:off x="5248" y="1408"/>
              <a:ext cx="79" cy="8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1" name="Google Shape;81;p9"/>
            <p:cNvSpPr/>
            <p:nvPr/>
          </p:nvSpPr>
          <p:spPr>
            <a:xfrm>
              <a:off x="5360" y="1408"/>
              <a:ext cx="76"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 name="Google Shape;82;p9"/>
            <p:cNvSpPr/>
            <p:nvPr/>
          </p:nvSpPr>
          <p:spPr>
            <a:xfrm>
              <a:off x="5472" y="1408"/>
              <a:ext cx="73" cy="8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3" name="Google Shape;83;p9"/>
            <p:cNvSpPr/>
            <p:nvPr/>
          </p:nvSpPr>
          <p:spPr>
            <a:xfrm>
              <a:off x="5584" y="1408"/>
              <a:ext cx="80"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4" name="Google Shape;84;p9"/>
            <p:cNvSpPr/>
            <p:nvPr/>
          </p:nvSpPr>
          <p:spPr>
            <a:xfrm>
              <a:off x="5136" y="1520"/>
              <a:ext cx="80" cy="79"/>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5" name="Google Shape;85;p9"/>
            <p:cNvSpPr/>
            <p:nvPr/>
          </p:nvSpPr>
          <p:spPr>
            <a:xfrm>
              <a:off x="5248" y="1520"/>
              <a:ext cx="79"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9"/>
            <p:cNvSpPr/>
            <p:nvPr/>
          </p:nvSpPr>
          <p:spPr>
            <a:xfrm>
              <a:off x="5360" y="1520"/>
              <a:ext cx="76" cy="79"/>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9"/>
            <p:cNvSpPr/>
            <p:nvPr/>
          </p:nvSpPr>
          <p:spPr>
            <a:xfrm>
              <a:off x="5472" y="1520"/>
              <a:ext cx="73" cy="79"/>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9"/>
            <p:cNvSpPr/>
            <p:nvPr/>
          </p:nvSpPr>
          <p:spPr>
            <a:xfrm>
              <a:off x="5136" y="1632"/>
              <a:ext cx="80" cy="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 name="Google Shape;89;p9"/>
            <p:cNvSpPr/>
            <p:nvPr/>
          </p:nvSpPr>
          <p:spPr>
            <a:xfrm>
              <a:off x="5248" y="1632"/>
              <a:ext cx="79" cy="75"/>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9"/>
            <p:cNvSpPr/>
            <p:nvPr/>
          </p:nvSpPr>
          <p:spPr>
            <a:xfrm>
              <a:off x="5360" y="1632"/>
              <a:ext cx="76" cy="75"/>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9"/>
            <p:cNvSpPr/>
            <p:nvPr/>
          </p:nvSpPr>
          <p:spPr>
            <a:xfrm>
              <a:off x="5472" y="1632"/>
              <a:ext cx="73" cy="75"/>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9"/>
            <p:cNvSpPr/>
            <p:nvPr/>
          </p:nvSpPr>
          <p:spPr>
            <a:xfrm>
              <a:off x="5248" y="1744"/>
              <a:ext cx="79"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9"/>
            <p:cNvSpPr/>
            <p:nvPr/>
          </p:nvSpPr>
          <p:spPr>
            <a:xfrm>
              <a:off x="5472" y="1744"/>
              <a:ext cx="73" cy="80"/>
            </a:xfrm>
            <a:prstGeom prst="ellipse">
              <a:avLst/>
            </a:prstGeom>
            <a:solidFill>
              <a:schemeClr val="folHlink"/>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
          <p:cNvSpPr txBox="1"/>
          <p:nvPr>
            <p:ph type="ctrTitle"/>
          </p:nvPr>
        </p:nvSpPr>
        <p:spPr>
          <a:xfrm>
            <a:off x="315912" y="466725"/>
            <a:ext cx="6781800" cy="21336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2"/>
              </a:buClr>
              <a:buSzPts val="3200"/>
              <a:buFont typeface="Calibri"/>
              <a:buNone/>
            </a:pPr>
            <a:r>
              <a:rPr lang="en-US" sz="3200"/>
              <a:t>DATA SCIENCE</a:t>
            </a:r>
            <a:r>
              <a:rPr b="1" i="0" lang="en-US" sz="3200" u="none">
                <a:solidFill>
                  <a:schemeClr val="dk2"/>
                </a:solidFill>
                <a:latin typeface="Calibri"/>
                <a:ea typeface="Calibri"/>
                <a:cs typeface="Calibri"/>
                <a:sym typeface="Calibri"/>
              </a:rPr>
              <a:t>  </a:t>
            </a:r>
            <a:br>
              <a:rPr b="1" i="0" lang="en-US" sz="3200" u="none">
                <a:solidFill>
                  <a:schemeClr val="dk2"/>
                </a:solidFill>
                <a:latin typeface="Calibri"/>
                <a:ea typeface="Calibri"/>
                <a:cs typeface="Calibri"/>
                <a:sym typeface="Calibri"/>
              </a:rPr>
            </a:br>
            <a:r>
              <a:rPr lang="en-US" sz="3200"/>
              <a:t>DSF-PT11</a:t>
            </a:r>
            <a:r>
              <a:rPr b="1" i="0" lang="en-US" sz="3200" u="none">
                <a:solidFill>
                  <a:schemeClr val="dk2"/>
                </a:solidFill>
                <a:latin typeface="Calibri"/>
                <a:ea typeface="Calibri"/>
                <a:cs typeface="Calibri"/>
                <a:sym typeface="Calibri"/>
              </a:rPr>
              <a:t>: </a:t>
            </a:r>
            <a:r>
              <a:rPr i="1" lang="en-US" sz="3200"/>
              <a:t>PHASE 2 GROUP PROJECT</a:t>
            </a:r>
            <a:endParaRPr i="1" sz="3200"/>
          </a:p>
          <a:p>
            <a:pPr indent="0" lvl="0" marL="0" rtl="0" algn="r">
              <a:lnSpc>
                <a:spcPct val="100000"/>
              </a:lnSpc>
              <a:spcBef>
                <a:spcPts val="0"/>
              </a:spcBef>
              <a:spcAft>
                <a:spcPts val="0"/>
              </a:spcAft>
              <a:buClr>
                <a:schemeClr val="dk2"/>
              </a:buClr>
              <a:buSzPts val="3200"/>
              <a:buFont typeface="Calibri"/>
              <a:buNone/>
            </a:pPr>
            <a:r>
              <a:rPr i="1" lang="en-US" sz="3200"/>
              <a:t>GROUP 4</a:t>
            </a:r>
            <a:endParaRPr i="1" sz="3200"/>
          </a:p>
        </p:txBody>
      </p:sp>
      <p:sp>
        <p:nvSpPr>
          <p:cNvPr id="170" name="Google Shape;170;p1"/>
          <p:cNvSpPr txBox="1"/>
          <p:nvPr>
            <p:ph idx="1" type="subTitle"/>
          </p:nvPr>
        </p:nvSpPr>
        <p:spPr>
          <a:xfrm>
            <a:off x="4152550" y="2955200"/>
            <a:ext cx="2945100" cy="3630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2240"/>
              <a:buNone/>
            </a:pPr>
            <a:r>
              <a:rPr lang="en-US" u="sng"/>
              <a:t>CONTRIBUTORS</a:t>
            </a:r>
            <a:endParaRPr b="0" sz="3200" u="sng">
              <a:solidFill>
                <a:schemeClr val="dk1"/>
              </a:solidFill>
              <a:latin typeface="Calibri"/>
              <a:ea typeface="Calibri"/>
              <a:cs typeface="Calibri"/>
              <a:sym typeface="Calibri"/>
            </a:endParaRPr>
          </a:p>
          <a:p>
            <a:pPr indent="0" lvl="0" marL="0" rtl="0" algn="r">
              <a:lnSpc>
                <a:spcPct val="100000"/>
              </a:lnSpc>
              <a:spcBef>
                <a:spcPts val="1200"/>
              </a:spcBef>
              <a:spcAft>
                <a:spcPts val="0"/>
              </a:spcAft>
              <a:buClr>
                <a:schemeClr val="dk1"/>
              </a:buClr>
              <a:buSzPts val="1100"/>
              <a:buFont typeface="Arial"/>
              <a:buNone/>
            </a:pPr>
            <a:r>
              <a:rPr b="1" lang="en-US" sz="1400"/>
              <a:t>Ragot Raphael</a:t>
            </a:r>
            <a:endParaRPr b="1" sz="1400"/>
          </a:p>
          <a:p>
            <a:pPr indent="0" lvl="0" marL="0" rtl="0" algn="r">
              <a:lnSpc>
                <a:spcPct val="100000"/>
              </a:lnSpc>
              <a:spcBef>
                <a:spcPts val="1200"/>
              </a:spcBef>
              <a:spcAft>
                <a:spcPts val="0"/>
              </a:spcAft>
              <a:buClr>
                <a:schemeClr val="dk1"/>
              </a:buClr>
              <a:buSzPts val="1100"/>
              <a:buFont typeface="Arial"/>
              <a:buNone/>
            </a:pPr>
            <a:r>
              <a:rPr b="1" lang="en-US" sz="1400"/>
              <a:t>Deborah Omondi</a:t>
            </a:r>
            <a:endParaRPr b="1" sz="1400"/>
          </a:p>
          <a:p>
            <a:pPr indent="0" lvl="0" marL="0" rtl="0" algn="r">
              <a:lnSpc>
                <a:spcPct val="100000"/>
              </a:lnSpc>
              <a:spcBef>
                <a:spcPts val="1200"/>
              </a:spcBef>
              <a:spcAft>
                <a:spcPts val="0"/>
              </a:spcAft>
              <a:buClr>
                <a:schemeClr val="dk1"/>
              </a:buClr>
              <a:buSzPts val="1100"/>
              <a:buFont typeface="Arial"/>
              <a:buNone/>
            </a:pPr>
            <a:r>
              <a:rPr b="1" lang="en-US" sz="1400"/>
              <a:t>Kelvin Shilisia</a:t>
            </a:r>
            <a:endParaRPr b="1" sz="1400"/>
          </a:p>
          <a:p>
            <a:pPr indent="0" lvl="0" marL="0" rtl="0" algn="r">
              <a:lnSpc>
                <a:spcPct val="100000"/>
              </a:lnSpc>
              <a:spcBef>
                <a:spcPts val="1200"/>
              </a:spcBef>
              <a:spcAft>
                <a:spcPts val="0"/>
              </a:spcAft>
              <a:buClr>
                <a:schemeClr val="dk1"/>
              </a:buClr>
              <a:buSzPts val="1100"/>
              <a:buFont typeface="Arial"/>
              <a:buNone/>
            </a:pPr>
            <a:r>
              <a:rPr b="1" lang="en-US" sz="1400"/>
              <a:t>George Kariuki</a:t>
            </a:r>
            <a:endParaRPr b="1" sz="1400"/>
          </a:p>
          <a:p>
            <a:pPr indent="0" lvl="0" marL="0" rtl="0" algn="r">
              <a:lnSpc>
                <a:spcPct val="100000"/>
              </a:lnSpc>
              <a:spcBef>
                <a:spcPts val="1200"/>
              </a:spcBef>
              <a:spcAft>
                <a:spcPts val="0"/>
              </a:spcAft>
              <a:buClr>
                <a:schemeClr val="dk1"/>
              </a:buClr>
              <a:buSzPts val="1100"/>
              <a:buFont typeface="Arial"/>
              <a:buNone/>
            </a:pPr>
            <a:r>
              <a:rPr b="1" lang="en-US" sz="1400"/>
              <a:t>Mohamed Sheikh</a:t>
            </a:r>
            <a:endParaRPr b="1" sz="1400"/>
          </a:p>
          <a:p>
            <a:pPr indent="0" lvl="0" marL="0" rtl="0" algn="r">
              <a:lnSpc>
                <a:spcPct val="100000"/>
              </a:lnSpc>
              <a:spcBef>
                <a:spcPts val="1200"/>
              </a:spcBef>
              <a:spcAft>
                <a:spcPts val="0"/>
              </a:spcAft>
              <a:buSzPts val="1100"/>
              <a:buNone/>
            </a:pPr>
            <a:r>
              <a:rPr b="1" lang="en-US" sz="1400"/>
              <a:t>Jennipher Anyango</a:t>
            </a:r>
            <a:endParaRPr b="1" sz="1400"/>
          </a:p>
          <a:p>
            <a:pPr indent="0" lvl="0" marL="0" rtl="0" algn="r">
              <a:lnSpc>
                <a:spcPct val="100000"/>
              </a:lnSpc>
              <a:spcBef>
                <a:spcPts val="1200"/>
              </a:spcBef>
              <a:spcAft>
                <a:spcPts val="0"/>
              </a:spcAft>
              <a:buSzPts val="2240"/>
              <a:buNone/>
            </a:pPr>
            <a:r>
              <a:rPr b="0" i="0" lang="en-US" sz="3200" u="none">
                <a:solidFill>
                  <a:schemeClr val="dk1"/>
                </a:solidFill>
                <a:latin typeface="Calibri"/>
                <a:ea typeface="Calibri"/>
                <a:cs typeface="Calibri"/>
                <a:sym typeface="Calibri"/>
              </a:rPr>
              <a:t> </a:t>
            </a:r>
            <a:r>
              <a:rPr i="1" lang="en-US" sz="2000"/>
              <a:t>MORINGA SCHOOL</a:t>
            </a:r>
            <a:endParaRPr/>
          </a:p>
        </p:txBody>
      </p:sp>
      <p:pic>
        <p:nvPicPr>
          <p:cNvPr id="171" name="Google Shape;171;p1"/>
          <p:cNvPicPr preferRelativeResize="0"/>
          <p:nvPr/>
        </p:nvPicPr>
        <p:blipFill>
          <a:blip r:embed="rId3">
            <a:alphaModFix/>
          </a:blip>
          <a:stretch>
            <a:fillRect/>
          </a:stretch>
        </p:blipFill>
        <p:spPr>
          <a:xfrm>
            <a:off x="315900" y="3549675"/>
            <a:ext cx="3847750" cy="25586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367ddc680c1_0_54"/>
          <p:cNvSpPr txBox="1"/>
          <p:nvPr>
            <p:ph type="title"/>
          </p:nvPr>
        </p:nvSpPr>
        <p:spPr>
          <a:xfrm>
            <a:off x="457200" y="122237"/>
            <a:ext cx="7543800" cy="129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GENRE VS AVERAGE PROFITABILITY</a:t>
            </a:r>
            <a:endParaRPr/>
          </a:p>
        </p:txBody>
      </p:sp>
      <p:pic>
        <p:nvPicPr>
          <p:cNvPr id="232" name="Google Shape;232;g367ddc680c1_0_54"/>
          <p:cNvPicPr preferRelativeResize="0"/>
          <p:nvPr/>
        </p:nvPicPr>
        <p:blipFill>
          <a:blip r:embed="rId3">
            <a:alphaModFix/>
          </a:blip>
          <a:stretch>
            <a:fillRect/>
          </a:stretch>
        </p:blipFill>
        <p:spPr>
          <a:xfrm>
            <a:off x="152400" y="1570037"/>
            <a:ext cx="8505825" cy="4943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367ddc680c1_0_60"/>
          <p:cNvSpPr txBox="1"/>
          <p:nvPr/>
        </p:nvSpPr>
        <p:spPr>
          <a:xfrm>
            <a:off x="450900" y="1635850"/>
            <a:ext cx="8242200" cy="49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700">
                <a:solidFill>
                  <a:schemeClr val="dk1"/>
                </a:solidFill>
              </a:rPr>
              <a:t>This bar chart indicates that </a:t>
            </a:r>
            <a:r>
              <a:rPr b="1" lang="en-US" sz="1700">
                <a:solidFill>
                  <a:schemeClr val="dk1"/>
                </a:solidFill>
              </a:rPr>
              <a:t>Drama</a:t>
            </a:r>
            <a:r>
              <a:rPr lang="en-US" sz="1700">
                <a:solidFill>
                  <a:schemeClr val="dk1"/>
                </a:solidFill>
              </a:rPr>
              <a:t> has the highest average ROI, followed closely by </a:t>
            </a:r>
            <a:r>
              <a:rPr b="1" lang="en-US" sz="1700">
                <a:solidFill>
                  <a:schemeClr val="dk1"/>
                </a:solidFill>
              </a:rPr>
              <a:t>Action</a:t>
            </a:r>
            <a:r>
              <a:rPr lang="en-US" sz="1700">
                <a:solidFill>
                  <a:schemeClr val="dk1"/>
                </a:solidFill>
              </a:rPr>
              <a:t>, </a:t>
            </a:r>
            <a:r>
              <a:rPr b="1" lang="en-US" sz="1700">
                <a:solidFill>
                  <a:schemeClr val="dk1"/>
                </a:solidFill>
              </a:rPr>
              <a:t>Adventure</a:t>
            </a:r>
            <a:r>
              <a:rPr lang="en-US" sz="1700">
                <a:solidFill>
                  <a:schemeClr val="dk1"/>
                </a:solidFill>
              </a:rPr>
              <a:t>, </a:t>
            </a:r>
            <a:r>
              <a:rPr b="1" lang="en-US" sz="1700">
                <a:solidFill>
                  <a:schemeClr val="dk1"/>
                </a:solidFill>
              </a:rPr>
              <a:t>Comedy</a:t>
            </a:r>
            <a:r>
              <a:rPr lang="en-US" sz="1700">
                <a:solidFill>
                  <a:schemeClr val="dk1"/>
                </a:solidFill>
              </a:rPr>
              <a:t>, and </a:t>
            </a:r>
            <a:r>
              <a:rPr b="1" lang="en-US" sz="1700">
                <a:solidFill>
                  <a:schemeClr val="dk1"/>
                </a:solidFill>
              </a:rPr>
              <a:t>Horror</a:t>
            </a:r>
            <a:r>
              <a:rPr lang="en-US" sz="1700">
                <a:solidFill>
                  <a:schemeClr val="dk1"/>
                </a:solidFill>
              </a:rPr>
              <a:t>.</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n-US" sz="1700">
                <a:solidFill>
                  <a:schemeClr val="dk1"/>
                </a:solidFill>
              </a:rPr>
              <a:t>Drama's high ROI</a:t>
            </a:r>
            <a:r>
              <a:rPr lang="en-US" sz="1700">
                <a:solidFill>
                  <a:schemeClr val="dk1"/>
                </a:solidFill>
              </a:rPr>
              <a:t> is a significant finding. While our previous analysis (using median worldwide gross and profit) highlighted genres like Animation, Adventure, and Sci-Fi for their large absolute revenues, this ROI chart suggests that Drama films, on average, are highly efficient at generating returns relative to their costs. This implies that Drama films might often have lower production budgets but still achieve respectable box office figures, leading to a strong percentage return on the investment.</a:t>
            </a: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lang="en-US" sz="1700">
                <a:solidFill>
                  <a:schemeClr val="dk1"/>
                </a:solidFill>
              </a:rPr>
              <a:t>The chart also confirms that </a:t>
            </a:r>
            <a:r>
              <a:rPr b="1" lang="en-US" sz="1700">
                <a:solidFill>
                  <a:schemeClr val="dk1"/>
                </a:solidFill>
              </a:rPr>
              <a:t>Action, Adventure, Comedy, and Horror</a:t>
            </a:r>
            <a:r>
              <a:rPr lang="en-US" sz="1700">
                <a:solidFill>
                  <a:schemeClr val="dk1"/>
                </a:solidFill>
              </a:rPr>
              <a:t> genres also demonstrate strong average ROIs, reinforcing their commercial viability. Horror, in particular, was highlighted by external research for its high ROI, and this chart supports that, showing it as a top performer in this regard.</a:t>
            </a:r>
            <a:endParaRPr sz="17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367ddc680c1_0_66"/>
          <p:cNvSpPr txBox="1"/>
          <p:nvPr>
            <p:ph type="title"/>
          </p:nvPr>
        </p:nvSpPr>
        <p:spPr>
          <a:xfrm>
            <a:off x="457200" y="122237"/>
            <a:ext cx="7543800" cy="129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PRODUCTION BUDGET VS REVENUE</a:t>
            </a:r>
            <a:endParaRPr/>
          </a:p>
        </p:txBody>
      </p:sp>
      <p:sp>
        <p:nvSpPr>
          <p:cNvPr id="245" name="Google Shape;245;g367ddc680c1_0_66"/>
          <p:cNvSpPr txBox="1"/>
          <p:nvPr/>
        </p:nvSpPr>
        <p:spPr>
          <a:xfrm>
            <a:off x="587225" y="1677800"/>
            <a:ext cx="8242200" cy="49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latin typeface="Calibri"/>
              <a:ea typeface="Calibri"/>
              <a:cs typeface="Calibri"/>
              <a:sym typeface="Calibri"/>
            </a:endParaRPr>
          </a:p>
        </p:txBody>
      </p:sp>
      <p:pic>
        <p:nvPicPr>
          <p:cNvPr id="246" name="Google Shape;246;g367ddc680c1_0_66"/>
          <p:cNvPicPr preferRelativeResize="0"/>
          <p:nvPr/>
        </p:nvPicPr>
        <p:blipFill>
          <a:blip r:embed="rId3">
            <a:alphaModFix/>
          </a:blip>
          <a:stretch>
            <a:fillRect/>
          </a:stretch>
        </p:blipFill>
        <p:spPr>
          <a:xfrm>
            <a:off x="457188" y="1677800"/>
            <a:ext cx="7629525" cy="4591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367ddc680c1_0_72"/>
          <p:cNvSpPr txBox="1"/>
          <p:nvPr>
            <p:ph type="title"/>
          </p:nvPr>
        </p:nvSpPr>
        <p:spPr>
          <a:xfrm>
            <a:off x="457200" y="122237"/>
            <a:ext cx="7543800" cy="129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g367ddc680c1_0_72"/>
          <p:cNvSpPr txBox="1"/>
          <p:nvPr/>
        </p:nvSpPr>
        <p:spPr>
          <a:xfrm>
            <a:off x="587225" y="1677800"/>
            <a:ext cx="8242200" cy="49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200">
                <a:solidFill>
                  <a:schemeClr val="dk1"/>
                </a:solidFill>
              </a:rPr>
              <a:t>This scatter plot, augmented with a polynomial regression line, shows the relationship between the </a:t>
            </a:r>
            <a:r>
              <a:rPr lang="en-US" sz="1200">
                <a:solidFill>
                  <a:srgbClr val="188038"/>
                </a:solidFill>
                <a:latin typeface="Roboto Mono"/>
                <a:ea typeface="Roboto Mono"/>
                <a:cs typeface="Roboto Mono"/>
                <a:sym typeface="Roboto Mono"/>
              </a:rPr>
              <a:t>Production Budget</a:t>
            </a:r>
            <a:r>
              <a:rPr lang="en-US" sz="1200">
                <a:solidFill>
                  <a:schemeClr val="dk1"/>
                </a:solidFill>
              </a:rPr>
              <a:t> (x-axis) and </a:t>
            </a:r>
            <a:r>
              <a:rPr lang="en-US" sz="1200">
                <a:solidFill>
                  <a:srgbClr val="188038"/>
                </a:solidFill>
                <a:latin typeface="Roboto Mono"/>
                <a:ea typeface="Roboto Mono"/>
                <a:cs typeface="Roboto Mono"/>
                <a:sym typeface="Roboto Mono"/>
              </a:rPr>
              <a:t>Total Revenue</a:t>
            </a:r>
            <a:r>
              <a:rPr lang="en-US" sz="1200">
                <a:solidFill>
                  <a:schemeClr val="dk1"/>
                </a:solidFill>
              </a:rPr>
              <a:t> (y-axis).</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US" sz="1200">
                <a:solidFill>
                  <a:schemeClr val="dk1"/>
                </a:solidFill>
              </a:rPr>
              <a:t>Overall Trend:</a:t>
            </a:r>
            <a:r>
              <a:rPr lang="en-US" sz="1200">
                <a:solidFill>
                  <a:schemeClr val="dk1"/>
                </a:solidFill>
              </a:rPr>
              <a:t> The red polynomial regression line indicates a </a:t>
            </a:r>
            <a:r>
              <a:rPr b="1" lang="en-US" sz="1200">
                <a:solidFill>
                  <a:schemeClr val="dk1"/>
                </a:solidFill>
              </a:rPr>
              <a:t>weak positive trend</a:t>
            </a:r>
            <a:r>
              <a:rPr lang="en-US" sz="1200">
                <a:solidFill>
                  <a:schemeClr val="dk1"/>
                </a:solidFill>
              </a:rPr>
              <a:t> between production budget and revenue. For much of the lower to mid-range of budgets shown (roughly up to $100 million), the line is relatively flat, suggesting that simply increasing the budget in this range doesn't lead to a significant or consistent increase in revenue. Beyond that point, the curve shows a slight upward turn, implying that very high budgets might start to see increasing returns, but it's not a strong or consistent linear increase.</a:t>
            </a:r>
            <a:br>
              <a:rPr lang="en-US"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High Variability:</a:t>
            </a:r>
            <a:r>
              <a:rPr lang="en-US" sz="1200">
                <a:solidFill>
                  <a:schemeClr val="dk1"/>
                </a:solidFill>
              </a:rPr>
              <a:t> The most prominent feature of this plot is the </a:t>
            </a:r>
            <a:r>
              <a:rPr b="1" lang="en-US" sz="1200">
                <a:solidFill>
                  <a:schemeClr val="dk1"/>
                </a:solidFill>
              </a:rPr>
              <a:t>extremely wide scatter of orange data points</a:t>
            </a:r>
            <a:r>
              <a:rPr lang="en-US" sz="1200">
                <a:solidFill>
                  <a:schemeClr val="dk1"/>
                </a:solidFill>
              </a:rPr>
              <a:t> around the regression line. This indicates </a:t>
            </a:r>
            <a:r>
              <a:rPr b="1" lang="en-US" sz="1200">
                <a:solidFill>
                  <a:schemeClr val="dk1"/>
                </a:solidFill>
              </a:rPr>
              <a:t>very high variability</a:t>
            </a:r>
            <a:r>
              <a:rPr lang="en-US" sz="1200">
                <a:solidFill>
                  <a:schemeClr val="dk1"/>
                </a:solidFill>
              </a:rPr>
              <a:t> in revenue for any given budget level. For example, a movie with a production budget of, say, $50 million, could generate revenue anywhere from near zero to over $300 million. This high dispersion reinforces that </a:t>
            </a:r>
            <a:r>
              <a:rPr b="1" lang="en-US" sz="1200">
                <a:solidFill>
                  <a:schemeClr val="dk1"/>
                </a:solidFill>
              </a:rPr>
              <a:t>production budget is not the sole, or even primary, determinant of total revenue.</a:t>
            </a:r>
            <a:r>
              <a:rPr lang="en-US" sz="1200">
                <a:solidFill>
                  <a:schemeClr val="dk1"/>
                </a:solidFill>
              </a:rPr>
              <a:t> While there might be a subtle upward trend, the vast spread means that many other factors are significantly influencing a movie's financial success.</a:t>
            </a:r>
            <a:br>
              <a:rPr lang="en-US"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Comparison to Previous Analysis:</a:t>
            </a:r>
            <a:r>
              <a:rPr lang="en-US" sz="1200">
                <a:solidFill>
                  <a:schemeClr val="dk1"/>
                </a:solidFill>
              </a:rPr>
              <a:t> This polynomial regression offers a different perspective than our earlier linear correlation (0.7460). While the linear correlation suggests a general positive relationship, this plot highlights that this relationship isn't consistently linear across all budget ranges, and there's a huge amount of noise (unexplained variance) in the data. It emphasizes that </a:t>
            </a:r>
            <a:r>
              <a:rPr b="1" lang="en-US" sz="1200">
                <a:solidFill>
                  <a:schemeClr val="dk1"/>
                </a:solidFill>
              </a:rPr>
              <a:t>simply spending more money does not guarantee a proportionally higher revenue</a:t>
            </a:r>
            <a:r>
              <a:rPr lang="en-US" sz="1200">
                <a:solidFill>
                  <a:schemeClr val="dk1"/>
                </a:solidFill>
              </a:rPr>
              <a:t>, especially in the lower to mid-budget ranges where returns can be highly unpredictable.</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367ddc680c1_0_78"/>
          <p:cNvSpPr txBox="1"/>
          <p:nvPr>
            <p:ph type="title"/>
          </p:nvPr>
        </p:nvSpPr>
        <p:spPr>
          <a:xfrm>
            <a:off x="457200" y="122237"/>
            <a:ext cx="7543800" cy="129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REVIEW SCORES VS REVENUE</a:t>
            </a:r>
            <a:endParaRPr/>
          </a:p>
        </p:txBody>
      </p:sp>
      <p:sp>
        <p:nvSpPr>
          <p:cNvPr id="260" name="Google Shape;260;g367ddc680c1_0_78"/>
          <p:cNvSpPr txBox="1"/>
          <p:nvPr/>
        </p:nvSpPr>
        <p:spPr>
          <a:xfrm>
            <a:off x="587225" y="1677800"/>
            <a:ext cx="8242200" cy="49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latin typeface="Calibri"/>
              <a:ea typeface="Calibri"/>
              <a:cs typeface="Calibri"/>
              <a:sym typeface="Calibri"/>
            </a:endParaRPr>
          </a:p>
        </p:txBody>
      </p:sp>
      <p:pic>
        <p:nvPicPr>
          <p:cNvPr id="261" name="Google Shape;261;g367ddc680c1_0_78"/>
          <p:cNvPicPr preferRelativeResize="0"/>
          <p:nvPr/>
        </p:nvPicPr>
        <p:blipFill>
          <a:blip r:embed="rId3">
            <a:alphaModFix/>
          </a:blip>
          <a:stretch>
            <a:fillRect/>
          </a:stretch>
        </p:blipFill>
        <p:spPr>
          <a:xfrm>
            <a:off x="587225" y="1772413"/>
            <a:ext cx="7600950" cy="4486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367ddc680c1_0_84"/>
          <p:cNvSpPr txBox="1"/>
          <p:nvPr>
            <p:ph type="title"/>
          </p:nvPr>
        </p:nvSpPr>
        <p:spPr>
          <a:xfrm>
            <a:off x="457200" y="122237"/>
            <a:ext cx="7543800" cy="129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367ddc680c1_0_84"/>
          <p:cNvSpPr txBox="1"/>
          <p:nvPr/>
        </p:nvSpPr>
        <p:spPr>
          <a:xfrm>
            <a:off x="587225" y="1677800"/>
            <a:ext cx="8242200" cy="49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200">
                <a:solidFill>
                  <a:schemeClr val="dk1"/>
                </a:solidFill>
              </a:rPr>
              <a:t>This box plot compares the distribution of ROI for movies categorized into different budget tiers: Medium, High, and Low.</a:t>
            </a:r>
            <a:endParaRPr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US" sz="1200">
                <a:solidFill>
                  <a:schemeClr val="dk1"/>
                </a:solidFill>
              </a:rPr>
              <a:t>Similar Median ROI Across Tiers:</a:t>
            </a:r>
            <a:r>
              <a:rPr lang="en-US" sz="1200">
                <a:solidFill>
                  <a:schemeClr val="dk1"/>
                </a:solidFill>
              </a:rPr>
              <a:t> The most striking observation is that the </a:t>
            </a:r>
            <a:r>
              <a:rPr b="1" lang="en-US" sz="1200">
                <a:solidFill>
                  <a:schemeClr val="dk1"/>
                </a:solidFill>
              </a:rPr>
              <a:t>median ROI (the horizontal line inside each box) appears to be quite similar across all three budget tiers</a:t>
            </a:r>
            <a:r>
              <a:rPr lang="en-US" sz="1200">
                <a:solidFill>
                  <a:schemeClr val="dk1"/>
                </a:solidFill>
              </a:rPr>
              <a:t> (Medium, High, and Low). This suggests that, on average, a film's percentage return on investment doesn't drastically change with its budget size. Regardless of whether a movie is low, medium, or high budget, the typical movie in that category might expect a similar average ROI.</a:t>
            </a:r>
            <a:br>
              <a:rPr lang="en-US"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Variability and Risk:</a:t>
            </a:r>
            <a:r>
              <a:rPr lang="en-US" sz="1200">
                <a:solidFill>
                  <a:schemeClr val="dk1"/>
                </a:solidFill>
              </a:rPr>
              <a:t> While the medians are similar, the boxes and whiskers indicate the spread of outcomes. All three tiers show a significant range of ROIs, extending from negative values (losses, where ROI is below 0) to quite high positive values. This reinforces the idea that </a:t>
            </a:r>
            <a:r>
              <a:rPr b="1" lang="en-US" sz="1200">
                <a:solidFill>
                  <a:schemeClr val="dk1"/>
                </a:solidFill>
              </a:rPr>
              <a:t>success in terms of ROI is not guaranteed by budget tier</a:t>
            </a:r>
            <a:r>
              <a:rPr lang="en-US" sz="1200">
                <a:solidFill>
                  <a:schemeClr val="dk1"/>
                </a:solidFill>
              </a:rPr>
              <a:t>, and films at all levels carry financial risk.</a:t>
            </a:r>
            <a:br>
              <a:rPr lang="en-US"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Nuance for Budget-Profit Relationship:</a:t>
            </a:r>
            <a:r>
              <a:rPr lang="en-US" sz="1200">
                <a:solidFill>
                  <a:schemeClr val="dk1"/>
                </a:solidFill>
              </a:rPr>
              <a:t> This chart adds nuance to our earlier finding that </a:t>
            </a:r>
            <a:r>
              <a:rPr lang="en-US" sz="1200">
                <a:solidFill>
                  <a:srgbClr val="188038"/>
                </a:solidFill>
                <a:latin typeface="Roboto Mono"/>
                <a:ea typeface="Roboto Mono"/>
                <a:cs typeface="Roboto Mono"/>
                <a:sym typeface="Roboto Mono"/>
              </a:rPr>
              <a:t>production_budget</a:t>
            </a:r>
            <a:r>
              <a:rPr lang="en-US" sz="1200">
                <a:solidFill>
                  <a:schemeClr val="dk1"/>
                </a:solidFill>
              </a:rPr>
              <a:t> correlates with </a:t>
            </a:r>
            <a:r>
              <a:rPr lang="en-US" sz="1200">
                <a:solidFill>
                  <a:srgbClr val="188038"/>
                </a:solidFill>
                <a:latin typeface="Roboto Mono"/>
                <a:ea typeface="Roboto Mono"/>
                <a:cs typeface="Roboto Mono"/>
                <a:sym typeface="Roboto Mono"/>
              </a:rPr>
              <a:t>worldwide_gross</a:t>
            </a:r>
            <a:r>
              <a:rPr lang="en-US" sz="1200">
                <a:solidFill>
                  <a:schemeClr val="dk1"/>
                </a:solidFill>
              </a:rPr>
              <a:t>. While higher budgets can lead to higher </a:t>
            </a:r>
            <a:r>
              <a:rPr i="1" lang="en-US" sz="1200">
                <a:solidFill>
                  <a:schemeClr val="dk1"/>
                </a:solidFill>
              </a:rPr>
              <a:t>absolute</a:t>
            </a:r>
            <a:r>
              <a:rPr lang="en-US" sz="1200">
                <a:solidFill>
                  <a:schemeClr val="dk1"/>
                </a:solidFill>
              </a:rPr>
              <a:t> gross, this ROI distribution suggests they don't necessarily lead to proportionally higher </a:t>
            </a:r>
            <a:r>
              <a:rPr i="1" lang="en-US" sz="1200">
                <a:solidFill>
                  <a:schemeClr val="dk1"/>
                </a:solidFill>
              </a:rPr>
              <a:t>percentage returns</a:t>
            </a:r>
            <a:r>
              <a:rPr lang="en-US" sz="1200">
                <a:solidFill>
                  <a:schemeClr val="dk1"/>
                </a:solidFill>
              </a:rPr>
              <a:t> compared to films made with lower or medium budgets. It implies that </a:t>
            </a:r>
            <a:r>
              <a:rPr b="1" lang="en-US" sz="1200">
                <a:solidFill>
                  <a:schemeClr val="dk1"/>
                </a:solidFill>
              </a:rPr>
              <a:t>efficient filmmaking and market appeal are more critical for strong ROI than simply outspending competitors.</a:t>
            </a:r>
            <a:r>
              <a:rPr lang="en-US" sz="1200">
                <a:solidFill>
                  <a:schemeClr val="dk1"/>
                </a:solidFill>
              </a:rPr>
              <a:t> A low or medium budget film, if successful, can yield just as strong, if not stronger, a percentage return on its investment as a blockbuster.</a:t>
            </a:r>
            <a:endParaRPr sz="1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67ddc680c1_0_111"/>
          <p:cNvSpPr txBox="1"/>
          <p:nvPr>
            <p:ph type="title"/>
          </p:nvPr>
        </p:nvSpPr>
        <p:spPr>
          <a:xfrm>
            <a:off x="457200" y="122237"/>
            <a:ext cx="7543800" cy="129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DISTRIBUTION OF PROFIT FOR THE TOP 10 MOST PROFITABLE GENRES</a:t>
            </a:r>
            <a:endParaRPr/>
          </a:p>
        </p:txBody>
      </p:sp>
      <p:sp>
        <p:nvSpPr>
          <p:cNvPr id="275" name="Google Shape;275;g367ddc680c1_0_111"/>
          <p:cNvSpPr txBox="1"/>
          <p:nvPr/>
        </p:nvSpPr>
        <p:spPr>
          <a:xfrm>
            <a:off x="587225" y="1677800"/>
            <a:ext cx="8242200" cy="49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latin typeface="Calibri"/>
              <a:ea typeface="Calibri"/>
              <a:cs typeface="Calibri"/>
              <a:sym typeface="Calibri"/>
            </a:endParaRPr>
          </a:p>
        </p:txBody>
      </p:sp>
      <p:pic>
        <p:nvPicPr>
          <p:cNvPr id="276" name="Google Shape;276;g367ddc680c1_0_111"/>
          <p:cNvPicPr preferRelativeResize="0"/>
          <p:nvPr/>
        </p:nvPicPr>
        <p:blipFill>
          <a:blip r:embed="rId3">
            <a:alphaModFix/>
          </a:blip>
          <a:stretch>
            <a:fillRect/>
          </a:stretch>
        </p:blipFill>
        <p:spPr>
          <a:xfrm>
            <a:off x="301775" y="1790850"/>
            <a:ext cx="8594205" cy="48051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367ddc680c1_0_105"/>
          <p:cNvSpPr txBox="1"/>
          <p:nvPr>
            <p:ph type="title"/>
          </p:nvPr>
        </p:nvSpPr>
        <p:spPr>
          <a:xfrm>
            <a:off x="457200" y="122237"/>
            <a:ext cx="7543800" cy="129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g367ddc680c1_0_105"/>
          <p:cNvSpPr txBox="1"/>
          <p:nvPr/>
        </p:nvSpPr>
        <p:spPr>
          <a:xfrm>
            <a:off x="587225" y="1677800"/>
            <a:ext cx="8242200" cy="49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300">
                <a:solidFill>
                  <a:schemeClr val="dk1"/>
                </a:solidFill>
              </a:rPr>
              <a:t>This box plot, displayed on a logarithmic scale for profit, reveals:</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US" sz="1300">
                <a:solidFill>
                  <a:schemeClr val="dk1"/>
                </a:solidFill>
              </a:rPr>
              <a:t>Confirmation of High-Potential Genres:</a:t>
            </a:r>
            <a:r>
              <a:rPr lang="en-US" sz="1300">
                <a:solidFill>
                  <a:schemeClr val="dk1"/>
                </a:solidFill>
              </a:rPr>
              <a:t> It reinforces that </a:t>
            </a:r>
            <a:r>
              <a:rPr b="1" lang="en-US" sz="1300">
                <a:solidFill>
                  <a:schemeClr val="dk1"/>
                </a:solidFill>
              </a:rPr>
              <a:t>Animation, Adventure, and Sci-Fi</a:t>
            </a:r>
            <a:r>
              <a:rPr lang="en-US" sz="1300">
                <a:solidFill>
                  <a:schemeClr val="dk1"/>
                </a:solidFill>
              </a:rPr>
              <a:t> typically achieve the highest profit levels, as their boxes (representing the middle 50% of profit outcomes) and whiskers extend furthest to the right (higher profit).</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Significant Profit Variability within Top Genres:</a:t>
            </a:r>
            <a:r>
              <a:rPr lang="en-US" sz="1300">
                <a:solidFill>
                  <a:schemeClr val="dk1"/>
                </a:solidFill>
              </a:rPr>
              <a:t> Crucially, for genres like </a:t>
            </a:r>
            <a:r>
              <a:rPr b="1" lang="en-US" sz="1300">
                <a:solidFill>
                  <a:schemeClr val="dk1"/>
                </a:solidFill>
              </a:rPr>
              <a:t>Animation and Adventure</a:t>
            </a:r>
            <a:r>
              <a:rPr lang="en-US" sz="1300">
                <a:solidFill>
                  <a:schemeClr val="dk1"/>
                </a:solidFill>
              </a:rPr>
              <a:t>, the boxes are quite wide and the whiskers extend considerably. This indicates a </a:t>
            </a:r>
            <a:r>
              <a:rPr b="1" lang="en-US" sz="1300">
                <a:solidFill>
                  <a:schemeClr val="dk1"/>
                </a:solidFill>
              </a:rPr>
              <a:t>large range of profit outcomes</a:t>
            </a:r>
            <a:r>
              <a:rPr lang="en-US" sz="1300">
                <a:solidFill>
                  <a:schemeClr val="dk1"/>
                </a:solidFill>
              </a:rPr>
              <a:t> for movies within these genres. While they contain the highest-profit blockbusters (visible as points further to the right on the log scale, or as the upper whiskers extending far), there's also a substantial number of films within these genres that earn more modest profits. This suggests that while these genres offer the </a:t>
            </a:r>
            <a:r>
              <a:rPr i="1" lang="en-US" sz="1300">
                <a:solidFill>
                  <a:schemeClr val="dk1"/>
                </a:solidFill>
              </a:rPr>
              <a:t>potential</a:t>
            </a:r>
            <a:r>
              <a:rPr lang="en-US" sz="1300">
                <a:solidFill>
                  <a:schemeClr val="dk1"/>
                </a:solidFill>
              </a:rPr>
              <a:t> for massive returns, success for any single film is not guaranteed, and a few exceptionally profitable outliers can heavily influence the high median profit observed in bar charts.</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Comparison of Profit Consistency:</a:t>
            </a:r>
            <a:r>
              <a:rPr lang="en-US" sz="1300">
                <a:solidFill>
                  <a:schemeClr val="dk1"/>
                </a:solidFill>
              </a:rPr>
              <a:t> By comparing the lengths of the boxes and whiskers across genres, you can assess the consistency of profit. For example, some genres might have tighter boxes, indicating more predictable profit ranges, while others (like the aforementioned Animation and Adventure) show a greater spread, implying higher risk but also higher reward potential.</a:t>
            </a:r>
            <a:endParaRPr sz="13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g367ddc680c1_0_117"/>
          <p:cNvSpPr txBox="1"/>
          <p:nvPr>
            <p:ph type="title"/>
          </p:nvPr>
        </p:nvSpPr>
        <p:spPr>
          <a:xfrm>
            <a:off x="457200" y="122237"/>
            <a:ext cx="7543800" cy="129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DISTRIBUTION OF WORLDWIDE GROSS REVENUE BY IMDB RATING</a:t>
            </a:r>
            <a:endParaRPr/>
          </a:p>
        </p:txBody>
      </p:sp>
      <p:sp>
        <p:nvSpPr>
          <p:cNvPr id="290" name="Google Shape;290;g367ddc680c1_0_117"/>
          <p:cNvSpPr txBox="1"/>
          <p:nvPr/>
        </p:nvSpPr>
        <p:spPr>
          <a:xfrm>
            <a:off x="587225" y="1677800"/>
            <a:ext cx="8242200" cy="49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000">
              <a:solidFill>
                <a:schemeClr val="dk1"/>
              </a:solidFill>
              <a:latin typeface="Calibri"/>
              <a:ea typeface="Calibri"/>
              <a:cs typeface="Calibri"/>
              <a:sym typeface="Calibri"/>
            </a:endParaRPr>
          </a:p>
        </p:txBody>
      </p:sp>
      <p:pic>
        <p:nvPicPr>
          <p:cNvPr id="291" name="Google Shape;291;g367ddc680c1_0_117"/>
          <p:cNvPicPr preferRelativeResize="0"/>
          <p:nvPr/>
        </p:nvPicPr>
        <p:blipFill>
          <a:blip r:embed="rId3">
            <a:alphaModFix/>
          </a:blip>
          <a:stretch>
            <a:fillRect/>
          </a:stretch>
        </p:blipFill>
        <p:spPr>
          <a:xfrm>
            <a:off x="58025" y="1579150"/>
            <a:ext cx="9027949" cy="51735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367ddc680c1_0_123"/>
          <p:cNvSpPr txBox="1"/>
          <p:nvPr>
            <p:ph type="title"/>
          </p:nvPr>
        </p:nvSpPr>
        <p:spPr>
          <a:xfrm>
            <a:off x="457200" y="122237"/>
            <a:ext cx="7543800" cy="129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g367ddc680c1_0_123"/>
          <p:cNvSpPr txBox="1"/>
          <p:nvPr/>
        </p:nvSpPr>
        <p:spPr>
          <a:xfrm>
            <a:off x="587225" y="1677800"/>
            <a:ext cx="8242200" cy="49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1300">
                <a:solidFill>
                  <a:schemeClr val="dk1"/>
                </a:solidFill>
              </a:rPr>
              <a:t>This box plot categorizes movies by their IMDb average rating into "bins" (0-3 Poor, 3-5 Bad, 5-7 Average, 7-9 Good, 9-10 Excellent) and displays the distribution of their </a:t>
            </a:r>
            <a:r>
              <a:rPr lang="en-US" sz="1300">
                <a:solidFill>
                  <a:srgbClr val="188038"/>
                </a:solidFill>
                <a:latin typeface="Roboto Mono"/>
                <a:ea typeface="Roboto Mono"/>
                <a:cs typeface="Roboto Mono"/>
                <a:sym typeface="Roboto Mono"/>
              </a:rPr>
              <a:t>Worldwide Gross Revenue</a:t>
            </a:r>
            <a:r>
              <a:rPr lang="en-US" sz="1300">
                <a:solidFill>
                  <a:schemeClr val="dk1"/>
                </a:solidFill>
              </a:rPr>
              <a:t> for each bin.</a:t>
            </a:r>
            <a:endParaRPr sz="13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US" sz="1300">
                <a:solidFill>
                  <a:schemeClr val="dk1"/>
                </a:solidFill>
              </a:rPr>
              <a:t>Clear Trend of Increasing Gross with Rating:</a:t>
            </a:r>
            <a:r>
              <a:rPr lang="en-US" sz="1300">
                <a:solidFill>
                  <a:schemeClr val="dk1"/>
                </a:solidFill>
              </a:rPr>
              <a:t> There is a very strong and consistent upward trend in median worldwide gross revenue as the IMDb average rating increases. Movies rated "0-3 Poor" and "3-5 Bad" consistently have very low median gross revenues (typically well under $100 million).</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Gateway to Blockbuster Success:</a:t>
            </a:r>
            <a:r>
              <a:rPr lang="en-US" sz="1300">
                <a:solidFill>
                  <a:schemeClr val="dk1"/>
                </a:solidFill>
              </a:rPr>
              <a:t> The most critical insight from this chart is that </a:t>
            </a:r>
            <a:r>
              <a:rPr b="1" lang="en-US" sz="1300">
                <a:solidFill>
                  <a:schemeClr val="dk1"/>
                </a:solidFill>
              </a:rPr>
              <a:t>films achieving very high worldwide gross revenues (e.g., hundreds of millions to over $1 billion)</a:t>
            </a:r>
            <a:r>
              <a:rPr lang="en-US" sz="1300">
                <a:solidFill>
                  <a:schemeClr val="dk1"/>
                </a:solidFill>
              </a:rPr>
              <a:t> are almost exclusively found within the </a:t>
            </a:r>
            <a:r>
              <a:rPr b="1" lang="en-US" sz="1300">
                <a:solidFill>
                  <a:schemeClr val="dk1"/>
                </a:solidFill>
              </a:rPr>
              <a:t>"7-9 Good" and "9-10 Excellent" IMDb rating bins.</a:t>
            </a:r>
            <a:endParaRPr b="1"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The "7-9 Good" bin shows a substantial increase in its median gross, and its upper whisker and outliers extend dramatically, indicating many films in this category become significant hits.</a:t>
            </a:r>
            <a:endParaRPr sz="1300">
              <a:solidFill>
                <a:schemeClr val="dk1"/>
              </a:solidFill>
            </a:endParaRPr>
          </a:p>
          <a:p>
            <a:pPr indent="-311150" lvl="1" marL="914400" rtl="0" algn="l">
              <a:lnSpc>
                <a:spcPct val="115000"/>
              </a:lnSpc>
              <a:spcBef>
                <a:spcPts val="0"/>
              </a:spcBef>
              <a:spcAft>
                <a:spcPts val="0"/>
              </a:spcAft>
              <a:buClr>
                <a:schemeClr val="dk1"/>
              </a:buClr>
              <a:buSzPts val="1300"/>
              <a:buChar char="○"/>
            </a:pPr>
            <a:r>
              <a:rPr lang="en-US" sz="1300">
                <a:solidFill>
                  <a:schemeClr val="dk1"/>
                </a:solidFill>
              </a:rPr>
              <a:t>The "9-10 Excellent" bin, although possibly with fewer films in the dataset, represents the elite tier where the highest grossing movies typically reside, and its box/whiskers would reflect very strong performance if there were enough films in this top category in the dataset.</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Audience Approval as a Prerequisite for Mega-Success:</a:t>
            </a:r>
            <a:r>
              <a:rPr lang="en-US" sz="1300">
                <a:solidFill>
                  <a:schemeClr val="dk1"/>
                </a:solidFill>
              </a:rPr>
              <a:t> While a high IMDb rating doesn't </a:t>
            </a:r>
            <a:r>
              <a:rPr i="1" lang="en-US" sz="1300">
                <a:solidFill>
                  <a:schemeClr val="dk1"/>
                </a:solidFill>
              </a:rPr>
              <a:t>guarantee</a:t>
            </a:r>
            <a:r>
              <a:rPr lang="en-US" sz="1300">
                <a:solidFill>
                  <a:schemeClr val="dk1"/>
                </a:solidFill>
              </a:rPr>
              <a:t> a billion-dollar movie (as there's still variability even in the "Good" and "Excellent" bins), this plot strongly suggests that </a:t>
            </a:r>
            <a:r>
              <a:rPr b="1" lang="en-US" sz="1300">
                <a:solidFill>
                  <a:schemeClr val="dk1"/>
                </a:solidFill>
              </a:rPr>
              <a:t>achieving substantial worldwide gross is highly improbable without strong audience approval.</a:t>
            </a:r>
            <a:r>
              <a:rPr lang="en-US" sz="1300">
                <a:solidFill>
                  <a:schemeClr val="dk1"/>
                </a:solidFill>
              </a:rPr>
              <a:t> The distribution shows that underperforming films (those with lower ratings) consistently stay in the lower gross ranges, with very few exceptions.</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Calibri"/>
              <a:buNone/>
            </a:pPr>
            <a:r>
              <a:rPr lang="en-US"/>
              <a:t>BUSINESS UNDERSTANDING</a:t>
            </a:r>
            <a:endParaRPr/>
          </a:p>
          <a:p>
            <a:pPr indent="0" lvl="0" marL="0" rtl="0" algn="l">
              <a:lnSpc>
                <a:spcPct val="100000"/>
              </a:lnSpc>
              <a:spcBef>
                <a:spcPts val="0"/>
              </a:spcBef>
              <a:spcAft>
                <a:spcPts val="0"/>
              </a:spcAft>
              <a:buNone/>
            </a:pPr>
            <a:r>
              <a:rPr lang="en-US">
                <a:solidFill>
                  <a:schemeClr val="accent2"/>
                </a:solidFill>
              </a:rPr>
              <a:t>PROJECT CONTEXT</a:t>
            </a:r>
            <a:endParaRPr>
              <a:solidFill>
                <a:schemeClr val="accent2"/>
              </a:solidFill>
            </a:endParaRPr>
          </a:p>
        </p:txBody>
      </p:sp>
      <p:sp>
        <p:nvSpPr>
          <p:cNvPr id="177" name="Google Shape;177;p2"/>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1600"/>
              <a:t>In today's dynamic entertainment landscape, major companies are increasingly investing in original video content. Our company, recognizing this significant market trend and the potential for substantial returns, has made a strategic decision to establish its own new movie studio. This venture represents a substantial investment and a new frontier for our organization.</a:t>
            </a:r>
            <a:endParaRPr sz="1600"/>
          </a:p>
          <a:p>
            <a:pPr indent="0" lvl="0" marL="0" rtl="0" algn="l">
              <a:lnSpc>
                <a:spcPct val="115000"/>
              </a:lnSpc>
              <a:spcBef>
                <a:spcPts val="1200"/>
              </a:spcBef>
              <a:spcAft>
                <a:spcPts val="0"/>
              </a:spcAft>
              <a:buNone/>
            </a:pPr>
            <a:r>
              <a:rPr lang="en-US" sz="1600"/>
              <a:t>However, entering the highly competitive and often unpredictable film industry requires a deep understanding of its intricacies. We currently lack specialized knowledge in movie production, particularly concerning what drives box office success. This project is a crucial first step in bridging that knowledge gap. By leveraging data-driven insights, we aim to lay a solid foundation for the studio's initial strategy, mitigating risks and maximizing the potential for profitable film ventures.</a:t>
            </a:r>
            <a:endParaRPr sz="1600"/>
          </a:p>
          <a:p>
            <a:pPr indent="0" lvl="0" marL="0" rtl="0" algn="l">
              <a:lnSpc>
                <a:spcPct val="115000"/>
              </a:lnSpc>
              <a:spcBef>
                <a:spcPts val="1200"/>
              </a:spcBef>
              <a:spcAft>
                <a:spcPts val="1200"/>
              </a:spcAft>
              <a:buNone/>
            </a:pPr>
            <a:r>
              <a:rPr lang="en-US" sz="1600"/>
              <a:t>The primary objective is to provide the head of our new movie studio with clear, actionable guidance based on empirical evidence, enabling them to make informed decisions about the types of films to greenlight.</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367ddc680c1_0_129"/>
          <p:cNvSpPr txBox="1"/>
          <p:nvPr>
            <p:ph type="title"/>
          </p:nvPr>
        </p:nvSpPr>
        <p:spPr>
          <a:xfrm>
            <a:off x="457200" y="122237"/>
            <a:ext cx="7543800" cy="129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KEY FINDINGS</a:t>
            </a:r>
            <a:endParaRPr/>
          </a:p>
        </p:txBody>
      </p:sp>
      <p:sp>
        <p:nvSpPr>
          <p:cNvPr id="305" name="Google Shape;305;g367ddc680c1_0_129"/>
          <p:cNvSpPr txBox="1"/>
          <p:nvPr/>
        </p:nvSpPr>
        <p:spPr>
          <a:xfrm>
            <a:off x="178275" y="1677800"/>
            <a:ext cx="8766600" cy="49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lang="en-US" sz="1100">
                <a:solidFill>
                  <a:schemeClr val="dk1"/>
                </a:solidFill>
              </a:rPr>
              <a:t>We've now completed our comprehensive data analysis, covering genre profitability, budget-revenue relationships, and the impact of reviews. This final phase synthesizes these findings into actionable recommendations for your new movie studio.</a:t>
            </a:r>
            <a:endParaRPr b="1" sz="13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sz="1100">
                <a:solidFill>
                  <a:schemeClr val="dk1"/>
                </a:solidFill>
              </a:rPr>
              <a:t>Genre Profitability (Question 1):</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sz="1100">
                <a:solidFill>
                  <a:schemeClr val="dk1"/>
                </a:solidFill>
              </a:rPr>
              <a:t>Animation, Adventure, and Sci-Fi</a:t>
            </a:r>
            <a:r>
              <a:rPr lang="en-US" sz="1100">
                <a:solidFill>
                  <a:schemeClr val="dk1"/>
                </a:solidFill>
              </a:rPr>
              <a:t> genres consistently demonstrate the </a:t>
            </a:r>
            <a:r>
              <a:rPr b="1" lang="en-US" sz="1100">
                <a:solidFill>
                  <a:schemeClr val="dk1"/>
                </a:solidFill>
              </a:rPr>
              <a:t>highest median worldwide gross revenues and median profits.</a:t>
            </a:r>
            <a:r>
              <a:rPr lang="en-US" sz="1100">
                <a:solidFill>
                  <a:schemeClr val="dk1"/>
                </a:solidFill>
              </a:rPr>
              <a:t> These genres are strong contenders for high-revenue projects.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100">
                <a:solidFill>
                  <a:schemeClr val="dk1"/>
                </a:solidFill>
              </a:rPr>
              <a:t>While not explicitly highest in total gross, external insights highlight </a:t>
            </a:r>
            <a:r>
              <a:rPr b="1" lang="en-US" sz="1100">
                <a:solidFill>
                  <a:schemeClr val="dk1"/>
                </a:solidFill>
              </a:rPr>
              <a:t>Horror</a:t>
            </a:r>
            <a:r>
              <a:rPr lang="en-US" sz="1100">
                <a:solidFill>
                  <a:schemeClr val="dk1"/>
                </a:solidFill>
              </a:rPr>
              <a:t> as a genre with </a:t>
            </a:r>
            <a:r>
              <a:rPr b="1" lang="en-US" sz="1100">
                <a:solidFill>
                  <a:schemeClr val="dk1"/>
                </a:solidFill>
              </a:rPr>
              <a:t>exceptionally high Return on Investment (ROI)</a:t>
            </a:r>
            <a:r>
              <a:rPr lang="en-US" sz="1100">
                <a:solidFill>
                  <a:schemeClr val="dk1"/>
                </a:solidFill>
              </a:rPr>
              <a:t>, often yielding significantly more profit relative to its production budget compared to other genres.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sz="1100">
                <a:solidFill>
                  <a:schemeClr val="dk1"/>
                </a:solidFill>
              </a:rPr>
              <a:t>Budget vs. Box Office Revenue (Question 2):</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100">
                <a:solidFill>
                  <a:schemeClr val="dk1"/>
                </a:solidFill>
              </a:rPr>
              <a:t>There is a </a:t>
            </a:r>
            <a:r>
              <a:rPr b="1" lang="en-US" sz="1100">
                <a:solidFill>
                  <a:schemeClr val="dk1"/>
                </a:solidFill>
              </a:rPr>
              <a:t>strong positive correlation (Pearson r = 0.7460)</a:t>
            </a:r>
            <a:r>
              <a:rPr lang="en-US" sz="1100">
                <a:solidFill>
                  <a:schemeClr val="dk1"/>
                </a:solidFill>
              </a:rPr>
              <a:t> between a movie's </a:t>
            </a:r>
            <a:r>
              <a:rPr lang="en-US" sz="1100">
                <a:solidFill>
                  <a:srgbClr val="188038"/>
                </a:solidFill>
                <a:latin typeface="Roboto Mono"/>
                <a:ea typeface="Roboto Mono"/>
                <a:cs typeface="Roboto Mono"/>
                <a:sym typeface="Roboto Mono"/>
              </a:rPr>
              <a:t>production_budget</a:t>
            </a:r>
            <a:r>
              <a:rPr lang="en-US" sz="1100">
                <a:solidFill>
                  <a:schemeClr val="dk1"/>
                </a:solidFill>
              </a:rPr>
              <a:t> and its </a:t>
            </a:r>
            <a:r>
              <a:rPr lang="en-US" sz="1100">
                <a:solidFill>
                  <a:srgbClr val="188038"/>
                </a:solidFill>
                <a:latin typeface="Roboto Mono"/>
                <a:ea typeface="Roboto Mono"/>
                <a:cs typeface="Roboto Mono"/>
                <a:sym typeface="Roboto Mono"/>
              </a:rPr>
              <a:t>worldwide_gross</a:t>
            </a:r>
            <a:r>
              <a:rPr lang="en-US" sz="1100">
                <a:solidFill>
                  <a:schemeClr val="dk1"/>
                </a:solidFill>
              </a:rPr>
              <a:t>. This means, generally, higher budgets lead to higher revenues.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100">
                <a:solidFill>
                  <a:schemeClr val="dk1"/>
                </a:solidFill>
              </a:rPr>
              <a:t>However, the relationship between budget and </a:t>
            </a:r>
            <a:r>
              <a:rPr b="1" lang="en-US" sz="1100">
                <a:solidFill>
                  <a:schemeClr val="dk1"/>
                </a:solidFill>
              </a:rPr>
              <a:t>profit</a:t>
            </a:r>
            <a:r>
              <a:rPr lang="en-US" sz="1100">
                <a:solidFill>
                  <a:schemeClr val="dk1"/>
                </a:solidFill>
              </a:rPr>
              <a:t> is more complex. While profit generally increases with budget, the </a:t>
            </a:r>
            <a:r>
              <a:rPr b="1" lang="en-US" sz="1100">
                <a:solidFill>
                  <a:schemeClr val="dk1"/>
                </a:solidFill>
              </a:rPr>
              <a:t>scatter plots reveal significant variability and heightened risk at higher investment levels.</a:t>
            </a:r>
            <a:r>
              <a:rPr lang="en-US" sz="1100">
                <a:solidFill>
                  <a:schemeClr val="dk1"/>
                </a:solidFill>
              </a:rPr>
              <a:t> Large budgets do not guarantee proportional profits, and many high-budget films can still incur substantial losses.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US" sz="1100">
                <a:solidFill>
                  <a:schemeClr val="dk1"/>
                </a:solidFill>
              </a:rPr>
              <a:t>Review Impact on Box Office (Question 3):</a:t>
            </a:r>
            <a:endParaRPr b="1"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sz="1100">
                <a:solidFill>
                  <a:schemeClr val="dk1"/>
                </a:solidFill>
              </a:rPr>
              <a:t>Audience Reviews (IMDb &amp; TMDb) are a critical driver of success:</a:t>
            </a:r>
            <a:r>
              <a:rPr lang="en-US" sz="1100">
                <a:solidFill>
                  <a:schemeClr val="dk1"/>
                </a:solidFill>
              </a:rPr>
              <a:t> While the direct correlation is weak to moderate (IMDb r = 0.2851, TMDb r = 0.2667), the </a:t>
            </a:r>
            <a:r>
              <a:rPr b="1" lang="en-US" sz="1100">
                <a:solidFill>
                  <a:schemeClr val="dk1"/>
                </a:solidFill>
              </a:rPr>
              <a:t>box plot of worldwide gross by IMDb rating bins emphatically shows that nearly all films achieving very high gross revenues (hundreds of millions to billions) also possess high audience ratings (7-10).</a:t>
            </a:r>
            <a:r>
              <a:rPr lang="en-US" sz="1100">
                <a:solidFill>
                  <a:schemeClr val="dk1"/>
                </a:solidFill>
              </a:rPr>
              <a:t> This implies high audience approval is a necessary, though not sufficient, condition for blockbuster success.</a:t>
            </a:r>
            <a:endParaRPr sz="1100">
              <a:solidFill>
                <a:schemeClr val="dk1"/>
              </a:solidFill>
            </a:endParaRPr>
          </a:p>
          <a:p>
            <a:pPr indent="-298450" lvl="1" marL="914400" rtl="0" algn="l">
              <a:lnSpc>
                <a:spcPct val="115000"/>
              </a:lnSpc>
              <a:spcBef>
                <a:spcPts val="0"/>
              </a:spcBef>
              <a:spcAft>
                <a:spcPts val="0"/>
              </a:spcAft>
              <a:buClr>
                <a:schemeClr val="dk1"/>
              </a:buClr>
              <a:buSzPts val="1100"/>
              <a:buChar char="○"/>
            </a:pPr>
            <a:r>
              <a:rPr b="1" lang="en-US" sz="1100">
                <a:solidFill>
                  <a:schemeClr val="dk1"/>
                </a:solidFill>
              </a:rPr>
              <a:t>Critic Reviews (Rotten Tomatoes) - Data Limitations:</a:t>
            </a:r>
            <a:r>
              <a:rPr lang="en-US" sz="1100">
                <a:solidFill>
                  <a:schemeClr val="dk1"/>
                </a:solidFill>
              </a:rPr>
              <a:t> Our analysis with the provided Rotten Tomatoes data showed an unexpected result (Rotten movies having higher median </a:t>
            </a:r>
            <a:r>
              <a:rPr lang="en-US" sz="1100">
                <a:solidFill>
                  <a:srgbClr val="188038"/>
                </a:solidFill>
                <a:latin typeface="Roboto Mono"/>
                <a:ea typeface="Roboto Mono"/>
                <a:cs typeface="Roboto Mono"/>
                <a:sym typeface="Roboto Mono"/>
              </a:rPr>
              <a:t>box_office</a:t>
            </a:r>
            <a:r>
              <a:rPr lang="en-US" sz="1100">
                <a:solidFill>
                  <a:schemeClr val="dk1"/>
                </a:solidFill>
              </a:rPr>
              <a:t> in that specific subset) and no statistical significance. This is likely due to the limited and possibly unrepresentative nature of the </a:t>
            </a:r>
            <a:r>
              <a:rPr lang="en-US" sz="1100">
                <a:solidFill>
                  <a:srgbClr val="188038"/>
                </a:solidFill>
                <a:latin typeface="Roboto Mono"/>
                <a:ea typeface="Roboto Mono"/>
                <a:cs typeface="Roboto Mono"/>
                <a:sym typeface="Roboto Mono"/>
              </a:rPr>
              <a:t>box_office</a:t>
            </a:r>
            <a:r>
              <a:rPr lang="en-US" sz="1100">
                <a:solidFill>
                  <a:schemeClr val="dk1"/>
                </a:solidFill>
              </a:rPr>
              <a:t> column in the </a:t>
            </a:r>
            <a:r>
              <a:rPr lang="en-US" sz="1100">
                <a:solidFill>
                  <a:srgbClr val="188038"/>
                </a:solidFill>
                <a:latin typeface="Roboto Mono"/>
                <a:ea typeface="Roboto Mono"/>
                <a:cs typeface="Roboto Mono"/>
                <a:sym typeface="Roboto Mono"/>
              </a:rPr>
              <a:t>rt_movie_info_df</a:t>
            </a:r>
            <a:r>
              <a:rPr lang="en-US" sz="1100">
                <a:solidFill>
                  <a:schemeClr val="dk1"/>
                </a:solidFill>
              </a:rPr>
              <a:t> dataset. </a:t>
            </a:r>
            <a:r>
              <a:rPr b="1" lang="en-US" sz="1100">
                <a:solidFill>
                  <a:schemeClr val="dk1"/>
                </a:solidFill>
              </a:rPr>
              <a:t>Therefore, conclusive statements on critic impact from </a:t>
            </a:r>
            <a:r>
              <a:rPr b="1" i="1" lang="en-US" sz="1100">
                <a:solidFill>
                  <a:schemeClr val="dk1"/>
                </a:solidFill>
              </a:rPr>
              <a:t>this specific dataset</a:t>
            </a:r>
            <a:r>
              <a:rPr b="1" lang="en-US" sz="1100">
                <a:solidFill>
                  <a:schemeClr val="dk1"/>
                </a:solidFill>
              </a:rPr>
              <a:t> are unreliable,</a:t>
            </a:r>
            <a:r>
              <a:rPr lang="en-US" sz="1100">
                <a:solidFill>
                  <a:schemeClr val="dk1"/>
                </a:solidFill>
              </a:rPr>
              <a:t> though industry trends generally suggest positive critic reception is beneficial.</a:t>
            </a:r>
            <a:endParaRPr sz="11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sz="1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g367ddc680c1_0_135"/>
          <p:cNvSpPr txBox="1"/>
          <p:nvPr>
            <p:ph type="title"/>
          </p:nvPr>
        </p:nvSpPr>
        <p:spPr>
          <a:xfrm>
            <a:off x="457200" y="122237"/>
            <a:ext cx="7543800" cy="129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BUSINESS RECOMMENDATIONS</a:t>
            </a:r>
            <a:endParaRPr/>
          </a:p>
        </p:txBody>
      </p:sp>
      <p:sp>
        <p:nvSpPr>
          <p:cNvPr id="312" name="Google Shape;312;g367ddc680c1_0_135"/>
          <p:cNvSpPr txBox="1"/>
          <p:nvPr/>
        </p:nvSpPr>
        <p:spPr>
          <a:xfrm>
            <a:off x="188750" y="1677800"/>
            <a:ext cx="8798100" cy="503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US" sz="1000">
                <a:solidFill>
                  <a:schemeClr val="dk1"/>
                </a:solidFill>
              </a:rPr>
              <a:t>Based on these findings, here are three concrete, actionable recommendations for your new movie studio to maximize box office success and profitability:</a:t>
            </a:r>
            <a:endParaRPr sz="1000">
              <a:solidFill>
                <a:schemeClr val="dk1"/>
              </a:solidFill>
            </a:endParaRPr>
          </a:p>
          <a:p>
            <a:pPr indent="-292100" lvl="0" marL="457200" rtl="0" algn="l">
              <a:lnSpc>
                <a:spcPct val="115000"/>
              </a:lnSpc>
              <a:spcBef>
                <a:spcPts val="1200"/>
              </a:spcBef>
              <a:spcAft>
                <a:spcPts val="0"/>
              </a:spcAft>
              <a:buClr>
                <a:schemeClr val="dk1"/>
              </a:buClr>
              <a:buSzPts val="1000"/>
              <a:buAutoNum type="arabicPeriod"/>
            </a:pPr>
            <a:r>
              <a:rPr b="1" lang="en-US" sz="1000">
                <a:solidFill>
                  <a:schemeClr val="dk1"/>
                </a:solidFill>
              </a:rPr>
              <a:t>Strategically Prioritize High-Gross &amp; High-ROI Genres:</a:t>
            </a:r>
            <a:endParaRPr b="1"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US" sz="1000">
                <a:solidFill>
                  <a:schemeClr val="dk1"/>
                </a:solidFill>
              </a:rPr>
              <a:t>Recommendation:</a:t>
            </a:r>
            <a:r>
              <a:rPr lang="en-US" sz="1000">
                <a:solidFill>
                  <a:schemeClr val="dk1"/>
                </a:solidFill>
              </a:rPr>
              <a:t> Dedicate a significant portion of your production budget and development efforts to </a:t>
            </a:r>
            <a:r>
              <a:rPr b="1" lang="en-US" sz="1000">
                <a:solidFill>
                  <a:schemeClr val="dk1"/>
                </a:solidFill>
              </a:rPr>
              <a:t>Animation, Adventure, and Sci-Fi</a:t>
            </a:r>
            <a:r>
              <a:rPr lang="en-US" sz="1000">
                <a:solidFill>
                  <a:schemeClr val="dk1"/>
                </a:solidFill>
              </a:rPr>
              <a:t> for their proven high-gross potential. Simultaneously, invest in a calculated portfolio of </a:t>
            </a:r>
            <a:r>
              <a:rPr b="1" lang="en-US" sz="1000">
                <a:solidFill>
                  <a:schemeClr val="dk1"/>
                </a:solidFill>
              </a:rPr>
              <a:t>well-executed Horror films</a:t>
            </a:r>
            <a:r>
              <a:rPr lang="en-US" sz="1000">
                <a:solidFill>
                  <a:schemeClr val="dk1"/>
                </a:solidFill>
              </a:rPr>
              <a:t> to capitalize on their exceptional return on investment.</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US" sz="1000">
                <a:solidFill>
                  <a:schemeClr val="dk1"/>
                </a:solidFill>
              </a:rPr>
              <a:t>Justification:</a:t>
            </a:r>
            <a:r>
              <a:rPr lang="en-US" sz="1000">
                <a:solidFill>
                  <a:schemeClr val="dk1"/>
                </a:solidFill>
              </a:rPr>
              <a:t> This two-pronged approach balances the pursuit of large-scale blockbusters with the reliable, high-margin profitability offered by the horror genre, optimizing your overall financial portfolio and mitigating risk.</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b="1" lang="en-US" sz="1000">
                <a:solidFill>
                  <a:schemeClr val="dk1"/>
                </a:solidFill>
              </a:rPr>
              <a:t>Practice Prudent Budgeting with a Focus on Profit Maximization:</a:t>
            </a:r>
            <a:endParaRPr b="1"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US" sz="1000">
                <a:solidFill>
                  <a:schemeClr val="dk1"/>
                </a:solidFill>
              </a:rPr>
              <a:t>Recommendation:</a:t>
            </a:r>
            <a:r>
              <a:rPr lang="en-US" sz="1000">
                <a:solidFill>
                  <a:schemeClr val="dk1"/>
                </a:solidFill>
              </a:rPr>
              <a:t> Avoid simply escalating budgets with the assumption of proportionate returns. Conduct rigorous cost-benefit analyses and financial modeling for every project, especially high-budget ones. Aim for an optimal budget that maximizes the profit margin, even if it means not always reaching the absolute highest gross. Consider producing a mix of high-potential, moderately budgeted films alongside selective, meticulously planned tentpole productions.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US" sz="1000">
                <a:solidFill>
                  <a:schemeClr val="dk1"/>
                </a:solidFill>
              </a:rPr>
              <a:t>Justification:</a:t>
            </a:r>
            <a:r>
              <a:rPr lang="en-US" sz="1000">
                <a:solidFill>
                  <a:schemeClr val="dk1"/>
                </a:solidFill>
              </a:rPr>
              <a:t> While larger budgets can lead to higher top-line revenue, they also dramatically increase financial risk. Our analysis shows that high budgets do not guarantee proportional profit, and the variability of outcomes increases significantly. Smart budgeting ensures sustainable profitability rather than just chasing headline-grabbing gross figures.</a:t>
            </a:r>
            <a:endParaRPr sz="1000">
              <a:solidFill>
                <a:schemeClr val="dk1"/>
              </a:solidFill>
            </a:endParaRPr>
          </a:p>
          <a:p>
            <a:pPr indent="-292100" lvl="0" marL="457200" rtl="0" algn="l">
              <a:lnSpc>
                <a:spcPct val="115000"/>
              </a:lnSpc>
              <a:spcBef>
                <a:spcPts val="0"/>
              </a:spcBef>
              <a:spcAft>
                <a:spcPts val="0"/>
              </a:spcAft>
              <a:buClr>
                <a:schemeClr val="dk1"/>
              </a:buClr>
              <a:buSzPts val="1000"/>
              <a:buAutoNum type="arabicPeriod"/>
            </a:pPr>
            <a:r>
              <a:rPr b="1" lang="en-US" sz="1000">
                <a:solidFill>
                  <a:schemeClr val="dk1"/>
                </a:solidFill>
              </a:rPr>
              <a:t>Champion Audience Satisfaction as a Core Principle:</a:t>
            </a:r>
            <a:endParaRPr b="1"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US" sz="1000">
                <a:solidFill>
                  <a:schemeClr val="dk1"/>
                </a:solidFill>
              </a:rPr>
              <a:t>Recommendation:</a:t>
            </a:r>
            <a:r>
              <a:rPr lang="en-US" sz="1000">
                <a:solidFill>
                  <a:schemeClr val="dk1"/>
                </a:solidFill>
              </a:rPr>
              <a:t> Make audience satisfaction a paramount goal from concept development through post-production and marketing. Implement frequent audience testing (e.g., test screenings, sneak peeks) and leverage early feedback. Integrate this feedback to refine the product and build positive word-of-mouth. Strategically highlight positive audience sentiment in all marketing and promotional campaigns.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b="1" lang="en-US" sz="1000">
                <a:solidFill>
                  <a:schemeClr val="dk1"/>
                </a:solidFill>
              </a:rPr>
              <a:t>Justification:</a:t>
            </a:r>
            <a:r>
              <a:rPr lang="en-US" sz="1000">
                <a:solidFill>
                  <a:schemeClr val="dk1"/>
                </a:solidFill>
              </a:rPr>
              <a:t> Our most robust finding indicates that films with high audience ratings are overwhelmingly the ones that achieve massive worldwide gross. Positive audience reception generates organic buzz, which is a powerful and cost-effective driver of box office performance, ultimately translating into higher revenues and a stronger brand for the studio.</a:t>
            </a:r>
            <a:endParaRPr sz="10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US" sz="1000">
                <a:solidFill>
                  <a:schemeClr val="dk1"/>
                </a:solidFill>
              </a:rPr>
              <a:t>By adhering to these data-driven recommendations, your new movie studio can strategically position itself for sustained success and profitability in the competitive film industry.</a:t>
            </a:r>
            <a:endParaRPr sz="10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3952b9019f_0_1"/>
          <p:cNvSpPr txBox="1"/>
          <p:nvPr>
            <p:ph type="title"/>
          </p:nvPr>
        </p:nvSpPr>
        <p:spPr>
          <a:xfrm>
            <a:off x="457200" y="143212"/>
            <a:ext cx="7543800" cy="129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chemeClr val="accent2"/>
                </a:solidFill>
              </a:rPr>
              <a:t>BUSINESS QUESTIONS</a:t>
            </a:r>
            <a:endParaRPr>
              <a:solidFill>
                <a:schemeClr val="accent2"/>
              </a:solidFill>
            </a:endParaRPr>
          </a:p>
        </p:txBody>
      </p:sp>
      <p:sp>
        <p:nvSpPr>
          <p:cNvPr id="184" name="Google Shape;184;g33952b9019f_0_1"/>
          <p:cNvSpPr txBox="1"/>
          <p:nvPr>
            <p:ph idx="1" type="body"/>
          </p:nvPr>
        </p:nvSpPr>
        <p:spPr>
          <a:xfrm>
            <a:off x="457200" y="1719262"/>
            <a:ext cx="8229600" cy="44118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800"/>
              <a:t>This presentation provides a structured approach to analyzing movie datasets to answer the business question:</a:t>
            </a:r>
            <a:endParaRPr sz="1800"/>
          </a:p>
          <a:p>
            <a:pPr indent="0" lvl="0" marL="0" rtl="0" algn="l">
              <a:lnSpc>
                <a:spcPct val="115000"/>
              </a:lnSpc>
              <a:spcBef>
                <a:spcPts val="1200"/>
              </a:spcBef>
              <a:spcAft>
                <a:spcPts val="0"/>
              </a:spcAft>
              <a:buClr>
                <a:schemeClr val="dk1"/>
              </a:buClr>
              <a:buSzPts val="1100"/>
              <a:buFont typeface="Arial"/>
              <a:buNone/>
            </a:pPr>
            <a:r>
              <a:rPr lang="en-US" sz="1800"/>
              <a:t>"What kinds of movies should a new studio produce for financial success?”</a:t>
            </a:r>
            <a:endParaRPr sz="1800"/>
          </a:p>
          <a:p>
            <a:pPr indent="0" lvl="0" marL="0" rtl="0" algn="l">
              <a:lnSpc>
                <a:spcPct val="115000"/>
              </a:lnSpc>
              <a:spcBef>
                <a:spcPts val="1200"/>
              </a:spcBef>
              <a:spcAft>
                <a:spcPts val="0"/>
              </a:spcAft>
              <a:buClr>
                <a:schemeClr val="dk1"/>
              </a:buClr>
              <a:buSzPts val="1100"/>
              <a:buFont typeface="Arial"/>
              <a:buNone/>
            </a:pPr>
            <a:r>
              <a:rPr b="1" lang="en-US" sz="1800"/>
              <a:t>Objectives:</a:t>
            </a:r>
            <a:endParaRPr b="1" sz="1800"/>
          </a:p>
          <a:p>
            <a:pPr indent="0" lvl="0" marL="0" rtl="0" algn="l">
              <a:lnSpc>
                <a:spcPct val="115000"/>
              </a:lnSpc>
              <a:spcBef>
                <a:spcPts val="1200"/>
              </a:spcBef>
              <a:spcAft>
                <a:spcPts val="0"/>
              </a:spcAft>
              <a:buClr>
                <a:schemeClr val="dk1"/>
              </a:buClr>
              <a:buSzPts val="1100"/>
              <a:buFont typeface="Arial"/>
              <a:buNone/>
            </a:pPr>
            <a:r>
              <a:rPr lang="en-US" sz="1800"/>
              <a:t>- Analyze which genres are most profitable.</a:t>
            </a:r>
            <a:endParaRPr sz="1800"/>
          </a:p>
          <a:p>
            <a:pPr indent="0" lvl="0" marL="0" rtl="0" algn="l">
              <a:lnSpc>
                <a:spcPct val="115000"/>
              </a:lnSpc>
              <a:spcBef>
                <a:spcPts val="1200"/>
              </a:spcBef>
              <a:spcAft>
                <a:spcPts val="0"/>
              </a:spcAft>
              <a:buClr>
                <a:schemeClr val="dk1"/>
              </a:buClr>
              <a:buSzPts val="1100"/>
              <a:buFont typeface="Arial"/>
              <a:buNone/>
            </a:pPr>
            <a:r>
              <a:rPr lang="en-US" sz="1800"/>
              <a:t>- Examine the relationship between production budget and revenue.</a:t>
            </a:r>
            <a:endParaRPr sz="1800"/>
          </a:p>
          <a:p>
            <a:pPr indent="0" lvl="0" marL="0" rtl="0" algn="l">
              <a:lnSpc>
                <a:spcPct val="115000"/>
              </a:lnSpc>
              <a:spcBef>
                <a:spcPts val="1200"/>
              </a:spcBef>
              <a:spcAft>
                <a:spcPts val="0"/>
              </a:spcAft>
              <a:buClr>
                <a:schemeClr val="dk1"/>
              </a:buClr>
              <a:buSzPts val="1100"/>
              <a:buFont typeface="Arial"/>
              <a:buNone/>
            </a:pPr>
            <a:r>
              <a:rPr lang="en-US" sz="1800"/>
              <a:t>- Assess the impact of review scores on financial performance.</a:t>
            </a:r>
            <a:endParaRPr sz="1800"/>
          </a:p>
          <a:p>
            <a:pPr indent="0" lvl="0" marL="0" rtl="0" algn="l">
              <a:lnSpc>
                <a:spcPct val="115000"/>
              </a:lnSpc>
              <a:spcBef>
                <a:spcPts val="1200"/>
              </a:spcBef>
              <a:spcAft>
                <a:spcPts val="0"/>
              </a:spcAft>
              <a:buClr>
                <a:schemeClr val="dk1"/>
              </a:buClr>
              <a:buSzPts val="1100"/>
              <a:buFont typeface="Arial"/>
              <a:buNone/>
            </a:pPr>
            <a:r>
              <a:rPr lang="en-US" sz="1800"/>
              <a:t>By integrating multiple movie datasets, we aim to provide actionable insights for new studios to maximize their chances of financial success.</a:t>
            </a:r>
            <a:endParaRPr sz="1800"/>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
          <p:cNvSpPr txBox="1"/>
          <p:nvPr>
            <p:ph type="title"/>
          </p:nvPr>
        </p:nvSpPr>
        <p:spPr>
          <a:xfrm>
            <a:off x="457200" y="12223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Calibri"/>
              <a:buNone/>
            </a:pPr>
            <a:r>
              <a:rPr lang="en-US"/>
              <a:t>DATA UNDERSTANDING</a:t>
            </a:r>
            <a:endParaRPr/>
          </a:p>
          <a:p>
            <a:pPr indent="0" lvl="0" marL="0" rtl="0" algn="l">
              <a:lnSpc>
                <a:spcPct val="100000"/>
              </a:lnSpc>
              <a:spcBef>
                <a:spcPts val="0"/>
              </a:spcBef>
              <a:spcAft>
                <a:spcPts val="0"/>
              </a:spcAft>
              <a:buClr>
                <a:schemeClr val="dk2"/>
              </a:buClr>
              <a:buSzPts val="3900"/>
              <a:buFont typeface="Calibri"/>
              <a:buNone/>
            </a:pPr>
            <a:r>
              <a:rPr lang="en-US">
                <a:solidFill>
                  <a:schemeClr val="accent2"/>
                </a:solidFill>
              </a:rPr>
              <a:t>DATASETS OVERVIEW</a:t>
            </a:r>
            <a:endParaRPr>
              <a:solidFill>
                <a:schemeClr val="accent2"/>
              </a:solidFill>
            </a:endParaRPr>
          </a:p>
        </p:txBody>
      </p:sp>
      <p:sp>
        <p:nvSpPr>
          <p:cNvPr id="190" name="Google Shape;190;p3"/>
          <p:cNvSpPr txBox="1"/>
          <p:nvPr>
            <p:ph idx="1" type="body"/>
          </p:nvPr>
        </p:nvSpPr>
        <p:spPr>
          <a:xfrm>
            <a:off x="457200" y="1719262"/>
            <a:ext cx="8229600" cy="4411662"/>
          </a:xfrm>
          <a:prstGeom prst="rect">
            <a:avLst/>
          </a:prstGeom>
          <a:noFill/>
          <a:ln>
            <a:noFill/>
          </a:ln>
        </p:spPr>
        <p:txBody>
          <a:bodyPr anchorCtr="0" anchor="t" bIns="45700" lIns="91425" spcFirstLastPara="1" rIns="91425" wrap="square" tIns="45700">
            <a:noAutofit/>
          </a:bodyPr>
          <a:lstStyle/>
          <a:p>
            <a:pPr indent="0" lvl="0" marL="342900" marR="0" rtl="0" algn="l">
              <a:lnSpc>
                <a:spcPct val="100000"/>
              </a:lnSpc>
              <a:spcBef>
                <a:spcPts val="0"/>
              </a:spcBef>
              <a:spcAft>
                <a:spcPts val="0"/>
              </a:spcAft>
              <a:buNone/>
            </a:pPr>
            <a:r>
              <a:t/>
            </a:r>
            <a:endParaRPr b="0" i="0" sz="3000" u="none" cap="none" strike="noStrike">
              <a:solidFill>
                <a:schemeClr val="dk1"/>
              </a:solidFill>
              <a:latin typeface="Calibri"/>
              <a:ea typeface="Calibri"/>
              <a:cs typeface="Calibri"/>
              <a:sym typeface="Calibri"/>
            </a:endParaRPr>
          </a:p>
          <a:p>
            <a:pPr indent="-209550" lvl="0" marL="342900" marR="0" rtl="0" algn="l">
              <a:spcBef>
                <a:spcPts val="600"/>
              </a:spcBef>
              <a:spcAft>
                <a:spcPts val="0"/>
              </a:spcAft>
              <a:buClr>
                <a:schemeClr val="dk2"/>
              </a:buClr>
              <a:buSzPts val="2100"/>
              <a:buFont typeface="Noto Sans Symbols"/>
              <a:buNone/>
            </a:pPr>
            <a:r>
              <a:t/>
            </a:r>
            <a:endParaRPr b="0" i="0" sz="3000" u="none">
              <a:solidFill>
                <a:schemeClr val="dk1"/>
              </a:solidFill>
              <a:latin typeface="Calibri"/>
              <a:ea typeface="Calibri"/>
              <a:cs typeface="Calibri"/>
              <a:sym typeface="Calibri"/>
            </a:endParaRPr>
          </a:p>
        </p:txBody>
      </p:sp>
      <p:graphicFrame>
        <p:nvGraphicFramePr>
          <p:cNvPr id="191" name="Google Shape;191;p3"/>
          <p:cNvGraphicFramePr/>
          <p:nvPr/>
        </p:nvGraphicFramePr>
        <p:xfrm>
          <a:off x="595950" y="1905000"/>
          <a:ext cx="3000000" cy="3000000"/>
        </p:xfrm>
        <a:graphic>
          <a:graphicData uri="http://schemas.openxmlformats.org/drawingml/2006/table">
            <a:tbl>
              <a:tblPr>
                <a:noFill/>
                <a:tableStyleId>{D7B5D939-219B-431F-B917-9ACDEF7415C7}</a:tableStyleId>
              </a:tblPr>
              <a:tblGrid>
                <a:gridCol w="2696950"/>
                <a:gridCol w="2696950"/>
                <a:gridCol w="2696950"/>
              </a:tblGrid>
              <a:tr h="387025">
                <a:tc>
                  <a:txBody>
                    <a:bodyPr/>
                    <a:lstStyle/>
                    <a:p>
                      <a:pPr indent="0" lvl="0" marL="0" rtl="0" algn="ctr">
                        <a:lnSpc>
                          <a:spcPct val="115000"/>
                        </a:lnSpc>
                        <a:spcBef>
                          <a:spcPts val="0"/>
                        </a:spcBef>
                        <a:spcAft>
                          <a:spcPts val="0"/>
                        </a:spcAft>
                        <a:buNone/>
                      </a:pPr>
                      <a:r>
                        <a:rPr b="1" lang="en-US" sz="1100"/>
                        <a:t>Dataset Name</a:t>
                      </a:r>
                      <a:endParaRPr b="1" sz="1100"/>
                    </a:p>
                  </a:txBody>
                  <a:tcPr marT="91425" marB="91425" marR="91425" marL="91425"/>
                </a:tc>
                <a:tc>
                  <a:txBody>
                    <a:bodyPr/>
                    <a:lstStyle/>
                    <a:p>
                      <a:pPr indent="0" lvl="0" marL="0" rtl="0" algn="ctr">
                        <a:lnSpc>
                          <a:spcPct val="115000"/>
                        </a:lnSpc>
                        <a:spcBef>
                          <a:spcPts val="0"/>
                        </a:spcBef>
                        <a:spcAft>
                          <a:spcPts val="0"/>
                        </a:spcAft>
                        <a:buNone/>
                      </a:pPr>
                      <a:r>
                        <a:rPr b="1" lang="en-US" sz="1100"/>
                        <a:t>Description</a:t>
                      </a:r>
                      <a:endParaRPr b="1" sz="1100"/>
                    </a:p>
                  </a:txBody>
                  <a:tcPr marT="91425" marB="91425" marR="91425" marL="91425"/>
                </a:tc>
                <a:tc>
                  <a:txBody>
                    <a:bodyPr/>
                    <a:lstStyle/>
                    <a:p>
                      <a:pPr indent="0" lvl="0" marL="0" rtl="0" algn="ctr">
                        <a:lnSpc>
                          <a:spcPct val="115000"/>
                        </a:lnSpc>
                        <a:spcBef>
                          <a:spcPts val="0"/>
                        </a:spcBef>
                        <a:spcAft>
                          <a:spcPts val="0"/>
                        </a:spcAft>
                        <a:buNone/>
                      </a:pPr>
                      <a:r>
                        <a:rPr b="1" lang="en-US" sz="1100"/>
                        <a:t>Key Columns</a:t>
                      </a:r>
                      <a:endParaRPr b="1" sz="1100"/>
                    </a:p>
                  </a:txBody>
                  <a:tcPr marT="91425" marB="91425" marR="91425" marL="91425"/>
                </a:tc>
              </a:tr>
              <a:tr h="619175">
                <a:tc>
                  <a:txBody>
                    <a:bodyPr/>
                    <a:lstStyle/>
                    <a:p>
                      <a:pPr indent="0" lvl="0" marL="0" rtl="0" algn="l">
                        <a:spcBef>
                          <a:spcPts val="0"/>
                        </a:spcBef>
                        <a:spcAft>
                          <a:spcPts val="0"/>
                        </a:spcAft>
                        <a:buNone/>
                      </a:pPr>
                      <a:r>
                        <a:rPr lang="en-US"/>
                        <a:t>Box Office Mojo (bom_gross_df)</a:t>
                      </a:r>
                      <a:endParaRPr/>
                    </a:p>
                  </a:txBody>
                  <a:tcPr marT="91425" marB="91425" marR="91425" marL="91425"/>
                </a:tc>
                <a:tc>
                  <a:txBody>
                    <a:bodyPr/>
                    <a:lstStyle/>
                    <a:p>
                      <a:pPr indent="0" lvl="0" marL="0" rtl="0" algn="l">
                        <a:spcBef>
                          <a:spcPts val="0"/>
                        </a:spcBef>
                        <a:spcAft>
                          <a:spcPts val="0"/>
                        </a:spcAft>
                        <a:buNone/>
                      </a:pPr>
                      <a:r>
                        <a:rPr lang="en-US"/>
                        <a:t>Domestic and foreign gross revenues by movie</a:t>
                      </a:r>
                      <a:endParaRPr/>
                    </a:p>
                  </a:txBody>
                  <a:tcPr marT="91425" marB="91425" marR="91425" marL="91425"/>
                </a:tc>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title</a:t>
                      </a:r>
                      <a:r>
                        <a:rPr lang="en-US" sz="1100"/>
                        <a:t>, </a:t>
                      </a:r>
                      <a:r>
                        <a:rPr lang="en-US" sz="1100">
                          <a:solidFill>
                            <a:srgbClr val="188038"/>
                          </a:solidFill>
                          <a:latin typeface="Roboto Mono"/>
                          <a:ea typeface="Roboto Mono"/>
                          <a:cs typeface="Roboto Mono"/>
                          <a:sym typeface="Roboto Mono"/>
                        </a:rPr>
                        <a:t>domestic_gross</a:t>
                      </a:r>
                      <a:r>
                        <a:rPr lang="en-US" sz="1100"/>
                        <a:t>, </a:t>
                      </a:r>
                      <a:r>
                        <a:rPr lang="en-US" sz="1100">
                          <a:solidFill>
                            <a:srgbClr val="188038"/>
                          </a:solidFill>
                          <a:latin typeface="Roboto Mono"/>
                          <a:ea typeface="Roboto Mono"/>
                          <a:cs typeface="Roboto Mono"/>
                          <a:sym typeface="Roboto Mono"/>
                        </a:rPr>
                        <a:t>foreign_gross</a:t>
                      </a:r>
                      <a:r>
                        <a:rPr lang="en-US" sz="1100"/>
                        <a:t>, </a:t>
                      </a:r>
                      <a:r>
                        <a:rPr lang="en-US" sz="1100">
                          <a:solidFill>
                            <a:srgbClr val="188038"/>
                          </a:solidFill>
                          <a:latin typeface="Roboto Mono"/>
                          <a:ea typeface="Roboto Mono"/>
                          <a:cs typeface="Roboto Mono"/>
                          <a:sym typeface="Roboto Mono"/>
                        </a:rPr>
                        <a:t>year</a:t>
                      </a:r>
                      <a:endParaRPr sz="1100">
                        <a:solidFill>
                          <a:srgbClr val="188038"/>
                        </a:solidFill>
                        <a:latin typeface="Roboto Mono"/>
                        <a:ea typeface="Roboto Mono"/>
                        <a:cs typeface="Roboto Mono"/>
                        <a:sym typeface="Roboto Mono"/>
                      </a:endParaRPr>
                    </a:p>
                  </a:txBody>
                  <a:tcPr marT="91425" marB="91425" marR="91425" marL="91425"/>
                </a:tc>
              </a:tr>
              <a:tr h="619175">
                <a:tc>
                  <a:txBody>
                    <a:bodyPr/>
                    <a:lstStyle/>
                    <a:p>
                      <a:pPr indent="0" lvl="0" marL="0" rtl="0" algn="l">
                        <a:spcBef>
                          <a:spcPts val="0"/>
                        </a:spcBef>
                        <a:spcAft>
                          <a:spcPts val="0"/>
                        </a:spcAft>
                        <a:buNone/>
                      </a:pPr>
                      <a:r>
                        <a:rPr lang="en-US"/>
                        <a:t>IMDb Movie Basics (imdb_movie_basics_df)</a:t>
                      </a:r>
                      <a:endParaRPr/>
                    </a:p>
                  </a:txBody>
                  <a:tcPr marT="91425" marB="91425" marR="91425" marL="91425"/>
                </a:tc>
                <a:tc>
                  <a:txBody>
                    <a:bodyPr/>
                    <a:lstStyle/>
                    <a:p>
                      <a:pPr indent="0" lvl="0" marL="0" rtl="0" algn="l">
                        <a:spcBef>
                          <a:spcPts val="0"/>
                        </a:spcBef>
                        <a:spcAft>
                          <a:spcPts val="0"/>
                        </a:spcAft>
                        <a:buNone/>
                      </a:pPr>
                      <a:r>
                        <a:rPr lang="en-US"/>
                        <a:t>Core movie details and genres</a:t>
                      </a:r>
                      <a:endParaRPr/>
                    </a:p>
                  </a:txBody>
                  <a:tcPr marT="91425" marB="91425" marR="91425" marL="91425"/>
                </a:tc>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movie_id</a:t>
                      </a:r>
                      <a:r>
                        <a:rPr lang="en-US" sz="1100"/>
                        <a:t>, </a:t>
                      </a:r>
                      <a:r>
                        <a:rPr lang="en-US" sz="1100">
                          <a:solidFill>
                            <a:srgbClr val="188038"/>
                          </a:solidFill>
                          <a:latin typeface="Roboto Mono"/>
                          <a:ea typeface="Roboto Mono"/>
                          <a:cs typeface="Roboto Mono"/>
                          <a:sym typeface="Roboto Mono"/>
                        </a:rPr>
                        <a:t>primary_title</a:t>
                      </a:r>
                      <a:r>
                        <a:rPr lang="en-US" sz="1100"/>
                        <a:t>, </a:t>
                      </a:r>
                      <a:r>
                        <a:rPr lang="en-US" sz="1100">
                          <a:solidFill>
                            <a:srgbClr val="188038"/>
                          </a:solidFill>
                          <a:latin typeface="Roboto Mono"/>
                          <a:ea typeface="Roboto Mono"/>
                          <a:cs typeface="Roboto Mono"/>
                          <a:sym typeface="Roboto Mono"/>
                        </a:rPr>
                        <a:t>genres</a:t>
                      </a:r>
                      <a:endParaRPr sz="1100">
                        <a:solidFill>
                          <a:srgbClr val="188038"/>
                        </a:solidFill>
                        <a:latin typeface="Roboto Mono"/>
                        <a:ea typeface="Roboto Mono"/>
                        <a:cs typeface="Roboto Mono"/>
                        <a:sym typeface="Roboto Mono"/>
                      </a:endParaRPr>
                    </a:p>
                  </a:txBody>
                  <a:tcPr marT="91425" marB="91425" marR="91425" marL="91425"/>
                </a:tc>
              </a:tr>
              <a:tr h="619175">
                <a:tc>
                  <a:txBody>
                    <a:bodyPr/>
                    <a:lstStyle/>
                    <a:p>
                      <a:pPr indent="0" lvl="0" marL="0" rtl="0" algn="l">
                        <a:spcBef>
                          <a:spcPts val="0"/>
                        </a:spcBef>
                        <a:spcAft>
                          <a:spcPts val="0"/>
                        </a:spcAft>
                        <a:buNone/>
                      </a:pPr>
                      <a:r>
                        <a:rPr lang="en-US"/>
                        <a:t>IMDb Movie Ratings (imdb_movie_ratings_df)</a:t>
                      </a:r>
                      <a:endParaRPr/>
                    </a:p>
                  </a:txBody>
                  <a:tcPr marT="91425" marB="91425" marR="91425" marL="91425"/>
                </a:tc>
                <a:tc>
                  <a:txBody>
                    <a:bodyPr/>
                    <a:lstStyle/>
                    <a:p>
                      <a:pPr indent="0" lvl="0" marL="0" rtl="0" algn="l">
                        <a:spcBef>
                          <a:spcPts val="0"/>
                        </a:spcBef>
                        <a:spcAft>
                          <a:spcPts val="0"/>
                        </a:spcAft>
                        <a:buNone/>
                      </a:pPr>
                      <a:r>
                        <a:rPr lang="en-US"/>
                        <a:t>IMDb ratings and vote counts</a:t>
                      </a:r>
                      <a:endParaRPr/>
                    </a:p>
                  </a:txBody>
                  <a:tcPr marT="91425" marB="91425" marR="91425" marL="91425"/>
                </a:tc>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movie_id</a:t>
                      </a:r>
                      <a:r>
                        <a:rPr lang="en-US" sz="1100"/>
                        <a:t>, </a:t>
                      </a:r>
                      <a:r>
                        <a:rPr lang="en-US" sz="1100">
                          <a:solidFill>
                            <a:srgbClr val="188038"/>
                          </a:solidFill>
                          <a:latin typeface="Roboto Mono"/>
                          <a:ea typeface="Roboto Mono"/>
                          <a:cs typeface="Roboto Mono"/>
                          <a:sym typeface="Roboto Mono"/>
                        </a:rPr>
                        <a:t>averagerating</a:t>
                      </a:r>
                      <a:r>
                        <a:rPr lang="en-US" sz="1100"/>
                        <a:t>, </a:t>
                      </a:r>
                      <a:r>
                        <a:rPr lang="en-US" sz="1100">
                          <a:solidFill>
                            <a:srgbClr val="188038"/>
                          </a:solidFill>
                          <a:latin typeface="Roboto Mono"/>
                          <a:ea typeface="Roboto Mono"/>
                          <a:cs typeface="Roboto Mono"/>
                          <a:sym typeface="Roboto Mono"/>
                        </a:rPr>
                        <a:t>numvotes</a:t>
                      </a:r>
                      <a:endParaRPr sz="1100">
                        <a:solidFill>
                          <a:srgbClr val="188038"/>
                        </a:solidFill>
                        <a:latin typeface="Roboto Mono"/>
                        <a:ea typeface="Roboto Mono"/>
                        <a:cs typeface="Roboto Mono"/>
                        <a:sym typeface="Roboto Mono"/>
                      </a:endParaRPr>
                    </a:p>
                  </a:txBody>
                  <a:tcPr marT="91425" marB="91425" marR="91425" marL="91425"/>
                </a:tc>
              </a:tr>
              <a:tr h="619175">
                <a:tc>
                  <a:txBody>
                    <a:bodyPr/>
                    <a:lstStyle/>
                    <a:p>
                      <a:pPr indent="0" lvl="0" marL="0" rtl="0" algn="l">
                        <a:spcBef>
                          <a:spcPts val="0"/>
                        </a:spcBef>
                        <a:spcAft>
                          <a:spcPts val="0"/>
                        </a:spcAft>
                        <a:buNone/>
                      </a:pPr>
                      <a:r>
                        <a:rPr lang="en-US"/>
                        <a:t>Rotten Tomatoes Info (rt_movie_info_df)</a:t>
                      </a:r>
                      <a:endParaRPr/>
                    </a:p>
                  </a:txBody>
                  <a:tcPr marT="91425" marB="91425" marR="91425" marL="91425"/>
                </a:tc>
                <a:tc>
                  <a:txBody>
                    <a:bodyPr/>
                    <a:lstStyle/>
                    <a:p>
                      <a:pPr indent="0" lvl="0" marL="0" rtl="0" algn="l">
                        <a:spcBef>
                          <a:spcPts val="0"/>
                        </a:spcBef>
                        <a:spcAft>
                          <a:spcPts val="0"/>
                        </a:spcAft>
                        <a:buNone/>
                      </a:pPr>
                      <a:r>
                        <a:rPr lang="en-US"/>
                        <a:t>Movie synopses, ratings, genres, box office</a:t>
                      </a:r>
                      <a:endParaRPr/>
                    </a:p>
                  </a:txBody>
                  <a:tcPr marT="91425" marB="91425" marR="91425" marL="91425"/>
                </a:tc>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rating</a:t>
                      </a:r>
                      <a:r>
                        <a:rPr lang="en-US" sz="1100"/>
                        <a:t>, </a:t>
                      </a:r>
                      <a:r>
                        <a:rPr lang="en-US" sz="1100">
                          <a:solidFill>
                            <a:srgbClr val="188038"/>
                          </a:solidFill>
                          <a:latin typeface="Roboto Mono"/>
                          <a:ea typeface="Roboto Mono"/>
                          <a:cs typeface="Roboto Mono"/>
                          <a:sym typeface="Roboto Mono"/>
                        </a:rPr>
                        <a:t>genre</a:t>
                      </a:r>
                      <a:r>
                        <a:rPr lang="en-US" sz="1100"/>
                        <a:t>, </a:t>
                      </a:r>
                      <a:r>
                        <a:rPr lang="en-US" sz="1100">
                          <a:solidFill>
                            <a:srgbClr val="188038"/>
                          </a:solidFill>
                          <a:latin typeface="Roboto Mono"/>
                          <a:ea typeface="Roboto Mono"/>
                          <a:cs typeface="Roboto Mono"/>
                          <a:sym typeface="Roboto Mono"/>
                        </a:rPr>
                        <a:t>box_office</a:t>
                      </a:r>
                      <a:endParaRPr sz="1100">
                        <a:solidFill>
                          <a:srgbClr val="188038"/>
                        </a:solidFill>
                        <a:latin typeface="Roboto Mono"/>
                        <a:ea typeface="Roboto Mono"/>
                        <a:cs typeface="Roboto Mono"/>
                        <a:sym typeface="Roboto Mono"/>
                      </a:endParaRPr>
                    </a:p>
                  </a:txBody>
                  <a:tcPr marT="91425" marB="91425" marR="91425" marL="91425"/>
                </a:tc>
              </a:tr>
              <a:tr h="619175">
                <a:tc>
                  <a:txBody>
                    <a:bodyPr/>
                    <a:lstStyle/>
                    <a:p>
                      <a:pPr indent="0" lvl="0" marL="0" rtl="0" algn="l">
                        <a:spcBef>
                          <a:spcPts val="0"/>
                        </a:spcBef>
                        <a:spcAft>
                          <a:spcPts val="0"/>
                        </a:spcAft>
                        <a:buNone/>
                      </a:pPr>
                      <a:r>
                        <a:rPr lang="en-US"/>
                        <a:t>Rotten Tomatoes Reviews (rt_reviews_df)</a:t>
                      </a:r>
                      <a:endParaRPr/>
                    </a:p>
                  </a:txBody>
                  <a:tcPr marT="91425" marB="91425" marR="91425" marL="91425"/>
                </a:tc>
                <a:tc>
                  <a:txBody>
                    <a:bodyPr/>
                    <a:lstStyle/>
                    <a:p>
                      <a:pPr indent="0" lvl="0" marL="0" rtl="0" algn="l">
                        <a:spcBef>
                          <a:spcPts val="0"/>
                        </a:spcBef>
                        <a:spcAft>
                          <a:spcPts val="0"/>
                        </a:spcAft>
                        <a:buNone/>
                      </a:pPr>
                      <a:r>
                        <a:rPr lang="en-US"/>
                        <a:t>Critic reviews and freshness scores</a:t>
                      </a:r>
                      <a:endParaRPr/>
                    </a:p>
                  </a:txBody>
                  <a:tcPr marT="91425" marB="91425" marR="91425" marL="91425"/>
                </a:tc>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review</a:t>
                      </a:r>
                      <a:r>
                        <a:rPr lang="en-US" sz="1100"/>
                        <a:t>, </a:t>
                      </a:r>
                      <a:r>
                        <a:rPr lang="en-US" sz="1100">
                          <a:solidFill>
                            <a:srgbClr val="188038"/>
                          </a:solidFill>
                          <a:latin typeface="Roboto Mono"/>
                          <a:ea typeface="Roboto Mono"/>
                          <a:cs typeface="Roboto Mono"/>
                          <a:sym typeface="Roboto Mono"/>
                        </a:rPr>
                        <a:t>rating</a:t>
                      </a:r>
                      <a:r>
                        <a:rPr lang="en-US" sz="1100"/>
                        <a:t>, </a:t>
                      </a:r>
                      <a:r>
                        <a:rPr lang="en-US" sz="1100">
                          <a:solidFill>
                            <a:srgbClr val="188038"/>
                          </a:solidFill>
                          <a:latin typeface="Roboto Mono"/>
                          <a:ea typeface="Roboto Mono"/>
                          <a:cs typeface="Roboto Mono"/>
                          <a:sym typeface="Roboto Mono"/>
                        </a:rPr>
                        <a:t>fresh</a:t>
                      </a:r>
                      <a:endParaRPr sz="1100">
                        <a:solidFill>
                          <a:srgbClr val="188038"/>
                        </a:solidFill>
                        <a:latin typeface="Roboto Mono"/>
                        <a:ea typeface="Roboto Mono"/>
                        <a:cs typeface="Roboto Mono"/>
                        <a:sym typeface="Roboto Mono"/>
                      </a:endParaRPr>
                    </a:p>
                  </a:txBody>
                  <a:tcPr marT="91425" marB="91425" marR="91425" marL="91425"/>
                </a:tc>
              </a:tr>
              <a:tr h="619175">
                <a:tc>
                  <a:txBody>
                    <a:bodyPr/>
                    <a:lstStyle/>
                    <a:p>
                      <a:pPr indent="0" lvl="0" marL="0" rtl="0" algn="l">
                        <a:spcBef>
                          <a:spcPts val="0"/>
                        </a:spcBef>
                        <a:spcAft>
                          <a:spcPts val="0"/>
                        </a:spcAft>
                        <a:buNone/>
                      </a:pPr>
                      <a:r>
                        <a:rPr lang="en-US"/>
                        <a:t>TMDb Movies (tmdb_movies_df)</a:t>
                      </a:r>
                      <a:endParaRPr/>
                    </a:p>
                  </a:txBody>
                  <a:tcPr marT="91425" marB="91425" marR="91425" marL="91425"/>
                </a:tc>
                <a:tc>
                  <a:txBody>
                    <a:bodyPr/>
                    <a:lstStyle/>
                    <a:p>
                      <a:pPr indent="0" lvl="0" marL="0" rtl="0" algn="l">
                        <a:spcBef>
                          <a:spcPts val="0"/>
                        </a:spcBef>
                        <a:spcAft>
                          <a:spcPts val="0"/>
                        </a:spcAft>
                        <a:buNone/>
                      </a:pPr>
                      <a:r>
                        <a:rPr lang="en-US"/>
                        <a:t>Movie popularity and ratings from TMDb</a:t>
                      </a:r>
                      <a:endParaRPr/>
                    </a:p>
                  </a:txBody>
                  <a:tcPr marT="91425" marB="91425" marR="91425" marL="91425"/>
                </a:tc>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title</a:t>
                      </a:r>
                      <a:r>
                        <a:rPr lang="en-US" sz="1100"/>
                        <a:t>, </a:t>
                      </a:r>
                      <a:r>
                        <a:rPr lang="en-US" sz="1100">
                          <a:solidFill>
                            <a:srgbClr val="188038"/>
                          </a:solidFill>
                          <a:latin typeface="Roboto Mono"/>
                          <a:ea typeface="Roboto Mono"/>
                          <a:cs typeface="Roboto Mono"/>
                          <a:sym typeface="Roboto Mono"/>
                        </a:rPr>
                        <a:t>popularity</a:t>
                      </a:r>
                      <a:r>
                        <a:rPr lang="en-US" sz="1100"/>
                        <a:t>, </a:t>
                      </a:r>
                      <a:r>
                        <a:rPr lang="en-US" sz="1100">
                          <a:solidFill>
                            <a:srgbClr val="188038"/>
                          </a:solidFill>
                          <a:latin typeface="Roboto Mono"/>
                          <a:ea typeface="Roboto Mono"/>
                          <a:cs typeface="Roboto Mono"/>
                          <a:sym typeface="Roboto Mono"/>
                        </a:rPr>
                        <a:t>vote_average</a:t>
                      </a:r>
                      <a:endParaRPr sz="1100">
                        <a:solidFill>
                          <a:srgbClr val="188038"/>
                        </a:solidFill>
                        <a:latin typeface="Roboto Mono"/>
                        <a:ea typeface="Roboto Mono"/>
                        <a:cs typeface="Roboto Mono"/>
                        <a:sym typeface="Roboto Mono"/>
                      </a:endParaRPr>
                    </a:p>
                  </a:txBody>
                  <a:tcPr marT="91425" marB="91425" marR="91425" marL="91425"/>
                </a:tc>
              </a:tr>
              <a:tr h="619175">
                <a:tc>
                  <a:txBody>
                    <a:bodyPr/>
                    <a:lstStyle/>
                    <a:p>
                      <a:pPr indent="0" lvl="0" marL="0" rtl="0" algn="l">
                        <a:spcBef>
                          <a:spcPts val="0"/>
                        </a:spcBef>
                        <a:spcAft>
                          <a:spcPts val="0"/>
                        </a:spcAft>
                        <a:buNone/>
                      </a:pPr>
                      <a:r>
                        <a:rPr lang="en-US"/>
                        <a:t>The Numbers Budgets (tn_budgets_df)</a:t>
                      </a:r>
                      <a:endParaRPr/>
                    </a:p>
                  </a:txBody>
                  <a:tcPr marT="91425" marB="91425" marR="91425" marL="91425"/>
                </a:tc>
                <a:tc>
                  <a:txBody>
                    <a:bodyPr/>
                    <a:lstStyle/>
                    <a:p>
                      <a:pPr indent="0" lvl="0" marL="0" rtl="0" algn="l">
                        <a:spcBef>
                          <a:spcPts val="0"/>
                        </a:spcBef>
                        <a:spcAft>
                          <a:spcPts val="0"/>
                        </a:spcAft>
                        <a:buNone/>
                      </a:pPr>
                      <a:r>
                        <a:rPr lang="en-US"/>
                        <a:t>Movie budgets and worldwide gross</a:t>
                      </a:r>
                      <a:endParaRPr/>
                    </a:p>
                  </a:txBody>
                  <a:tcPr marT="91425" marB="91425" marR="91425" marL="91425"/>
                </a:tc>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movie</a:t>
                      </a:r>
                      <a:r>
                        <a:rPr lang="en-US" sz="1100"/>
                        <a:t>, </a:t>
                      </a:r>
                      <a:r>
                        <a:rPr lang="en-US" sz="1100">
                          <a:solidFill>
                            <a:srgbClr val="188038"/>
                          </a:solidFill>
                          <a:latin typeface="Roboto Mono"/>
                          <a:ea typeface="Roboto Mono"/>
                          <a:cs typeface="Roboto Mono"/>
                          <a:sym typeface="Roboto Mono"/>
                        </a:rPr>
                        <a:t>production_budget</a:t>
                      </a:r>
                      <a:r>
                        <a:rPr lang="en-US" sz="1100"/>
                        <a:t>, </a:t>
                      </a:r>
                      <a:r>
                        <a:rPr lang="en-US" sz="1100">
                          <a:solidFill>
                            <a:srgbClr val="188038"/>
                          </a:solidFill>
                          <a:latin typeface="Roboto Mono"/>
                          <a:ea typeface="Roboto Mono"/>
                          <a:cs typeface="Roboto Mono"/>
                          <a:sym typeface="Roboto Mono"/>
                        </a:rPr>
                        <a:t>worldwide_gross</a:t>
                      </a:r>
                      <a:endParaRPr sz="1100">
                        <a:solidFill>
                          <a:srgbClr val="188038"/>
                        </a:solidFill>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
          <p:cNvSpPr txBox="1"/>
          <p:nvPr>
            <p:ph type="title"/>
          </p:nvPr>
        </p:nvSpPr>
        <p:spPr>
          <a:xfrm>
            <a:off x="472250" y="107187"/>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Calibri"/>
              <a:buNone/>
            </a:pPr>
            <a:r>
              <a:rPr b="1" i="0" lang="en-US" sz="3900" u="none">
                <a:solidFill>
                  <a:schemeClr val="accent2"/>
                </a:solidFill>
                <a:latin typeface="Calibri"/>
                <a:ea typeface="Calibri"/>
                <a:cs typeface="Calibri"/>
                <a:sym typeface="Calibri"/>
              </a:rPr>
              <a:t>D</a:t>
            </a:r>
            <a:r>
              <a:rPr lang="en-US">
                <a:solidFill>
                  <a:schemeClr val="accent2"/>
                </a:solidFill>
              </a:rPr>
              <a:t>ATASET SUMMARIES (DF.INFO)</a:t>
            </a:r>
            <a:endParaRPr>
              <a:solidFill>
                <a:schemeClr val="accent2"/>
              </a:solidFill>
            </a:endParaRPr>
          </a:p>
        </p:txBody>
      </p:sp>
      <p:graphicFrame>
        <p:nvGraphicFramePr>
          <p:cNvPr id="197" name="Google Shape;197;p4"/>
          <p:cNvGraphicFramePr/>
          <p:nvPr/>
        </p:nvGraphicFramePr>
        <p:xfrm>
          <a:off x="171313" y="1768700"/>
          <a:ext cx="3000000" cy="3000000"/>
        </p:xfrm>
        <a:graphic>
          <a:graphicData uri="http://schemas.openxmlformats.org/drawingml/2006/table">
            <a:tbl>
              <a:tblPr>
                <a:noFill/>
                <a:tableStyleId>{D7B5D939-219B-431F-B917-9ACDEF7415C7}</a:tableStyleId>
              </a:tblPr>
              <a:tblGrid>
                <a:gridCol w="1990175"/>
                <a:gridCol w="929775"/>
                <a:gridCol w="887800"/>
                <a:gridCol w="4983200"/>
              </a:tblGrid>
              <a:tr h="348175">
                <a:tc>
                  <a:txBody>
                    <a:bodyPr/>
                    <a:lstStyle/>
                    <a:p>
                      <a:pPr indent="0" lvl="0" marL="0" rtl="0" algn="ctr">
                        <a:lnSpc>
                          <a:spcPct val="115000"/>
                        </a:lnSpc>
                        <a:spcBef>
                          <a:spcPts val="0"/>
                        </a:spcBef>
                        <a:spcAft>
                          <a:spcPts val="0"/>
                        </a:spcAft>
                        <a:buNone/>
                      </a:pPr>
                      <a:r>
                        <a:rPr b="1" lang="en-US" sz="1100"/>
                        <a:t>Dataset</a:t>
                      </a:r>
                      <a:endParaRPr b="1" sz="1100"/>
                    </a:p>
                  </a:txBody>
                  <a:tcPr marT="91425" marB="91425" marR="91425" marL="91425"/>
                </a:tc>
                <a:tc>
                  <a:txBody>
                    <a:bodyPr/>
                    <a:lstStyle/>
                    <a:p>
                      <a:pPr indent="0" lvl="0" marL="0" rtl="0" algn="ctr">
                        <a:lnSpc>
                          <a:spcPct val="115000"/>
                        </a:lnSpc>
                        <a:spcBef>
                          <a:spcPts val="0"/>
                        </a:spcBef>
                        <a:spcAft>
                          <a:spcPts val="0"/>
                        </a:spcAft>
                        <a:buNone/>
                      </a:pPr>
                      <a:r>
                        <a:rPr b="1" lang="en-US" sz="1100"/>
                        <a:t>Rows</a:t>
                      </a:r>
                      <a:endParaRPr b="1" sz="1100"/>
                    </a:p>
                  </a:txBody>
                  <a:tcPr marT="91425" marB="91425" marR="91425" marL="91425"/>
                </a:tc>
                <a:tc>
                  <a:txBody>
                    <a:bodyPr/>
                    <a:lstStyle/>
                    <a:p>
                      <a:pPr indent="0" lvl="0" marL="0" rtl="0" algn="ctr">
                        <a:lnSpc>
                          <a:spcPct val="115000"/>
                        </a:lnSpc>
                        <a:spcBef>
                          <a:spcPts val="0"/>
                        </a:spcBef>
                        <a:spcAft>
                          <a:spcPts val="0"/>
                        </a:spcAft>
                        <a:buNone/>
                      </a:pPr>
                      <a:r>
                        <a:rPr b="1" lang="en-US" sz="1100"/>
                        <a:t>Columns</a:t>
                      </a:r>
                      <a:endParaRPr b="1" sz="1100"/>
                    </a:p>
                  </a:txBody>
                  <a:tcPr marT="91425" marB="91425" marR="91425" marL="91425"/>
                </a:tc>
                <a:tc>
                  <a:txBody>
                    <a:bodyPr/>
                    <a:lstStyle/>
                    <a:p>
                      <a:pPr indent="0" lvl="0" marL="0" rtl="0" algn="ctr">
                        <a:lnSpc>
                          <a:spcPct val="115000"/>
                        </a:lnSpc>
                        <a:spcBef>
                          <a:spcPts val="0"/>
                        </a:spcBef>
                        <a:spcAft>
                          <a:spcPts val="0"/>
                        </a:spcAft>
                        <a:buNone/>
                      </a:pPr>
                      <a:r>
                        <a:rPr b="1" lang="en-US" sz="1100"/>
                        <a:t>Key Observations</a:t>
                      </a:r>
                      <a:endParaRPr b="1" sz="1100"/>
                    </a:p>
                  </a:txBody>
                  <a:tcPr marT="91425" marB="91425" marR="91425" marL="91425"/>
                </a:tc>
              </a:tr>
              <a:tr h="653775">
                <a:tc>
                  <a:txBody>
                    <a:bodyPr/>
                    <a:lstStyle/>
                    <a:p>
                      <a:pPr indent="0" lvl="0" marL="0" rtl="0" algn="l">
                        <a:spcBef>
                          <a:spcPts val="0"/>
                        </a:spcBef>
                        <a:spcAft>
                          <a:spcPts val="0"/>
                        </a:spcAft>
                        <a:buNone/>
                      </a:pPr>
                      <a:r>
                        <a:rPr b="1" lang="en-US" sz="1100"/>
                        <a:t>bom_gross_df</a:t>
                      </a:r>
                      <a:r>
                        <a:rPr lang="en-US" sz="1100"/>
                        <a:t> (Box Office Mojo)</a:t>
                      </a:r>
                      <a:endParaRPr sz="1100"/>
                    </a:p>
                  </a:txBody>
                  <a:tcPr marT="91425" marB="91425" marR="91425" marL="91425"/>
                </a:tc>
                <a:tc>
                  <a:txBody>
                    <a:bodyPr/>
                    <a:lstStyle/>
                    <a:p>
                      <a:pPr indent="0" lvl="0" marL="0" rtl="0" algn="l">
                        <a:spcBef>
                          <a:spcPts val="0"/>
                        </a:spcBef>
                        <a:spcAft>
                          <a:spcPts val="0"/>
                        </a:spcAft>
                        <a:buNone/>
                      </a:pPr>
                      <a:r>
                        <a:rPr lang="en-US"/>
                        <a:t>3,387</a:t>
                      </a:r>
                      <a:endParaRPr/>
                    </a:p>
                  </a:txBody>
                  <a:tcPr marT="91425" marB="91425" marR="91425" marL="91425"/>
                </a:tc>
                <a:tc>
                  <a:txBody>
                    <a:bodyPr/>
                    <a:lstStyle/>
                    <a:p>
                      <a:pPr indent="0" lvl="0" marL="0" rtl="0" algn="l">
                        <a:spcBef>
                          <a:spcPts val="0"/>
                        </a:spcBef>
                        <a:spcAft>
                          <a:spcPts val="0"/>
                        </a:spcAft>
                        <a:buNone/>
                      </a:pPr>
                      <a:r>
                        <a:rPr lang="en-US"/>
                        <a:t>5</a:t>
                      </a:r>
                      <a:endParaRPr/>
                    </a:p>
                  </a:txBody>
                  <a:tcPr marT="91425" marB="91425" marR="91425" marL="91425"/>
                </a:tc>
                <a:tc>
                  <a:txBody>
                    <a:bodyPr/>
                    <a:lstStyle/>
                    <a:p>
                      <a:pPr indent="0" lvl="0" marL="0" rtl="0" algn="l">
                        <a:spcBef>
                          <a:spcPts val="0"/>
                        </a:spcBef>
                        <a:spcAft>
                          <a:spcPts val="0"/>
                        </a:spcAft>
                        <a:buNone/>
                      </a:pPr>
                      <a:r>
                        <a:rPr lang="en-US" sz="1100"/>
                        <a:t>- </a:t>
                      </a:r>
                      <a:r>
                        <a:rPr lang="en-US" sz="1100">
                          <a:solidFill>
                            <a:srgbClr val="188038"/>
                          </a:solidFill>
                          <a:latin typeface="Roboto Mono"/>
                          <a:ea typeface="Roboto Mono"/>
                          <a:cs typeface="Roboto Mono"/>
                          <a:sym typeface="Roboto Mono"/>
                        </a:rPr>
                        <a:t>foreign_gross</a:t>
                      </a:r>
                      <a:r>
                        <a:rPr lang="en-US" sz="1100"/>
                        <a:t> has many missing values (≈40%). - Minor missing values in </a:t>
                      </a:r>
                      <a:r>
                        <a:rPr lang="en-US" sz="1100">
                          <a:solidFill>
                            <a:srgbClr val="188038"/>
                          </a:solidFill>
                          <a:latin typeface="Roboto Mono"/>
                          <a:ea typeface="Roboto Mono"/>
                          <a:cs typeface="Roboto Mono"/>
                          <a:sym typeface="Roboto Mono"/>
                        </a:rPr>
                        <a:t>studio</a:t>
                      </a:r>
                      <a:r>
                        <a:rPr lang="en-US" sz="1100"/>
                        <a:t> and </a:t>
                      </a:r>
                      <a:r>
                        <a:rPr lang="en-US" sz="1100">
                          <a:solidFill>
                            <a:srgbClr val="188038"/>
                          </a:solidFill>
                          <a:latin typeface="Roboto Mono"/>
                          <a:ea typeface="Roboto Mono"/>
                          <a:cs typeface="Roboto Mono"/>
                          <a:sym typeface="Roboto Mono"/>
                        </a:rPr>
                        <a:t>domestic_gross</a:t>
                      </a:r>
                      <a:r>
                        <a:rPr lang="en-US" sz="1100"/>
                        <a:t>. - Good coverage overall.</a:t>
                      </a:r>
                      <a:endParaRPr sz="1100"/>
                    </a:p>
                  </a:txBody>
                  <a:tcPr marT="91425" marB="91425" marR="91425" marL="91425"/>
                </a:tc>
              </a:tr>
              <a:tr h="525375">
                <a:tc>
                  <a:txBody>
                    <a:bodyPr/>
                    <a:lstStyle/>
                    <a:p>
                      <a:pPr indent="0" lvl="0" marL="0" rtl="0" algn="l">
                        <a:spcBef>
                          <a:spcPts val="0"/>
                        </a:spcBef>
                        <a:spcAft>
                          <a:spcPts val="0"/>
                        </a:spcAft>
                        <a:buNone/>
                      </a:pPr>
                      <a:r>
                        <a:rPr b="1" lang="en-US" sz="1100"/>
                        <a:t>imdb_movie_basics_df</a:t>
                      </a:r>
                      <a:endParaRPr b="1" sz="1100"/>
                    </a:p>
                  </a:txBody>
                  <a:tcPr marT="91425" marB="91425" marR="91425" marL="91425"/>
                </a:tc>
                <a:tc>
                  <a:txBody>
                    <a:bodyPr/>
                    <a:lstStyle/>
                    <a:p>
                      <a:pPr indent="0" lvl="0" marL="0" rtl="0" algn="l">
                        <a:spcBef>
                          <a:spcPts val="0"/>
                        </a:spcBef>
                        <a:spcAft>
                          <a:spcPts val="0"/>
                        </a:spcAft>
                        <a:buNone/>
                      </a:pPr>
                      <a:r>
                        <a:rPr lang="en-US"/>
                        <a:t>146,144</a:t>
                      </a:r>
                      <a:endParaRPr/>
                    </a:p>
                  </a:txBody>
                  <a:tcPr marT="91425" marB="91425" marR="91425" marL="91425"/>
                </a:tc>
                <a:tc>
                  <a:txBody>
                    <a:bodyPr/>
                    <a:lstStyle/>
                    <a:p>
                      <a:pPr indent="0" lvl="0" marL="0" rtl="0" algn="l">
                        <a:spcBef>
                          <a:spcPts val="0"/>
                        </a:spcBef>
                        <a:spcAft>
                          <a:spcPts val="0"/>
                        </a:spcAft>
                        <a:buNone/>
                      </a:pPr>
                      <a:r>
                        <a:rPr lang="en-US"/>
                        <a:t>6</a:t>
                      </a:r>
                      <a:endParaRPr/>
                    </a:p>
                  </a:txBody>
                  <a:tcPr marT="91425" marB="91425" marR="91425" marL="91425"/>
                </a:tc>
                <a:tc>
                  <a:txBody>
                    <a:bodyPr/>
                    <a:lstStyle/>
                    <a:p>
                      <a:pPr indent="0" lvl="0" marL="0" rtl="0" algn="l">
                        <a:spcBef>
                          <a:spcPts val="0"/>
                        </a:spcBef>
                        <a:spcAft>
                          <a:spcPts val="0"/>
                        </a:spcAft>
                        <a:buNone/>
                      </a:pPr>
                      <a:r>
                        <a:rPr lang="en-US" sz="1100"/>
                        <a:t>- Missing </a:t>
                      </a:r>
                      <a:r>
                        <a:rPr lang="en-US" sz="1100">
                          <a:solidFill>
                            <a:srgbClr val="188038"/>
                          </a:solidFill>
                          <a:latin typeface="Roboto Mono"/>
                          <a:ea typeface="Roboto Mono"/>
                          <a:cs typeface="Roboto Mono"/>
                          <a:sym typeface="Roboto Mono"/>
                        </a:rPr>
                        <a:t>runtime_minutes</a:t>
                      </a:r>
                      <a:r>
                        <a:rPr lang="en-US" sz="1100"/>
                        <a:t> (~22%) and some missing </a:t>
                      </a:r>
                      <a:r>
                        <a:rPr lang="en-US" sz="1100">
                          <a:solidFill>
                            <a:srgbClr val="188038"/>
                          </a:solidFill>
                          <a:latin typeface="Roboto Mono"/>
                          <a:ea typeface="Roboto Mono"/>
                          <a:cs typeface="Roboto Mono"/>
                          <a:sym typeface="Roboto Mono"/>
                        </a:rPr>
                        <a:t>genres</a:t>
                      </a:r>
                      <a:r>
                        <a:rPr lang="en-US" sz="1100"/>
                        <a:t>. - Large, mostly complete dataset.</a:t>
                      </a:r>
                      <a:endParaRPr sz="1100"/>
                    </a:p>
                  </a:txBody>
                  <a:tcPr marT="91425" marB="91425" marR="91425" marL="91425"/>
                </a:tc>
              </a:tr>
              <a:tr h="466950">
                <a:tc>
                  <a:txBody>
                    <a:bodyPr/>
                    <a:lstStyle/>
                    <a:p>
                      <a:pPr indent="0" lvl="0" marL="0" rtl="0" algn="l">
                        <a:spcBef>
                          <a:spcPts val="0"/>
                        </a:spcBef>
                        <a:spcAft>
                          <a:spcPts val="0"/>
                        </a:spcAft>
                        <a:buNone/>
                      </a:pPr>
                      <a:r>
                        <a:rPr b="1" lang="en-US" sz="1100"/>
                        <a:t>imdb_movie_ratings_df</a:t>
                      </a:r>
                      <a:endParaRPr b="1" sz="1100"/>
                    </a:p>
                  </a:txBody>
                  <a:tcPr marT="91425" marB="91425" marR="91425" marL="91425"/>
                </a:tc>
                <a:tc>
                  <a:txBody>
                    <a:bodyPr/>
                    <a:lstStyle/>
                    <a:p>
                      <a:pPr indent="0" lvl="0" marL="0" rtl="0" algn="l">
                        <a:spcBef>
                          <a:spcPts val="0"/>
                        </a:spcBef>
                        <a:spcAft>
                          <a:spcPts val="0"/>
                        </a:spcAft>
                        <a:buNone/>
                      </a:pPr>
                      <a:r>
                        <a:rPr lang="en-US"/>
                        <a:t>73,856</a:t>
                      </a:r>
                      <a:endParaRPr/>
                    </a:p>
                  </a:txBody>
                  <a:tcPr marT="91425" marB="91425" marR="91425" marL="91425"/>
                </a:tc>
                <a:tc>
                  <a:txBody>
                    <a:bodyPr/>
                    <a:lstStyle/>
                    <a:p>
                      <a:pPr indent="0" lvl="0" marL="0" rtl="0" algn="l">
                        <a:spcBef>
                          <a:spcPts val="0"/>
                        </a:spcBef>
                        <a:spcAft>
                          <a:spcPts val="0"/>
                        </a:spcAft>
                        <a:buNone/>
                      </a:pPr>
                      <a:r>
                        <a:rPr lang="en-US"/>
                        <a:t>3</a:t>
                      </a:r>
                      <a:endParaRPr/>
                    </a:p>
                  </a:txBody>
                  <a:tcPr marT="91425" marB="91425" marR="91425" marL="91425"/>
                </a:tc>
                <a:tc>
                  <a:txBody>
                    <a:bodyPr/>
                    <a:lstStyle/>
                    <a:p>
                      <a:pPr indent="0" lvl="0" marL="0" rtl="0" algn="l">
                        <a:spcBef>
                          <a:spcPts val="0"/>
                        </a:spcBef>
                        <a:spcAft>
                          <a:spcPts val="0"/>
                        </a:spcAft>
                        <a:buNone/>
                      </a:pPr>
                      <a:r>
                        <a:rPr lang="en-US"/>
                        <a:t>- Fully complete, no missing data.</a:t>
                      </a:r>
                      <a:endParaRPr/>
                    </a:p>
                  </a:txBody>
                  <a:tcPr marT="91425" marB="91425" marR="91425" marL="91425"/>
                </a:tc>
              </a:tr>
              <a:tr h="653775">
                <a:tc>
                  <a:txBody>
                    <a:bodyPr/>
                    <a:lstStyle/>
                    <a:p>
                      <a:pPr indent="0" lvl="0" marL="0" rtl="0" algn="l">
                        <a:spcBef>
                          <a:spcPts val="0"/>
                        </a:spcBef>
                        <a:spcAft>
                          <a:spcPts val="0"/>
                        </a:spcAft>
                        <a:buNone/>
                      </a:pPr>
                      <a:r>
                        <a:rPr b="1" lang="en-US" sz="1100"/>
                        <a:t>rt_movie_info_df</a:t>
                      </a:r>
                      <a:endParaRPr b="1" sz="1100"/>
                    </a:p>
                  </a:txBody>
                  <a:tcPr marT="91425" marB="91425" marR="91425" marL="91425"/>
                </a:tc>
                <a:tc>
                  <a:txBody>
                    <a:bodyPr/>
                    <a:lstStyle/>
                    <a:p>
                      <a:pPr indent="0" lvl="0" marL="0" rtl="0" algn="l">
                        <a:spcBef>
                          <a:spcPts val="0"/>
                        </a:spcBef>
                        <a:spcAft>
                          <a:spcPts val="0"/>
                        </a:spcAft>
                        <a:buNone/>
                      </a:pPr>
                      <a:r>
                        <a:rPr lang="en-US"/>
                        <a:t>1,560</a:t>
                      </a:r>
                      <a:endParaRPr/>
                    </a:p>
                  </a:txBody>
                  <a:tcPr marT="91425" marB="91425" marR="91425" marL="91425"/>
                </a:tc>
                <a:tc>
                  <a:txBody>
                    <a:bodyPr/>
                    <a:lstStyle/>
                    <a:p>
                      <a:pPr indent="0" lvl="0" marL="0" rtl="0" algn="l">
                        <a:spcBef>
                          <a:spcPts val="0"/>
                        </a:spcBef>
                        <a:spcAft>
                          <a:spcPts val="0"/>
                        </a:spcAft>
                        <a:buNone/>
                      </a:pPr>
                      <a:r>
                        <a:rPr lang="en-US"/>
                        <a:t>12</a:t>
                      </a:r>
                      <a:endParaRPr/>
                    </a:p>
                  </a:txBody>
                  <a:tcPr marT="91425" marB="91425" marR="91425" marL="91425"/>
                </a:tc>
                <a:tc>
                  <a:txBody>
                    <a:bodyPr/>
                    <a:lstStyle/>
                    <a:p>
                      <a:pPr indent="0" lvl="0" marL="0" rtl="0" algn="l">
                        <a:spcBef>
                          <a:spcPts val="0"/>
                        </a:spcBef>
                        <a:spcAft>
                          <a:spcPts val="0"/>
                        </a:spcAft>
                        <a:buNone/>
                      </a:pPr>
                      <a:r>
                        <a:rPr lang="en-US" sz="1100"/>
                        <a:t>- Significant missing data in </a:t>
                      </a:r>
                      <a:r>
                        <a:rPr lang="en-US" sz="1100">
                          <a:solidFill>
                            <a:srgbClr val="188038"/>
                          </a:solidFill>
                          <a:latin typeface="Roboto Mono"/>
                          <a:ea typeface="Roboto Mono"/>
                          <a:cs typeface="Roboto Mono"/>
                          <a:sym typeface="Roboto Mono"/>
                        </a:rPr>
                        <a:t>studio</a:t>
                      </a:r>
                      <a:r>
                        <a:rPr lang="en-US" sz="1100"/>
                        <a:t>, </a:t>
                      </a:r>
                      <a:r>
                        <a:rPr lang="en-US" sz="1100">
                          <a:solidFill>
                            <a:srgbClr val="188038"/>
                          </a:solidFill>
                          <a:latin typeface="Roboto Mono"/>
                          <a:ea typeface="Roboto Mono"/>
                          <a:cs typeface="Roboto Mono"/>
                          <a:sym typeface="Roboto Mono"/>
                        </a:rPr>
                        <a:t>currency</a:t>
                      </a:r>
                      <a:r>
                        <a:rPr lang="en-US" sz="1100"/>
                        <a:t>, and </a:t>
                      </a:r>
                      <a:r>
                        <a:rPr lang="en-US" sz="1100">
                          <a:solidFill>
                            <a:srgbClr val="188038"/>
                          </a:solidFill>
                          <a:latin typeface="Roboto Mono"/>
                          <a:ea typeface="Roboto Mono"/>
                          <a:cs typeface="Roboto Mono"/>
                          <a:sym typeface="Roboto Mono"/>
                        </a:rPr>
                        <a:t>box_office</a:t>
                      </a:r>
                      <a:r>
                        <a:rPr lang="en-US" sz="1100"/>
                        <a:t>. - Many other columns have moderate missing data.</a:t>
                      </a:r>
                      <a:endParaRPr sz="1100"/>
                    </a:p>
                  </a:txBody>
                  <a:tcPr marT="91425" marB="91425" marR="91425" marL="91425"/>
                </a:tc>
              </a:tr>
              <a:tr h="653775">
                <a:tc>
                  <a:txBody>
                    <a:bodyPr/>
                    <a:lstStyle/>
                    <a:p>
                      <a:pPr indent="0" lvl="0" marL="0" rtl="0" algn="l">
                        <a:spcBef>
                          <a:spcPts val="0"/>
                        </a:spcBef>
                        <a:spcAft>
                          <a:spcPts val="0"/>
                        </a:spcAft>
                        <a:buNone/>
                      </a:pPr>
                      <a:r>
                        <a:rPr b="1" lang="en-US" sz="1100"/>
                        <a:t>rt_reviews_df</a:t>
                      </a:r>
                      <a:endParaRPr b="1" sz="1100"/>
                    </a:p>
                  </a:txBody>
                  <a:tcPr marT="91425" marB="91425" marR="91425" marL="91425"/>
                </a:tc>
                <a:tc>
                  <a:txBody>
                    <a:bodyPr/>
                    <a:lstStyle/>
                    <a:p>
                      <a:pPr indent="0" lvl="0" marL="0" rtl="0" algn="l">
                        <a:spcBef>
                          <a:spcPts val="0"/>
                        </a:spcBef>
                        <a:spcAft>
                          <a:spcPts val="0"/>
                        </a:spcAft>
                        <a:buNone/>
                      </a:pPr>
                      <a:r>
                        <a:rPr lang="en-US"/>
                        <a:t>54,432</a:t>
                      </a:r>
                      <a:endParaRPr/>
                    </a:p>
                  </a:txBody>
                  <a:tcPr marT="91425" marB="91425" marR="91425" marL="91425"/>
                </a:tc>
                <a:tc>
                  <a:txBody>
                    <a:bodyPr/>
                    <a:lstStyle/>
                    <a:p>
                      <a:pPr indent="0" lvl="0" marL="0" rtl="0" algn="l">
                        <a:spcBef>
                          <a:spcPts val="0"/>
                        </a:spcBef>
                        <a:spcAft>
                          <a:spcPts val="0"/>
                        </a:spcAft>
                        <a:buNone/>
                      </a:pPr>
                      <a:r>
                        <a:rPr lang="en-US"/>
                        <a:t>8</a:t>
                      </a:r>
                      <a:endParaRPr/>
                    </a:p>
                  </a:txBody>
                  <a:tcPr marT="91425" marB="91425" marR="91425" marL="91425"/>
                </a:tc>
                <a:tc>
                  <a:txBody>
                    <a:bodyPr/>
                    <a:lstStyle/>
                    <a:p>
                      <a:pPr indent="0" lvl="0" marL="0" rtl="0" algn="l">
                        <a:spcBef>
                          <a:spcPts val="0"/>
                        </a:spcBef>
                        <a:spcAft>
                          <a:spcPts val="0"/>
                        </a:spcAft>
                        <a:buNone/>
                      </a:pPr>
                      <a:r>
                        <a:rPr lang="en-US" sz="1100"/>
                        <a:t>- Missing values in </a:t>
                      </a:r>
                      <a:r>
                        <a:rPr lang="en-US" sz="1100">
                          <a:solidFill>
                            <a:srgbClr val="188038"/>
                          </a:solidFill>
                          <a:latin typeface="Roboto Mono"/>
                          <a:ea typeface="Roboto Mono"/>
                          <a:cs typeface="Roboto Mono"/>
                          <a:sym typeface="Roboto Mono"/>
                        </a:rPr>
                        <a:t>review</a:t>
                      </a:r>
                      <a:r>
                        <a:rPr lang="en-US" sz="1100"/>
                        <a:t>, </a:t>
                      </a:r>
                      <a:r>
                        <a:rPr lang="en-US" sz="1100">
                          <a:solidFill>
                            <a:srgbClr val="188038"/>
                          </a:solidFill>
                          <a:latin typeface="Roboto Mono"/>
                          <a:ea typeface="Roboto Mono"/>
                          <a:cs typeface="Roboto Mono"/>
                          <a:sym typeface="Roboto Mono"/>
                        </a:rPr>
                        <a:t>rating</a:t>
                      </a:r>
                      <a:r>
                        <a:rPr lang="en-US" sz="1100"/>
                        <a:t>, </a:t>
                      </a:r>
                      <a:r>
                        <a:rPr lang="en-US" sz="1100">
                          <a:solidFill>
                            <a:srgbClr val="188038"/>
                          </a:solidFill>
                          <a:latin typeface="Roboto Mono"/>
                          <a:ea typeface="Roboto Mono"/>
                          <a:cs typeface="Roboto Mono"/>
                          <a:sym typeface="Roboto Mono"/>
                        </a:rPr>
                        <a:t>critic</a:t>
                      </a:r>
                      <a:r>
                        <a:rPr lang="en-US" sz="1100"/>
                        <a:t>, and </a:t>
                      </a:r>
                      <a:r>
                        <a:rPr lang="en-US" sz="1100">
                          <a:solidFill>
                            <a:srgbClr val="188038"/>
                          </a:solidFill>
                          <a:latin typeface="Roboto Mono"/>
                          <a:ea typeface="Roboto Mono"/>
                          <a:cs typeface="Roboto Mono"/>
                          <a:sym typeface="Roboto Mono"/>
                        </a:rPr>
                        <a:t>publisher</a:t>
                      </a:r>
                      <a:r>
                        <a:rPr lang="en-US" sz="1100"/>
                        <a:t>. - Coverage still strong enough for sentiment or review-based analysis.</a:t>
                      </a:r>
                      <a:endParaRPr sz="1100"/>
                    </a:p>
                  </a:txBody>
                  <a:tcPr marT="91425" marB="91425" marR="91425" marL="91425"/>
                </a:tc>
              </a:tr>
              <a:tr h="525375">
                <a:tc>
                  <a:txBody>
                    <a:bodyPr/>
                    <a:lstStyle/>
                    <a:p>
                      <a:pPr indent="0" lvl="0" marL="0" rtl="0" algn="l">
                        <a:spcBef>
                          <a:spcPts val="0"/>
                        </a:spcBef>
                        <a:spcAft>
                          <a:spcPts val="0"/>
                        </a:spcAft>
                        <a:buNone/>
                      </a:pPr>
                      <a:r>
                        <a:rPr b="1" lang="en-US" sz="1100"/>
                        <a:t>tmdb_movies_df</a:t>
                      </a:r>
                      <a:endParaRPr b="1" sz="1100"/>
                    </a:p>
                  </a:txBody>
                  <a:tcPr marT="91425" marB="91425" marR="91425" marL="91425"/>
                </a:tc>
                <a:tc>
                  <a:txBody>
                    <a:bodyPr/>
                    <a:lstStyle/>
                    <a:p>
                      <a:pPr indent="0" lvl="0" marL="0" rtl="0" algn="l">
                        <a:spcBef>
                          <a:spcPts val="0"/>
                        </a:spcBef>
                        <a:spcAft>
                          <a:spcPts val="0"/>
                        </a:spcAft>
                        <a:buNone/>
                      </a:pPr>
                      <a:r>
                        <a:rPr lang="en-US"/>
                        <a:t>26,517</a:t>
                      </a:r>
                      <a:endParaRPr/>
                    </a:p>
                  </a:txBody>
                  <a:tcPr marT="91425" marB="91425" marR="91425" marL="91425"/>
                </a:tc>
                <a:tc>
                  <a:txBody>
                    <a:bodyPr/>
                    <a:lstStyle/>
                    <a:p>
                      <a:pPr indent="0" lvl="0" marL="0" rtl="0" algn="l">
                        <a:spcBef>
                          <a:spcPts val="0"/>
                        </a:spcBef>
                        <a:spcAft>
                          <a:spcPts val="0"/>
                        </a:spcAft>
                        <a:buNone/>
                      </a:pPr>
                      <a:r>
                        <a:rPr lang="en-US"/>
                        <a:t>10</a:t>
                      </a:r>
                      <a:endParaRPr/>
                    </a:p>
                  </a:txBody>
                  <a:tcPr marT="91425" marB="91425" marR="91425" marL="91425"/>
                </a:tc>
                <a:tc>
                  <a:txBody>
                    <a:bodyPr/>
                    <a:lstStyle/>
                    <a:p>
                      <a:pPr indent="0" lvl="0" marL="0" rtl="0" algn="l">
                        <a:spcBef>
                          <a:spcPts val="0"/>
                        </a:spcBef>
                        <a:spcAft>
                          <a:spcPts val="0"/>
                        </a:spcAft>
                        <a:buNone/>
                      </a:pPr>
                      <a:r>
                        <a:rPr lang="en-US" sz="1100"/>
                        <a:t>- Fully complete. - </a:t>
                      </a:r>
                      <a:r>
                        <a:rPr lang="en-US" sz="1100">
                          <a:solidFill>
                            <a:srgbClr val="188038"/>
                          </a:solidFill>
                          <a:latin typeface="Roboto Mono"/>
                          <a:ea typeface="Roboto Mono"/>
                          <a:cs typeface="Roboto Mono"/>
                          <a:sym typeface="Roboto Mono"/>
                        </a:rPr>
                        <a:t>Unnamed: 0</a:t>
                      </a:r>
                      <a:r>
                        <a:rPr lang="en-US" sz="1100"/>
                        <a:t> is likely an index column and can probably be dropped.</a:t>
                      </a:r>
                      <a:endParaRPr sz="1100"/>
                    </a:p>
                  </a:txBody>
                  <a:tcPr marT="91425" marB="91425" marR="91425" marL="91425"/>
                </a:tc>
              </a:tr>
              <a:tr h="957325">
                <a:tc>
                  <a:txBody>
                    <a:bodyPr/>
                    <a:lstStyle/>
                    <a:p>
                      <a:pPr indent="0" lvl="0" marL="0" rtl="0" algn="l">
                        <a:spcBef>
                          <a:spcPts val="0"/>
                        </a:spcBef>
                        <a:spcAft>
                          <a:spcPts val="0"/>
                        </a:spcAft>
                        <a:buNone/>
                      </a:pPr>
                      <a:r>
                        <a:rPr b="1" lang="en-US" sz="1100"/>
                        <a:t>tn_budgets_df</a:t>
                      </a:r>
                      <a:endParaRPr b="1" sz="1100"/>
                    </a:p>
                  </a:txBody>
                  <a:tcPr marT="91425" marB="91425" marR="91425" marL="91425"/>
                </a:tc>
                <a:tc>
                  <a:txBody>
                    <a:bodyPr/>
                    <a:lstStyle/>
                    <a:p>
                      <a:pPr indent="0" lvl="0" marL="0" rtl="0" algn="l">
                        <a:spcBef>
                          <a:spcPts val="0"/>
                        </a:spcBef>
                        <a:spcAft>
                          <a:spcPts val="0"/>
                        </a:spcAft>
                        <a:buNone/>
                      </a:pPr>
                      <a:r>
                        <a:rPr lang="en-US"/>
                        <a:t>5,782</a:t>
                      </a:r>
                      <a:endParaRPr/>
                    </a:p>
                  </a:txBody>
                  <a:tcPr marT="91425" marB="91425" marR="91425" marL="91425"/>
                </a:tc>
                <a:tc>
                  <a:txBody>
                    <a:bodyPr/>
                    <a:lstStyle/>
                    <a:p>
                      <a:pPr indent="0" lvl="0" marL="0" rtl="0" algn="l">
                        <a:spcBef>
                          <a:spcPts val="0"/>
                        </a:spcBef>
                        <a:spcAft>
                          <a:spcPts val="0"/>
                        </a:spcAft>
                        <a:buNone/>
                      </a:pPr>
                      <a:r>
                        <a:rPr lang="en-US"/>
                        <a:t>6</a:t>
                      </a:r>
                      <a:endParaRPr/>
                    </a:p>
                  </a:txBody>
                  <a:tcPr marT="91425" marB="91425" marR="91425" marL="91425"/>
                </a:tc>
                <a:tc>
                  <a:txBody>
                    <a:bodyPr/>
                    <a:lstStyle/>
                    <a:p>
                      <a:pPr indent="0" lvl="0" marL="0" rtl="0" algn="l">
                        <a:spcBef>
                          <a:spcPts val="0"/>
                        </a:spcBef>
                        <a:spcAft>
                          <a:spcPts val="0"/>
                        </a:spcAft>
                        <a:buNone/>
                      </a:pPr>
                      <a:r>
                        <a:rPr lang="en-US"/>
                        <a:t>- All data present, but financial columns are stored as objects (probably need cleaning/conversion to numeric).</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5"/>
          <p:cNvSpPr txBox="1"/>
          <p:nvPr>
            <p:ph type="title"/>
          </p:nvPr>
        </p:nvSpPr>
        <p:spPr>
          <a:xfrm>
            <a:off x="381000" y="152400"/>
            <a:ext cx="7543800" cy="1295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900"/>
              <a:buFont typeface="Calibri"/>
              <a:buNone/>
            </a:pPr>
            <a:r>
              <a:rPr b="1" i="0" lang="en-US" sz="3900" u="none">
                <a:solidFill>
                  <a:schemeClr val="dk2"/>
                </a:solidFill>
                <a:latin typeface="Calibri"/>
                <a:ea typeface="Calibri"/>
                <a:cs typeface="Calibri"/>
                <a:sym typeface="Calibri"/>
              </a:rPr>
              <a:t>D</a:t>
            </a:r>
            <a:r>
              <a:rPr lang="en-US"/>
              <a:t>ATA PREPARATION (CLEANING)</a:t>
            </a:r>
            <a:endParaRPr/>
          </a:p>
        </p:txBody>
      </p:sp>
      <p:pic>
        <p:nvPicPr>
          <p:cNvPr id="203" name="Google Shape;203;p5"/>
          <p:cNvPicPr preferRelativeResize="0"/>
          <p:nvPr/>
        </p:nvPicPr>
        <p:blipFill>
          <a:blip r:embed="rId3">
            <a:alphaModFix/>
          </a:blip>
          <a:stretch>
            <a:fillRect/>
          </a:stretch>
        </p:blipFill>
        <p:spPr>
          <a:xfrm>
            <a:off x="152400" y="1705050"/>
            <a:ext cx="8839200" cy="49132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6"/>
          <p:cNvSpPr txBox="1"/>
          <p:nvPr>
            <p:ph type="title"/>
          </p:nvPr>
        </p:nvSpPr>
        <p:spPr>
          <a:xfrm>
            <a:off x="609600" y="786475"/>
            <a:ext cx="7276200" cy="8136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Calibri"/>
              <a:buNone/>
            </a:pPr>
            <a:r>
              <a:rPr lang="en-US" sz="3600">
                <a:solidFill>
                  <a:schemeClr val="accent2"/>
                </a:solidFill>
              </a:rPr>
              <a:t>DATASET CLEANING</a:t>
            </a:r>
            <a:endParaRPr>
              <a:solidFill>
                <a:schemeClr val="accent2"/>
              </a:solidFill>
            </a:endParaRPr>
          </a:p>
        </p:txBody>
      </p:sp>
      <p:sp>
        <p:nvSpPr>
          <p:cNvPr id="209" name="Google Shape;209;p6"/>
          <p:cNvSpPr txBox="1"/>
          <p:nvPr>
            <p:ph idx="1" type="body"/>
          </p:nvPr>
        </p:nvSpPr>
        <p:spPr>
          <a:xfrm>
            <a:off x="457200" y="1702950"/>
            <a:ext cx="8229600" cy="5071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400"/>
              </a:spcBef>
              <a:spcAft>
                <a:spcPts val="0"/>
              </a:spcAft>
              <a:buClr>
                <a:schemeClr val="dk1"/>
              </a:buClr>
              <a:buSzPts val="1100"/>
              <a:buFont typeface="Arial"/>
              <a:buNone/>
            </a:pPr>
            <a:r>
              <a:rPr b="1" lang="en-US" sz="900">
                <a:latin typeface="Arial"/>
                <a:ea typeface="Arial"/>
                <a:cs typeface="Arial"/>
                <a:sym typeface="Arial"/>
              </a:rPr>
              <a:t>1. Cleaning </a:t>
            </a:r>
            <a:r>
              <a:rPr b="1" lang="en-US" sz="1100">
                <a:latin typeface="Arial"/>
                <a:ea typeface="Arial"/>
                <a:cs typeface="Arial"/>
                <a:sym typeface="Arial"/>
              </a:rPr>
              <a:t>tn_budgets_df </a:t>
            </a:r>
            <a:r>
              <a:rPr b="1" lang="en-US" sz="900">
                <a:latin typeface="Arial"/>
                <a:ea typeface="Arial"/>
                <a:cs typeface="Arial"/>
                <a:sym typeface="Arial"/>
              </a:rPr>
              <a:t>(The Numbers Dataset)</a:t>
            </a:r>
            <a:endParaRPr b="1" sz="900">
              <a:latin typeface="Arial"/>
              <a:ea typeface="Arial"/>
              <a:cs typeface="Arial"/>
              <a:sym typeface="Arial"/>
            </a:endParaRPr>
          </a:p>
          <a:p>
            <a:pPr indent="-285750" lvl="0" marL="457200" rtl="0" algn="l">
              <a:lnSpc>
                <a:spcPct val="100000"/>
              </a:lnSpc>
              <a:spcBef>
                <a:spcPts val="1200"/>
              </a:spcBef>
              <a:spcAft>
                <a:spcPts val="0"/>
              </a:spcAft>
              <a:buClr>
                <a:schemeClr val="dk1"/>
              </a:buClr>
              <a:buSzPts val="900"/>
              <a:buFont typeface="Arial"/>
              <a:buChar char="●"/>
            </a:pPr>
            <a:r>
              <a:rPr b="1" lang="en-US" sz="900">
                <a:latin typeface="Arial"/>
                <a:ea typeface="Arial"/>
                <a:cs typeface="Arial"/>
                <a:sym typeface="Arial"/>
              </a:rPr>
              <a:t>Remove currency symbols and commas</a:t>
            </a:r>
            <a:r>
              <a:rPr lang="en-US" sz="900">
                <a:latin typeface="Arial"/>
                <a:ea typeface="Arial"/>
                <a:cs typeface="Arial"/>
                <a:sym typeface="Arial"/>
              </a:rPr>
              <a:t> from financial columns (</a:t>
            </a:r>
            <a:r>
              <a:rPr lang="en-US" sz="900">
                <a:solidFill>
                  <a:srgbClr val="188038"/>
                </a:solidFill>
                <a:latin typeface="Roboto Mono"/>
                <a:ea typeface="Roboto Mono"/>
                <a:cs typeface="Roboto Mono"/>
                <a:sym typeface="Roboto Mono"/>
              </a:rPr>
              <a:t>production_budget</a:t>
            </a:r>
            <a:r>
              <a:rPr lang="en-US" sz="900">
                <a:latin typeface="Arial"/>
                <a:ea typeface="Arial"/>
                <a:cs typeface="Arial"/>
                <a:sym typeface="Arial"/>
              </a:rPr>
              <a:t>, </a:t>
            </a:r>
            <a:r>
              <a:rPr lang="en-US" sz="900">
                <a:solidFill>
                  <a:srgbClr val="188038"/>
                </a:solidFill>
                <a:latin typeface="Roboto Mono"/>
                <a:ea typeface="Roboto Mono"/>
                <a:cs typeface="Roboto Mono"/>
                <a:sym typeface="Roboto Mono"/>
              </a:rPr>
              <a:t>domestic_gross</a:t>
            </a:r>
            <a:r>
              <a:rPr lang="en-US" sz="900">
                <a:latin typeface="Arial"/>
                <a:ea typeface="Arial"/>
                <a:cs typeface="Arial"/>
                <a:sym typeface="Arial"/>
              </a:rPr>
              <a:t>, </a:t>
            </a:r>
            <a:r>
              <a:rPr lang="en-US" sz="900">
                <a:solidFill>
                  <a:srgbClr val="188038"/>
                </a:solidFill>
                <a:latin typeface="Roboto Mono"/>
                <a:ea typeface="Roboto Mono"/>
                <a:cs typeface="Roboto Mono"/>
                <a:sym typeface="Roboto Mono"/>
              </a:rPr>
              <a:t>worldwide_gross</a:t>
            </a:r>
            <a:r>
              <a:rPr lang="en-US" sz="900">
                <a:latin typeface="Arial"/>
                <a:ea typeface="Arial"/>
                <a:cs typeface="Arial"/>
                <a:sym typeface="Arial"/>
              </a:rPr>
              <a:t>) to prepare for numerical analysis.</a:t>
            </a:r>
            <a:br>
              <a:rPr lang="en-US" sz="900">
                <a:latin typeface="Arial"/>
                <a:ea typeface="Arial"/>
                <a:cs typeface="Arial"/>
                <a:sym typeface="Arial"/>
              </a:rPr>
            </a:br>
            <a:endParaRPr sz="900">
              <a:latin typeface="Arial"/>
              <a:ea typeface="Arial"/>
              <a:cs typeface="Arial"/>
              <a:sym typeface="Arial"/>
            </a:endParaRPr>
          </a:p>
          <a:p>
            <a:pPr indent="-285750" lvl="0" marL="457200" rtl="0" algn="l">
              <a:lnSpc>
                <a:spcPct val="100000"/>
              </a:lnSpc>
              <a:spcBef>
                <a:spcPts val="0"/>
              </a:spcBef>
              <a:spcAft>
                <a:spcPts val="0"/>
              </a:spcAft>
              <a:buClr>
                <a:schemeClr val="dk1"/>
              </a:buClr>
              <a:buSzPts val="900"/>
              <a:buFont typeface="Arial"/>
              <a:buChar char="●"/>
            </a:pPr>
            <a:r>
              <a:rPr b="1" lang="en-US" sz="900">
                <a:latin typeface="Arial"/>
                <a:ea typeface="Arial"/>
                <a:cs typeface="Arial"/>
                <a:sym typeface="Arial"/>
              </a:rPr>
              <a:t>Convert to numeric data types</a:t>
            </a:r>
            <a:r>
              <a:rPr lang="en-US" sz="900">
                <a:latin typeface="Arial"/>
                <a:ea typeface="Arial"/>
                <a:cs typeface="Arial"/>
                <a:sym typeface="Arial"/>
              </a:rPr>
              <a:t> (invalid entries become NaN).</a:t>
            </a:r>
            <a:br>
              <a:rPr lang="en-US" sz="900">
                <a:latin typeface="Arial"/>
                <a:ea typeface="Arial"/>
                <a:cs typeface="Arial"/>
                <a:sym typeface="Arial"/>
              </a:rPr>
            </a:br>
            <a:endParaRPr sz="900">
              <a:latin typeface="Arial"/>
              <a:ea typeface="Arial"/>
              <a:cs typeface="Arial"/>
              <a:sym typeface="Arial"/>
            </a:endParaRPr>
          </a:p>
          <a:p>
            <a:pPr indent="-285750" lvl="0" marL="457200" rtl="0" algn="l">
              <a:lnSpc>
                <a:spcPct val="100000"/>
              </a:lnSpc>
              <a:spcBef>
                <a:spcPts val="0"/>
              </a:spcBef>
              <a:spcAft>
                <a:spcPts val="0"/>
              </a:spcAft>
              <a:buClr>
                <a:schemeClr val="dk1"/>
              </a:buClr>
              <a:buSzPts val="900"/>
              <a:buFont typeface="Arial"/>
              <a:buChar char="●"/>
            </a:pPr>
            <a:r>
              <a:rPr b="1" lang="en-US" sz="900">
                <a:latin typeface="Arial"/>
                <a:ea typeface="Arial"/>
                <a:cs typeface="Arial"/>
                <a:sym typeface="Arial"/>
              </a:rPr>
              <a:t>Convert </a:t>
            </a:r>
            <a:r>
              <a:rPr b="1" lang="en-US" sz="900">
                <a:solidFill>
                  <a:srgbClr val="188038"/>
                </a:solidFill>
                <a:latin typeface="Roboto Mono"/>
                <a:ea typeface="Roboto Mono"/>
                <a:cs typeface="Roboto Mono"/>
                <a:sym typeface="Roboto Mono"/>
              </a:rPr>
              <a:t>release_date</a:t>
            </a:r>
            <a:r>
              <a:rPr b="1" lang="en-US" sz="900">
                <a:latin typeface="Arial"/>
                <a:ea typeface="Arial"/>
                <a:cs typeface="Arial"/>
                <a:sym typeface="Arial"/>
              </a:rPr>
              <a:t> to datetime format</a:t>
            </a:r>
            <a:r>
              <a:rPr lang="en-US" sz="900">
                <a:latin typeface="Arial"/>
                <a:ea typeface="Arial"/>
                <a:cs typeface="Arial"/>
                <a:sym typeface="Arial"/>
              </a:rPr>
              <a:t> for time-based analysis.</a:t>
            </a:r>
            <a:br>
              <a:rPr lang="en-US" sz="900">
                <a:latin typeface="Arial"/>
                <a:ea typeface="Arial"/>
                <a:cs typeface="Arial"/>
                <a:sym typeface="Arial"/>
              </a:rPr>
            </a:br>
            <a:endParaRPr sz="900">
              <a:latin typeface="Arial"/>
              <a:ea typeface="Arial"/>
              <a:cs typeface="Arial"/>
              <a:sym typeface="Arial"/>
            </a:endParaRPr>
          </a:p>
          <a:p>
            <a:pPr indent="-285750" lvl="0" marL="457200" rtl="0" algn="l">
              <a:lnSpc>
                <a:spcPct val="100000"/>
              </a:lnSpc>
              <a:spcBef>
                <a:spcPts val="0"/>
              </a:spcBef>
              <a:spcAft>
                <a:spcPts val="0"/>
              </a:spcAft>
              <a:buClr>
                <a:schemeClr val="dk1"/>
              </a:buClr>
              <a:buSzPts val="900"/>
              <a:buFont typeface="Arial"/>
              <a:buChar char="●"/>
            </a:pPr>
            <a:r>
              <a:rPr b="1" lang="en-US" sz="900">
                <a:latin typeface="Arial"/>
                <a:ea typeface="Arial"/>
                <a:cs typeface="Arial"/>
                <a:sym typeface="Arial"/>
              </a:rPr>
              <a:t>Remove duplicate records.</a:t>
            </a:r>
            <a:br>
              <a:rPr b="1" lang="en-US" sz="900">
                <a:latin typeface="Arial"/>
                <a:ea typeface="Arial"/>
                <a:cs typeface="Arial"/>
                <a:sym typeface="Arial"/>
              </a:rPr>
            </a:br>
            <a:endParaRPr b="1" sz="900">
              <a:latin typeface="Arial"/>
              <a:ea typeface="Arial"/>
              <a:cs typeface="Arial"/>
              <a:sym typeface="Arial"/>
            </a:endParaRPr>
          </a:p>
          <a:p>
            <a:pPr indent="-285750" lvl="0" marL="457200" rtl="0" algn="l">
              <a:lnSpc>
                <a:spcPct val="100000"/>
              </a:lnSpc>
              <a:spcBef>
                <a:spcPts val="0"/>
              </a:spcBef>
              <a:spcAft>
                <a:spcPts val="0"/>
              </a:spcAft>
              <a:buClr>
                <a:schemeClr val="dk1"/>
              </a:buClr>
              <a:buSzPts val="900"/>
              <a:buFont typeface="Arial"/>
              <a:buChar char="●"/>
            </a:pPr>
            <a:r>
              <a:rPr b="1" lang="en-US" sz="900">
                <a:latin typeface="Arial"/>
                <a:ea typeface="Arial"/>
                <a:cs typeface="Arial"/>
                <a:sym typeface="Arial"/>
              </a:rPr>
              <a:t>Standardize column names</a:t>
            </a:r>
            <a:r>
              <a:rPr lang="en-US" sz="900">
                <a:latin typeface="Arial"/>
                <a:ea typeface="Arial"/>
                <a:cs typeface="Arial"/>
                <a:sym typeface="Arial"/>
              </a:rPr>
              <a:t> to lowercase with underscores for consistency.</a:t>
            </a:r>
            <a:br>
              <a:rPr lang="en-US" sz="900">
                <a:latin typeface="Arial"/>
                <a:ea typeface="Arial"/>
                <a:cs typeface="Arial"/>
                <a:sym typeface="Arial"/>
              </a:rPr>
            </a:br>
            <a:endParaRPr sz="900">
              <a:latin typeface="Arial"/>
              <a:ea typeface="Arial"/>
              <a:cs typeface="Arial"/>
              <a:sym typeface="Arial"/>
            </a:endParaRPr>
          </a:p>
          <a:p>
            <a:pPr indent="-285750" lvl="0" marL="457200" rtl="0" algn="l">
              <a:lnSpc>
                <a:spcPct val="100000"/>
              </a:lnSpc>
              <a:spcBef>
                <a:spcPts val="0"/>
              </a:spcBef>
              <a:spcAft>
                <a:spcPts val="0"/>
              </a:spcAft>
              <a:buClr>
                <a:schemeClr val="dk1"/>
              </a:buClr>
              <a:buSzPts val="900"/>
              <a:buFont typeface="Arial"/>
              <a:buChar char="●"/>
            </a:pPr>
            <a:r>
              <a:rPr b="1" lang="en-US" sz="900">
                <a:latin typeface="Arial"/>
                <a:ea typeface="Arial"/>
                <a:cs typeface="Arial"/>
                <a:sym typeface="Arial"/>
              </a:rPr>
              <a:t>Handle missing values</a:t>
            </a:r>
            <a:r>
              <a:rPr lang="en-US" sz="900">
                <a:latin typeface="Arial"/>
                <a:ea typeface="Arial"/>
                <a:cs typeface="Arial"/>
                <a:sym typeface="Arial"/>
              </a:rPr>
              <a:t> by filling NaN with zeros.</a:t>
            </a:r>
            <a:br>
              <a:rPr lang="en-US" sz="900">
                <a:latin typeface="Arial"/>
                <a:ea typeface="Arial"/>
                <a:cs typeface="Arial"/>
                <a:sym typeface="Arial"/>
              </a:rPr>
            </a:br>
            <a:endParaRPr sz="900">
              <a:latin typeface="Arial"/>
              <a:ea typeface="Arial"/>
              <a:cs typeface="Arial"/>
              <a:sym typeface="Arial"/>
            </a:endParaRPr>
          </a:p>
          <a:p>
            <a:pPr indent="-279400" lvl="0" marL="457200" rtl="0" algn="l">
              <a:lnSpc>
                <a:spcPct val="100000"/>
              </a:lnSpc>
              <a:spcBef>
                <a:spcPts val="0"/>
              </a:spcBef>
              <a:spcAft>
                <a:spcPts val="0"/>
              </a:spcAft>
              <a:buClr>
                <a:schemeClr val="dk1"/>
              </a:buClr>
              <a:buSzPts val="800"/>
              <a:buFont typeface="Arial"/>
              <a:buChar char="●"/>
            </a:pPr>
            <a:r>
              <a:rPr b="1" lang="en-US" sz="900">
                <a:latin typeface="Arial"/>
                <a:ea typeface="Arial"/>
                <a:cs typeface="Arial"/>
                <a:sym typeface="Arial"/>
              </a:rPr>
              <a:t>Outlier Removal:</a:t>
            </a:r>
            <a:br>
              <a:rPr b="1" lang="en-US" sz="900">
                <a:latin typeface="Arial"/>
                <a:ea typeface="Arial"/>
                <a:cs typeface="Arial"/>
                <a:sym typeface="Arial"/>
              </a:rPr>
            </a:br>
            <a:r>
              <a:rPr lang="en-US" sz="900">
                <a:latin typeface="Arial"/>
                <a:ea typeface="Arial"/>
                <a:cs typeface="Arial"/>
                <a:sym typeface="Arial"/>
              </a:rPr>
              <a:t> Applied the </a:t>
            </a:r>
            <a:r>
              <a:rPr b="1" lang="en-US" sz="900">
                <a:latin typeface="Arial"/>
                <a:ea typeface="Arial"/>
                <a:cs typeface="Arial"/>
                <a:sym typeface="Arial"/>
              </a:rPr>
              <a:t>Interquartile Range (IQR) method</a:t>
            </a:r>
            <a:r>
              <a:rPr lang="en-US" sz="900">
                <a:latin typeface="Arial"/>
                <a:ea typeface="Arial"/>
                <a:cs typeface="Arial"/>
                <a:sym typeface="Arial"/>
              </a:rPr>
              <a:t> to remove extreme financial outliers.</a:t>
            </a:r>
            <a:br>
              <a:rPr lang="en-US" sz="800">
                <a:latin typeface="Arial"/>
                <a:ea typeface="Arial"/>
                <a:cs typeface="Arial"/>
                <a:sym typeface="Arial"/>
              </a:rPr>
            </a:br>
            <a:endParaRPr sz="800">
              <a:latin typeface="Arial"/>
              <a:ea typeface="Arial"/>
              <a:cs typeface="Arial"/>
              <a:sym typeface="Arial"/>
            </a:endParaRPr>
          </a:p>
          <a:p>
            <a:pPr indent="0" lvl="0" marL="0" rtl="0" algn="l">
              <a:lnSpc>
                <a:spcPct val="100000"/>
              </a:lnSpc>
              <a:spcBef>
                <a:spcPts val="1200"/>
              </a:spcBef>
              <a:spcAft>
                <a:spcPts val="0"/>
              </a:spcAft>
              <a:buNone/>
            </a:pPr>
            <a:r>
              <a:rPr b="1" lang="en-US" sz="900">
                <a:latin typeface="Arial"/>
                <a:ea typeface="Arial"/>
                <a:cs typeface="Arial"/>
                <a:sym typeface="Arial"/>
              </a:rPr>
              <a:t>2. Cleaning Other Datasets:</a:t>
            </a:r>
            <a:endParaRPr b="1" sz="900">
              <a:latin typeface="Arial"/>
              <a:ea typeface="Arial"/>
              <a:cs typeface="Arial"/>
              <a:sym typeface="Arial"/>
            </a:endParaRPr>
          </a:p>
          <a:p>
            <a:pPr indent="-285750" lvl="0" marL="457200" rtl="0" algn="l">
              <a:lnSpc>
                <a:spcPct val="100000"/>
              </a:lnSpc>
              <a:spcBef>
                <a:spcPts val="1200"/>
              </a:spcBef>
              <a:spcAft>
                <a:spcPts val="0"/>
              </a:spcAft>
              <a:buClr>
                <a:schemeClr val="dk1"/>
              </a:buClr>
              <a:buSzPts val="900"/>
              <a:buFont typeface="Arial"/>
              <a:buChar char="●"/>
            </a:pPr>
            <a:r>
              <a:rPr b="1" lang="en-US" sz="900">
                <a:latin typeface="Arial"/>
                <a:ea typeface="Arial"/>
                <a:cs typeface="Arial"/>
                <a:sym typeface="Arial"/>
              </a:rPr>
              <a:t>Standardize column names</a:t>
            </a:r>
            <a:r>
              <a:rPr lang="en-US" sz="900">
                <a:latin typeface="Arial"/>
                <a:ea typeface="Arial"/>
                <a:cs typeface="Arial"/>
                <a:sym typeface="Arial"/>
              </a:rPr>
              <a:t> across all datasets for easier merging.</a:t>
            </a:r>
            <a:br>
              <a:rPr lang="en-US" sz="900">
                <a:latin typeface="Arial"/>
                <a:ea typeface="Arial"/>
                <a:cs typeface="Arial"/>
                <a:sym typeface="Arial"/>
              </a:rPr>
            </a:br>
            <a:endParaRPr sz="900">
              <a:latin typeface="Arial"/>
              <a:ea typeface="Arial"/>
              <a:cs typeface="Arial"/>
              <a:sym typeface="Arial"/>
            </a:endParaRPr>
          </a:p>
          <a:p>
            <a:pPr indent="-285750" lvl="0" marL="457200" rtl="0" algn="l">
              <a:lnSpc>
                <a:spcPct val="100000"/>
              </a:lnSpc>
              <a:spcBef>
                <a:spcPts val="0"/>
              </a:spcBef>
              <a:spcAft>
                <a:spcPts val="0"/>
              </a:spcAft>
              <a:buClr>
                <a:schemeClr val="dk1"/>
              </a:buClr>
              <a:buSzPts val="900"/>
              <a:buFont typeface="Arial"/>
              <a:buChar char="●"/>
            </a:pPr>
            <a:r>
              <a:rPr b="1" lang="en-US" sz="900">
                <a:latin typeface="Arial"/>
                <a:ea typeface="Arial"/>
                <a:cs typeface="Arial"/>
                <a:sym typeface="Arial"/>
              </a:rPr>
              <a:t>Convert date columns to datetime format</a:t>
            </a:r>
            <a:r>
              <a:rPr lang="en-US" sz="900">
                <a:latin typeface="Arial"/>
                <a:ea typeface="Arial"/>
                <a:cs typeface="Arial"/>
                <a:sym typeface="Arial"/>
              </a:rPr>
              <a:t> where applicable:</a:t>
            </a:r>
            <a:br>
              <a:rPr lang="en-US" sz="900">
                <a:latin typeface="Arial"/>
                <a:ea typeface="Arial"/>
                <a:cs typeface="Arial"/>
                <a:sym typeface="Arial"/>
              </a:rPr>
            </a:br>
            <a:endParaRPr sz="900">
              <a:latin typeface="Arial"/>
              <a:ea typeface="Arial"/>
              <a:cs typeface="Arial"/>
              <a:sym typeface="Arial"/>
            </a:endParaRPr>
          </a:p>
          <a:p>
            <a:pPr indent="-285750" lvl="1" marL="914400" rtl="0" algn="l">
              <a:lnSpc>
                <a:spcPct val="100000"/>
              </a:lnSpc>
              <a:spcBef>
                <a:spcPts val="0"/>
              </a:spcBef>
              <a:spcAft>
                <a:spcPts val="0"/>
              </a:spcAft>
              <a:buClr>
                <a:schemeClr val="dk1"/>
              </a:buClr>
              <a:buSzPts val="900"/>
              <a:buFont typeface="Arial"/>
              <a:buChar char="○"/>
            </a:pPr>
            <a:r>
              <a:rPr b="1" lang="en-US" sz="1100">
                <a:latin typeface="Arial"/>
                <a:ea typeface="Arial"/>
                <a:cs typeface="Arial"/>
                <a:sym typeface="Arial"/>
              </a:rPr>
              <a:t>tmdb_movies_df</a:t>
            </a:r>
            <a:r>
              <a:rPr lang="en-US" sz="900">
                <a:solidFill>
                  <a:srgbClr val="188038"/>
                </a:solidFill>
                <a:latin typeface="Roboto Mono"/>
                <a:ea typeface="Roboto Mono"/>
                <a:cs typeface="Roboto Mono"/>
                <a:sym typeface="Roboto Mono"/>
              </a:rPr>
              <a:t>['release_date']</a:t>
            </a:r>
            <a:br>
              <a:rPr lang="en-US" sz="900">
                <a:solidFill>
                  <a:srgbClr val="188038"/>
                </a:solidFill>
                <a:latin typeface="Roboto Mono"/>
                <a:ea typeface="Roboto Mono"/>
                <a:cs typeface="Roboto Mono"/>
                <a:sym typeface="Roboto Mono"/>
              </a:rPr>
            </a:br>
            <a:endParaRPr sz="900">
              <a:solidFill>
                <a:srgbClr val="188038"/>
              </a:solidFill>
              <a:latin typeface="Roboto Mono"/>
              <a:ea typeface="Roboto Mono"/>
              <a:cs typeface="Roboto Mono"/>
              <a:sym typeface="Roboto Mono"/>
            </a:endParaRPr>
          </a:p>
          <a:p>
            <a:pPr indent="-285750" lvl="1" marL="914400" rtl="0" algn="l">
              <a:lnSpc>
                <a:spcPct val="100000"/>
              </a:lnSpc>
              <a:spcBef>
                <a:spcPts val="0"/>
              </a:spcBef>
              <a:spcAft>
                <a:spcPts val="0"/>
              </a:spcAft>
              <a:buClr>
                <a:schemeClr val="dk1"/>
              </a:buClr>
              <a:buSzPts val="900"/>
              <a:buFont typeface="Arial"/>
              <a:buChar char="○"/>
            </a:pPr>
            <a:r>
              <a:rPr b="1" lang="en-US" sz="1100">
                <a:latin typeface="Arial"/>
                <a:ea typeface="Arial"/>
                <a:cs typeface="Arial"/>
                <a:sym typeface="Arial"/>
              </a:rPr>
              <a:t>rt_movie_info_df</a:t>
            </a:r>
            <a:r>
              <a:rPr lang="en-US" sz="900">
                <a:solidFill>
                  <a:srgbClr val="188038"/>
                </a:solidFill>
                <a:latin typeface="Roboto Mono"/>
                <a:ea typeface="Roboto Mono"/>
                <a:cs typeface="Roboto Mono"/>
                <a:sym typeface="Roboto Mono"/>
              </a:rPr>
              <a:t>['theater_date']</a:t>
            </a:r>
            <a:r>
              <a:rPr lang="en-US" sz="900">
                <a:latin typeface="Arial"/>
                <a:ea typeface="Arial"/>
                <a:cs typeface="Arial"/>
                <a:sym typeface="Arial"/>
              </a:rPr>
              <a:t> and </a:t>
            </a:r>
            <a:r>
              <a:rPr b="1" lang="en-US" sz="1100">
                <a:latin typeface="Arial"/>
                <a:ea typeface="Arial"/>
                <a:cs typeface="Arial"/>
                <a:sym typeface="Arial"/>
              </a:rPr>
              <a:t>rt_movie_info_df</a:t>
            </a:r>
            <a:r>
              <a:rPr lang="en-US" sz="900">
                <a:solidFill>
                  <a:srgbClr val="188038"/>
                </a:solidFill>
                <a:latin typeface="Roboto Mono"/>
                <a:ea typeface="Roboto Mono"/>
                <a:cs typeface="Roboto Mono"/>
                <a:sym typeface="Roboto Mono"/>
              </a:rPr>
              <a:t>['dvd_date']</a:t>
            </a:r>
            <a:br>
              <a:rPr lang="en-US" sz="900">
                <a:solidFill>
                  <a:srgbClr val="188038"/>
                </a:solidFill>
                <a:latin typeface="Roboto Mono"/>
                <a:ea typeface="Roboto Mono"/>
                <a:cs typeface="Roboto Mono"/>
                <a:sym typeface="Roboto Mono"/>
              </a:rPr>
            </a:br>
            <a:endParaRPr sz="900">
              <a:solidFill>
                <a:srgbClr val="188038"/>
              </a:solidFill>
              <a:latin typeface="Roboto Mono"/>
              <a:ea typeface="Roboto Mono"/>
              <a:cs typeface="Roboto Mono"/>
              <a:sym typeface="Roboto Mono"/>
            </a:endParaRPr>
          </a:p>
          <a:p>
            <a:pPr indent="-285750" lvl="0" marL="457200" rtl="0" algn="l">
              <a:lnSpc>
                <a:spcPct val="100000"/>
              </a:lnSpc>
              <a:spcBef>
                <a:spcPts val="0"/>
              </a:spcBef>
              <a:spcAft>
                <a:spcPts val="0"/>
              </a:spcAft>
              <a:buClr>
                <a:schemeClr val="dk1"/>
              </a:buClr>
              <a:buSzPts val="900"/>
              <a:buFont typeface="Arial"/>
              <a:buChar char="●"/>
            </a:pPr>
            <a:r>
              <a:rPr b="1" lang="en-US" sz="900">
                <a:latin typeface="Arial"/>
                <a:ea typeface="Arial"/>
                <a:cs typeface="Arial"/>
                <a:sym typeface="Arial"/>
              </a:rPr>
              <a:t>Remove duplicate entries</a:t>
            </a:r>
            <a:r>
              <a:rPr lang="en-US" sz="900">
                <a:latin typeface="Arial"/>
                <a:ea typeface="Arial"/>
                <a:cs typeface="Arial"/>
                <a:sym typeface="Arial"/>
              </a:rPr>
              <a:t> to ensure clean, reliable records.</a:t>
            </a:r>
            <a:br>
              <a:rPr lang="en-US" sz="900">
                <a:latin typeface="Arial"/>
                <a:ea typeface="Arial"/>
                <a:cs typeface="Arial"/>
                <a:sym typeface="Arial"/>
              </a:rPr>
            </a:br>
            <a:endParaRPr sz="900">
              <a:latin typeface="Arial"/>
              <a:ea typeface="Arial"/>
              <a:cs typeface="Arial"/>
              <a:sym typeface="Arial"/>
            </a:endParaRPr>
          </a:p>
          <a:p>
            <a:pPr indent="0" lvl="0" marL="0" rtl="0" algn="l">
              <a:lnSpc>
                <a:spcPct val="100000"/>
              </a:lnSpc>
              <a:spcBef>
                <a:spcPts val="1400"/>
              </a:spcBef>
              <a:spcAft>
                <a:spcPts val="0"/>
              </a:spcAft>
              <a:buClr>
                <a:schemeClr val="dk1"/>
              </a:buClr>
              <a:buSzPts val="1100"/>
              <a:buFont typeface="Arial"/>
              <a:buNone/>
            </a:pPr>
            <a:r>
              <a:rPr b="1" lang="en-US" sz="900">
                <a:latin typeface="Arial"/>
                <a:ea typeface="Arial"/>
                <a:cs typeface="Arial"/>
                <a:sym typeface="Arial"/>
              </a:rPr>
              <a:t>3. IMDb Dataset Preparation:</a:t>
            </a:r>
            <a:endParaRPr b="1" sz="900">
              <a:latin typeface="Arial"/>
              <a:ea typeface="Arial"/>
              <a:cs typeface="Arial"/>
              <a:sym typeface="Arial"/>
            </a:endParaRPr>
          </a:p>
          <a:p>
            <a:pPr indent="-285750" lvl="0" marL="457200" rtl="0" algn="l">
              <a:lnSpc>
                <a:spcPct val="100000"/>
              </a:lnSpc>
              <a:spcBef>
                <a:spcPts val="1200"/>
              </a:spcBef>
              <a:spcAft>
                <a:spcPts val="0"/>
              </a:spcAft>
              <a:buClr>
                <a:schemeClr val="dk1"/>
              </a:buClr>
              <a:buSzPts val="900"/>
              <a:buFont typeface="Arial"/>
              <a:buChar char="●"/>
            </a:pPr>
            <a:r>
              <a:rPr lang="en-US" sz="900">
                <a:latin typeface="Arial"/>
                <a:ea typeface="Arial"/>
                <a:cs typeface="Arial"/>
                <a:sym typeface="Arial"/>
              </a:rPr>
              <a:t>Standardized column names for both </a:t>
            </a:r>
            <a:r>
              <a:rPr lang="en-US" sz="900">
                <a:solidFill>
                  <a:srgbClr val="188038"/>
                </a:solidFill>
                <a:latin typeface="Roboto Mono"/>
                <a:ea typeface="Roboto Mono"/>
                <a:cs typeface="Roboto Mono"/>
                <a:sym typeface="Roboto Mono"/>
              </a:rPr>
              <a:t>df_movie_basics</a:t>
            </a:r>
            <a:r>
              <a:rPr lang="en-US" sz="900">
                <a:latin typeface="Arial"/>
                <a:ea typeface="Arial"/>
                <a:cs typeface="Arial"/>
                <a:sym typeface="Arial"/>
              </a:rPr>
              <a:t> and </a:t>
            </a:r>
            <a:r>
              <a:rPr lang="en-US" sz="900">
                <a:solidFill>
                  <a:srgbClr val="188038"/>
                </a:solidFill>
                <a:latin typeface="Roboto Mono"/>
                <a:ea typeface="Roboto Mono"/>
                <a:cs typeface="Roboto Mono"/>
                <a:sym typeface="Roboto Mono"/>
              </a:rPr>
              <a:t>df_movie_ratings</a:t>
            </a:r>
            <a:r>
              <a:rPr lang="en-US" sz="900">
                <a:latin typeface="Arial"/>
                <a:ea typeface="Arial"/>
                <a:cs typeface="Arial"/>
                <a:sym typeface="Arial"/>
              </a:rPr>
              <a:t> to ensure consistent structure.</a:t>
            </a:r>
            <a:endParaRPr sz="900">
              <a:latin typeface="Arial"/>
              <a:ea typeface="Arial"/>
              <a:cs typeface="Arial"/>
              <a:sym typeface="Arial"/>
            </a:endParaRPr>
          </a:p>
          <a:p>
            <a:pPr indent="0" lvl="0" marL="342900" marR="0" rtl="0" algn="l">
              <a:lnSpc>
                <a:spcPct val="100000"/>
              </a:lnSpc>
              <a:spcBef>
                <a:spcPts val="1200"/>
              </a:spcBef>
              <a:spcAft>
                <a:spcPts val="0"/>
              </a:spcAft>
              <a:buNone/>
            </a:pPr>
            <a:r>
              <a:t/>
            </a:r>
            <a:endParaRPr i="1" sz="2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67ddc680c1_0_90"/>
          <p:cNvSpPr txBox="1"/>
          <p:nvPr>
            <p:ph type="title"/>
          </p:nvPr>
        </p:nvSpPr>
        <p:spPr>
          <a:xfrm>
            <a:off x="457200" y="122237"/>
            <a:ext cx="7543800" cy="129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solidFill>
                  <a:schemeClr val="accent2"/>
                </a:solidFill>
              </a:rPr>
              <a:t>DATA MERGING AND FEATURE ENGINEERING</a:t>
            </a:r>
            <a:endParaRPr>
              <a:solidFill>
                <a:schemeClr val="accent2"/>
              </a:solidFill>
            </a:endParaRPr>
          </a:p>
        </p:txBody>
      </p:sp>
      <p:sp>
        <p:nvSpPr>
          <p:cNvPr id="216" name="Google Shape;216;g367ddc680c1_0_90"/>
          <p:cNvSpPr txBox="1"/>
          <p:nvPr/>
        </p:nvSpPr>
        <p:spPr>
          <a:xfrm>
            <a:off x="587225" y="1677800"/>
            <a:ext cx="3460500" cy="508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US" sz="2200">
                <a:solidFill>
                  <a:schemeClr val="dk1"/>
                </a:solidFill>
              </a:rPr>
              <a:t>Dataset Merging Process</a:t>
            </a:r>
            <a:endParaRPr b="1" sz="2200">
              <a:solidFill>
                <a:schemeClr val="dk1"/>
              </a:solidFill>
            </a:endParaRPr>
          </a:p>
          <a:p>
            <a:pPr indent="-330200" lvl="0" marL="457200" rtl="0" algn="l">
              <a:lnSpc>
                <a:spcPct val="115000"/>
              </a:lnSpc>
              <a:spcBef>
                <a:spcPts val="1200"/>
              </a:spcBef>
              <a:spcAft>
                <a:spcPts val="0"/>
              </a:spcAft>
              <a:buClr>
                <a:schemeClr val="dk1"/>
              </a:buClr>
              <a:buSzPts val="1600"/>
              <a:buChar char="●"/>
            </a:pPr>
            <a:r>
              <a:rPr b="1" lang="en-US" sz="1600">
                <a:solidFill>
                  <a:schemeClr val="dk1"/>
                </a:solidFill>
              </a:rPr>
              <a:t>Step 1:</a:t>
            </a:r>
            <a:r>
              <a:rPr lang="en-US" sz="1600">
                <a:solidFill>
                  <a:schemeClr val="dk1"/>
                </a:solidFill>
              </a:rPr>
              <a:t> Merge </a:t>
            </a:r>
            <a:r>
              <a:rPr i="1" lang="en-US" sz="1600">
                <a:solidFill>
                  <a:schemeClr val="dk1"/>
                </a:solidFill>
              </a:rPr>
              <a:t>The Numbers</a:t>
            </a:r>
            <a:r>
              <a:rPr lang="en-US" sz="1600">
                <a:solidFill>
                  <a:schemeClr val="dk1"/>
                </a:solidFill>
              </a:rPr>
              <a:t> with </a:t>
            </a:r>
            <a:r>
              <a:rPr i="1" lang="en-US" sz="1600">
                <a:solidFill>
                  <a:schemeClr val="dk1"/>
                </a:solidFill>
              </a:rPr>
              <a:t>TMDb</a:t>
            </a:r>
            <a:r>
              <a:rPr lang="en-US" sz="1600">
                <a:solidFill>
                  <a:schemeClr val="dk1"/>
                </a:solidFill>
              </a:rPr>
              <a:t> on </a:t>
            </a:r>
            <a:r>
              <a:rPr lang="en-US" sz="1600">
                <a:solidFill>
                  <a:srgbClr val="188038"/>
                </a:solidFill>
                <a:latin typeface="Roboto Mono"/>
                <a:ea typeface="Roboto Mono"/>
                <a:cs typeface="Roboto Mono"/>
                <a:sym typeface="Roboto Mono"/>
              </a:rPr>
              <a:t>movie</a:t>
            </a:r>
            <a:r>
              <a:rPr lang="en-US" sz="1600">
                <a:solidFill>
                  <a:schemeClr val="dk1"/>
                </a:solidFill>
              </a:rPr>
              <a:t> and </a:t>
            </a:r>
            <a:r>
              <a:rPr lang="en-US" sz="1600">
                <a:solidFill>
                  <a:srgbClr val="188038"/>
                </a:solidFill>
                <a:latin typeface="Roboto Mono"/>
                <a:ea typeface="Roboto Mono"/>
                <a:cs typeface="Roboto Mono"/>
                <a:sym typeface="Roboto Mono"/>
              </a:rPr>
              <a:t>original_title</a:t>
            </a:r>
            <a:r>
              <a:rPr lang="en-US" sz="1600">
                <a:solidFill>
                  <a:schemeClr val="dk1"/>
                </a:solidFill>
              </a:rPr>
              <a:t>.</a:t>
            </a:r>
            <a:br>
              <a:rPr lang="en-US"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Step 2:</a:t>
            </a:r>
            <a:r>
              <a:rPr lang="en-US" sz="1600">
                <a:solidFill>
                  <a:schemeClr val="dk1"/>
                </a:solidFill>
              </a:rPr>
              <a:t> Merge with </a:t>
            </a:r>
            <a:r>
              <a:rPr i="1" lang="en-US" sz="1600">
                <a:solidFill>
                  <a:schemeClr val="dk1"/>
                </a:solidFill>
              </a:rPr>
              <a:t>Box Office Mojo</a:t>
            </a:r>
            <a:r>
              <a:rPr lang="en-US" sz="1600">
                <a:solidFill>
                  <a:schemeClr val="dk1"/>
                </a:solidFill>
              </a:rPr>
              <a:t> on </a:t>
            </a:r>
            <a:r>
              <a:rPr lang="en-US" sz="1600">
                <a:solidFill>
                  <a:srgbClr val="188038"/>
                </a:solidFill>
                <a:latin typeface="Roboto Mono"/>
                <a:ea typeface="Roboto Mono"/>
                <a:cs typeface="Roboto Mono"/>
                <a:sym typeface="Roboto Mono"/>
              </a:rPr>
              <a:t>movie</a:t>
            </a:r>
            <a:r>
              <a:rPr lang="en-US" sz="1600">
                <a:solidFill>
                  <a:schemeClr val="dk1"/>
                </a:solidFill>
              </a:rPr>
              <a:t> and </a:t>
            </a:r>
            <a:r>
              <a:rPr lang="en-US" sz="1600">
                <a:solidFill>
                  <a:srgbClr val="188038"/>
                </a:solidFill>
                <a:latin typeface="Roboto Mono"/>
                <a:ea typeface="Roboto Mono"/>
                <a:cs typeface="Roboto Mono"/>
                <a:sym typeface="Roboto Mono"/>
              </a:rPr>
              <a:t>title</a:t>
            </a:r>
            <a:r>
              <a:rPr lang="en-US" sz="1600">
                <a:solidFill>
                  <a:schemeClr val="dk1"/>
                </a:solidFill>
              </a:rPr>
              <a:t>.</a:t>
            </a:r>
            <a:br>
              <a:rPr lang="en-US"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Step 3:</a:t>
            </a:r>
            <a:r>
              <a:rPr lang="en-US" sz="1600">
                <a:solidFill>
                  <a:schemeClr val="dk1"/>
                </a:solidFill>
              </a:rPr>
              <a:t> Merge with </a:t>
            </a:r>
            <a:r>
              <a:rPr i="1" lang="en-US" sz="1600">
                <a:solidFill>
                  <a:schemeClr val="dk1"/>
                </a:solidFill>
              </a:rPr>
              <a:t>Rotten Tomatoes Info</a:t>
            </a:r>
            <a:r>
              <a:rPr lang="en-US" sz="1600">
                <a:solidFill>
                  <a:schemeClr val="dk1"/>
                </a:solidFill>
              </a:rPr>
              <a:t> on </a:t>
            </a:r>
            <a:r>
              <a:rPr lang="en-US" sz="1600">
                <a:solidFill>
                  <a:srgbClr val="188038"/>
                </a:solidFill>
                <a:latin typeface="Roboto Mono"/>
                <a:ea typeface="Roboto Mono"/>
                <a:cs typeface="Roboto Mono"/>
                <a:sym typeface="Roboto Mono"/>
              </a:rPr>
              <a:t>movie</a:t>
            </a:r>
            <a:r>
              <a:rPr lang="en-US" sz="1600">
                <a:solidFill>
                  <a:schemeClr val="dk1"/>
                </a:solidFill>
              </a:rPr>
              <a:t> and </a:t>
            </a:r>
            <a:r>
              <a:rPr lang="en-US" sz="1600">
                <a:solidFill>
                  <a:srgbClr val="188038"/>
                </a:solidFill>
                <a:latin typeface="Roboto Mono"/>
                <a:ea typeface="Roboto Mono"/>
                <a:cs typeface="Roboto Mono"/>
                <a:sym typeface="Roboto Mono"/>
              </a:rPr>
              <a:t>id</a:t>
            </a:r>
            <a:r>
              <a:rPr lang="en-US" sz="1600">
                <a:solidFill>
                  <a:schemeClr val="dk1"/>
                </a:solidFill>
              </a:rPr>
              <a:t>.</a:t>
            </a:r>
            <a:br>
              <a:rPr lang="en-US" sz="1600">
                <a:solidFill>
                  <a:schemeClr val="dk1"/>
                </a:solidFill>
              </a:rPr>
            </a:b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b="1" lang="en-US" sz="1600">
                <a:solidFill>
                  <a:schemeClr val="dk1"/>
                </a:solidFill>
              </a:rPr>
              <a:t>Note:</a:t>
            </a:r>
            <a:r>
              <a:rPr lang="en-US" sz="1600">
                <a:solidFill>
                  <a:schemeClr val="dk1"/>
                </a:solidFill>
              </a:rPr>
              <a:t> Data type conversion was applied for successful merging</a:t>
            </a:r>
            <a:endParaRPr sz="1600">
              <a:solidFill>
                <a:schemeClr val="dk1"/>
              </a:solidFill>
            </a:endParaRPr>
          </a:p>
          <a:p>
            <a:pPr indent="0" lvl="0" marL="457200" rtl="0" algn="l">
              <a:lnSpc>
                <a:spcPct val="115000"/>
              </a:lnSpc>
              <a:spcBef>
                <a:spcPts val="1200"/>
              </a:spcBef>
              <a:spcAft>
                <a:spcPts val="1200"/>
              </a:spcAft>
              <a:buNone/>
            </a:pPr>
            <a:r>
              <a:t/>
            </a:r>
            <a:endParaRPr sz="1100">
              <a:solidFill>
                <a:schemeClr val="dk1"/>
              </a:solidFill>
            </a:endParaRPr>
          </a:p>
        </p:txBody>
      </p:sp>
      <p:sp>
        <p:nvSpPr>
          <p:cNvPr id="217" name="Google Shape;217;g367ddc680c1_0_90"/>
          <p:cNvSpPr txBox="1"/>
          <p:nvPr/>
        </p:nvSpPr>
        <p:spPr>
          <a:xfrm>
            <a:off x="4047725" y="1677800"/>
            <a:ext cx="4980900" cy="491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US" sz="1800">
                <a:solidFill>
                  <a:schemeClr val="dk1"/>
                </a:solidFill>
              </a:rPr>
              <a:t>Feature Engineering</a:t>
            </a:r>
            <a:endParaRPr b="1" sz="18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US" sz="1200">
                <a:solidFill>
                  <a:schemeClr val="dk1"/>
                </a:solidFill>
              </a:rPr>
              <a:t>New Features Created:</a:t>
            </a:r>
            <a:br>
              <a:rPr b="1" lang="en-US" sz="1200">
                <a:solidFill>
                  <a:schemeClr val="dk1"/>
                </a:solidFill>
              </a:rPr>
            </a:br>
            <a:endParaRPr b="1"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chemeClr val="dk1"/>
                </a:solidFill>
              </a:rPr>
              <a:t>Total Revenue: </a:t>
            </a:r>
            <a:r>
              <a:rPr lang="en-US" sz="1200">
                <a:solidFill>
                  <a:srgbClr val="188038"/>
                </a:solidFill>
                <a:latin typeface="Roboto Mono"/>
                <a:ea typeface="Roboto Mono"/>
                <a:cs typeface="Roboto Mono"/>
                <a:sym typeface="Roboto Mono"/>
              </a:rPr>
              <a:t>domestic_gross + worldwide_gross</a:t>
            </a:r>
            <a:br>
              <a:rPr lang="en-US" sz="1200">
                <a:solidFill>
                  <a:srgbClr val="188038"/>
                </a:solidFill>
                <a:latin typeface="Roboto Mono"/>
                <a:ea typeface="Roboto Mono"/>
                <a:cs typeface="Roboto Mono"/>
                <a:sym typeface="Roboto Mono"/>
              </a:rPr>
            </a:br>
            <a:endParaRPr sz="1200">
              <a:solidFill>
                <a:srgbClr val="188038"/>
              </a:solidFill>
              <a:latin typeface="Roboto Mono"/>
              <a:ea typeface="Roboto Mono"/>
              <a:cs typeface="Roboto Mono"/>
              <a:sym typeface="Roboto Mono"/>
            </a:endParaRPr>
          </a:p>
          <a:p>
            <a:pPr indent="-304800" lvl="1" marL="914400" rtl="0" algn="l">
              <a:lnSpc>
                <a:spcPct val="115000"/>
              </a:lnSpc>
              <a:spcBef>
                <a:spcPts val="0"/>
              </a:spcBef>
              <a:spcAft>
                <a:spcPts val="0"/>
              </a:spcAft>
              <a:buClr>
                <a:schemeClr val="dk1"/>
              </a:buClr>
              <a:buSzPts val="1200"/>
              <a:buChar char="○"/>
            </a:pPr>
            <a:r>
              <a:rPr lang="en-US" sz="1200">
                <a:solidFill>
                  <a:schemeClr val="dk1"/>
                </a:solidFill>
              </a:rPr>
              <a:t>Profit Margin: Profit as a percentage of revenue</a:t>
            </a:r>
            <a:br>
              <a:rPr lang="en-US" sz="1200">
                <a:solidFill>
                  <a:schemeClr val="dk1"/>
                </a:solidFill>
              </a:rPr>
            </a:b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US" sz="1200">
                <a:solidFill>
                  <a:schemeClr val="dk1"/>
                </a:solidFill>
              </a:rPr>
              <a:t>ROI: Return on Investment relative to production budget</a:t>
            </a:r>
            <a:br>
              <a:rPr lang="en-US"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Missing Data:</a:t>
            </a:r>
            <a:br>
              <a:rPr b="1" lang="en-US" sz="1200">
                <a:solidFill>
                  <a:schemeClr val="dk1"/>
                </a:solidFill>
              </a:rPr>
            </a:br>
            <a:r>
              <a:rPr lang="en-US" sz="1200">
                <a:solidFill>
                  <a:schemeClr val="dk1"/>
                </a:solidFill>
              </a:rPr>
              <a:t> Missing values in new features were filled with zeros to maintain data consistency.</a:t>
            </a:r>
            <a:endParaRPr sz="1200">
              <a:solidFill>
                <a:schemeClr val="dk1"/>
              </a:solidFill>
            </a:endParaRPr>
          </a:p>
          <a:p>
            <a:pPr indent="0" lvl="0" marL="0" rtl="0" algn="l">
              <a:lnSpc>
                <a:spcPct val="115000"/>
              </a:lnSpc>
              <a:spcBef>
                <a:spcPts val="1200"/>
              </a:spcBef>
              <a:spcAft>
                <a:spcPts val="0"/>
              </a:spcAft>
              <a:buNone/>
            </a:pPr>
            <a:r>
              <a:rPr b="1" lang="en-US" sz="1800">
                <a:solidFill>
                  <a:schemeClr val="dk1"/>
                </a:solidFill>
              </a:rPr>
              <a:t>Genre Preparation</a:t>
            </a:r>
            <a:endParaRPr b="1" sz="18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US" sz="1200">
                <a:solidFill>
                  <a:schemeClr val="dk1"/>
                </a:solidFill>
              </a:rPr>
              <a:t>Extracted genre IDs from string format to list format.</a:t>
            </a:r>
            <a:br>
              <a:rPr lang="en-US"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Enabled multi-genre analysis and genre-specific profitability studies.</a:t>
            </a: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67ddc680c1_0_11"/>
          <p:cNvSpPr txBox="1"/>
          <p:nvPr>
            <p:ph type="title"/>
          </p:nvPr>
        </p:nvSpPr>
        <p:spPr>
          <a:xfrm>
            <a:off x="457200" y="122237"/>
            <a:ext cx="7543800" cy="12954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sz="3000">
                <a:highlight>
                  <a:schemeClr val="lt1"/>
                </a:highlight>
                <a:latin typeface="Arial"/>
                <a:ea typeface="Arial"/>
                <a:cs typeface="Arial"/>
                <a:sym typeface="Arial"/>
              </a:rPr>
              <a:t>DATA ANALYSIS AND VISUALIZATION</a:t>
            </a:r>
            <a:endParaRPr sz="5200">
              <a:highlight>
                <a:schemeClr val="lt1"/>
              </a:highlight>
            </a:endParaRPr>
          </a:p>
        </p:txBody>
      </p:sp>
      <p:sp>
        <p:nvSpPr>
          <p:cNvPr id="224" name="Google Shape;224;g367ddc680c1_0_11"/>
          <p:cNvSpPr txBox="1"/>
          <p:nvPr/>
        </p:nvSpPr>
        <p:spPr>
          <a:xfrm>
            <a:off x="587225" y="1677800"/>
            <a:ext cx="8242200" cy="49182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1200"/>
              </a:spcBef>
              <a:spcAft>
                <a:spcPts val="1200"/>
              </a:spcAft>
              <a:buNone/>
            </a:pPr>
            <a:r>
              <a:t/>
            </a:r>
            <a:endParaRPr sz="1100">
              <a:solidFill>
                <a:schemeClr val="dk1"/>
              </a:solidFill>
            </a:endParaRPr>
          </a:p>
        </p:txBody>
      </p:sp>
      <p:pic>
        <p:nvPicPr>
          <p:cNvPr id="225" name="Google Shape;225;g367ddc680c1_0_11"/>
          <p:cNvPicPr preferRelativeResize="0"/>
          <p:nvPr/>
        </p:nvPicPr>
        <p:blipFill>
          <a:blip r:embed="rId3">
            <a:alphaModFix/>
          </a:blip>
          <a:stretch>
            <a:fillRect/>
          </a:stretch>
        </p:blipFill>
        <p:spPr>
          <a:xfrm>
            <a:off x="587225" y="1830775"/>
            <a:ext cx="7945300" cy="405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2008-09-02T17:50:42Z</dcterms:created>
  <dc:creator>Emmanuel Agu</dc:creator>
</cp:coreProperties>
</file>