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aytone One" charset="1" panose="00000500000000000000"/>
      <p:regular r:id="rId18"/>
    </p:embeddedFont>
    <p:embeddedFont>
      <p:font typeface="Koho Bold" charset="1" panose="00000800000000000000"/>
      <p:regular r:id="rId19"/>
    </p:embeddedFont>
    <p:embeddedFont>
      <p:font typeface="Koho" charset="1" panose="000005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jpe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jpe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6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1111" t="0" r="-4107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58062" y="2780861"/>
            <a:ext cx="12171876" cy="2743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10500">
                <a:solidFill>
                  <a:srgbClr val="1C1C1C"/>
                </a:solidFill>
                <a:latin typeface="Paytone One"/>
                <a:ea typeface="Paytone One"/>
                <a:cs typeface="Paytone One"/>
                <a:sym typeface="Paytone One"/>
              </a:rPr>
              <a:t>BEHIND THE SCREENS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682348" y="1863093"/>
            <a:ext cx="3795796" cy="9988937"/>
          </a:xfrm>
          <a:custGeom>
            <a:avLst/>
            <a:gdLst/>
            <a:ahLst/>
            <a:cxnLst/>
            <a:rect r="r" b="b" t="t" l="l"/>
            <a:pathLst>
              <a:path h="9988937" w="3795796">
                <a:moveTo>
                  <a:pt x="0" y="0"/>
                </a:moveTo>
                <a:lnTo>
                  <a:pt x="3795796" y="0"/>
                </a:lnTo>
                <a:lnTo>
                  <a:pt x="3795796" y="9988937"/>
                </a:lnTo>
                <a:lnTo>
                  <a:pt x="0" y="99889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738929">
            <a:off x="-319264" y="4048801"/>
            <a:ext cx="4738192" cy="8575913"/>
          </a:xfrm>
          <a:custGeom>
            <a:avLst/>
            <a:gdLst/>
            <a:ahLst/>
            <a:cxnLst/>
            <a:rect r="r" b="b" t="t" l="l"/>
            <a:pathLst>
              <a:path h="8575913" w="4738192">
                <a:moveTo>
                  <a:pt x="0" y="0"/>
                </a:moveTo>
                <a:lnTo>
                  <a:pt x="4738191" y="0"/>
                </a:lnTo>
                <a:lnTo>
                  <a:pt x="4738191" y="8575913"/>
                </a:lnTo>
                <a:lnTo>
                  <a:pt x="0" y="857591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84404" y="2288357"/>
            <a:ext cx="2027306" cy="1533380"/>
          </a:xfrm>
          <a:custGeom>
            <a:avLst/>
            <a:gdLst/>
            <a:ahLst/>
            <a:cxnLst/>
            <a:rect r="r" b="b" t="t" l="l"/>
            <a:pathLst>
              <a:path h="1533380" w="2027306">
                <a:moveTo>
                  <a:pt x="0" y="0"/>
                </a:moveTo>
                <a:lnTo>
                  <a:pt x="2027306" y="0"/>
                </a:lnTo>
                <a:lnTo>
                  <a:pt x="2027306" y="1533381"/>
                </a:lnTo>
                <a:lnTo>
                  <a:pt x="0" y="153338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44011" y="5812804"/>
            <a:ext cx="8399979" cy="13842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</a:pPr>
            <a:r>
              <a:rPr lang="en-US" sz="4000" b="true">
                <a:solidFill>
                  <a:srgbClr val="1C1C1C"/>
                </a:solidFill>
                <a:latin typeface="Koho Bold"/>
                <a:ea typeface="Koho Bold"/>
                <a:cs typeface="Koho Bold"/>
                <a:sym typeface="Koho Bold"/>
              </a:rPr>
              <a:t>Data-Driven Insights for a New Movie Studio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6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26191" y="3209188"/>
            <a:ext cx="814924" cy="776725"/>
            <a:chOff x="0" y="0"/>
            <a:chExt cx="812800" cy="774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28600" y="200025"/>
              <a:ext cx="355600" cy="409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42115" y="3209188"/>
            <a:ext cx="814924" cy="776725"/>
            <a:chOff x="0" y="0"/>
            <a:chExt cx="812800" cy="7747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28600" y="200025"/>
              <a:ext cx="355600" cy="409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657039" y="3209188"/>
            <a:ext cx="814924" cy="776725"/>
            <a:chOff x="0" y="0"/>
            <a:chExt cx="812800" cy="7747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228600" y="200025"/>
              <a:ext cx="355600" cy="409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71963" y="3209188"/>
            <a:ext cx="814924" cy="776725"/>
            <a:chOff x="0" y="0"/>
            <a:chExt cx="812800" cy="7747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DFC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228600" y="200025"/>
              <a:ext cx="355600" cy="409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6717" y="3209188"/>
            <a:ext cx="814924" cy="776725"/>
            <a:chOff x="0" y="0"/>
            <a:chExt cx="812800" cy="7747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DF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228600" y="200025"/>
              <a:ext cx="355600" cy="409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5084318" y="2713337"/>
            <a:ext cx="12174982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1028700" y="4640420"/>
            <a:ext cx="16230600" cy="5309568"/>
            <a:chOff x="0" y="0"/>
            <a:chExt cx="4274726" cy="139840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74726" cy="1398405"/>
            </a:xfrm>
            <a:custGeom>
              <a:avLst/>
              <a:gdLst/>
              <a:ahLst/>
              <a:cxnLst/>
              <a:rect r="r" b="b" t="t" l="l"/>
              <a:pathLst>
                <a:path h="1398405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398405"/>
                  </a:lnTo>
                  <a:lnTo>
                    <a:pt x="0" y="13984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4274726" cy="1465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084318" y="1186162"/>
            <a:ext cx="12174982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RECOMMENDATIONS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5400000">
            <a:off x="618326" y="536386"/>
            <a:ext cx="3873216" cy="3420453"/>
          </a:xfrm>
          <a:custGeom>
            <a:avLst/>
            <a:gdLst/>
            <a:ahLst/>
            <a:cxnLst/>
            <a:rect r="r" b="b" t="t" l="l"/>
            <a:pathLst>
              <a:path h="3420453" w="3873216">
                <a:moveTo>
                  <a:pt x="0" y="0"/>
                </a:moveTo>
                <a:lnTo>
                  <a:pt x="3873216" y="0"/>
                </a:lnTo>
                <a:lnTo>
                  <a:pt x="3873216" y="3420453"/>
                </a:lnTo>
                <a:lnTo>
                  <a:pt x="0" y="34204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6996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602174" y="4764245"/>
            <a:ext cx="15083652" cy="5417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09" indent="-518154" lvl="1">
              <a:lnSpc>
                <a:spcPts val="4799"/>
              </a:lnSpc>
              <a:buFont typeface="Arial"/>
              <a:buChar char="•"/>
            </a:pPr>
            <a:r>
              <a:rPr lang="en-US" sz="4799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Invest in mid-to-high budget films in popular genres like Action and Adventure.</a:t>
            </a:r>
          </a:p>
          <a:p>
            <a:pPr algn="l" marL="1036309" indent="-518154" lvl="1">
              <a:lnSpc>
                <a:spcPts val="4799"/>
              </a:lnSpc>
              <a:buFont typeface="Arial"/>
              <a:buChar char="•"/>
            </a:pPr>
            <a:r>
              <a:rPr lang="en-US" sz="4799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Prioritize releases during summer and holiday seasons.</a:t>
            </a:r>
          </a:p>
          <a:p>
            <a:pPr algn="l" marL="1036309" indent="-518154" lvl="1">
              <a:lnSpc>
                <a:spcPts val="4799"/>
              </a:lnSpc>
              <a:buFont typeface="Arial"/>
              <a:buChar char="•"/>
            </a:pPr>
            <a:r>
              <a:rPr lang="en-US" sz="4799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Aim for high critic and audience engagement by focusing on quality scripts and production.</a:t>
            </a:r>
          </a:p>
          <a:p>
            <a:pPr algn="l" marL="1036309" indent="-518154" lvl="1">
              <a:lnSpc>
                <a:spcPts val="4799"/>
              </a:lnSpc>
              <a:buFont typeface="Arial"/>
              <a:buChar char="•"/>
            </a:pPr>
            <a:r>
              <a:rPr lang="en-US" sz="4799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Use predictive models to forecast film success before production.</a:t>
            </a:r>
          </a:p>
          <a:p>
            <a:pPr algn="l">
              <a:lnSpc>
                <a:spcPts val="479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6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26191" y="3209188"/>
            <a:ext cx="814924" cy="776725"/>
            <a:chOff x="0" y="0"/>
            <a:chExt cx="812800" cy="774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28600" y="200025"/>
              <a:ext cx="355600" cy="409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42115" y="3209188"/>
            <a:ext cx="814924" cy="776725"/>
            <a:chOff x="0" y="0"/>
            <a:chExt cx="812800" cy="7747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28600" y="200025"/>
              <a:ext cx="355600" cy="409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657039" y="3209188"/>
            <a:ext cx="814924" cy="776725"/>
            <a:chOff x="0" y="0"/>
            <a:chExt cx="812800" cy="7747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228600" y="200025"/>
              <a:ext cx="355600" cy="409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71963" y="3209188"/>
            <a:ext cx="814924" cy="776725"/>
            <a:chOff x="0" y="0"/>
            <a:chExt cx="812800" cy="7747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DFC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228600" y="200025"/>
              <a:ext cx="355600" cy="409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6717" y="3209188"/>
            <a:ext cx="814924" cy="776725"/>
            <a:chOff x="0" y="0"/>
            <a:chExt cx="812800" cy="7747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DF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228600" y="200025"/>
              <a:ext cx="355600" cy="409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5084318" y="2713337"/>
            <a:ext cx="12174982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1028700" y="4640420"/>
            <a:ext cx="16230600" cy="5309568"/>
            <a:chOff x="0" y="0"/>
            <a:chExt cx="4274726" cy="139840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74726" cy="1398405"/>
            </a:xfrm>
            <a:custGeom>
              <a:avLst/>
              <a:gdLst/>
              <a:ahLst/>
              <a:cxnLst/>
              <a:rect r="r" b="b" t="t" l="l"/>
              <a:pathLst>
                <a:path h="1398405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398405"/>
                  </a:lnTo>
                  <a:lnTo>
                    <a:pt x="0" y="139840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4274726" cy="1465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338711" y="462404"/>
            <a:ext cx="12174982" cy="20701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IMPLEMENTATION ROADMAP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5400000">
            <a:off x="618326" y="536386"/>
            <a:ext cx="3873216" cy="3420453"/>
          </a:xfrm>
          <a:custGeom>
            <a:avLst/>
            <a:gdLst/>
            <a:ahLst/>
            <a:cxnLst/>
            <a:rect r="r" b="b" t="t" l="l"/>
            <a:pathLst>
              <a:path h="3420453" w="3873216">
                <a:moveTo>
                  <a:pt x="0" y="0"/>
                </a:moveTo>
                <a:lnTo>
                  <a:pt x="3873216" y="0"/>
                </a:lnTo>
                <a:lnTo>
                  <a:pt x="3873216" y="3420453"/>
                </a:lnTo>
                <a:lnTo>
                  <a:pt x="0" y="34204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6996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522675" y="4964270"/>
            <a:ext cx="15083652" cy="5285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67" indent="-561333" lvl="1">
              <a:lnSpc>
                <a:spcPts val="5199"/>
              </a:lnSpc>
              <a:buFont typeface="Arial"/>
              <a:buChar char="•"/>
            </a:pPr>
            <a:r>
              <a:rPr lang="en-US" sz="5199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Develop predictive models based on cleaned dataset.</a:t>
            </a:r>
          </a:p>
          <a:p>
            <a:pPr algn="l" marL="1122667" indent="-561333" lvl="1">
              <a:lnSpc>
                <a:spcPts val="5199"/>
              </a:lnSpc>
              <a:buFont typeface="Arial"/>
              <a:buChar char="•"/>
            </a:pPr>
            <a:r>
              <a:rPr lang="en-US" sz="5199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Integrate real-time data pipelines for ongoing film performance tracking.</a:t>
            </a:r>
          </a:p>
          <a:p>
            <a:pPr algn="l" marL="1122667" indent="-561333" lvl="1">
              <a:lnSpc>
                <a:spcPts val="5199"/>
              </a:lnSpc>
              <a:buFont typeface="Arial"/>
              <a:buChar char="•"/>
            </a:pPr>
            <a:r>
              <a:rPr lang="en-US" sz="5199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Establish partnerships with marketing and distribution experts.</a:t>
            </a:r>
          </a:p>
          <a:p>
            <a:pPr algn="l" marL="1122667" indent="-561333" lvl="1">
              <a:lnSpc>
                <a:spcPts val="5199"/>
              </a:lnSpc>
              <a:buFont typeface="Arial"/>
              <a:buChar char="•"/>
            </a:pPr>
            <a:r>
              <a:rPr lang="en-US" sz="5199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Build internal dashboards for decision-making.</a:t>
            </a:r>
          </a:p>
          <a:p>
            <a:pPr algn="l">
              <a:lnSpc>
                <a:spcPts val="519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6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23968" y="1391622"/>
            <a:ext cx="5948432" cy="7503756"/>
          </a:xfrm>
          <a:custGeom>
            <a:avLst/>
            <a:gdLst/>
            <a:ahLst/>
            <a:cxnLst/>
            <a:rect r="r" b="b" t="t" l="l"/>
            <a:pathLst>
              <a:path h="7503756" w="5948432">
                <a:moveTo>
                  <a:pt x="0" y="0"/>
                </a:moveTo>
                <a:lnTo>
                  <a:pt x="5948432" y="0"/>
                </a:lnTo>
                <a:lnTo>
                  <a:pt x="5948432" y="7503756"/>
                </a:lnTo>
                <a:lnTo>
                  <a:pt x="0" y="75037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63559" y="3098800"/>
            <a:ext cx="8695741" cy="4413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000"/>
              </a:lnSpc>
            </a:pPr>
            <a:r>
              <a:rPr lang="en-US" sz="17000">
                <a:solidFill>
                  <a:srgbClr val="1C1C1C"/>
                </a:solidFill>
                <a:latin typeface="Paytone One"/>
                <a:ea typeface="Paytone One"/>
                <a:cs typeface="Paytone One"/>
                <a:sym typeface="Paytone One"/>
              </a:rPr>
              <a:t>THANK</a:t>
            </a:r>
          </a:p>
          <a:p>
            <a:pPr algn="l">
              <a:lnSpc>
                <a:spcPts val="17000"/>
              </a:lnSpc>
            </a:pPr>
            <a:r>
              <a:rPr lang="en-US" sz="17000">
                <a:solidFill>
                  <a:srgbClr val="1C1C1C"/>
                </a:solidFill>
                <a:latin typeface="Paytone One"/>
                <a:ea typeface="Paytone One"/>
                <a:cs typeface="Paytone One"/>
                <a:sym typeface="Paytone One"/>
              </a:rPr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6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3261898"/>
            <a:ext cx="4830397" cy="1276302"/>
            <a:chOff x="0" y="0"/>
            <a:chExt cx="1272203" cy="3361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72203" cy="336145"/>
            </a:xfrm>
            <a:custGeom>
              <a:avLst/>
              <a:gdLst/>
              <a:ahLst/>
              <a:cxnLst/>
              <a:rect r="r" b="b" t="t" l="l"/>
              <a:pathLst>
                <a:path h="336145" w="1272203">
                  <a:moveTo>
                    <a:pt x="0" y="0"/>
                  </a:moveTo>
                  <a:lnTo>
                    <a:pt x="1272203" y="0"/>
                  </a:lnTo>
                  <a:lnTo>
                    <a:pt x="1272203" y="336145"/>
                  </a:lnTo>
                  <a:lnTo>
                    <a:pt x="0" y="336145"/>
                  </a:lnTo>
                  <a:close/>
                </a:path>
              </a:pathLst>
            </a:custGeom>
            <a:solidFill>
              <a:srgbClr val="FFFDF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272203" cy="402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6492876"/>
            <a:ext cx="4830397" cy="1276302"/>
            <a:chOff x="0" y="0"/>
            <a:chExt cx="1272203" cy="33614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72203" cy="336145"/>
            </a:xfrm>
            <a:custGeom>
              <a:avLst/>
              <a:gdLst/>
              <a:ahLst/>
              <a:cxnLst/>
              <a:rect r="r" b="b" t="t" l="l"/>
              <a:pathLst>
                <a:path h="336145" w="1272203">
                  <a:moveTo>
                    <a:pt x="0" y="0"/>
                  </a:moveTo>
                  <a:lnTo>
                    <a:pt x="1272203" y="0"/>
                  </a:lnTo>
                  <a:lnTo>
                    <a:pt x="1272203" y="336145"/>
                  </a:lnTo>
                  <a:lnTo>
                    <a:pt x="0" y="336145"/>
                  </a:lnTo>
                  <a:close/>
                </a:path>
              </a:pathLst>
            </a:custGeom>
            <a:solidFill>
              <a:srgbClr val="FFFDF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272203" cy="402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105856" y="7764122"/>
            <a:ext cx="4830397" cy="1276302"/>
            <a:chOff x="0" y="0"/>
            <a:chExt cx="1272203" cy="3361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72203" cy="336145"/>
            </a:xfrm>
            <a:custGeom>
              <a:avLst/>
              <a:gdLst/>
              <a:ahLst/>
              <a:cxnLst/>
              <a:rect r="r" b="b" t="t" l="l"/>
              <a:pathLst>
                <a:path h="336145" w="1272203">
                  <a:moveTo>
                    <a:pt x="0" y="0"/>
                  </a:moveTo>
                  <a:lnTo>
                    <a:pt x="1272203" y="0"/>
                  </a:lnTo>
                  <a:lnTo>
                    <a:pt x="1272203" y="336145"/>
                  </a:lnTo>
                  <a:lnTo>
                    <a:pt x="0" y="336145"/>
                  </a:lnTo>
                  <a:close/>
                </a:path>
              </a:pathLst>
            </a:custGeom>
            <a:solidFill>
              <a:srgbClr val="FFFDF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1272203" cy="402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105856" y="4728532"/>
            <a:ext cx="4830397" cy="1276302"/>
            <a:chOff x="0" y="0"/>
            <a:chExt cx="1272203" cy="33614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72203" cy="336145"/>
            </a:xfrm>
            <a:custGeom>
              <a:avLst/>
              <a:gdLst/>
              <a:ahLst/>
              <a:cxnLst/>
              <a:rect r="r" b="b" t="t" l="l"/>
              <a:pathLst>
                <a:path h="336145" w="1272203">
                  <a:moveTo>
                    <a:pt x="0" y="0"/>
                  </a:moveTo>
                  <a:lnTo>
                    <a:pt x="1272203" y="0"/>
                  </a:lnTo>
                  <a:lnTo>
                    <a:pt x="1272203" y="336145"/>
                  </a:lnTo>
                  <a:lnTo>
                    <a:pt x="0" y="336145"/>
                  </a:lnTo>
                  <a:close/>
                </a:path>
              </a:pathLst>
            </a:custGeom>
            <a:solidFill>
              <a:srgbClr val="FFFDF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66675"/>
              <a:ext cx="1272203" cy="402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3301332" y="840660"/>
            <a:ext cx="3221282" cy="8477057"/>
          </a:xfrm>
          <a:custGeom>
            <a:avLst/>
            <a:gdLst/>
            <a:ahLst/>
            <a:cxnLst/>
            <a:rect r="r" b="b" t="t" l="l"/>
            <a:pathLst>
              <a:path h="8477057" w="3221282">
                <a:moveTo>
                  <a:pt x="0" y="0"/>
                </a:moveTo>
                <a:lnTo>
                  <a:pt x="3221282" y="0"/>
                </a:lnTo>
                <a:lnTo>
                  <a:pt x="3221282" y="8477057"/>
                </a:lnTo>
                <a:lnTo>
                  <a:pt x="0" y="84770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28700" y="219075"/>
            <a:ext cx="9660794" cy="14622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068"/>
              </a:lnSpc>
            </a:pPr>
            <a:r>
              <a:rPr lang="en-US" sz="11068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THE TEAM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70518" y="3754952"/>
            <a:ext cx="4488579" cy="35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799" b="true">
                <a:solidFill>
                  <a:srgbClr val="000000"/>
                </a:solidFill>
                <a:latin typeface="Koho Bold"/>
                <a:ea typeface="Koho Bold"/>
                <a:cs typeface="Koho Bold"/>
                <a:sym typeface="Koho Bold"/>
              </a:rPr>
              <a:t>Kelvin Shilisia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041257" y="5271478"/>
            <a:ext cx="4488579" cy="35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799" b="true">
                <a:solidFill>
                  <a:srgbClr val="000000"/>
                </a:solidFill>
                <a:latin typeface="Koho Bold"/>
                <a:ea typeface="Koho Bold"/>
                <a:cs typeface="Koho Bold"/>
                <a:sym typeface="Koho Bold"/>
              </a:rPr>
              <a:t>Raphael Ragot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70518" y="6931026"/>
            <a:ext cx="4488579" cy="35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799" b="true">
                <a:solidFill>
                  <a:srgbClr val="000000"/>
                </a:solidFill>
                <a:latin typeface="Koho Bold"/>
                <a:ea typeface="Koho Bold"/>
                <a:cs typeface="Koho Bold"/>
                <a:sym typeface="Koho Bold"/>
              </a:rPr>
              <a:t>Mohamed  Abdi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041257" y="8024134"/>
            <a:ext cx="4488579" cy="35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799" b="true">
                <a:solidFill>
                  <a:srgbClr val="000000"/>
                </a:solidFill>
                <a:latin typeface="Koho Bold"/>
                <a:ea typeface="Koho Bold"/>
                <a:cs typeface="Koho Bold"/>
                <a:sym typeface="Koho Bold"/>
              </a:rPr>
              <a:t>Deborah Onondi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7105856" y="1975656"/>
            <a:ext cx="4830397" cy="1276302"/>
            <a:chOff x="0" y="0"/>
            <a:chExt cx="1272203" cy="33614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272203" cy="336145"/>
            </a:xfrm>
            <a:custGeom>
              <a:avLst/>
              <a:gdLst/>
              <a:ahLst/>
              <a:cxnLst/>
              <a:rect r="r" b="b" t="t" l="l"/>
              <a:pathLst>
                <a:path h="336145" w="1272203">
                  <a:moveTo>
                    <a:pt x="0" y="0"/>
                  </a:moveTo>
                  <a:lnTo>
                    <a:pt x="1272203" y="0"/>
                  </a:lnTo>
                  <a:lnTo>
                    <a:pt x="1272203" y="336145"/>
                  </a:lnTo>
                  <a:lnTo>
                    <a:pt x="0" y="336145"/>
                  </a:lnTo>
                  <a:close/>
                </a:path>
              </a:pathLst>
            </a:custGeom>
            <a:solidFill>
              <a:srgbClr val="FFFDF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1272203" cy="4028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8041257" y="2468710"/>
            <a:ext cx="4488579" cy="356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2799" b="true">
                <a:solidFill>
                  <a:srgbClr val="000000"/>
                </a:solidFill>
                <a:latin typeface="Koho Bold"/>
                <a:ea typeface="Koho Bold"/>
                <a:cs typeface="Koho Bold"/>
                <a:sym typeface="Koho Bold"/>
              </a:rPr>
              <a:t>George Kariuki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FFC6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8126"/>
            <a:ext cx="18288000" cy="3220179"/>
            <a:chOff x="0" y="0"/>
            <a:chExt cx="4816593" cy="8481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848113"/>
            </a:xfrm>
            <a:custGeom>
              <a:avLst/>
              <a:gdLst/>
              <a:ahLst/>
              <a:cxnLst/>
              <a:rect r="r" b="b" t="t" l="l"/>
              <a:pathLst>
                <a:path h="848113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848113"/>
                  </a:lnTo>
                  <a:lnTo>
                    <a:pt x="0" y="84811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816593" cy="9147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979356"/>
            <a:ext cx="15257430" cy="1464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1068"/>
              </a:lnSpc>
            </a:pPr>
            <a:r>
              <a:rPr lang="en-US" sz="11068">
                <a:solidFill>
                  <a:srgbClr val="FFFDFC"/>
                </a:solidFill>
                <a:latin typeface="Paytone One"/>
                <a:ea typeface="Paytone One"/>
                <a:cs typeface="Paytone One"/>
                <a:sym typeface="Paytone One"/>
              </a:rPr>
              <a:t>BUSINESS PROBLEM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26001" y="4020219"/>
            <a:ext cx="16033299" cy="4776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69"/>
              </a:lnSpc>
            </a:pPr>
            <a:r>
              <a:rPr lang="en-US" sz="4899" b="true">
                <a:solidFill>
                  <a:srgbClr val="1C1C1C"/>
                </a:solidFill>
                <a:latin typeface="Koho Bold"/>
                <a:ea typeface="Koho Bold"/>
                <a:cs typeface="Koho Bold"/>
                <a:sym typeface="Koho Bold"/>
              </a:rPr>
              <a:t>Objective:</a:t>
            </a:r>
            <a:r>
              <a:rPr lang="en-US" sz="4899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 Help a tech company launch a successful movie studio.</a:t>
            </a:r>
          </a:p>
          <a:p>
            <a:pPr algn="just">
              <a:lnSpc>
                <a:spcPts val="6369"/>
              </a:lnSpc>
            </a:pPr>
            <a:r>
              <a:rPr lang="en-US" sz="4899" b="true">
                <a:solidFill>
                  <a:srgbClr val="1C1C1C"/>
                </a:solidFill>
                <a:latin typeface="Koho Bold"/>
                <a:ea typeface="Koho Bold"/>
                <a:cs typeface="Koho Bold"/>
                <a:sym typeface="Koho Bold"/>
              </a:rPr>
              <a:t>Challenge:</a:t>
            </a:r>
            <a:r>
              <a:rPr lang="en-US" sz="4899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 Company lacks entertainment industry knowledge.</a:t>
            </a:r>
          </a:p>
          <a:p>
            <a:pPr algn="just">
              <a:lnSpc>
                <a:spcPts val="6369"/>
              </a:lnSpc>
            </a:pPr>
            <a:r>
              <a:rPr lang="en-US" sz="4899" b="true">
                <a:solidFill>
                  <a:srgbClr val="1C1C1C"/>
                </a:solidFill>
                <a:latin typeface="Koho Bold"/>
                <a:ea typeface="Koho Bold"/>
                <a:cs typeface="Koho Bold"/>
                <a:sym typeface="Koho Bold"/>
              </a:rPr>
              <a:t>Goal:</a:t>
            </a:r>
            <a:r>
              <a:rPr lang="en-US" sz="4899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 Identify traits of successful films (high revenue, positive reception).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6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2717505"/>
            <a:ext cx="8259516" cy="7013080"/>
          </a:xfrm>
          <a:custGeom>
            <a:avLst/>
            <a:gdLst/>
            <a:ahLst/>
            <a:cxnLst/>
            <a:rect r="r" b="b" t="t" l="l"/>
            <a:pathLst>
              <a:path h="7013080" w="8259516">
                <a:moveTo>
                  <a:pt x="8259516" y="0"/>
                </a:moveTo>
                <a:lnTo>
                  <a:pt x="0" y="0"/>
                </a:lnTo>
                <a:lnTo>
                  <a:pt x="0" y="7013080"/>
                </a:lnTo>
                <a:lnTo>
                  <a:pt x="8259516" y="7013080"/>
                </a:lnTo>
                <a:lnTo>
                  <a:pt x="825951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675476" y="763765"/>
            <a:ext cx="6917199" cy="1855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800" b="true">
                <a:solidFill>
                  <a:srgbClr val="1C1C1C"/>
                </a:solidFill>
                <a:latin typeface="Koho Bold"/>
                <a:ea typeface="Koho Bold"/>
                <a:cs typeface="Koho Bold"/>
                <a:sym typeface="Koho Bold"/>
              </a:rPr>
              <a:t>IMDB TITLE BASICS – CORE INFO ABOUT MOVIES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675476" y="3310963"/>
            <a:ext cx="6509431" cy="1245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800" b="true">
                <a:solidFill>
                  <a:srgbClr val="1C1C1C"/>
                </a:solidFill>
                <a:latin typeface="Koho Bold"/>
                <a:ea typeface="Koho Bold"/>
                <a:cs typeface="Koho Bold"/>
                <a:sym typeface="Koho Bold"/>
              </a:rPr>
              <a:t>IMDB RATINGS – AUDIENCE REVIEWS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675476" y="5571451"/>
            <a:ext cx="6509431" cy="1855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800" b="true">
                <a:solidFill>
                  <a:srgbClr val="1C1C1C"/>
                </a:solidFill>
                <a:latin typeface="Koho Bold"/>
                <a:ea typeface="Koho Bold"/>
                <a:cs typeface="Koho Bold"/>
                <a:sym typeface="Koho Bold"/>
              </a:rPr>
              <a:t>BOX OFFICE MOJO – FINANCIAL PERFORMANCE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05564" y="1124332"/>
            <a:ext cx="329554" cy="1082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163"/>
              </a:lnSpc>
            </a:pPr>
            <a:r>
              <a:rPr lang="en-US" sz="8163">
                <a:solidFill>
                  <a:srgbClr val="1C1C1C"/>
                </a:solidFill>
                <a:latin typeface="Paytone One"/>
                <a:ea typeface="Paytone One"/>
                <a:cs typeface="Paytone One"/>
                <a:sym typeface="Paytone One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605564" y="3346155"/>
            <a:ext cx="565428" cy="1251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338"/>
              </a:lnSpc>
            </a:pPr>
            <a:r>
              <a:rPr lang="en-US" sz="9338">
                <a:solidFill>
                  <a:srgbClr val="1C1C1C"/>
                </a:solidFill>
                <a:latin typeface="Paytone One"/>
                <a:ea typeface="Paytone One"/>
                <a:cs typeface="Paytone One"/>
                <a:sym typeface="Paytone One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637991" y="5657176"/>
            <a:ext cx="594252" cy="13147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814"/>
              </a:lnSpc>
            </a:pPr>
            <a:r>
              <a:rPr lang="en-US" sz="9814">
                <a:solidFill>
                  <a:srgbClr val="1C1C1C"/>
                </a:solidFill>
                <a:latin typeface="Paytone One"/>
                <a:ea typeface="Paytone One"/>
                <a:cs typeface="Paytone One"/>
                <a:sym typeface="Paytone One"/>
              </a:rPr>
              <a:t>3</a:t>
            </a:r>
          </a:p>
        </p:txBody>
      </p:sp>
      <p:sp>
        <p:nvSpPr>
          <p:cNvPr name="AutoShape 9" id="9"/>
          <p:cNvSpPr/>
          <p:nvPr/>
        </p:nvSpPr>
        <p:spPr>
          <a:xfrm>
            <a:off x="9481038" y="2679405"/>
            <a:ext cx="7812549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>
            <a:off x="9576195" y="5074092"/>
            <a:ext cx="7812549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1" id="11"/>
          <p:cNvSpPr txBox="true"/>
          <p:nvPr/>
        </p:nvSpPr>
        <p:spPr>
          <a:xfrm rot="0">
            <a:off x="1028700" y="1024116"/>
            <a:ext cx="7230816" cy="1320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99"/>
              </a:lnSpc>
            </a:pPr>
            <a:r>
              <a:rPr lang="en-US" sz="9999">
                <a:solidFill>
                  <a:srgbClr val="1C1C1C"/>
                </a:solidFill>
                <a:latin typeface="Paytone One"/>
                <a:ea typeface="Paytone One"/>
                <a:cs typeface="Paytone One"/>
                <a:sym typeface="Paytone One"/>
              </a:rPr>
              <a:t>DATASETS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617022" y="7847557"/>
            <a:ext cx="636191" cy="14107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0506"/>
              </a:lnSpc>
            </a:pPr>
            <a:r>
              <a:rPr lang="en-US" sz="10506">
                <a:solidFill>
                  <a:srgbClr val="1C1C1C"/>
                </a:solidFill>
                <a:latin typeface="Paytone One"/>
                <a:ea typeface="Paytone One"/>
                <a:cs typeface="Paytone One"/>
                <a:sym typeface="Paytone One"/>
              </a:rPr>
              <a:t>4</a:t>
            </a:r>
          </a:p>
        </p:txBody>
      </p:sp>
      <p:sp>
        <p:nvSpPr>
          <p:cNvPr name="AutoShape 13" id="13"/>
          <p:cNvSpPr/>
          <p:nvPr/>
        </p:nvSpPr>
        <p:spPr>
          <a:xfrm>
            <a:off x="9576242" y="7485976"/>
            <a:ext cx="7812549" cy="1905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10879360" y="7933651"/>
            <a:ext cx="6509431" cy="1855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00"/>
              </a:lnSpc>
            </a:pPr>
            <a:r>
              <a:rPr lang="en-US" sz="4800" b="true">
                <a:solidFill>
                  <a:srgbClr val="1C1C1C"/>
                </a:solidFill>
                <a:latin typeface="Koho Bold"/>
                <a:ea typeface="Koho Bold"/>
                <a:cs typeface="Koho Bold"/>
                <a:sym typeface="Koho Bold"/>
              </a:rPr>
              <a:t>PRODUCTION BUDGETS – COST VS. REVENUE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6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84959" y="5316796"/>
            <a:ext cx="1367118" cy="1627521"/>
          </a:xfrm>
          <a:custGeom>
            <a:avLst/>
            <a:gdLst/>
            <a:ahLst/>
            <a:cxnLst/>
            <a:rect r="r" b="b" t="t" l="l"/>
            <a:pathLst>
              <a:path h="1627521" w="1367118">
                <a:moveTo>
                  <a:pt x="0" y="0"/>
                </a:moveTo>
                <a:lnTo>
                  <a:pt x="1367118" y="0"/>
                </a:lnTo>
                <a:lnTo>
                  <a:pt x="1367118" y="1627521"/>
                </a:lnTo>
                <a:lnTo>
                  <a:pt x="0" y="1627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84959" y="7630779"/>
            <a:ext cx="1367118" cy="1627521"/>
          </a:xfrm>
          <a:custGeom>
            <a:avLst/>
            <a:gdLst/>
            <a:ahLst/>
            <a:cxnLst/>
            <a:rect r="r" b="b" t="t" l="l"/>
            <a:pathLst>
              <a:path h="1627521" w="1367118">
                <a:moveTo>
                  <a:pt x="0" y="0"/>
                </a:moveTo>
                <a:lnTo>
                  <a:pt x="1367118" y="0"/>
                </a:lnTo>
                <a:lnTo>
                  <a:pt x="1367118" y="1627521"/>
                </a:lnTo>
                <a:lnTo>
                  <a:pt x="0" y="16275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0660" y="3510221"/>
            <a:ext cx="16230600" cy="11207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99"/>
              </a:lnSpc>
            </a:pPr>
            <a:r>
              <a:rPr lang="en-US" sz="8499">
                <a:solidFill>
                  <a:srgbClr val="1C1C1C"/>
                </a:solidFill>
                <a:latin typeface="Paytone One"/>
                <a:ea typeface="Paytone One"/>
                <a:cs typeface="Paytone One"/>
                <a:sym typeface="Paytone One"/>
              </a:rPr>
              <a:t>METHODOLOGY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226278" y="6172792"/>
            <a:ext cx="14033022" cy="876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3399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• Data Cleaning: Merged and standardized datasets</a:t>
            </a:r>
          </a:p>
          <a:p>
            <a:pPr algn="l">
              <a:lnSpc>
                <a:spcPts val="3399"/>
              </a:lnSpc>
            </a:pPr>
            <a:r>
              <a:rPr lang="en-US" sz="3399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• Feature Engineering: Derived ROI, genre indicators, etc.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26278" y="5518742"/>
            <a:ext cx="5417415" cy="52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b="true">
                <a:solidFill>
                  <a:srgbClr val="1C1C1C"/>
                </a:solidFill>
                <a:latin typeface="Koho Bold"/>
                <a:ea typeface="Koho Bold"/>
                <a:cs typeface="Koho Bold"/>
                <a:sym typeface="Koho Bold"/>
              </a:rPr>
              <a:t>PART 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226278" y="8486775"/>
            <a:ext cx="14033022" cy="8769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9"/>
              </a:lnSpc>
            </a:pPr>
            <a:r>
              <a:rPr lang="en-US" sz="3399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• EDA: Trends in genre, release year, budget vs revenue</a:t>
            </a:r>
          </a:p>
          <a:p>
            <a:pPr algn="l">
              <a:lnSpc>
                <a:spcPts val="3399"/>
              </a:lnSpc>
            </a:pPr>
            <a:r>
              <a:rPr lang="en-US" sz="3399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• Visualization: Used Seaborn, Plotly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26278" y="7832725"/>
            <a:ext cx="5417415" cy="520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9"/>
              </a:lnSpc>
            </a:pPr>
            <a:r>
              <a:rPr lang="en-US" sz="3999" b="true">
                <a:solidFill>
                  <a:srgbClr val="1C1C1C"/>
                </a:solidFill>
                <a:latin typeface="Koho Bold"/>
                <a:ea typeface="Koho Bold"/>
                <a:cs typeface="Koho Bold"/>
                <a:sym typeface="Koho Bold"/>
              </a:rPr>
              <a:t>PART 2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16081" y="0"/>
            <a:ext cx="18304081" cy="2656221"/>
            <a:chOff x="0" y="0"/>
            <a:chExt cx="4820828" cy="69958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820828" cy="699581"/>
            </a:xfrm>
            <a:custGeom>
              <a:avLst/>
              <a:gdLst/>
              <a:ahLst/>
              <a:cxnLst/>
              <a:rect r="r" b="b" t="t" l="l"/>
              <a:pathLst>
                <a:path h="699581" w="4820828">
                  <a:moveTo>
                    <a:pt x="0" y="0"/>
                  </a:moveTo>
                  <a:lnTo>
                    <a:pt x="4820828" y="0"/>
                  </a:lnTo>
                  <a:lnTo>
                    <a:pt x="4820828" y="699581"/>
                  </a:lnTo>
                  <a:lnTo>
                    <a:pt x="0" y="699581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4820828" cy="7662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23479" y="0"/>
            <a:ext cx="3541629" cy="2656221"/>
            <a:chOff x="0" y="0"/>
            <a:chExt cx="812800" cy="6096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01600" y="-66675"/>
              <a:ext cx="609600" cy="676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5218605" y="0"/>
            <a:ext cx="3541629" cy="2656221"/>
            <a:chOff x="0" y="0"/>
            <a:chExt cx="812800" cy="6096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01600" y="-66675"/>
              <a:ext cx="609600" cy="676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512708" y="0"/>
            <a:ext cx="3541629" cy="2656221"/>
            <a:chOff x="0" y="0"/>
            <a:chExt cx="812800" cy="6096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01600" y="-66675"/>
              <a:ext cx="609600" cy="676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3806812" y="0"/>
            <a:ext cx="3541629" cy="2656221"/>
            <a:chOff x="0" y="0"/>
            <a:chExt cx="812800" cy="6096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609600"/>
            </a:xfrm>
            <a:custGeom>
              <a:avLst/>
              <a:gdLst/>
              <a:ahLst/>
              <a:cxnLst/>
              <a:rect r="r" b="b" t="t" l="l"/>
              <a:pathLst>
                <a:path h="609600" w="812800">
                  <a:moveTo>
                    <a:pt x="203200" y="0"/>
                  </a:moveTo>
                  <a:lnTo>
                    <a:pt x="812800" y="0"/>
                  </a:lnTo>
                  <a:lnTo>
                    <a:pt x="6096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01600" y="-66675"/>
              <a:ext cx="609600" cy="6762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sp>
        <p:nvSpPr>
          <p:cNvPr name="AutoShape 24" id="24"/>
          <p:cNvSpPr/>
          <p:nvPr/>
        </p:nvSpPr>
        <p:spPr>
          <a:xfrm>
            <a:off x="3226278" y="7356894"/>
            <a:ext cx="13851850" cy="0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6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55817" y="2179346"/>
            <a:ext cx="12527153" cy="7747494"/>
          </a:xfrm>
          <a:custGeom>
            <a:avLst/>
            <a:gdLst/>
            <a:ahLst/>
            <a:cxnLst/>
            <a:rect r="r" b="b" t="t" l="l"/>
            <a:pathLst>
              <a:path h="7747494" w="12527153">
                <a:moveTo>
                  <a:pt x="0" y="0"/>
                </a:moveTo>
                <a:lnTo>
                  <a:pt x="12527153" y="0"/>
                </a:lnTo>
                <a:lnTo>
                  <a:pt x="12527153" y="7747493"/>
                </a:lnTo>
                <a:lnTo>
                  <a:pt x="0" y="77474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947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53972" y="3889506"/>
            <a:ext cx="5541857" cy="2861570"/>
          </a:xfrm>
          <a:custGeom>
            <a:avLst/>
            <a:gdLst/>
            <a:ahLst/>
            <a:cxnLst/>
            <a:rect r="r" b="b" t="t" l="l"/>
            <a:pathLst>
              <a:path h="2861570" w="5541857">
                <a:moveTo>
                  <a:pt x="0" y="0"/>
                </a:moveTo>
                <a:lnTo>
                  <a:pt x="5541856" y="0"/>
                </a:lnTo>
                <a:lnTo>
                  <a:pt x="5541856" y="2861570"/>
                </a:lnTo>
                <a:lnTo>
                  <a:pt x="0" y="28615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052" r="0" b="-1997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15997" y="3273222"/>
            <a:ext cx="8606793" cy="5559740"/>
          </a:xfrm>
          <a:custGeom>
            <a:avLst/>
            <a:gdLst/>
            <a:ahLst/>
            <a:cxnLst/>
            <a:rect r="r" b="b" t="t" l="l"/>
            <a:pathLst>
              <a:path h="5559740" w="8606793">
                <a:moveTo>
                  <a:pt x="0" y="0"/>
                </a:moveTo>
                <a:lnTo>
                  <a:pt x="8606793" y="0"/>
                </a:lnTo>
                <a:lnTo>
                  <a:pt x="8606793" y="5559741"/>
                </a:lnTo>
                <a:lnTo>
                  <a:pt x="0" y="555974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8892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717232" y="207986"/>
            <a:ext cx="19327829" cy="1774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3"/>
              </a:lnSpc>
            </a:pPr>
            <a:r>
              <a:rPr lang="en-US" sz="6873">
                <a:solidFill>
                  <a:srgbClr val="1C1C1C"/>
                </a:solidFill>
                <a:latin typeface="Paytone One"/>
                <a:ea typeface="Paytone One"/>
                <a:cs typeface="Paytone One"/>
                <a:sym typeface="Paytone One"/>
              </a:rPr>
              <a:t>PRODUCTION BUDGET VS WORLDWIDE GROSS REVENUE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689475"/>
            <a:ext cx="1760652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01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6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55817" y="2081055"/>
            <a:ext cx="12527153" cy="7944075"/>
          </a:xfrm>
          <a:custGeom>
            <a:avLst/>
            <a:gdLst/>
            <a:ahLst/>
            <a:cxnLst/>
            <a:rect r="r" b="b" t="t" l="l"/>
            <a:pathLst>
              <a:path h="7944075" w="12527153">
                <a:moveTo>
                  <a:pt x="0" y="0"/>
                </a:moveTo>
                <a:lnTo>
                  <a:pt x="12527153" y="0"/>
                </a:lnTo>
                <a:lnTo>
                  <a:pt x="12527153" y="7944075"/>
                </a:lnTo>
                <a:lnTo>
                  <a:pt x="0" y="79440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8" t="0" r="-11468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953972" y="3889506"/>
            <a:ext cx="5541857" cy="2861570"/>
          </a:xfrm>
          <a:custGeom>
            <a:avLst/>
            <a:gdLst/>
            <a:ahLst/>
            <a:cxnLst/>
            <a:rect r="r" b="b" t="t" l="l"/>
            <a:pathLst>
              <a:path h="2861570" w="5541857">
                <a:moveTo>
                  <a:pt x="0" y="0"/>
                </a:moveTo>
                <a:lnTo>
                  <a:pt x="5541856" y="0"/>
                </a:lnTo>
                <a:lnTo>
                  <a:pt x="5541856" y="2861570"/>
                </a:lnTo>
                <a:lnTo>
                  <a:pt x="0" y="286157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9052" r="0" b="-19976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20286" y="3124855"/>
            <a:ext cx="7398215" cy="5856474"/>
          </a:xfrm>
          <a:custGeom>
            <a:avLst/>
            <a:gdLst/>
            <a:ahLst/>
            <a:cxnLst/>
            <a:rect r="r" b="b" t="t" l="l"/>
            <a:pathLst>
              <a:path h="5856474" w="7398215">
                <a:moveTo>
                  <a:pt x="0" y="0"/>
                </a:moveTo>
                <a:lnTo>
                  <a:pt x="7398215" y="0"/>
                </a:lnTo>
                <a:lnTo>
                  <a:pt x="7398215" y="5856475"/>
                </a:lnTo>
                <a:lnTo>
                  <a:pt x="0" y="5856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717232" y="207986"/>
            <a:ext cx="19327829" cy="1774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73"/>
              </a:lnSpc>
            </a:pPr>
            <a:r>
              <a:rPr lang="en-US" sz="6873">
                <a:solidFill>
                  <a:srgbClr val="1C1C1C"/>
                </a:solidFill>
                <a:latin typeface="Paytone One"/>
                <a:ea typeface="Paytone One"/>
                <a:cs typeface="Paytone One"/>
                <a:sym typeface="Paytone One"/>
              </a:rPr>
              <a:t>AGGREGATED REVIEW SCORE VS WORLDWIDE GROSS REVENUE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4689475"/>
            <a:ext cx="1760652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6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55817" y="1443735"/>
            <a:ext cx="13532155" cy="8581396"/>
          </a:xfrm>
          <a:custGeom>
            <a:avLst/>
            <a:gdLst/>
            <a:ahLst/>
            <a:cxnLst/>
            <a:rect r="r" b="b" t="t" l="l"/>
            <a:pathLst>
              <a:path h="8581396" w="13532155">
                <a:moveTo>
                  <a:pt x="0" y="0"/>
                </a:moveTo>
                <a:lnTo>
                  <a:pt x="13532155" y="0"/>
                </a:lnTo>
                <a:lnTo>
                  <a:pt x="13532155" y="8581395"/>
                </a:lnTo>
                <a:lnTo>
                  <a:pt x="0" y="85813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68" t="0" r="-11468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5000493" y="2663825"/>
            <a:ext cx="10322156" cy="6223609"/>
            <a:chOff x="0" y="0"/>
            <a:chExt cx="2718592" cy="16391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18592" cy="1639140"/>
            </a:xfrm>
            <a:custGeom>
              <a:avLst/>
              <a:gdLst/>
              <a:ahLst/>
              <a:cxnLst/>
              <a:rect r="r" b="b" t="t" l="l"/>
              <a:pathLst>
                <a:path h="1639140" w="2718592">
                  <a:moveTo>
                    <a:pt x="0" y="0"/>
                  </a:moveTo>
                  <a:lnTo>
                    <a:pt x="2718592" y="0"/>
                  </a:lnTo>
                  <a:lnTo>
                    <a:pt x="2718592" y="1639140"/>
                  </a:lnTo>
                  <a:lnTo>
                    <a:pt x="0" y="1639140"/>
                  </a:lnTo>
                  <a:close/>
                </a:path>
              </a:pathLst>
            </a:custGeom>
            <a:solidFill>
              <a:srgbClr val="FFFDFC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2718592" cy="17058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003166" y="2663825"/>
            <a:ext cx="10319482" cy="6145310"/>
          </a:xfrm>
          <a:custGeom>
            <a:avLst/>
            <a:gdLst/>
            <a:ahLst/>
            <a:cxnLst/>
            <a:rect r="r" b="b" t="t" l="l"/>
            <a:pathLst>
              <a:path h="6145310" w="10319482">
                <a:moveTo>
                  <a:pt x="0" y="0"/>
                </a:moveTo>
                <a:lnTo>
                  <a:pt x="10319482" y="0"/>
                </a:lnTo>
                <a:lnTo>
                  <a:pt x="10319482" y="6145310"/>
                </a:lnTo>
                <a:lnTo>
                  <a:pt x="0" y="614531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-244521" y="396322"/>
            <a:ext cx="19327829" cy="838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73"/>
              </a:lnSpc>
            </a:pPr>
            <a:r>
              <a:rPr lang="en-US" sz="6373">
                <a:solidFill>
                  <a:srgbClr val="1C1C1C"/>
                </a:solidFill>
                <a:latin typeface="Paytone One"/>
                <a:ea typeface="Paytone One"/>
                <a:cs typeface="Paytone One"/>
                <a:sym typeface="Paytone One"/>
              </a:rPr>
              <a:t>TOP 10 STUDIOS BY AVERAGE TOTAL GROSS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689475"/>
            <a:ext cx="1760652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03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C61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026191" y="3209188"/>
            <a:ext cx="814924" cy="776725"/>
            <a:chOff x="0" y="0"/>
            <a:chExt cx="812800" cy="7747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228600" y="200025"/>
              <a:ext cx="355600" cy="409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42115" y="3209188"/>
            <a:ext cx="814924" cy="776725"/>
            <a:chOff x="0" y="0"/>
            <a:chExt cx="812800" cy="7747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28600" y="200025"/>
              <a:ext cx="355600" cy="409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657039" y="3209188"/>
            <a:ext cx="814924" cy="776725"/>
            <a:chOff x="0" y="0"/>
            <a:chExt cx="812800" cy="7747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228600" y="200025"/>
              <a:ext cx="355600" cy="409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471963" y="3209188"/>
            <a:ext cx="814924" cy="776725"/>
            <a:chOff x="0" y="0"/>
            <a:chExt cx="812800" cy="7747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DFC"/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228600" y="200025"/>
              <a:ext cx="355600" cy="409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286717" y="3209188"/>
            <a:ext cx="814924" cy="776725"/>
            <a:chOff x="0" y="0"/>
            <a:chExt cx="812800" cy="7747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774700"/>
            </a:xfrm>
            <a:custGeom>
              <a:avLst/>
              <a:gdLst/>
              <a:ahLst/>
              <a:cxnLst/>
              <a:rect r="r" b="b" t="t" l="l"/>
              <a:pathLst>
                <a:path h="774700" w="812800">
                  <a:moveTo>
                    <a:pt x="406400" y="0"/>
                  </a:moveTo>
                  <a:lnTo>
                    <a:pt x="502338" y="295909"/>
                  </a:lnTo>
                  <a:lnTo>
                    <a:pt x="812800" y="295909"/>
                  </a:lnTo>
                  <a:lnTo>
                    <a:pt x="561631" y="478791"/>
                  </a:lnTo>
                  <a:lnTo>
                    <a:pt x="657569" y="774700"/>
                  </a:lnTo>
                  <a:lnTo>
                    <a:pt x="406400" y="591819"/>
                  </a:lnTo>
                  <a:lnTo>
                    <a:pt x="155231" y="774700"/>
                  </a:lnTo>
                  <a:lnTo>
                    <a:pt x="251169" y="478791"/>
                  </a:lnTo>
                  <a:lnTo>
                    <a:pt x="0" y="295909"/>
                  </a:lnTo>
                  <a:lnTo>
                    <a:pt x="310462" y="29590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DFC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228600" y="200025"/>
              <a:ext cx="355600" cy="409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V="true">
            <a:off x="5084318" y="2713337"/>
            <a:ext cx="12174982" cy="9525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8" id="18"/>
          <p:cNvGrpSpPr/>
          <p:nvPr/>
        </p:nvGrpSpPr>
        <p:grpSpPr>
          <a:xfrm rot="0">
            <a:off x="1028700" y="5288120"/>
            <a:ext cx="16230600" cy="3981074"/>
            <a:chOff x="0" y="0"/>
            <a:chExt cx="4274726" cy="1048513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274726" cy="1048513"/>
            </a:xfrm>
            <a:custGeom>
              <a:avLst/>
              <a:gdLst/>
              <a:ahLst/>
              <a:cxnLst/>
              <a:rect r="r" b="b" t="t" l="l"/>
              <a:pathLst>
                <a:path h="1048513" w="4274726">
                  <a:moveTo>
                    <a:pt x="0" y="0"/>
                  </a:moveTo>
                  <a:lnTo>
                    <a:pt x="4274726" y="0"/>
                  </a:lnTo>
                  <a:lnTo>
                    <a:pt x="4274726" y="1048513"/>
                  </a:lnTo>
                  <a:lnTo>
                    <a:pt x="0" y="104851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66675"/>
              <a:ext cx="4274726" cy="11151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87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5084318" y="1186162"/>
            <a:ext cx="12174982" cy="1060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000000"/>
                </a:solidFill>
                <a:latin typeface="Paytone One"/>
                <a:ea typeface="Paytone One"/>
                <a:cs typeface="Paytone One"/>
                <a:sym typeface="Paytone One"/>
              </a:rPr>
              <a:t>KEY INSIGHTS</a:t>
            </a:r>
          </a:p>
        </p:txBody>
      </p:sp>
      <p:sp>
        <p:nvSpPr>
          <p:cNvPr name="Freeform 22" id="22"/>
          <p:cNvSpPr/>
          <p:nvPr/>
        </p:nvSpPr>
        <p:spPr>
          <a:xfrm flipH="false" flipV="false" rot="5400000">
            <a:off x="802319" y="1003111"/>
            <a:ext cx="3873216" cy="3420453"/>
          </a:xfrm>
          <a:custGeom>
            <a:avLst/>
            <a:gdLst/>
            <a:ahLst/>
            <a:cxnLst/>
            <a:rect r="r" b="b" t="t" l="l"/>
            <a:pathLst>
              <a:path h="3420453" w="3873216">
                <a:moveTo>
                  <a:pt x="0" y="0"/>
                </a:moveTo>
                <a:lnTo>
                  <a:pt x="3873216" y="0"/>
                </a:lnTo>
                <a:lnTo>
                  <a:pt x="3873216" y="3420453"/>
                </a:lnTo>
                <a:lnTo>
                  <a:pt x="0" y="34204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6996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602174" y="5716745"/>
            <a:ext cx="15083652" cy="30175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36309" indent="-518154" lvl="1">
              <a:lnSpc>
                <a:spcPts val="4799"/>
              </a:lnSpc>
              <a:buFont typeface="Arial"/>
              <a:buChar char="•"/>
            </a:pPr>
            <a:r>
              <a:rPr lang="en-US" sz="4799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 Action &amp; Adventure films consistently rank high in revenue.</a:t>
            </a:r>
          </a:p>
          <a:p>
            <a:pPr algn="l" marL="1036309" indent="-518154" lvl="1">
              <a:lnSpc>
                <a:spcPts val="4799"/>
              </a:lnSpc>
              <a:buFont typeface="Arial"/>
              <a:buChar char="•"/>
            </a:pPr>
            <a:r>
              <a:rPr lang="en-US" sz="4799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 </a:t>
            </a:r>
            <a:r>
              <a:rPr lang="en-US" sz="4799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Mid-to-high budgets often yield higher ROI.</a:t>
            </a:r>
          </a:p>
          <a:p>
            <a:pPr algn="l" marL="1036309" indent="-518154" lvl="1">
              <a:lnSpc>
                <a:spcPts val="4799"/>
              </a:lnSpc>
              <a:buFont typeface="Arial"/>
              <a:buChar char="•"/>
            </a:pPr>
            <a:r>
              <a:rPr lang="en-US" sz="4799">
                <a:solidFill>
                  <a:srgbClr val="1C1C1C"/>
                </a:solidFill>
                <a:latin typeface="Koho"/>
                <a:ea typeface="Koho"/>
                <a:cs typeface="Koho"/>
                <a:sym typeface="Koho"/>
              </a:rPr>
              <a:t>Summer releases (May–August) dominate box office charts.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DAGp-8ZjxoY</dc:identifier>
  <dcterms:modified xsi:type="dcterms:W3CDTF">2011-08-01T06:04:30Z</dcterms:modified>
  <cp:revision>1</cp:revision>
  <dc:title>presentation</dc:title>
</cp:coreProperties>
</file>