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9267" r:id="rId2"/>
    <p:sldId id="926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2C938C-3D80-47CF-BAB0-4F9C86053BEF}" v="2" dt="2025-05-25T05:37:43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Elias Barguil" userId="bdfec745-7dca-42a2-80db-3cf23a771861" providerId="ADAL" clId="{F52C938C-3D80-47CF-BAB0-4F9C86053BEF}"/>
    <pc:docChg chg="modSld">
      <pc:chgData name="Francisco Elias Barguil" userId="bdfec745-7dca-42a2-80db-3cf23a771861" providerId="ADAL" clId="{F52C938C-3D80-47CF-BAB0-4F9C86053BEF}" dt="2025-05-25T05:37:43.881" v="1" actId="164"/>
      <pc:docMkLst>
        <pc:docMk/>
      </pc:docMkLst>
      <pc:sldChg chg="addSp modSp">
        <pc:chgData name="Francisco Elias Barguil" userId="bdfec745-7dca-42a2-80db-3cf23a771861" providerId="ADAL" clId="{F52C938C-3D80-47CF-BAB0-4F9C86053BEF}" dt="2025-05-25T05:37:43.881" v="1" actId="164"/>
        <pc:sldMkLst>
          <pc:docMk/>
          <pc:sldMk cId="3276950960" sldId="9267"/>
        </pc:sldMkLst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7" creationId="{08AAE95D-E13D-E77A-E788-EA1E2331AB6A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10" creationId="{8CDB12A4-69B9-90C0-DDA6-BF723E2215D5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16" creationId="{B839FEA0-F478-DFC2-24FB-A05E537313DA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17" creationId="{4370927C-84EC-4661-2D34-AE0569943048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27" creationId="{DF8F6225-A07C-8DFD-CF05-6A5C77F7EF7B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28" creationId="{E48AA038-E685-EDBA-EFD0-48669D9B1944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33" creationId="{0A4104DD-BB4B-A6DE-C0BE-B636BC5A9FEB}"/>
          </ac:spMkLst>
        </pc:spChg>
        <pc:spChg chg="mod">
          <ac:chgData name="Francisco Elias Barguil" userId="bdfec745-7dca-42a2-80db-3cf23a771861" providerId="ADAL" clId="{F52C938C-3D80-47CF-BAB0-4F9C86053BEF}" dt="2025-05-25T05:37:43.881" v="1" actId="164"/>
          <ac:spMkLst>
            <pc:docMk/>
            <pc:sldMk cId="3276950960" sldId="9267"/>
            <ac:spMk id="55" creationId="{7FD96C42-820D-A81E-9579-4B56B8EC2A5B}"/>
          </ac:spMkLst>
        </pc:spChg>
        <pc:picChg chg="mod">
          <ac:chgData name="Francisco Elias Barguil" userId="bdfec745-7dca-42a2-80db-3cf23a771861" providerId="ADAL" clId="{F52C938C-3D80-47CF-BAB0-4F9C86053BEF}" dt="2025-05-25T05:37:43.881" v="1" actId="164"/>
          <ac:picMkLst>
            <pc:docMk/>
            <pc:sldMk cId="3276950960" sldId="9267"/>
            <ac:picMk id="20" creationId="{50925C18-B80C-8B0F-5BC0-1B7E5468C2BA}"/>
          </ac:picMkLst>
        </pc:picChg>
        <pc:picChg chg="mod">
          <ac:chgData name="Francisco Elias Barguil" userId="bdfec745-7dca-42a2-80db-3cf23a771861" providerId="ADAL" clId="{F52C938C-3D80-47CF-BAB0-4F9C86053BEF}" dt="2025-05-25T05:37:43.881" v="1" actId="164"/>
          <ac:picMkLst>
            <pc:docMk/>
            <pc:sldMk cId="3276950960" sldId="9267"/>
            <ac:picMk id="2052" creationId="{3A781105-D0E6-E6F7-B677-0053C0E40339}"/>
          </ac:picMkLst>
        </pc:picChg>
      </pc:sldChg>
      <pc:sldChg chg="addSp modSp">
        <pc:chgData name="Francisco Elias Barguil" userId="bdfec745-7dca-42a2-80db-3cf23a771861" providerId="ADAL" clId="{F52C938C-3D80-47CF-BAB0-4F9C86053BEF}" dt="2025-05-25T05:35:06.806" v="0" actId="164"/>
        <pc:sldMkLst>
          <pc:docMk/>
          <pc:sldMk cId="3683391920" sldId="9268"/>
        </pc:sldMkLst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7" creationId="{FC0810FA-23D5-894E-2368-693224BBCC9F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10" creationId="{A3952FEB-87B8-B940-2687-12E8DB2EAD55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16" creationId="{FE19CD12-B52C-D013-DE70-77F3577085D7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17" creationId="{223B94AA-5249-D007-AEFB-7F67799049B2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27" creationId="{C9854C65-0E99-95BB-D679-91364F20D4F8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28" creationId="{7C97884C-85AC-7555-12E2-2C6B2C37A244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33" creationId="{4D89A4CC-80F3-8D4F-E5B0-B37C8352B301}"/>
          </ac:spMkLst>
        </pc:spChg>
        <pc:spChg chg="mod">
          <ac:chgData name="Francisco Elias Barguil" userId="bdfec745-7dca-42a2-80db-3cf23a771861" providerId="ADAL" clId="{F52C938C-3D80-47CF-BAB0-4F9C86053BEF}" dt="2025-05-25T05:35:06.806" v="0" actId="164"/>
          <ac:spMkLst>
            <pc:docMk/>
            <pc:sldMk cId="3683391920" sldId="9268"/>
            <ac:spMk id="55" creationId="{C1853FCB-AC21-446E-0AAB-4067CD8528D5}"/>
          </ac:spMkLst>
        </pc:spChg>
        <pc:picChg chg="mod">
          <ac:chgData name="Francisco Elias Barguil" userId="bdfec745-7dca-42a2-80db-3cf23a771861" providerId="ADAL" clId="{F52C938C-3D80-47CF-BAB0-4F9C86053BEF}" dt="2025-05-25T05:35:06.806" v="0" actId="164"/>
          <ac:picMkLst>
            <pc:docMk/>
            <pc:sldMk cId="3683391920" sldId="9268"/>
            <ac:picMk id="9" creationId="{C4E8D453-5911-412C-D10E-6A9608E62A22}"/>
          </ac:picMkLst>
        </pc:picChg>
        <pc:picChg chg="mod">
          <ac:chgData name="Francisco Elias Barguil" userId="bdfec745-7dca-42a2-80db-3cf23a771861" providerId="ADAL" clId="{F52C938C-3D80-47CF-BAB0-4F9C86053BEF}" dt="2025-05-25T05:35:06.806" v="0" actId="164"/>
          <ac:picMkLst>
            <pc:docMk/>
            <pc:sldMk cId="3683391920" sldId="9268"/>
            <ac:picMk id="2052" creationId="{E563EE91-2DF4-105A-7D54-D4D74517BA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63724-E8B3-4364-9E3E-BC5989BB2F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B0944-900B-4F3D-80BD-08AA78368B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885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camada de integração implementará uma API Padrão de dados para falar com os conectores.</a:t>
            </a:r>
          </a:p>
        </p:txBody>
      </p:sp>
    </p:spTree>
    <p:extLst>
      <p:ext uri="{BB962C8B-B14F-4D97-AF65-F5344CB8AC3E}">
        <p14:creationId xmlns:p14="http://schemas.microsoft.com/office/powerpoint/2010/main" val="3548314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0B632-12A1-0595-A548-F1E691D10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D423A52-3169-A027-4B7A-F7988D2C5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ADAAD28-A5AA-9435-5233-5D4D9527AE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camada de integração implementará uma API Padrão de dados para falar com os conectores.</a:t>
            </a:r>
          </a:p>
        </p:txBody>
      </p:sp>
    </p:spTree>
    <p:extLst>
      <p:ext uri="{BB962C8B-B14F-4D97-AF65-F5344CB8AC3E}">
        <p14:creationId xmlns:p14="http://schemas.microsoft.com/office/powerpoint/2010/main" val="36113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777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29314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3790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2"/>
          <p:cNvSpPr>
            <a:spLocks noGrp="1"/>
          </p:cNvSpPr>
          <p:nvPr>
            <p:ph type="title"/>
          </p:nvPr>
        </p:nvSpPr>
        <p:spPr>
          <a:xfrm>
            <a:off x="872490" y="1536940"/>
            <a:ext cx="4762500" cy="2012315"/>
          </a:xfrm>
        </p:spPr>
        <p:txBody>
          <a:bodyPr>
            <a:normAutofit/>
          </a:bodyPr>
          <a:lstStyle>
            <a:lvl1pPr algn="l">
              <a:defRPr sz="4400"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0"/>
          </p:nvPr>
        </p:nvSpPr>
        <p:spPr>
          <a:xfrm>
            <a:off x="872809" y="3772220"/>
            <a:ext cx="4762183" cy="1702594"/>
          </a:xfrm>
          <a:prstGeom prst="rect">
            <a:avLst/>
          </a:prstGeom>
        </p:spPr>
        <p:txBody>
          <a:bodyPr/>
          <a:lstStyle>
            <a:lvl1pPr>
              <a:defRPr sz="2200">
                <a:solidFill>
                  <a:srgbClr val="C00000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35340560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e Título Reduz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BB6A40F2-FD22-4ED5-B296-9D896F11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050" y="355400"/>
            <a:ext cx="10183902" cy="451998"/>
          </a:xfrm>
          <a:prstGeom prst="rect">
            <a:avLst/>
          </a:prstGeom>
        </p:spPr>
        <p:txBody>
          <a:bodyPr/>
          <a:lstStyle>
            <a:lvl1pPr algn="ctr">
              <a:defRPr sz="2700" b="1">
                <a:solidFill>
                  <a:srgbClr val="B1272A"/>
                </a:solidFill>
              </a:defRPr>
            </a:lvl1pPr>
          </a:lstStyle>
          <a:p>
            <a:r>
              <a:rPr lang="pt-BR"/>
              <a:t>Clique para editar o título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517EAA-507F-4206-A072-02876784437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4050" y="1799431"/>
            <a:ext cx="10183902" cy="3404867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pt-BR"/>
              <a:t>Clique para inserir o texto</a:t>
            </a:r>
          </a:p>
        </p:txBody>
      </p:sp>
    </p:spTree>
    <p:extLst>
      <p:ext uri="{BB962C8B-B14F-4D97-AF65-F5344CB8AC3E}">
        <p14:creationId xmlns:p14="http://schemas.microsoft.com/office/powerpoint/2010/main" val="41147014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‹nº›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7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9300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C00000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70131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9663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C0000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  <a:lvl2pPr>
              <a:defRPr>
                <a:solidFill>
                  <a:srgbClr val="C00000"/>
                </a:solidFill>
              </a:defRPr>
            </a:lvl2pPr>
            <a:lvl3pPr>
              <a:defRPr>
                <a:solidFill>
                  <a:srgbClr val="C00000"/>
                </a:solidFill>
              </a:defRPr>
            </a:lvl3pPr>
            <a:lvl4pPr>
              <a:defRPr>
                <a:solidFill>
                  <a:srgbClr val="C00000"/>
                </a:solidFill>
              </a:defRPr>
            </a:lvl4pPr>
            <a:lvl5pPr>
              <a:defRPr>
                <a:solidFill>
                  <a:srgbClr val="C00000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74640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0376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08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>
                <a:solidFill>
                  <a:srgbClr val="C00000"/>
                </a:solidFill>
              </a:defRPr>
            </a:lvl1pPr>
            <a:lvl2pPr>
              <a:defRPr sz="2800">
                <a:solidFill>
                  <a:srgbClr val="C00000"/>
                </a:solidFill>
              </a:defRPr>
            </a:lvl2pPr>
            <a:lvl3pPr>
              <a:defRPr sz="2400">
                <a:solidFill>
                  <a:srgbClr val="C00000"/>
                </a:solidFill>
              </a:defRPr>
            </a:lvl3pPr>
            <a:lvl4pPr>
              <a:defRPr sz="2000">
                <a:solidFill>
                  <a:srgbClr val="C00000"/>
                </a:solidFill>
              </a:defRPr>
            </a:lvl4pPr>
            <a:lvl5pPr>
              <a:defRPr sz="2000">
                <a:solidFill>
                  <a:srgbClr val="C0000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116351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rgbClr val="C00000"/>
                </a:solidFill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C00000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21849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>
            <a:extLst>
              <a:ext uri="{FF2B5EF4-FFF2-40B4-BE49-F238E27FC236}">
                <a16:creationId xmlns:a16="http://schemas.microsoft.com/office/drawing/2014/main" id="{1E48FE8B-B1BB-A1A5-0B89-3C38BD8C5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título Mestre</a:t>
            </a:r>
          </a:p>
        </p:txBody>
      </p:sp>
      <p:sp>
        <p:nvSpPr>
          <p:cNvPr id="1027" name="Espaço Reservado para Texto 2">
            <a:extLst>
              <a:ext uri="{FF2B5EF4-FFF2-40B4-BE49-F238E27FC236}">
                <a16:creationId xmlns:a16="http://schemas.microsoft.com/office/drawing/2014/main" id="{3BE571FC-0917-6834-A8BB-2A1416C25D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de texto Mestres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CaixaDeTexto 5">
            <a:extLst>
              <a:ext uri="{FF2B5EF4-FFF2-40B4-BE49-F238E27FC236}">
                <a16:creationId xmlns:a16="http://schemas.microsoft.com/office/drawing/2014/main" id="{74CFEE5A-45EF-D279-A3DC-21DC70DEF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50" y="6524625"/>
            <a:ext cx="16353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pt-BR" sz="1400">
                <a:solidFill>
                  <a:srgbClr val="7F7F7F"/>
                </a:solidFill>
              </a:rPr>
              <a:t>OPUS Open Finance</a:t>
            </a:r>
            <a:endParaRPr lang="pt-BR" altLang="pt-BR" sz="1400">
              <a:solidFill>
                <a:srgbClr val="7F7F7F"/>
              </a:solidFill>
            </a:endParaRPr>
          </a:p>
        </p:txBody>
      </p:sp>
      <p:pic>
        <p:nvPicPr>
          <p:cNvPr id="1029" name="Imagem 10">
            <a:extLst>
              <a:ext uri="{FF2B5EF4-FFF2-40B4-BE49-F238E27FC236}">
                <a16:creationId xmlns:a16="http://schemas.microsoft.com/office/drawing/2014/main" id="{2A7D383E-AD5C-B662-C913-EDE2D09CC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8076" y="204788"/>
            <a:ext cx="7985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00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Open Sans" panose="020B0606030504020204" pitchFamily="34" charset="0"/>
          <a:cs typeface="Open Sans" panose="020B0606030504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C00000"/>
          </a:solidFill>
          <a:latin typeface="Open Sans Light" panose="020B0306030504020204" pitchFamily="34" charset="0"/>
          <a:ea typeface="Open Sans Light" panose="020B0306030504020204" pitchFamily="34" charset="0"/>
          <a:cs typeface="Open Sans Light" panose="020B03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emf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Agrupar 46">
            <a:extLst>
              <a:ext uri="{FF2B5EF4-FFF2-40B4-BE49-F238E27FC236}">
                <a16:creationId xmlns:a16="http://schemas.microsoft.com/office/drawing/2014/main" id="{F2105EB2-9620-6C05-2131-C7D1D014E570}"/>
              </a:ext>
            </a:extLst>
          </p:cNvPr>
          <p:cNvGrpSpPr/>
          <p:nvPr/>
        </p:nvGrpSpPr>
        <p:grpSpPr>
          <a:xfrm>
            <a:off x="2305459" y="327966"/>
            <a:ext cx="7582678" cy="6266371"/>
            <a:chOff x="2305459" y="327966"/>
            <a:chExt cx="7582678" cy="6266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D8C30322-E0F9-C2D6-31C8-1EA52BA34D16}"/>
                </a:ext>
              </a:extLst>
            </p:cNvPr>
            <p:cNvGrpSpPr/>
            <p:nvPr/>
          </p:nvGrpSpPr>
          <p:grpSpPr>
            <a:xfrm>
              <a:off x="5257798" y="327966"/>
              <a:ext cx="1723811" cy="1034286"/>
              <a:chOff x="8999303" y="3940304"/>
              <a:chExt cx="6385394" cy="3831236"/>
            </a:xfrm>
          </p:grpSpPr>
          <p:pic>
            <p:nvPicPr>
              <p:cNvPr id="3" name="Picture 2" descr="cloud0.png">
                <a:extLst>
                  <a:ext uri="{FF2B5EF4-FFF2-40B4-BE49-F238E27FC236}">
                    <a16:creationId xmlns:a16="http://schemas.microsoft.com/office/drawing/2014/main" id="{EDE00860-10C4-554B-BB9C-A400B3EF92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4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9303" y="3940304"/>
                <a:ext cx="6385394" cy="3831236"/>
              </a:xfrm>
              <a:prstGeom prst="rect">
                <a:avLst/>
              </a:prstGeom>
            </p:spPr>
          </p:pic>
          <p:sp>
            <p:nvSpPr>
              <p:cNvPr id="4" name="CaixaDeTexto 1">
                <a:extLst>
                  <a:ext uri="{FF2B5EF4-FFF2-40B4-BE49-F238E27FC236}">
                    <a16:creationId xmlns:a16="http://schemas.microsoft.com/office/drawing/2014/main" id="{C604D80B-8398-684B-5BE7-DF163A8D408E}"/>
                  </a:ext>
                </a:extLst>
              </p:cNvPr>
              <p:cNvSpPr txBox="1"/>
              <p:nvPr/>
            </p:nvSpPr>
            <p:spPr>
              <a:xfrm>
                <a:off x="10213202" y="5820372"/>
                <a:ext cx="3943191" cy="125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endParaRPr lang="pt-BR" sz="1600" b="1" kern="0">
                  <a:solidFill>
                    <a:srgbClr val="1E4473"/>
                  </a:solidFill>
                  <a:latin typeface="Open Sans Light" charset="0"/>
                  <a:ea typeface="Open Sans Light" charset="0"/>
                  <a:cs typeface="Open Sans Light" charset="0"/>
                  <a:sym typeface="Helvetica Light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161FA7C-BAD7-94D9-5C06-9F9B4688FAA9}"/>
                </a:ext>
              </a:extLst>
            </p:cNvPr>
            <p:cNvCxnSpPr/>
            <p:nvPr/>
          </p:nvCxnSpPr>
          <p:spPr>
            <a:xfrm flipH="1">
              <a:off x="7038835" y="1038172"/>
              <a:ext cx="926609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4EAC037-D70A-8EE7-08AA-1EC51B81A438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119704" y="1362252"/>
              <a:ext cx="0" cy="841844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0ECAB520-A586-EA15-F38B-53F577996FDE}"/>
                </a:ext>
              </a:extLst>
            </p:cNvPr>
            <p:cNvGrpSpPr/>
            <p:nvPr/>
          </p:nvGrpSpPr>
          <p:grpSpPr>
            <a:xfrm>
              <a:off x="8063245" y="549452"/>
              <a:ext cx="1645256" cy="1004829"/>
              <a:chOff x="6676894" y="283984"/>
              <a:chExt cx="1645256" cy="1004829"/>
            </a:xfrm>
          </p:grpSpPr>
          <p:pic>
            <p:nvPicPr>
              <p:cNvPr id="19" name="Imagem 2">
                <a:extLst>
                  <a:ext uri="{FF2B5EF4-FFF2-40B4-BE49-F238E27FC236}">
                    <a16:creationId xmlns:a16="http://schemas.microsoft.com/office/drawing/2014/main" id="{8A6B2BE4-8BBB-8015-31CE-CD045ADFB7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382012" y="400266"/>
                <a:ext cx="317462" cy="314605"/>
              </a:xfrm>
              <a:prstGeom prst="rect">
                <a:avLst/>
              </a:prstGeom>
            </p:spPr>
          </p:pic>
          <p:sp>
            <p:nvSpPr>
              <p:cNvPr id="22" name="CaixaDeTexto 43">
                <a:extLst>
                  <a:ext uri="{FF2B5EF4-FFF2-40B4-BE49-F238E27FC236}">
                    <a16:creationId xmlns:a16="http://schemas.microsoft.com/office/drawing/2014/main" id="{8286EFEB-BEB1-BC2A-363A-B7B30CB2B235}"/>
                  </a:ext>
                </a:extLst>
              </p:cNvPr>
              <p:cNvSpPr txBox="1"/>
              <p:nvPr/>
            </p:nvSpPr>
            <p:spPr>
              <a:xfrm>
                <a:off x="6765334" y="696067"/>
                <a:ext cx="1537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r>
                  <a:rPr lang="pt-BR" sz="800" b="1" kern="0" noProof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Iniciador de Transação de Pagamento</a:t>
                </a:r>
              </a:p>
              <a:p>
                <a:pPr algn="ctr" defTabSz="410766" hangingPunct="0"/>
                <a:r>
                  <a:rPr lang="pt-BR" sz="800" b="1" kern="0" noProof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(ITP)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CCAA63-3BDD-E528-02AC-957C4397A331}"/>
                  </a:ext>
                </a:extLst>
              </p:cNvPr>
              <p:cNvSpPr/>
              <p:nvPr/>
            </p:nvSpPr>
            <p:spPr>
              <a:xfrm>
                <a:off x="6676894" y="283984"/>
                <a:ext cx="1645256" cy="100482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50925C18-B80C-8B0F-5BC0-1B7E5468C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8732" b="38732"/>
            <a:stretch/>
          </p:blipFill>
          <p:spPr>
            <a:xfrm>
              <a:off x="5308419" y="909875"/>
              <a:ext cx="1681515" cy="37894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A4104DD-BB4B-A6DE-C0BE-B636BC5A9FEB}"/>
                </a:ext>
              </a:extLst>
            </p:cNvPr>
            <p:cNvSpPr/>
            <p:nvPr/>
          </p:nvSpPr>
          <p:spPr>
            <a:xfrm>
              <a:off x="2305459" y="2636404"/>
              <a:ext cx="7582678" cy="3957933"/>
            </a:xfrm>
            <a:prstGeom prst="rect">
              <a:avLst/>
            </a:prstGeom>
            <a:noFill/>
            <a:ln w="57150">
              <a:solidFill>
                <a:srgbClr val="BC193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endParaRPr lang="pt-BR" sz="2500" kern="0">
                <a:solidFill>
                  <a:prstClr val="white"/>
                </a:solidFill>
                <a:latin typeface="Calibri" panose="020F0502020204030204"/>
                <a:sym typeface="Helvetica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7F5142-5F28-B2E8-4579-AF1DC507F91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6630" y="3075791"/>
              <a:ext cx="2787" cy="374602"/>
            </a:xfrm>
            <a:prstGeom prst="straightConnector1">
              <a:avLst/>
            </a:prstGeom>
            <a:ln w="63500">
              <a:solidFill>
                <a:srgbClr val="1E4473"/>
              </a:solidFill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8AA038-E685-EDBA-EFD0-48669D9B1944}"/>
                </a:ext>
              </a:extLst>
            </p:cNvPr>
            <p:cNvSpPr/>
            <p:nvPr/>
          </p:nvSpPr>
          <p:spPr>
            <a:xfrm>
              <a:off x="4329799" y="3465153"/>
              <a:ext cx="3539571" cy="2681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r>
                <a:rPr lang="pt-BR" sz="1400" b="1" kern="0" dirty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API REST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1541A6F0-7268-A2B3-A464-434A0EEF1D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507" y="4302196"/>
              <a:ext cx="0" cy="513202"/>
            </a:xfrm>
            <a:prstGeom prst="straightConnector1">
              <a:avLst/>
            </a:prstGeom>
            <a:ln w="63500">
              <a:solidFill>
                <a:srgbClr val="1E4473"/>
              </a:solidFill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D96C42-820D-A81E-9579-4B56B8EC2A5B}"/>
                </a:ext>
              </a:extLst>
            </p:cNvPr>
            <p:cNvSpPr txBox="1"/>
            <p:nvPr/>
          </p:nvSpPr>
          <p:spPr>
            <a:xfrm>
              <a:off x="3001860" y="263502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10766" hangingPunct="0"/>
              <a:endParaRPr lang="pt-BR" sz="2400" kern="0">
                <a:solidFill>
                  <a:srgbClr val="BC1932"/>
                </a:solidFill>
                <a:latin typeface="Calibri" panose="020F0502020204030204"/>
                <a:sym typeface="Helvetica Light"/>
              </a:endParaRPr>
            </a:p>
          </p:txBody>
        </p:sp>
        <p:pic>
          <p:nvPicPr>
            <p:cNvPr id="9" name="pasted-image.pdf">
              <a:extLst>
                <a:ext uri="{FF2B5EF4-FFF2-40B4-BE49-F238E27FC236}">
                  <a16:creationId xmlns:a16="http://schemas.microsoft.com/office/drawing/2014/main" id="{A1222784-33BE-FE11-5BBB-66F269D24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0287" y="2008542"/>
              <a:ext cx="404992" cy="4516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39FEA0-F478-DFC2-24FB-A05E537313DA}"/>
                </a:ext>
              </a:extLst>
            </p:cNvPr>
            <p:cNvSpPr txBox="1"/>
            <p:nvPr/>
          </p:nvSpPr>
          <p:spPr>
            <a:xfrm>
              <a:off x="6002523" y="2025133"/>
              <a:ext cx="3380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0766" hangingPunct="0"/>
              <a:r>
                <a:rPr lang="pt-BR" sz="2200" b="1" kern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OPUS Open Finance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DF8F6225-A07C-8DFD-CF05-6A5C77F7EF7B}"/>
                </a:ext>
              </a:extLst>
            </p:cNvPr>
            <p:cNvSpPr/>
            <p:nvPr/>
          </p:nvSpPr>
          <p:spPr>
            <a:xfrm>
              <a:off x="3906541" y="2215292"/>
              <a:ext cx="4417204" cy="85337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softEdge rad="31750"/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r>
                <a:rPr lang="pt-BR" b="1" kern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      Plataforma OPUS Open Finance</a:t>
              </a:r>
            </a:p>
          </p:txBody>
        </p:sp>
        <p:pic>
          <p:nvPicPr>
            <p:cNvPr id="31" name="pasted-image.pdf">
              <a:extLst>
                <a:ext uri="{FF2B5EF4-FFF2-40B4-BE49-F238E27FC236}">
                  <a16:creationId xmlns:a16="http://schemas.microsoft.com/office/drawing/2014/main" id="{9E251B7D-BF21-FD0B-05C8-8C58EA056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5079" y="2409854"/>
              <a:ext cx="404992" cy="45166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52" name="Picture 4" descr="Pix Banco Central Brasil Logo PNG Vector (SVG) Free Download">
              <a:extLst>
                <a:ext uri="{FF2B5EF4-FFF2-40B4-BE49-F238E27FC236}">
                  <a16:creationId xmlns:a16="http://schemas.microsoft.com/office/drawing/2014/main" id="{3A781105-D0E6-E6F7-B677-0053C0E403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613" y="4935453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370927C-84EC-4661-2D34-AE0569943048}"/>
                </a:ext>
              </a:extLst>
            </p:cNvPr>
            <p:cNvSpPr/>
            <p:nvPr/>
          </p:nvSpPr>
          <p:spPr>
            <a:xfrm>
              <a:off x="6173460" y="4874389"/>
              <a:ext cx="1622860" cy="739833"/>
            </a:xfrm>
            <a:prstGeom prst="rect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endParaRPr lang="pt-BR" sz="2500" kern="0">
                <a:solidFill>
                  <a:prstClr val="white"/>
                </a:solidFill>
                <a:latin typeface="Calibri" panose="020F0502020204030204"/>
                <a:sym typeface="Helvetica Light"/>
              </a:endParaRP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2BF3BC00-39DF-095C-727C-0153BB4CD61C}"/>
                </a:ext>
              </a:extLst>
            </p:cNvPr>
            <p:cNvGrpSpPr/>
            <p:nvPr/>
          </p:nvGrpSpPr>
          <p:grpSpPr>
            <a:xfrm>
              <a:off x="4418180" y="4874389"/>
              <a:ext cx="1160895" cy="1064002"/>
              <a:chOff x="4489392" y="4819756"/>
              <a:chExt cx="1160895" cy="1064002"/>
            </a:xfrm>
          </p:grpSpPr>
          <p:pic>
            <p:nvPicPr>
              <p:cNvPr id="5" name="Imagem 8" descr="Logotipo&#10;&#10;Descrição gerada automaticamente">
                <a:extLst>
                  <a:ext uri="{FF2B5EF4-FFF2-40B4-BE49-F238E27FC236}">
                    <a16:creationId xmlns:a16="http://schemas.microsoft.com/office/drawing/2014/main" id="{D1B5D79E-2353-90FE-3BB7-02A2848786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2441" y="4962866"/>
                <a:ext cx="449334" cy="45361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FE28B57-8924-AB30-728C-1E4522925937}"/>
                  </a:ext>
                </a:extLst>
              </p:cNvPr>
              <p:cNvSpPr/>
              <p:nvPr/>
            </p:nvSpPr>
            <p:spPr>
              <a:xfrm>
                <a:off x="4680868" y="4819756"/>
                <a:ext cx="739833" cy="739833"/>
              </a:xfrm>
              <a:prstGeom prst="rect">
                <a:avLst/>
              </a:prstGeom>
              <a:noFill/>
              <a:ln w="38100">
                <a:solidFill>
                  <a:srgbClr val="BC19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096DB8F5-7950-472F-66FB-E2F7A783EFA1}"/>
                  </a:ext>
                </a:extLst>
              </p:cNvPr>
              <p:cNvSpPr txBox="1"/>
              <p:nvPr/>
            </p:nvSpPr>
            <p:spPr>
              <a:xfrm>
                <a:off x="4489392" y="5606759"/>
                <a:ext cx="116089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10766" hangingPunct="0"/>
                <a:r>
                  <a:rPr lang="pt-BR" sz="1200" b="1" kern="0">
                    <a:solidFill>
                      <a:srgbClr val="FF0000"/>
                    </a:solidFill>
                    <a:latin typeface="Calibri" panose="020F0502020204030204"/>
                    <a:sym typeface="Helvetica Light"/>
                  </a:rPr>
                  <a:t>Conta Corrente</a:t>
                </a:r>
                <a:endParaRPr lang="pt-BR" sz="2500" b="1" kern="0">
                  <a:solidFill>
                    <a:srgbClr val="FF0000"/>
                  </a:solidFill>
                  <a:latin typeface="Calibri" panose="020F0502020204030204"/>
                  <a:sym typeface="Helvetica Light"/>
                </a:endParaRPr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08AAE95D-E13D-E77A-E788-EA1E2331AB6A}"/>
                </a:ext>
              </a:extLst>
            </p:cNvPr>
            <p:cNvSpPr/>
            <p:nvPr/>
          </p:nvSpPr>
          <p:spPr>
            <a:xfrm>
              <a:off x="2452626" y="2403432"/>
              <a:ext cx="1067321" cy="4580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Instituição Financeira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8CDB12A4-69B9-90C0-DDA6-BF723E2215D5}"/>
                </a:ext>
              </a:extLst>
            </p:cNvPr>
            <p:cNvSpPr/>
            <p:nvPr/>
          </p:nvSpPr>
          <p:spPr>
            <a:xfrm>
              <a:off x="4326214" y="3731975"/>
              <a:ext cx="3539571" cy="570221"/>
            </a:xfrm>
            <a:prstGeom prst="rect">
              <a:avLst/>
            </a:prstGeom>
            <a:solidFill>
              <a:srgbClr val="1E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r>
                <a:rPr lang="pt-BR" sz="1400" b="1" kern="0" dirty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Camada de Integração</a:t>
              </a:r>
            </a:p>
          </p:txBody>
        </p:sp>
        <p:cxnSp>
          <p:nvCxnSpPr>
            <p:cNvPr id="45" name="Straight Arrow Connector 28">
              <a:extLst>
                <a:ext uri="{FF2B5EF4-FFF2-40B4-BE49-F238E27FC236}">
                  <a16:creationId xmlns:a16="http://schemas.microsoft.com/office/drawing/2014/main" id="{304A2617-0752-4E93-5B6F-09688A40E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96" y="4307116"/>
              <a:ext cx="0" cy="513202"/>
            </a:xfrm>
            <a:prstGeom prst="straightConnector1">
              <a:avLst/>
            </a:prstGeom>
            <a:ln w="63500">
              <a:solidFill>
                <a:srgbClr val="1E4473"/>
              </a:solidFill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6950960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7BFDD-8880-D5EF-ABE7-D4EC23ED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322F005B-F945-8162-8E79-0CA5FDDAE131}"/>
              </a:ext>
            </a:extLst>
          </p:cNvPr>
          <p:cNvGrpSpPr/>
          <p:nvPr/>
        </p:nvGrpSpPr>
        <p:grpSpPr>
          <a:xfrm>
            <a:off x="2305459" y="327966"/>
            <a:ext cx="7582678" cy="6266371"/>
            <a:chOff x="2305459" y="327966"/>
            <a:chExt cx="7582678" cy="6266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89C4392-ED54-D9A5-0EDF-CD1A9FCF3EED}"/>
                </a:ext>
              </a:extLst>
            </p:cNvPr>
            <p:cNvGrpSpPr/>
            <p:nvPr/>
          </p:nvGrpSpPr>
          <p:grpSpPr>
            <a:xfrm>
              <a:off x="5257798" y="327966"/>
              <a:ext cx="1723811" cy="1034286"/>
              <a:chOff x="8999303" y="3940304"/>
              <a:chExt cx="6385394" cy="3831236"/>
            </a:xfrm>
          </p:grpSpPr>
          <p:pic>
            <p:nvPicPr>
              <p:cNvPr id="3" name="Picture 2" descr="cloud0.png">
                <a:extLst>
                  <a:ext uri="{FF2B5EF4-FFF2-40B4-BE49-F238E27FC236}">
                    <a16:creationId xmlns:a16="http://schemas.microsoft.com/office/drawing/2014/main" id="{4B995559-3CF9-E749-BB57-B9CF9A9B9E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alphaModFix amt="43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99303" y="3940304"/>
                <a:ext cx="6385394" cy="3831236"/>
              </a:xfrm>
              <a:prstGeom prst="rect">
                <a:avLst/>
              </a:prstGeom>
            </p:spPr>
          </p:pic>
          <p:sp>
            <p:nvSpPr>
              <p:cNvPr id="4" name="CaixaDeTexto 1">
                <a:extLst>
                  <a:ext uri="{FF2B5EF4-FFF2-40B4-BE49-F238E27FC236}">
                    <a16:creationId xmlns:a16="http://schemas.microsoft.com/office/drawing/2014/main" id="{D6FE594B-ADB4-E3CB-F289-25C518DADDD4}"/>
                  </a:ext>
                </a:extLst>
              </p:cNvPr>
              <p:cNvSpPr txBox="1"/>
              <p:nvPr/>
            </p:nvSpPr>
            <p:spPr>
              <a:xfrm>
                <a:off x="10213202" y="5820372"/>
                <a:ext cx="3943191" cy="1254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endParaRPr lang="pt-BR" sz="1600" b="1" kern="0">
                  <a:solidFill>
                    <a:srgbClr val="1E4473"/>
                  </a:solidFill>
                  <a:latin typeface="Open Sans Light" charset="0"/>
                  <a:ea typeface="Open Sans Light" charset="0"/>
                  <a:cs typeface="Open Sans Light" charset="0"/>
                  <a:sym typeface="Helvetica Light"/>
                </a:endParaRPr>
              </a:p>
            </p:txBody>
          </p:sp>
        </p:grp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4B60BD-DA84-533C-C7A4-80B42BC6671F}"/>
                </a:ext>
              </a:extLst>
            </p:cNvPr>
            <p:cNvCxnSpPr/>
            <p:nvPr/>
          </p:nvCxnSpPr>
          <p:spPr>
            <a:xfrm flipH="1">
              <a:off x="7038835" y="1038172"/>
              <a:ext cx="926609" cy="0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7F44ECC-6BE6-6B5A-B189-AF90E15D954D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V="1">
              <a:off x="6119704" y="1362252"/>
              <a:ext cx="0" cy="841844"/>
            </a:xfrm>
            <a:prstGeom prst="straightConnector1">
              <a:avLst/>
            </a:prstGeom>
            <a:ln w="63500">
              <a:solidFill>
                <a:schemeClr val="bg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1DE6094C-E38C-B1A7-D23B-59F5D3A66A35}"/>
                </a:ext>
              </a:extLst>
            </p:cNvPr>
            <p:cNvGrpSpPr/>
            <p:nvPr/>
          </p:nvGrpSpPr>
          <p:grpSpPr>
            <a:xfrm>
              <a:off x="8063245" y="549452"/>
              <a:ext cx="1645256" cy="1004829"/>
              <a:chOff x="6676894" y="283984"/>
              <a:chExt cx="1645256" cy="1004829"/>
            </a:xfrm>
          </p:grpSpPr>
          <p:pic>
            <p:nvPicPr>
              <p:cNvPr id="19" name="Imagem 2">
                <a:extLst>
                  <a:ext uri="{FF2B5EF4-FFF2-40B4-BE49-F238E27FC236}">
                    <a16:creationId xmlns:a16="http://schemas.microsoft.com/office/drawing/2014/main" id="{62372B6D-DDB0-F15B-683B-7FDC37380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tretch>
                <a:fillRect/>
              </a:stretch>
            </p:blipFill>
            <p:spPr>
              <a:xfrm>
                <a:off x="7382012" y="400266"/>
                <a:ext cx="317462" cy="314605"/>
              </a:xfrm>
              <a:prstGeom prst="rect">
                <a:avLst/>
              </a:prstGeom>
            </p:spPr>
          </p:pic>
          <p:sp>
            <p:nvSpPr>
              <p:cNvPr id="22" name="CaixaDeTexto 43">
                <a:extLst>
                  <a:ext uri="{FF2B5EF4-FFF2-40B4-BE49-F238E27FC236}">
                    <a16:creationId xmlns:a16="http://schemas.microsoft.com/office/drawing/2014/main" id="{C3D198E1-7E06-4781-DBFB-CC27E0E41705}"/>
                  </a:ext>
                </a:extLst>
              </p:cNvPr>
              <p:cNvSpPr txBox="1"/>
              <p:nvPr/>
            </p:nvSpPr>
            <p:spPr>
              <a:xfrm>
                <a:off x="6765334" y="696067"/>
                <a:ext cx="1537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410766" hangingPunct="0"/>
                <a:r>
                  <a:rPr lang="en-US" sz="800" b="1" kern="0" noProof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Payment Initiation Service Provider</a:t>
                </a:r>
              </a:p>
              <a:p>
                <a:pPr algn="ctr" defTabSz="410766" hangingPunct="0"/>
                <a:r>
                  <a:rPr lang="en-US" sz="800" b="1" kern="0" noProof="0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Open Sans" charset="0"/>
                    <a:ea typeface="Open Sans" charset="0"/>
                    <a:cs typeface="Open Sans" charset="0"/>
                    <a:sym typeface="Helvetica Light"/>
                  </a:rPr>
                  <a:t>(PISP)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823D54D-4926-157F-D5DF-FB6B942F6184}"/>
                  </a:ext>
                </a:extLst>
              </p:cNvPr>
              <p:cNvSpPr/>
              <p:nvPr/>
            </p:nvSpPr>
            <p:spPr>
              <a:xfrm>
                <a:off x="6676894" y="283984"/>
                <a:ext cx="1645256" cy="1004829"/>
              </a:xfrm>
              <a:prstGeom prst="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</p:grp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D21D0D5A-2191-9801-A2F3-5C55AB53BB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38732" b="38732"/>
            <a:stretch/>
          </p:blipFill>
          <p:spPr>
            <a:xfrm>
              <a:off x="5308419" y="909875"/>
              <a:ext cx="1681515" cy="378941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D89A4CC-80F3-8D4F-E5B0-B37C8352B301}"/>
                </a:ext>
              </a:extLst>
            </p:cNvPr>
            <p:cNvSpPr/>
            <p:nvPr/>
          </p:nvSpPr>
          <p:spPr>
            <a:xfrm>
              <a:off x="2305459" y="2636404"/>
              <a:ext cx="7582678" cy="3957933"/>
            </a:xfrm>
            <a:prstGeom prst="rect">
              <a:avLst/>
            </a:prstGeom>
            <a:noFill/>
            <a:ln w="57150">
              <a:solidFill>
                <a:srgbClr val="BC193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endParaRPr lang="pt-BR" sz="2500" kern="0">
                <a:solidFill>
                  <a:prstClr val="white"/>
                </a:solidFill>
                <a:latin typeface="Calibri" panose="020F0502020204030204"/>
                <a:sym typeface="Helvetica Light"/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D2A3040-5CCB-353E-2EA9-9C2CC55868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6630" y="3075791"/>
              <a:ext cx="2787" cy="374602"/>
            </a:xfrm>
            <a:prstGeom prst="straightConnector1">
              <a:avLst/>
            </a:prstGeom>
            <a:ln w="63500">
              <a:solidFill>
                <a:srgbClr val="1E4473"/>
              </a:solidFill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97884C-85AC-7555-12E2-2C6B2C37A244}"/>
                </a:ext>
              </a:extLst>
            </p:cNvPr>
            <p:cNvSpPr/>
            <p:nvPr/>
          </p:nvSpPr>
          <p:spPr>
            <a:xfrm>
              <a:off x="4329799" y="3465153"/>
              <a:ext cx="3539571" cy="26812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r>
                <a:rPr lang="pt-BR" sz="1400" b="1" kern="0" dirty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API REST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6DAF039-28D8-18FD-D1CE-59B24A7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6507" y="4302196"/>
              <a:ext cx="0" cy="513202"/>
            </a:xfrm>
            <a:prstGeom prst="straightConnector1">
              <a:avLst/>
            </a:prstGeom>
            <a:ln w="63500">
              <a:solidFill>
                <a:srgbClr val="1E4473"/>
              </a:solidFill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1853FCB-AC21-446E-0AAB-4067CD8528D5}"/>
                </a:ext>
              </a:extLst>
            </p:cNvPr>
            <p:cNvSpPr txBox="1"/>
            <p:nvPr/>
          </p:nvSpPr>
          <p:spPr>
            <a:xfrm>
              <a:off x="3001860" y="2635022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10766" hangingPunct="0"/>
              <a:endParaRPr lang="pt-BR" sz="2400" kern="0">
                <a:solidFill>
                  <a:srgbClr val="BC1932"/>
                </a:solidFill>
                <a:latin typeface="Calibri" panose="020F0502020204030204"/>
                <a:sym typeface="Helvetica Light"/>
              </a:endParaRPr>
            </a:p>
          </p:txBody>
        </p:sp>
        <p:pic>
          <p:nvPicPr>
            <p:cNvPr id="9" name="pasted-image.pdf">
              <a:extLst>
                <a:ext uri="{FF2B5EF4-FFF2-40B4-BE49-F238E27FC236}">
                  <a16:creationId xmlns:a16="http://schemas.microsoft.com/office/drawing/2014/main" id="{C4E8D453-5911-412C-D10E-6A9608E62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50287" y="2008542"/>
              <a:ext cx="404992" cy="451667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19CD12-B52C-D013-DE70-77F3577085D7}"/>
                </a:ext>
              </a:extLst>
            </p:cNvPr>
            <p:cNvSpPr txBox="1"/>
            <p:nvPr/>
          </p:nvSpPr>
          <p:spPr>
            <a:xfrm>
              <a:off x="6002523" y="2025133"/>
              <a:ext cx="338025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10766" hangingPunct="0"/>
              <a:r>
                <a:rPr lang="pt-BR" sz="2200" b="1" kern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OPUS Open Finance</a:t>
              </a:r>
            </a:p>
          </p:txBody>
        </p:sp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C9854C65-0E99-95BB-D679-91364F20D4F8}"/>
                </a:ext>
              </a:extLst>
            </p:cNvPr>
            <p:cNvSpPr/>
            <p:nvPr/>
          </p:nvSpPr>
          <p:spPr>
            <a:xfrm>
              <a:off x="3906541" y="2215292"/>
              <a:ext cx="4417204" cy="853378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glow rad="139700">
                <a:schemeClr val="accent3">
                  <a:satMod val="175000"/>
                  <a:alpha val="40000"/>
                </a:schemeClr>
              </a:glow>
              <a:softEdge rad="31750"/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r>
                <a:rPr lang="pt-BR" b="1" kern="0" dirty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OPUS Open Finance Platform</a:t>
              </a:r>
            </a:p>
          </p:txBody>
        </p:sp>
        <p:pic>
          <p:nvPicPr>
            <p:cNvPr id="31" name="pasted-image.pdf">
              <a:extLst>
                <a:ext uri="{FF2B5EF4-FFF2-40B4-BE49-F238E27FC236}">
                  <a16:creationId xmlns:a16="http://schemas.microsoft.com/office/drawing/2014/main" id="{842E8F80-ED9E-C9EC-DBB1-BF377CA7F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25079" y="2409854"/>
              <a:ext cx="404992" cy="451667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052" name="Picture 4" descr="Pix Banco Central Brasil Logo PNG Vector (SVG) Free Download">
              <a:extLst>
                <a:ext uri="{FF2B5EF4-FFF2-40B4-BE49-F238E27FC236}">
                  <a16:creationId xmlns:a16="http://schemas.microsoft.com/office/drawing/2014/main" id="{E563EE91-2DF4-105A-7D54-D4D74517BA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7613" y="4935453"/>
              <a:ext cx="1428750" cy="495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223B94AA-5249-D007-AEFB-7F67799049B2}"/>
                </a:ext>
              </a:extLst>
            </p:cNvPr>
            <p:cNvSpPr/>
            <p:nvPr/>
          </p:nvSpPr>
          <p:spPr>
            <a:xfrm>
              <a:off x="6173460" y="4874389"/>
              <a:ext cx="1622860" cy="739833"/>
            </a:xfrm>
            <a:prstGeom prst="rect">
              <a:avLst/>
            </a:prstGeom>
            <a:noFill/>
            <a:ln w="254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endParaRPr lang="pt-BR" sz="2500" kern="0">
                <a:solidFill>
                  <a:prstClr val="white"/>
                </a:solidFill>
                <a:latin typeface="Calibri" panose="020F0502020204030204"/>
                <a:sym typeface="Helvetica Light"/>
              </a:endParaRPr>
            </a:p>
          </p:txBody>
        </p:sp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D4E62E-93FA-3F83-0C2A-27F6CC20D16B}"/>
                </a:ext>
              </a:extLst>
            </p:cNvPr>
            <p:cNvGrpSpPr/>
            <p:nvPr/>
          </p:nvGrpSpPr>
          <p:grpSpPr>
            <a:xfrm>
              <a:off x="4483106" y="4874389"/>
              <a:ext cx="1031051" cy="1248668"/>
              <a:chOff x="4554318" y="4819756"/>
              <a:chExt cx="1031051" cy="1248668"/>
            </a:xfrm>
          </p:grpSpPr>
          <p:pic>
            <p:nvPicPr>
              <p:cNvPr id="5" name="Imagem 8" descr="Logotipo&#10;&#10;Descrição gerada automaticamente">
                <a:extLst>
                  <a:ext uri="{FF2B5EF4-FFF2-40B4-BE49-F238E27FC236}">
                    <a16:creationId xmlns:a16="http://schemas.microsoft.com/office/drawing/2014/main" id="{ADA65802-A03E-8E1C-B253-97B954E00A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2441" y="4962866"/>
                <a:ext cx="449334" cy="453613"/>
              </a:xfrm>
              <a:prstGeom prst="rect">
                <a:avLst/>
              </a:prstGeom>
            </p:spPr>
          </p:pic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28C7C89-B6DD-24F4-748D-8BD9E3A4DB86}"/>
                  </a:ext>
                </a:extLst>
              </p:cNvPr>
              <p:cNvSpPr/>
              <p:nvPr/>
            </p:nvSpPr>
            <p:spPr>
              <a:xfrm>
                <a:off x="4680868" y="4819756"/>
                <a:ext cx="739833" cy="739833"/>
              </a:xfrm>
              <a:prstGeom prst="rect">
                <a:avLst/>
              </a:prstGeom>
              <a:noFill/>
              <a:ln w="38100">
                <a:solidFill>
                  <a:srgbClr val="BC193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10766" hangingPunct="0"/>
                <a:endParaRPr lang="pt-BR" sz="2500" kern="0">
                  <a:solidFill>
                    <a:prstClr val="white"/>
                  </a:solidFill>
                  <a:latin typeface="Calibri" panose="020F0502020204030204"/>
                  <a:sym typeface="Helvetica Light"/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632BAD9-527B-76ED-993C-324BAC621465}"/>
                  </a:ext>
                </a:extLst>
              </p:cNvPr>
              <p:cNvSpPr txBox="1"/>
              <p:nvPr/>
            </p:nvSpPr>
            <p:spPr>
              <a:xfrm>
                <a:off x="4554318" y="5606759"/>
                <a:ext cx="10310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10766" hangingPunct="0"/>
                <a:r>
                  <a:rPr lang="pt-BR" sz="1200" b="1" kern="0" dirty="0">
                    <a:solidFill>
                      <a:srgbClr val="FF0000"/>
                    </a:solidFill>
                    <a:latin typeface="Calibri" panose="020F0502020204030204"/>
                    <a:sym typeface="Helvetica Light"/>
                  </a:rPr>
                  <a:t>Core Banking</a:t>
                </a:r>
                <a:br>
                  <a:rPr lang="pt-BR" sz="1200" b="1" kern="0" dirty="0">
                    <a:solidFill>
                      <a:srgbClr val="FF0000"/>
                    </a:solidFill>
                    <a:latin typeface="Calibri" panose="020F0502020204030204"/>
                    <a:sym typeface="Helvetica Light"/>
                  </a:rPr>
                </a:br>
                <a:r>
                  <a:rPr lang="pt-BR" sz="1200" b="1" kern="0" dirty="0">
                    <a:solidFill>
                      <a:srgbClr val="FF0000"/>
                    </a:solidFill>
                    <a:latin typeface="Calibri" panose="020F0502020204030204"/>
                    <a:sym typeface="Helvetica Light"/>
                  </a:rPr>
                  <a:t>System</a:t>
                </a:r>
                <a:endParaRPr lang="pt-BR" sz="2500" b="1" kern="0" dirty="0">
                  <a:solidFill>
                    <a:srgbClr val="FF0000"/>
                  </a:solidFill>
                  <a:latin typeface="Calibri" panose="020F0502020204030204"/>
                  <a:sym typeface="Helvetica Light"/>
                </a:endParaRPr>
              </a:p>
            </p:txBody>
          </p:sp>
        </p:grp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FC0810FA-23D5-894E-2368-693224BBCC9F}"/>
                </a:ext>
              </a:extLst>
            </p:cNvPr>
            <p:cNvSpPr/>
            <p:nvPr/>
          </p:nvSpPr>
          <p:spPr>
            <a:xfrm>
              <a:off x="2452626" y="2403432"/>
              <a:ext cx="1067321" cy="4580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noProof="0" dirty="0">
                  <a:solidFill>
                    <a:schemeClr val="tx1"/>
                  </a:solidFill>
                </a:rPr>
                <a:t>Finance</a:t>
              </a:r>
            </a:p>
            <a:p>
              <a:pPr algn="ctr"/>
              <a:r>
                <a:rPr lang="en-US" sz="1400" noProof="0" dirty="0">
                  <a:solidFill>
                    <a:schemeClr val="tx1"/>
                  </a:solidFill>
                </a:rPr>
                <a:t>Institution</a:t>
              </a:r>
            </a:p>
          </p:txBody>
        </p:sp>
        <p:sp>
          <p:nvSpPr>
            <p:cNvPr id="10" name="Rectangle 27">
              <a:extLst>
                <a:ext uri="{FF2B5EF4-FFF2-40B4-BE49-F238E27FC236}">
                  <a16:creationId xmlns:a16="http://schemas.microsoft.com/office/drawing/2014/main" id="{A3952FEB-87B8-B940-2687-12E8DB2EAD55}"/>
                </a:ext>
              </a:extLst>
            </p:cNvPr>
            <p:cNvSpPr/>
            <p:nvPr/>
          </p:nvSpPr>
          <p:spPr>
            <a:xfrm>
              <a:off x="4326214" y="3731975"/>
              <a:ext cx="3539571" cy="570221"/>
            </a:xfrm>
            <a:prstGeom prst="rect">
              <a:avLst/>
            </a:prstGeom>
            <a:solidFill>
              <a:srgbClr val="1E44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10766" hangingPunct="0"/>
              <a:r>
                <a:rPr lang="en-US" sz="1400" b="1" kern="0" noProof="0" dirty="0">
                  <a:solidFill>
                    <a:prstClr val="white"/>
                  </a:solidFill>
                  <a:latin typeface="Calibri" panose="020F0502020204030204"/>
                  <a:sym typeface="Helvetica Light"/>
                </a:rPr>
                <a:t>Integration Layer</a:t>
              </a:r>
            </a:p>
          </p:txBody>
        </p:sp>
        <p:cxnSp>
          <p:nvCxnSpPr>
            <p:cNvPr id="45" name="Straight Arrow Connector 28">
              <a:extLst>
                <a:ext uri="{FF2B5EF4-FFF2-40B4-BE49-F238E27FC236}">
                  <a16:creationId xmlns:a16="http://schemas.microsoft.com/office/drawing/2014/main" id="{68F724BB-0A8C-BE0B-A317-6D697206B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04796" y="4307116"/>
              <a:ext cx="0" cy="513202"/>
            </a:xfrm>
            <a:prstGeom prst="straightConnector1">
              <a:avLst/>
            </a:prstGeom>
            <a:ln w="63500">
              <a:solidFill>
                <a:srgbClr val="1E4473"/>
              </a:solidFill>
              <a:headEnd type="triangle" w="med" len="sm"/>
              <a:tailEnd type="triangle" w="med" len="sm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3391920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Mestre com logo no canto esq s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 para Apresentações Open Finance - v2 - Set2023.potx" id="{EC0A9D32-75FF-4470-B34C-E06F20DBB378}" vid="{C36ECD4E-49CB-4825-8F6A-54F64A6241B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81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Open Sans</vt:lpstr>
      <vt:lpstr>Open Sans Light</vt:lpstr>
      <vt:lpstr>Mestre com logo no canto esq sup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Elias Barguil</dc:creator>
  <cp:lastModifiedBy>Francisco Elias Barguil</cp:lastModifiedBy>
  <cp:revision>1</cp:revision>
  <dcterms:created xsi:type="dcterms:W3CDTF">2025-05-25T05:12:02Z</dcterms:created>
  <dcterms:modified xsi:type="dcterms:W3CDTF">2025-05-25T05:37:53Z</dcterms:modified>
</cp:coreProperties>
</file>