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3"/>
  </p:notesMasterIdLst>
  <p:sldIdLst>
    <p:sldId id="256" r:id="rId2"/>
    <p:sldId id="257" r:id="rId3"/>
    <p:sldId id="258" r:id="rId4"/>
    <p:sldId id="329" r:id="rId5"/>
    <p:sldId id="345" r:id="rId6"/>
    <p:sldId id="338" r:id="rId7"/>
    <p:sldId id="340" r:id="rId8"/>
    <p:sldId id="259" r:id="rId9"/>
    <p:sldId id="262" r:id="rId10"/>
    <p:sldId id="263" r:id="rId11"/>
    <p:sldId id="264" r:id="rId12"/>
    <p:sldId id="260" r:id="rId13"/>
    <p:sldId id="267" r:id="rId14"/>
    <p:sldId id="261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84" r:id="rId24"/>
    <p:sldId id="312" r:id="rId25"/>
    <p:sldId id="362" r:id="rId26"/>
    <p:sldId id="361" r:id="rId27"/>
    <p:sldId id="313" r:id="rId28"/>
    <p:sldId id="314" r:id="rId29"/>
    <p:sldId id="333" r:id="rId30"/>
    <p:sldId id="317" r:id="rId31"/>
    <p:sldId id="319" r:id="rId32"/>
    <p:sldId id="318" r:id="rId33"/>
    <p:sldId id="320" r:id="rId34"/>
    <p:sldId id="321" r:id="rId35"/>
    <p:sldId id="322" r:id="rId36"/>
    <p:sldId id="323" r:id="rId37"/>
    <p:sldId id="331" r:id="rId38"/>
    <p:sldId id="324" r:id="rId39"/>
    <p:sldId id="332" r:id="rId40"/>
    <p:sldId id="309" r:id="rId41"/>
    <p:sldId id="310" r:id="rId42"/>
    <p:sldId id="325" r:id="rId43"/>
    <p:sldId id="336" r:id="rId44"/>
    <p:sldId id="326" r:id="rId45"/>
    <p:sldId id="334" r:id="rId46"/>
    <p:sldId id="335" r:id="rId47"/>
    <p:sldId id="308" r:id="rId48"/>
    <p:sldId id="337" r:id="rId49"/>
    <p:sldId id="295" r:id="rId50"/>
    <p:sldId id="305" r:id="rId51"/>
    <p:sldId id="296" r:id="rId52"/>
    <p:sldId id="300" r:id="rId53"/>
    <p:sldId id="297" r:id="rId54"/>
    <p:sldId id="298" r:id="rId55"/>
    <p:sldId id="303" r:id="rId56"/>
    <p:sldId id="299" r:id="rId57"/>
    <p:sldId id="301" r:id="rId58"/>
    <p:sldId id="274" r:id="rId59"/>
    <p:sldId id="275" r:id="rId60"/>
    <p:sldId id="276" r:id="rId61"/>
    <p:sldId id="348" r:id="rId62"/>
    <p:sldId id="277" r:id="rId63"/>
    <p:sldId id="349" r:id="rId64"/>
    <p:sldId id="350" r:id="rId65"/>
    <p:sldId id="351" r:id="rId66"/>
    <p:sldId id="356" r:id="rId67"/>
    <p:sldId id="355" r:id="rId68"/>
    <p:sldId id="357" r:id="rId69"/>
    <p:sldId id="358" r:id="rId70"/>
    <p:sldId id="359" r:id="rId71"/>
    <p:sldId id="360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0" autoAdjust="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4A15B-9A8B-204D-B991-A91F63ABE9F1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BDDA1-0EAB-BC40-A8F0-70484F8A1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4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4984"/>
            <a:ext cx="7772400" cy="31511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432504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Gotham Book"/>
              </a:rPr>
              <a:t>Jon</a:t>
            </a:r>
            <a:r>
              <a:rPr lang="en-US" sz="2400" baseline="0" dirty="0">
                <a:solidFill>
                  <a:schemeClr val="bg1">
                    <a:lumMod val="75000"/>
                  </a:schemeClr>
                </a:solidFill>
                <a:latin typeface="Gotham Book"/>
              </a:rPr>
              <a:t> Allen (JJ) – </a:t>
            </a:r>
            <a:r>
              <a:rPr lang="en-US" sz="2400" baseline="0" dirty="0" err="1">
                <a:solidFill>
                  <a:schemeClr val="bg1">
                    <a:lumMod val="75000"/>
                  </a:schemeClr>
                </a:solidFill>
                <a:latin typeface="Gotham Book"/>
              </a:rPr>
              <a:t>jj@opusvl.com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Gotham Book"/>
            </a:endParaRPr>
          </a:p>
        </p:txBody>
      </p:sp>
      <p:pic>
        <p:nvPicPr>
          <p:cNvPr id="8" name="Picture 7" descr="opusvl_whit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3573" y="5094575"/>
            <a:ext cx="2404530" cy="620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704"/>
            <a:ext cx="8229601" cy="57847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pusvl_whit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0" y="6074622"/>
            <a:ext cx="1857031" cy="4792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0069" y="5905500"/>
            <a:ext cx="8448331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4801" y="6037263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 err="1">
                <a:solidFill>
                  <a:schemeClr val="bg1">
                    <a:lumMod val="85000"/>
                  </a:schemeClr>
                </a:solidFill>
                <a:latin typeface="Gotham Book"/>
                <a:cs typeface="Helvetica Neue Medium"/>
              </a:rPr>
              <a:t>opusvl.com</a:t>
            </a:r>
            <a:endParaRPr lang="en-US" sz="1800" b="0" i="0" dirty="0">
              <a:solidFill>
                <a:schemeClr val="bg1">
                  <a:lumMod val="85000"/>
                </a:schemeClr>
              </a:solidFill>
              <a:latin typeface="Gotham Book"/>
              <a:cs typeface="Helvetica Neue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801"/>
            <a:ext cx="8229601" cy="5346700"/>
          </a:xfrm>
          <a:prstGeom prst="rect">
            <a:avLst/>
          </a:prstGeom>
        </p:spPr>
        <p:txBody>
          <a:bodyPr/>
          <a:lstStyle>
            <a:lvl1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1pPr>
            <a:lvl2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2pPr>
            <a:lvl3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3pPr>
            <a:lvl4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4pPr>
            <a:lvl5pPr>
              <a:buClr>
                <a:srgbClr val="008000"/>
              </a:buClr>
              <a:buNone/>
              <a:defRPr>
                <a:solidFill>
                  <a:srgbClr val="7CFF00"/>
                </a:solidFill>
                <a:latin typeface="Monaco"/>
                <a:cs typeface="Monac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pusvl_whit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0" y="6074622"/>
            <a:ext cx="1857031" cy="4792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0069" y="5905500"/>
            <a:ext cx="8448331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4801" y="6037263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dirty="0" err="1">
                <a:solidFill>
                  <a:schemeClr val="bg1">
                    <a:lumMod val="50000"/>
                  </a:schemeClr>
                </a:solidFill>
                <a:latin typeface="Gotham Book"/>
                <a:cs typeface="Helvetica Neue Medium"/>
              </a:rPr>
              <a:t>www.</a:t>
            </a:r>
            <a:r>
              <a:rPr lang="en-US" sz="1800" b="0" i="0" dirty="0" err="1">
                <a:solidFill>
                  <a:schemeClr val="bg1">
                    <a:lumMod val="85000"/>
                  </a:schemeClr>
                </a:solidFill>
                <a:latin typeface="Gotham Book"/>
                <a:cs typeface="Helvetica Neue Medium"/>
              </a:rPr>
              <a:t>opusvl.com</a:t>
            </a:r>
            <a:endParaRPr lang="en-US" sz="1800" b="0" i="0" dirty="0">
              <a:solidFill>
                <a:schemeClr val="bg1">
                  <a:lumMod val="85000"/>
                </a:schemeClr>
              </a:solidFill>
              <a:latin typeface="Gotham Book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831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085AB89-3E8B-B44E-9D69-279DE3BD9FF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469A30A-3E8E-1F4B-8C28-EDBC86139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0702"/>
            <a:ext cx="8229600" cy="6293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9200" b="0" i="0" kern="1200">
          <a:solidFill>
            <a:schemeClr val="bg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8516"/>
            <a:ext cx="7772400" cy="2367493"/>
          </a:xfrm>
        </p:spPr>
        <p:txBody>
          <a:bodyPr>
            <a:normAutofit fontScale="90000"/>
          </a:bodyPr>
          <a:lstStyle/>
          <a:p>
            <a:r>
              <a:rPr lang="en-US" dirty="0"/>
              <a:t>Perl and Docker, sitting in a tree</a:t>
            </a:r>
          </a:p>
        </p:txBody>
      </p:sp>
    </p:spTree>
    <p:extLst>
      <p:ext uri="{BB962C8B-B14F-4D97-AF65-F5344CB8AC3E}">
        <p14:creationId xmlns:p14="http://schemas.microsoft.com/office/powerpoint/2010/main" val="137515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Set of instructions to build an image</a:t>
            </a:r>
          </a:p>
        </p:txBody>
      </p:sp>
    </p:spTree>
    <p:extLst>
      <p:ext uri="{BB962C8B-B14F-4D97-AF65-F5344CB8AC3E}">
        <p14:creationId xmlns:p14="http://schemas.microsoft.com/office/powerpoint/2010/main" val="179867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02" y="335666"/>
            <a:ext cx="6650124" cy="54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213090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Inheritance and image re-use</a:t>
            </a:r>
          </a:p>
        </p:txBody>
      </p:sp>
    </p:spTree>
    <p:extLst>
      <p:ext uri="{BB962C8B-B14F-4D97-AF65-F5344CB8AC3E}">
        <p14:creationId xmlns:p14="http://schemas.microsoft.com/office/powerpoint/2010/main" val="107618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61" y="508804"/>
            <a:ext cx="6781720" cy="49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9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171988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Version controlled repository of layers and images</a:t>
            </a:r>
          </a:p>
        </p:txBody>
      </p:sp>
    </p:spTree>
    <p:extLst>
      <p:ext uri="{BB962C8B-B14F-4D97-AF65-F5344CB8AC3E}">
        <p14:creationId xmlns:p14="http://schemas.microsoft.com/office/powerpoint/2010/main" val="102085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76" y="487021"/>
            <a:ext cx="6545805" cy="50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70797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Store persistent data outside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85295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71924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700190"/>
            <a:ext cx="58547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9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46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Command that is run when the container starts</a:t>
            </a:r>
          </a:p>
        </p:txBody>
      </p:sp>
    </p:spTree>
    <p:extLst>
      <p:ext uri="{BB962C8B-B14F-4D97-AF65-F5344CB8AC3E}">
        <p14:creationId xmlns:p14="http://schemas.microsoft.com/office/powerpoint/2010/main" val="166944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and Perl</a:t>
            </a:r>
          </a:p>
        </p:txBody>
      </p:sp>
    </p:spTree>
    <p:extLst>
      <p:ext uri="{BB962C8B-B14F-4D97-AF65-F5344CB8AC3E}">
        <p14:creationId xmlns:p14="http://schemas.microsoft.com/office/powerpoint/2010/main" val="1909061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Build a container from</a:t>
            </a:r>
            <a:br>
              <a:rPr lang="en-GB" sz="6600" dirty="0"/>
            </a:br>
            <a:r>
              <a:rPr lang="en-GB" sz="6600" dirty="0"/>
              <a:t>an application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6668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Application runs when the container starts</a:t>
            </a:r>
          </a:p>
        </p:txBody>
      </p:sp>
    </p:spTree>
    <p:extLst>
      <p:ext uri="{BB962C8B-B14F-4D97-AF65-F5344CB8AC3E}">
        <p14:creationId xmlns:p14="http://schemas.microsoft.com/office/powerpoint/2010/main" val="3192929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Perl module distribution with a .</a:t>
            </a:r>
            <a:r>
              <a:rPr lang="en-US" sz="6000" dirty="0" err="1"/>
              <a:t>psgi</a:t>
            </a:r>
            <a:r>
              <a:rPr lang="en-US" sz="60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030120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Dockerfile</a:t>
            </a:r>
            <a:r>
              <a:rPr lang="en-US" sz="6600" dirty="0"/>
              <a:t> included </a:t>
            </a:r>
            <a:br>
              <a:rPr lang="en-US" sz="6600" dirty="0"/>
            </a:br>
            <a:r>
              <a:rPr lang="en-US" sz="6600" dirty="0"/>
              <a:t>in the application </a:t>
            </a:r>
            <a:br>
              <a:rPr lang="en-US" sz="6600" dirty="0"/>
            </a:br>
            <a:r>
              <a:rPr lang="en-US" sz="6600" dirty="0"/>
              <a:t>source tree</a:t>
            </a:r>
          </a:p>
        </p:txBody>
      </p:sp>
    </p:spTree>
    <p:extLst>
      <p:ext uri="{BB962C8B-B14F-4D97-AF65-F5344CB8AC3E}">
        <p14:creationId xmlns:p14="http://schemas.microsoft.com/office/powerpoint/2010/main" val="1365756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99" y="185195"/>
            <a:ext cx="7263115" cy="5544273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chemeClr val="bg1">
                    <a:lumMod val="6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MyApp</a:t>
            </a:r>
            <a:br>
              <a:rPr lang="en-US" sz="4000" dirty="0">
                <a:solidFill>
                  <a:schemeClr val="bg1">
                    <a:lumMod val="6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  /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Makefile.PL</a:t>
            </a:r>
            <a:br>
              <a:rPr lang="en-US" sz="4000" dirty="0">
                <a:solidFill>
                  <a:schemeClr val="bg1">
                    <a:lumMod val="6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  /README</a:t>
            </a:r>
            <a:br>
              <a:rPr lang="en-US" sz="4000" dirty="0">
                <a:solidFill>
                  <a:schemeClr val="bg1">
                    <a:lumMod val="6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  /lib</a:t>
            </a:r>
            <a:br>
              <a:rPr lang="en-US" sz="4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4000" dirty="0">
                <a:latin typeface="Source Code Pro" charset="0"/>
                <a:ea typeface="Source Code Pro" charset="0"/>
                <a:cs typeface="Source Code Pro" charset="0"/>
              </a:rPr>
              <a:t>   /bin/</a:t>
            </a:r>
            <a:r>
              <a:rPr lang="en-US" sz="4000" dirty="0" err="1">
                <a:latin typeface="Source Code Pro" charset="0"/>
                <a:ea typeface="Source Code Pro" charset="0"/>
                <a:cs typeface="Source Code Pro" charset="0"/>
              </a:rPr>
              <a:t>myapp.psgi</a:t>
            </a:r>
            <a:br>
              <a:rPr lang="en-US" sz="4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4000" dirty="0">
                <a:latin typeface="Source Code Pro" charset="0"/>
                <a:ea typeface="Source Code Pro" charset="0"/>
                <a:cs typeface="Source Code Pro" charset="0"/>
              </a:rPr>
              <a:t>   /</a:t>
            </a:r>
            <a:r>
              <a:rPr lang="en-US" sz="4000" dirty="0" err="1">
                <a:latin typeface="Source Code Pro" charset="0"/>
                <a:ea typeface="Source Code Pro" charset="0"/>
                <a:cs typeface="Source Code Pro" charset="0"/>
              </a:rPr>
              <a:t>Dockerfile.base</a:t>
            </a:r>
            <a:br>
              <a:rPr lang="en-US" sz="4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4000" dirty="0">
                <a:latin typeface="Source Code Pro" charset="0"/>
                <a:ea typeface="Source Code Pro" charset="0"/>
                <a:cs typeface="Source Code Pro" charset="0"/>
              </a:rPr>
              <a:t>   /</a:t>
            </a:r>
            <a:r>
              <a:rPr lang="en-US" sz="4000" dirty="0" err="1">
                <a:latin typeface="Source Code Pro" charset="0"/>
                <a:ea typeface="Source Code Pro" charset="0"/>
                <a:cs typeface="Source Code Pro" charset="0"/>
              </a:rPr>
              <a:t>Dockerfile.patch</a:t>
            </a:r>
            <a:br>
              <a:rPr lang="en-US" sz="4000" dirty="0">
                <a:latin typeface="Source Code Pro" charset="0"/>
                <a:ea typeface="Source Code Pro" charset="0"/>
                <a:cs typeface="Source Code Pro" charset="0"/>
              </a:rPr>
            </a:br>
            <a:r>
              <a:rPr lang="en-US" sz="4000" dirty="0">
                <a:latin typeface="Source Code Pro" charset="0"/>
                <a:ea typeface="Source Code Pro" charset="0"/>
                <a:cs typeface="Source Code Pro" charset="0"/>
              </a:rPr>
              <a:t>   /vendor</a:t>
            </a:r>
          </a:p>
        </p:txBody>
      </p:sp>
    </p:spTree>
    <p:extLst>
      <p:ext uri="{BB962C8B-B14F-4D97-AF65-F5344CB8AC3E}">
        <p14:creationId xmlns:p14="http://schemas.microsoft.com/office/powerpoint/2010/main" val="1055838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Dockerfile.base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2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Packages an application and dependencies into a portable container</a:t>
            </a:r>
          </a:p>
        </p:txBody>
      </p:sp>
    </p:spTree>
    <p:extLst>
      <p:ext uri="{BB962C8B-B14F-4D97-AF65-F5344CB8AC3E}">
        <p14:creationId xmlns:p14="http://schemas.microsoft.com/office/powerpoint/2010/main" val="1582668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Builds </a:t>
            </a:r>
            <a:r>
              <a:rPr lang="en-GB" sz="6600" dirty="0"/>
              <a:t>from a </a:t>
            </a:r>
            <a:br>
              <a:rPr lang="en-GB" sz="6600" dirty="0"/>
            </a:br>
            <a:r>
              <a:rPr lang="en-GB" sz="6600" dirty="0"/>
              <a:t>standard OS image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15914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Installs </a:t>
            </a:r>
            <a:r>
              <a:rPr lang="en-GB" sz="6600" dirty="0"/>
              <a:t>the application and </a:t>
            </a:r>
            <a:r>
              <a:rPr lang="en-US" sz="6600" dirty="0"/>
              <a:t>all </a:t>
            </a:r>
            <a:r>
              <a:rPr lang="en-GB" sz="6600" dirty="0"/>
              <a:t>its</a:t>
            </a:r>
            <a:br>
              <a:rPr lang="en-US" sz="6600" dirty="0"/>
            </a:br>
            <a:r>
              <a:rPr lang="en-US" sz="6600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55220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Time passes</a:t>
            </a:r>
            <a:r>
              <a:rPr lang="is-IS" sz="6600" dirty="0"/>
              <a:t>…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83048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Half of CPAN downloads</a:t>
            </a:r>
          </a:p>
        </p:txBody>
      </p:sp>
    </p:spTree>
    <p:extLst>
      <p:ext uri="{BB962C8B-B14F-4D97-AF65-F5344CB8AC3E}">
        <p14:creationId xmlns:p14="http://schemas.microsoft.com/office/powerpoint/2010/main" val="384680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/>
              <a:t>Dockerfile.patch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50469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Builds on top of </a:t>
            </a:r>
            <a:br>
              <a:rPr lang="en-US" sz="6600" dirty="0"/>
            </a:br>
            <a:r>
              <a:rPr lang="en-US" sz="6600" dirty="0"/>
              <a:t>Base image</a:t>
            </a:r>
          </a:p>
        </p:txBody>
      </p:sp>
    </p:spTree>
    <p:extLst>
      <p:ext uri="{BB962C8B-B14F-4D97-AF65-F5344CB8AC3E}">
        <p14:creationId xmlns:p14="http://schemas.microsoft.com/office/powerpoint/2010/main" val="1606001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Installs application .</a:t>
            </a:r>
            <a:r>
              <a:rPr lang="en-US" sz="6600" dirty="0" err="1"/>
              <a:t>tar.gz</a:t>
            </a:r>
            <a:r>
              <a:rPr lang="en-US" sz="6600" dirty="0"/>
              <a:t> from disk</a:t>
            </a:r>
          </a:p>
        </p:txBody>
      </p:sp>
    </p:spTree>
    <p:extLst>
      <p:ext uri="{BB962C8B-B14F-4D97-AF65-F5344CB8AC3E}">
        <p14:creationId xmlns:p14="http://schemas.microsoft.com/office/powerpoint/2010/main" val="672725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Can build a test container without releasing to CPAN</a:t>
            </a:r>
          </a:p>
        </p:txBody>
      </p:sp>
    </p:spTree>
    <p:extLst>
      <p:ext uri="{BB962C8B-B14F-4D97-AF65-F5344CB8AC3E}">
        <p14:creationId xmlns:p14="http://schemas.microsoft.com/office/powerpoint/2010/main" val="327730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Installs contents of /vendor directory</a:t>
            </a:r>
          </a:p>
        </p:txBody>
      </p:sp>
    </p:spTree>
    <p:extLst>
      <p:ext uri="{BB962C8B-B14F-4D97-AF65-F5344CB8AC3E}">
        <p14:creationId xmlns:p14="http://schemas.microsoft.com/office/powerpoint/2010/main" val="1139460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Allows </a:t>
            </a:r>
            <a:r>
              <a:rPr lang="en-US" sz="6600"/>
              <a:t>dependency modules to be patched</a:t>
            </a:r>
          </a:p>
        </p:txBody>
      </p:sp>
    </p:spTree>
    <p:extLst>
      <p:ext uri="{BB962C8B-B14F-4D97-AF65-F5344CB8AC3E}">
        <p14:creationId xmlns:p14="http://schemas.microsoft.com/office/powerpoint/2010/main" val="201892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Simplifies workflow</a:t>
            </a:r>
          </a:p>
        </p:txBody>
      </p:sp>
    </p:spTree>
    <p:extLst>
      <p:ext uri="{BB962C8B-B14F-4D97-AF65-F5344CB8AC3E}">
        <p14:creationId xmlns:p14="http://schemas.microsoft.com/office/powerpoint/2010/main" val="304420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958781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513218"/>
            <a:ext cx="8275899" cy="48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35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30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Runs the application .</a:t>
            </a:r>
            <a:r>
              <a:rPr lang="en-US" sz="6600" dirty="0" err="1"/>
              <a:t>psgi</a:t>
            </a:r>
            <a:r>
              <a:rPr lang="en-US" sz="66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696894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OpusVL</a:t>
            </a:r>
            <a:r>
              <a:rPr lang="en-US" sz="6600" dirty="0"/>
              <a:t>::Docker</a:t>
            </a:r>
          </a:p>
        </p:txBody>
      </p:sp>
    </p:spTree>
    <p:extLst>
      <p:ext uri="{BB962C8B-B14F-4D97-AF65-F5344CB8AC3E}">
        <p14:creationId xmlns:p14="http://schemas.microsoft.com/office/powerpoint/2010/main" val="1617960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Add to </a:t>
            </a:r>
            <a:r>
              <a:rPr lang="en-US" sz="6600" dirty="0" err="1"/>
              <a:t>Makefile.PL</a:t>
            </a:r>
            <a:r>
              <a:rPr lang="en-US" sz="6600" dirty="0"/>
              <a:t> </a:t>
            </a:r>
            <a:br>
              <a:rPr lang="en-US" sz="6600" dirty="0"/>
            </a:br>
            <a:r>
              <a:rPr lang="en-US" sz="6600" dirty="0"/>
              <a:t>as a dependency</a:t>
            </a:r>
          </a:p>
        </p:txBody>
      </p:sp>
    </p:spTree>
    <p:extLst>
      <p:ext uri="{BB962C8B-B14F-4D97-AF65-F5344CB8AC3E}">
        <p14:creationId xmlns:p14="http://schemas.microsoft.com/office/powerpoint/2010/main" val="50763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Includes </a:t>
            </a:r>
            <a:r>
              <a:rPr lang="en-US" sz="6600" dirty="0" err="1"/>
              <a:t>entrypoint</a:t>
            </a:r>
            <a:r>
              <a:rPr lang="en-GB" sz="6600" dirty="0"/>
              <a:t> script</a:t>
            </a:r>
            <a:r>
              <a:rPr lang="en-US" sz="6600" dirty="0"/>
              <a:t> and template </a:t>
            </a:r>
            <a:r>
              <a:rPr lang="en-US" sz="6600" dirty="0" err="1"/>
              <a:t>Dockerfiles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07547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workflow</a:t>
            </a:r>
          </a:p>
        </p:txBody>
      </p:sp>
    </p:spTree>
    <p:extLst>
      <p:ext uri="{BB962C8B-B14F-4D97-AF65-F5344CB8AC3E}">
        <p14:creationId xmlns:p14="http://schemas.microsoft.com/office/powerpoint/2010/main" val="1483053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Use same containers </a:t>
            </a:r>
            <a:br>
              <a:rPr lang="en-US" sz="6600" dirty="0"/>
            </a:br>
            <a:r>
              <a:rPr lang="en-US" sz="6600" dirty="0"/>
              <a:t>for development </a:t>
            </a:r>
            <a:br>
              <a:rPr lang="en-US" sz="6600" dirty="0"/>
            </a:br>
            <a:r>
              <a:rPr lang="en-US" sz="6600" dirty="0"/>
              <a:t>and production</a:t>
            </a:r>
          </a:p>
        </p:txBody>
      </p:sp>
    </p:spTree>
    <p:extLst>
      <p:ext uri="{BB962C8B-B14F-4D97-AF65-F5344CB8AC3E}">
        <p14:creationId xmlns:p14="http://schemas.microsoft.com/office/powerpoint/2010/main" val="1794577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Mount local </a:t>
            </a:r>
            <a:r>
              <a:rPr lang="en-US" sz="6000" dirty="0" err="1"/>
              <a:t>Git</a:t>
            </a:r>
            <a:r>
              <a:rPr lang="en-US" sz="6000" dirty="0"/>
              <a:t> repos and inject into container, overriding the installed code</a:t>
            </a:r>
          </a:p>
        </p:txBody>
      </p:sp>
    </p:spTree>
    <p:extLst>
      <p:ext uri="{BB962C8B-B14F-4D97-AF65-F5344CB8AC3E}">
        <p14:creationId xmlns:p14="http://schemas.microsoft.com/office/powerpoint/2010/main" val="21941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Use same containers </a:t>
            </a:r>
            <a:br>
              <a:rPr lang="en-US" sz="6600" dirty="0"/>
            </a:br>
            <a:r>
              <a:rPr lang="en-US" sz="6600" dirty="0"/>
              <a:t>for development </a:t>
            </a:r>
            <a:br>
              <a:rPr lang="en-US" sz="6600" dirty="0"/>
            </a:br>
            <a:r>
              <a:rPr lang="en-US" sz="6600" dirty="0"/>
              <a:t>and production</a:t>
            </a:r>
          </a:p>
        </p:txBody>
      </p:sp>
    </p:spTree>
    <p:extLst>
      <p:ext uri="{BB962C8B-B14F-4D97-AF65-F5344CB8AC3E}">
        <p14:creationId xmlns:p14="http://schemas.microsoft.com/office/powerpoint/2010/main" val="2133734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44" y="434615"/>
            <a:ext cx="6322671" cy="49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15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78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If $ENV{DEV_MODE} </a:t>
            </a:r>
            <a:br>
              <a:rPr lang="en-US" sz="6000" dirty="0"/>
            </a:br>
            <a:r>
              <a:rPr lang="en-US" sz="6000" dirty="0"/>
              <a:t>is set</a:t>
            </a:r>
            <a:r>
              <a:rPr lang="is-IS" sz="6000" dirty="0"/>
              <a:t>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45209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Searches for volumes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/opt/local/project/</a:t>
            </a:r>
            <a:r>
              <a:rPr lang="en-US" sz="6000" dirty="0" err="1"/>
              <a:t>dist</a:t>
            </a:r>
            <a:r>
              <a:rPr lang="en-US" sz="6000" dirty="0"/>
              <a:t>/lib</a:t>
            </a:r>
            <a:br>
              <a:rPr lang="en-US" sz="6000" dirty="0"/>
            </a:br>
            <a:r>
              <a:rPr lang="en-US" sz="6000" dirty="0"/>
              <a:t>/opt/local/*/*/lib</a:t>
            </a:r>
          </a:p>
        </p:txBody>
      </p:sp>
    </p:spTree>
    <p:extLst>
      <p:ext uri="{BB962C8B-B14F-4D97-AF65-F5344CB8AC3E}">
        <p14:creationId xmlns:p14="http://schemas.microsoft.com/office/powerpoint/2010/main" val="1934568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Adds each lib/ directory found to $ENV{PERL5LIB}</a:t>
            </a:r>
          </a:p>
        </p:txBody>
      </p:sp>
    </p:spTree>
    <p:extLst>
      <p:ext uri="{BB962C8B-B14F-4D97-AF65-F5344CB8AC3E}">
        <p14:creationId xmlns:p14="http://schemas.microsoft.com/office/powerpoint/2010/main" val="21096971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Check out all repos to </a:t>
            </a:r>
            <a:r>
              <a:rPr lang="en-US" sz="4800" dirty="0"/>
              <a:t>/opt/local/</a:t>
            </a:r>
            <a:r>
              <a:rPr lang="en-US" sz="4800" dirty="0" err="1"/>
              <a:t>projectname</a:t>
            </a:r>
            <a:r>
              <a:rPr lang="en-US" sz="4800" dirty="0"/>
              <a:t>/*</a:t>
            </a:r>
            <a:br>
              <a:rPr lang="en-US" sz="4800" dirty="0"/>
            </a:br>
            <a:br>
              <a:rPr lang="en-US" sz="6000" dirty="0"/>
            </a:br>
            <a:r>
              <a:rPr lang="en-US" sz="6000" dirty="0"/>
              <a:t>Mount volumes in </a:t>
            </a:r>
            <a:br>
              <a:rPr lang="en-US" sz="6000" dirty="0"/>
            </a:br>
            <a:r>
              <a:rPr lang="en-US" sz="4800" dirty="0" err="1"/>
              <a:t>docker-compose.override.yml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883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Automatically </a:t>
            </a:r>
            <a:r>
              <a:rPr lang="en-US" sz="6000"/>
              <a:t>installs dependencies if $ENV{INSTALLDEPS} set</a:t>
            </a:r>
          </a:p>
        </p:txBody>
      </p:sp>
    </p:spTree>
    <p:extLst>
      <p:ext uri="{BB962C8B-B14F-4D97-AF65-F5344CB8AC3E}">
        <p14:creationId xmlns:p14="http://schemas.microsoft.com/office/powerpoint/2010/main" val="1669262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Uses </a:t>
            </a:r>
            <a:r>
              <a:rPr lang="en-US" sz="6000" dirty="0" err="1"/>
              <a:t>plackup</a:t>
            </a:r>
            <a:r>
              <a:rPr lang="en-US" sz="6000" dirty="0"/>
              <a:t> instead </a:t>
            </a:r>
            <a:br>
              <a:rPr lang="en-US" sz="6000" dirty="0"/>
            </a:br>
            <a:r>
              <a:rPr lang="en-US" sz="6000" dirty="0"/>
              <a:t>of </a:t>
            </a:r>
            <a:r>
              <a:rPr lang="en-US" sz="6000" dirty="0" err="1"/>
              <a:t>Starman</a:t>
            </a:r>
            <a:r>
              <a:rPr lang="en-US" sz="6000" dirty="0"/>
              <a:t> / Martian </a:t>
            </a:r>
            <a:br>
              <a:rPr lang="en-US" sz="6000" dirty="0"/>
            </a:br>
            <a:r>
              <a:rPr lang="en-US" sz="6000" dirty="0"/>
              <a:t>(single worker process)</a:t>
            </a:r>
          </a:p>
        </p:txBody>
      </p:sp>
    </p:spTree>
    <p:extLst>
      <p:ext uri="{BB962C8B-B14F-4D97-AF65-F5344CB8AC3E}">
        <p14:creationId xmlns:p14="http://schemas.microsoft.com/office/powerpoint/2010/main" val="109387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977444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Because systems</a:t>
            </a:r>
            <a:br>
              <a:rPr lang="en-US" sz="6600" dirty="0"/>
            </a:br>
            <a:r>
              <a:rPr lang="en-US" sz="6600" dirty="0"/>
              <a:t>have moving parts</a:t>
            </a:r>
          </a:p>
        </p:txBody>
      </p:sp>
    </p:spTree>
    <p:extLst>
      <p:ext uri="{BB962C8B-B14F-4D97-AF65-F5344CB8AC3E}">
        <p14:creationId xmlns:p14="http://schemas.microsoft.com/office/powerpoint/2010/main" val="105254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57" y="501650"/>
            <a:ext cx="6497979" cy="48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0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49" y="565230"/>
            <a:ext cx="6375722" cy="48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4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Compose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Wiring and configuration of environment</a:t>
            </a:r>
          </a:p>
        </p:txBody>
      </p:sp>
    </p:spTree>
    <p:extLst>
      <p:ext uri="{BB962C8B-B14F-4D97-AF65-F5344CB8AC3E}">
        <p14:creationId xmlns:p14="http://schemas.microsoft.com/office/powerpoint/2010/main" val="1972232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25" y="405114"/>
            <a:ext cx="5614359" cy="52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738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Not part of the application Perl module</a:t>
            </a:r>
          </a:p>
        </p:txBody>
      </p:sp>
    </p:spTree>
    <p:extLst>
      <p:ext uri="{BB962C8B-B14F-4D97-AF65-F5344CB8AC3E}">
        <p14:creationId xmlns:p14="http://schemas.microsoft.com/office/powerpoint/2010/main" val="1124235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Git</a:t>
            </a:r>
            <a:r>
              <a:rPr lang="en-US" sz="6600" dirty="0"/>
              <a:t> repositories;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- product</a:t>
            </a:r>
            <a:br>
              <a:rPr lang="en-US" sz="6600" dirty="0"/>
            </a:br>
            <a:r>
              <a:rPr lang="en-US" sz="6600" dirty="0"/>
              <a:t>-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123891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9" y="674160"/>
            <a:ext cx="8287473" cy="44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Same compose file everywhere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(dev, staging, live)</a:t>
            </a:r>
          </a:p>
        </p:txBody>
      </p:sp>
    </p:spTree>
    <p:extLst>
      <p:ext uri="{BB962C8B-B14F-4D97-AF65-F5344CB8AC3E}">
        <p14:creationId xmlns:p14="http://schemas.microsoft.com/office/powerpoint/2010/main" val="1917473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Configuration in </a:t>
            </a:r>
            <a:br>
              <a:rPr lang="en-US" sz="6600" dirty="0"/>
            </a:br>
            <a:r>
              <a:rPr lang="en-US" sz="6600" dirty="0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1994590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Sensitive data protected with Docker Secrets</a:t>
            </a:r>
          </a:p>
        </p:txBody>
      </p:sp>
    </p:spTree>
    <p:extLst>
      <p:ext uri="{BB962C8B-B14F-4D97-AF65-F5344CB8AC3E}">
        <p14:creationId xmlns:p14="http://schemas.microsoft.com/office/powerpoint/2010/main" val="20217521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/>
              <a:t>OpusVL</a:t>
            </a:r>
            <a:r>
              <a:rPr lang="en-US" sz="8800" dirty="0"/>
              <a:t>::Docker</a:t>
            </a:r>
          </a:p>
        </p:txBody>
      </p:sp>
    </p:spTree>
    <p:extLst>
      <p:ext uri="{BB962C8B-B14F-4D97-AF65-F5344CB8AC3E}">
        <p14:creationId xmlns:p14="http://schemas.microsoft.com/office/powerpoint/2010/main" val="109264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“Works on my machine” 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“So of course it will work in production”</a:t>
            </a:r>
          </a:p>
        </p:txBody>
      </p:sp>
    </p:spTree>
    <p:extLst>
      <p:ext uri="{BB962C8B-B14F-4D97-AF65-F5344CB8AC3E}">
        <p14:creationId xmlns:p14="http://schemas.microsoft.com/office/powerpoint/2010/main" val="1400792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 err="1"/>
              <a:t>github.com</a:t>
            </a:r>
            <a:r>
              <a:rPr lang="en-US" sz="7000" dirty="0"/>
              <a:t>/</a:t>
            </a:r>
            <a:br>
              <a:rPr lang="en-US" sz="7000" dirty="0"/>
            </a:br>
            <a:r>
              <a:rPr lang="en-US" sz="7000" dirty="0" err="1"/>
              <a:t>OpusVL</a:t>
            </a:r>
            <a:r>
              <a:rPr lang="en-US" sz="7000" dirty="0"/>
              <a:t>/Perl-Docker</a:t>
            </a:r>
          </a:p>
        </p:txBody>
      </p:sp>
    </p:spTree>
    <p:extLst>
      <p:ext uri="{BB962C8B-B14F-4D97-AF65-F5344CB8AC3E}">
        <p14:creationId xmlns:p14="http://schemas.microsoft.com/office/powerpoint/2010/main" val="3076121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34" y="416689"/>
            <a:ext cx="3748189" cy="52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108670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0454"/>
      </p:ext>
    </p:extLst>
  </p:cSld>
  <p:clrMapOvr>
    <a:masterClrMapping/>
  </p:clrMapOvr>
</p:sld>
</file>

<file path=ppt/theme/theme1.xml><?xml version="1.0" encoding="utf-8"?>
<a:theme xmlns:a="http://schemas.openxmlformats.org/drawingml/2006/main" name="OpusV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4C01FDD-56B3-3140-A8E9-F25EBA4025C4}" vid="{FBF69E3C-7E42-2C42-8B2D-7D9947AF4F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OpusVL</Template>
  <TotalTime>377</TotalTime>
  <Words>268</Words>
  <Application>Microsoft Office PowerPoint</Application>
  <PresentationFormat>On-screen Show (4:3)</PresentationFormat>
  <Paragraphs>69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OpusVL</vt:lpstr>
      <vt:lpstr>Perl and Docker, sitting in a tree</vt:lpstr>
      <vt:lpstr>Docker</vt:lpstr>
      <vt:lpstr>Packages an application and dependencies into a portable container</vt:lpstr>
      <vt:lpstr>Simplifies workflow</vt:lpstr>
      <vt:lpstr>Use same containers  for development  and production</vt:lpstr>
      <vt:lpstr>PowerPoint Presentation</vt:lpstr>
      <vt:lpstr>“Works on my machine”   “So of course it will work in production”</vt:lpstr>
      <vt:lpstr>Concepts</vt:lpstr>
      <vt:lpstr>Dockerfile</vt:lpstr>
      <vt:lpstr>Set of instructions to build an image</vt:lpstr>
      <vt:lpstr>PowerPoint Presentation</vt:lpstr>
      <vt:lpstr>Layers</vt:lpstr>
      <vt:lpstr>Inheritance and image re-use</vt:lpstr>
      <vt:lpstr>PowerPoint Presentation</vt:lpstr>
      <vt:lpstr>Registry</vt:lpstr>
      <vt:lpstr>Version controlled repository of layers and images</vt:lpstr>
      <vt:lpstr>PowerPoint Presentation</vt:lpstr>
      <vt:lpstr>Volumes</vt:lpstr>
      <vt:lpstr>Store persistent data outside of the container</vt:lpstr>
      <vt:lpstr>PowerPoint Presentation</vt:lpstr>
      <vt:lpstr>Entrypoint</vt:lpstr>
      <vt:lpstr>Command that is run when the container starts</vt:lpstr>
      <vt:lpstr>Docker and Perl</vt:lpstr>
      <vt:lpstr>Build a container from an application</vt:lpstr>
      <vt:lpstr>Application runs when the container starts</vt:lpstr>
      <vt:lpstr>Perl module distribution with a .psgi file</vt:lpstr>
      <vt:lpstr>Dockerfile included  in the application  source tree</vt:lpstr>
      <vt:lpstr>MyApp    /Makefile.PL    /README    /lib    /bin/myapp.psgi    /Dockerfile.base    /Dockerfile.patch    /vendor</vt:lpstr>
      <vt:lpstr>Dockerfile.base</vt:lpstr>
      <vt:lpstr>Builds from a  standard OS image</vt:lpstr>
      <vt:lpstr>Installs the application and all its dependencies</vt:lpstr>
      <vt:lpstr>Time passes…</vt:lpstr>
      <vt:lpstr>Half of CPAN downloads</vt:lpstr>
      <vt:lpstr>Dockerfile.patch</vt:lpstr>
      <vt:lpstr>Builds on top of  Base image</vt:lpstr>
      <vt:lpstr>Installs application .tar.gz from disk</vt:lpstr>
      <vt:lpstr>Can build a test container without releasing to CPAN</vt:lpstr>
      <vt:lpstr>Installs contents of /vendor directory</vt:lpstr>
      <vt:lpstr>Allows dependency modules to be patched</vt:lpstr>
      <vt:lpstr>Layers</vt:lpstr>
      <vt:lpstr>PowerPoint Presentation</vt:lpstr>
      <vt:lpstr>Entrypoint</vt:lpstr>
      <vt:lpstr>Runs the application .psgi file</vt:lpstr>
      <vt:lpstr>OpusVL::Docker</vt:lpstr>
      <vt:lpstr>Add to Makefile.PL  as a dependency</vt:lpstr>
      <vt:lpstr>Includes entrypoint script and template Dockerfiles</vt:lpstr>
      <vt:lpstr>Developer workflow</vt:lpstr>
      <vt:lpstr>Use same containers  for development  and production</vt:lpstr>
      <vt:lpstr>Mount local Git repos and inject into container, overriding the installed code</vt:lpstr>
      <vt:lpstr>PowerPoint Presentation</vt:lpstr>
      <vt:lpstr>entrypoint</vt:lpstr>
      <vt:lpstr>If $ENV{DEV_MODE}  is set…</vt:lpstr>
      <vt:lpstr>Searches for volumes  /opt/local/project/dist/lib /opt/local/*/*/lib</vt:lpstr>
      <vt:lpstr>Adds each lib/ directory found to $ENV{PERL5LIB}</vt:lpstr>
      <vt:lpstr>Check out all repos to /opt/local/projectname/*  Mount volumes in  docker-compose.override.yml</vt:lpstr>
      <vt:lpstr>Automatically installs dependencies if $ENV{INSTALLDEPS} set</vt:lpstr>
      <vt:lpstr>Uses plackup instead  of Starman / Martian  (single worker process)</vt:lpstr>
      <vt:lpstr>Docker Compose</vt:lpstr>
      <vt:lpstr>Because systems have moving parts</vt:lpstr>
      <vt:lpstr>PowerPoint Presentation</vt:lpstr>
      <vt:lpstr>Compose  Wiring and configuration of environment</vt:lpstr>
      <vt:lpstr>PowerPoint Presentation</vt:lpstr>
      <vt:lpstr>Not part of the application Perl module</vt:lpstr>
      <vt:lpstr>Git repositories;  - product - implementation</vt:lpstr>
      <vt:lpstr>PowerPoint Presentation</vt:lpstr>
      <vt:lpstr>Same compose file everywhere  (dev, staging, live)</vt:lpstr>
      <vt:lpstr>Configuration in  source control</vt:lpstr>
      <vt:lpstr>Sensitive data protected with Docker Secrets</vt:lpstr>
      <vt:lpstr>OpusVL::Docker</vt:lpstr>
      <vt:lpstr>github.com/ OpusVL/Perl-Docker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and Docker</dc:title>
  <dc:subject/>
  <dc:creator>Jon Allen</dc:creator>
  <cp:keywords/>
  <dc:description/>
  <cp:lastModifiedBy>Jon Allen</cp:lastModifiedBy>
  <cp:revision>34</cp:revision>
  <dcterms:created xsi:type="dcterms:W3CDTF">2017-09-28T12:45:03Z</dcterms:created>
  <dcterms:modified xsi:type="dcterms:W3CDTF">2017-11-25T14:09:17Z</dcterms:modified>
  <cp:category/>
</cp:coreProperties>
</file>