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7" r:id="rId10"/>
    <p:sldId id="261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4" r:id="rId31"/>
    <p:sldId id="289" r:id="rId32"/>
    <p:sldId id="306" r:id="rId33"/>
    <p:sldId id="307" r:id="rId34"/>
    <p:sldId id="285" r:id="rId35"/>
    <p:sldId id="287" r:id="rId36"/>
    <p:sldId id="290" r:id="rId37"/>
    <p:sldId id="288" r:id="rId38"/>
    <p:sldId id="293" r:id="rId39"/>
    <p:sldId id="291" r:id="rId40"/>
    <p:sldId id="292" r:id="rId41"/>
    <p:sldId id="304" r:id="rId42"/>
    <p:sldId id="308" r:id="rId43"/>
    <p:sldId id="295" r:id="rId44"/>
    <p:sldId id="305" r:id="rId45"/>
    <p:sldId id="296" r:id="rId46"/>
    <p:sldId id="300" r:id="rId47"/>
    <p:sldId id="297" r:id="rId48"/>
    <p:sldId id="298" r:id="rId49"/>
    <p:sldId id="303" r:id="rId50"/>
    <p:sldId id="299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50" autoAdjust="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14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4984"/>
            <a:ext cx="7772400" cy="31511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432504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Gotham Book"/>
              </a:rPr>
              <a:t>Jon</a:t>
            </a:r>
            <a:r>
              <a:rPr lang="en-US" sz="2400" baseline="0" dirty="0" smtClean="0">
                <a:solidFill>
                  <a:schemeClr val="bg1">
                    <a:lumMod val="75000"/>
                  </a:schemeClr>
                </a:solidFill>
                <a:latin typeface="Gotham Book"/>
              </a:rPr>
              <a:t> Allen (JJ) – </a:t>
            </a:r>
            <a:r>
              <a:rPr lang="en-US" sz="2400" baseline="0" dirty="0" err="1" smtClean="0">
                <a:solidFill>
                  <a:schemeClr val="bg1">
                    <a:lumMod val="75000"/>
                  </a:schemeClr>
                </a:solidFill>
                <a:latin typeface="Gotham Book"/>
              </a:rPr>
              <a:t>jj@opusvl.com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Gotham Book"/>
            </a:endParaRPr>
          </a:p>
        </p:txBody>
      </p:sp>
      <p:pic>
        <p:nvPicPr>
          <p:cNvPr id="8" name="Picture 7" descr="opusvl_whit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3573" y="5094575"/>
            <a:ext cx="2404530" cy="620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704"/>
            <a:ext cx="8229601" cy="57847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pusvl_whit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0" y="6074622"/>
            <a:ext cx="1857031" cy="47923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40069" y="5905500"/>
            <a:ext cx="8448331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54801" y="6037263"/>
            <a:ext cx="222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 err="1" smtClean="0">
                <a:solidFill>
                  <a:schemeClr val="bg1">
                    <a:lumMod val="85000"/>
                  </a:schemeClr>
                </a:solidFill>
                <a:latin typeface="Gotham Book"/>
                <a:cs typeface="Helvetica Neue Medium"/>
              </a:rPr>
              <a:t>opusvl.com</a:t>
            </a:r>
            <a:endParaRPr lang="en-US" sz="1800" b="0" i="0" dirty="0">
              <a:solidFill>
                <a:schemeClr val="bg1">
                  <a:lumMod val="85000"/>
                </a:schemeClr>
              </a:solidFill>
              <a:latin typeface="Gotham Book"/>
              <a:cs typeface="Helvetica Neue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801"/>
            <a:ext cx="8229601" cy="5346700"/>
          </a:xfrm>
          <a:prstGeom prst="rect">
            <a:avLst/>
          </a:prstGeom>
        </p:spPr>
        <p:txBody>
          <a:bodyPr/>
          <a:lstStyle>
            <a:lvl1pPr>
              <a:buClr>
                <a:srgbClr val="008000"/>
              </a:buClr>
              <a:buNone/>
              <a:defRPr>
                <a:solidFill>
                  <a:srgbClr val="7CFF00"/>
                </a:solidFill>
                <a:latin typeface="Monaco"/>
                <a:cs typeface="Monaco"/>
              </a:defRPr>
            </a:lvl1pPr>
            <a:lvl2pPr>
              <a:buClr>
                <a:srgbClr val="008000"/>
              </a:buClr>
              <a:buNone/>
              <a:defRPr>
                <a:solidFill>
                  <a:srgbClr val="7CFF00"/>
                </a:solidFill>
                <a:latin typeface="Monaco"/>
                <a:cs typeface="Monaco"/>
              </a:defRPr>
            </a:lvl2pPr>
            <a:lvl3pPr>
              <a:buClr>
                <a:srgbClr val="008000"/>
              </a:buClr>
              <a:buNone/>
              <a:defRPr>
                <a:solidFill>
                  <a:srgbClr val="7CFF00"/>
                </a:solidFill>
                <a:latin typeface="Monaco"/>
                <a:cs typeface="Monaco"/>
              </a:defRPr>
            </a:lvl3pPr>
            <a:lvl4pPr>
              <a:buClr>
                <a:srgbClr val="008000"/>
              </a:buClr>
              <a:buNone/>
              <a:defRPr>
                <a:solidFill>
                  <a:srgbClr val="7CFF00"/>
                </a:solidFill>
                <a:latin typeface="Monaco"/>
                <a:cs typeface="Monaco"/>
              </a:defRPr>
            </a:lvl4pPr>
            <a:lvl5pPr>
              <a:buClr>
                <a:srgbClr val="008000"/>
              </a:buClr>
              <a:buNone/>
              <a:defRPr>
                <a:solidFill>
                  <a:srgbClr val="7CFF00"/>
                </a:solidFill>
                <a:latin typeface="Monaco"/>
                <a:cs typeface="Monac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pusvl_whit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0" y="6074622"/>
            <a:ext cx="1857031" cy="47923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40069" y="5905500"/>
            <a:ext cx="8448331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54801" y="6037263"/>
            <a:ext cx="222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 err="1" smtClean="0">
                <a:solidFill>
                  <a:schemeClr val="bg1">
                    <a:lumMod val="50000"/>
                  </a:schemeClr>
                </a:solidFill>
                <a:latin typeface="Gotham Book"/>
                <a:cs typeface="Helvetica Neue Medium"/>
              </a:rPr>
              <a:t>www.</a:t>
            </a:r>
            <a:r>
              <a:rPr lang="en-US" sz="1800" b="0" i="0" dirty="0" err="1" smtClean="0">
                <a:solidFill>
                  <a:schemeClr val="bg1">
                    <a:lumMod val="85000"/>
                  </a:schemeClr>
                </a:solidFill>
                <a:latin typeface="Gotham Book"/>
                <a:cs typeface="Helvetica Neue Medium"/>
              </a:rPr>
              <a:t>opusvl.com</a:t>
            </a:r>
            <a:endParaRPr lang="en-US" sz="1800" b="0" i="0" dirty="0">
              <a:solidFill>
                <a:schemeClr val="bg1">
                  <a:lumMod val="85000"/>
                </a:schemeClr>
              </a:solidFill>
              <a:latin typeface="Gotham Book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0831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0702"/>
            <a:ext cx="8229600" cy="6293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9200" b="0" i="0" kern="1200">
          <a:solidFill>
            <a:schemeClr val="bg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8516"/>
            <a:ext cx="7772400" cy="23674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Perl and Docker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61" y="508804"/>
            <a:ext cx="6781720" cy="49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8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V</a:t>
            </a:r>
            <a:r>
              <a:rPr lang="en-US" sz="6000" dirty="0" smtClean="0"/>
              <a:t>ersion controlled repository of layers and images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208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76" y="487021"/>
            <a:ext cx="6545805" cy="50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</a:t>
            </a:r>
            <a:r>
              <a:rPr lang="en-US" sz="6000" dirty="0" smtClean="0"/>
              <a:t>tore persistent data outside of the container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529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700190"/>
            <a:ext cx="58547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Entrypoint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</a:t>
            </a:r>
            <a:r>
              <a:rPr lang="en-US" sz="6000" dirty="0" smtClean="0"/>
              <a:t>ommand that is run when the container starts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694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B</a:t>
            </a:r>
            <a:r>
              <a:rPr lang="en-US" sz="6000" dirty="0" smtClean="0"/>
              <a:t>ecause applications have moving parts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525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49" y="565230"/>
            <a:ext cx="6375722" cy="485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25" y="405114"/>
            <a:ext cx="5614359" cy="526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Base configuration in </a:t>
            </a:r>
            <a:r>
              <a:rPr lang="en-US" sz="6000" dirty="0" err="1" smtClean="0"/>
              <a:t>docker-compose.yml</a:t>
            </a:r>
            <a:r>
              <a:rPr lang="en-US" sz="6000" dirty="0" smtClean="0"/>
              <a:t>, which is merged with override file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20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Convention is to use environment variables</a:t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 Catalyst::Plugin::</a:t>
            </a:r>
            <a:r>
              <a:rPr lang="en-US" sz="6000" dirty="0" err="1" smtClean="0"/>
              <a:t>Config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Loader::Environment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78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Docker?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4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smtClean="0"/>
              <a:t>Packages an </a:t>
            </a:r>
            <a:r>
              <a:rPr lang="en-US" sz="6000" dirty="0" smtClean="0"/>
              <a:t>application and dependencies into </a:t>
            </a:r>
            <a:r>
              <a:rPr lang="en-US" sz="6000" smtClean="0"/>
              <a:t>a portable container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5826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and Perl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things we wanted to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19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Live environments managed by Infrastructure team</a:t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No developer access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7632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“Works on my machine”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57" y="501650"/>
            <a:ext cx="6497979" cy="48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“Works on my machine” </a:t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“So of course it will work in production”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031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Developer onboarding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Lots of projects, some shared dependencies, takes time to set up a new </a:t>
            </a:r>
            <a:r>
              <a:rPr lang="en-US" sz="6000" smtClean="0"/>
              <a:t>dev environment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8891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With Docker, we can run the same containers in Development, Staging, and Live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107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Same code</a:t>
            </a: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>Same environment (from Docker Compose)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760488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53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Mount local </a:t>
            </a:r>
            <a:r>
              <a:rPr lang="en-US" sz="6000" dirty="0" err="1" smtClean="0"/>
              <a:t>Git</a:t>
            </a:r>
            <a:r>
              <a:rPr lang="en-US" sz="6000" dirty="0" smtClean="0"/>
              <a:t> repos and inject into container, overriding the installed code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94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71" y="434615"/>
            <a:ext cx="6322671" cy="49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15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entrypoint.pl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If $ENV{DEV_MODE} </a:t>
            </a:r>
            <a:br>
              <a:rPr lang="en-US" sz="6000" dirty="0" smtClean="0"/>
            </a:br>
            <a:r>
              <a:rPr lang="en-US" sz="6000" dirty="0" smtClean="0"/>
              <a:t>is set</a:t>
            </a:r>
            <a:r>
              <a:rPr lang="is-IS" sz="6000" dirty="0" smtClean="0"/>
              <a:t>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452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Searches for volumes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/opt/local/project/</a:t>
            </a:r>
            <a:r>
              <a:rPr lang="en-US" sz="6000" dirty="0" err="1" smtClean="0"/>
              <a:t>dist</a:t>
            </a:r>
            <a:r>
              <a:rPr lang="en-US" sz="6000" dirty="0" smtClean="0"/>
              <a:t>/lib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/opt/local/*/*/lib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3456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smtClean="0"/>
              <a:t>Adds each lib/ directory found to $ENV{PERL5LIB}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21096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Check out all repos to </a:t>
            </a:r>
            <a:r>
              <a:rPr lang="en-US" sz="4800" dirty="0" smtClean="0"/>
              <a:t>/opt/local/</a:t>
            </a:r>
            <a:r>
              <a:rPr lang="en-US" sz="4800" dirty="0" err="1" smtClean="0"/>
              <a:t>projectname</a:t>
            </a:r>
            <a:r>
              <a:rPr lang="en-US" sz="4800" dirty="0" smtClean="0"/>
              <a:t>/*</a:t>
            </a:r>
            <a:br>
              <a:rPr lang="en-US" sz="48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Mount volumes in </a:t>
            </a:r>
            <a:br>
              <a:rPr lang="en-US" sz="6000" dirty="0" smtClean="0"/>
            </a:br>
            <a:r>
              <a:rPr lang="en-US" sz="4800" dirty="0" err="1" smtClean="0"/>
              <a:t>docker-compose.override.yml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68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Automatically </a:t>
            </a:r>
            <a:r>
              <a:rPr lang="en-US" sz="6000" smtClean="0"/>
              <a:t>installs dependencies if $ENV{INSTALLDEPS} set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6692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Uses </a:t>
            </a:r>
            <a:r>
              <a:rPr lang="en-US" sz="6000" dirty="0" err="1" smtClean="0"/>
              <a:t>plackup</a:t>
            </a:r>
            <a:r>
              <a:rPr lang="en-US" sz="6000" dirty="0" smtClean="0"/>
              <a:t> instead </a:t>
            </a:r>
            <a:br>
              <a:rPr lang="en-US" sz="6000" dirty="0" smtClean="0"/>
            </a:br>
            <a:r>
              <a:rPr lang="en-US" sz="6000" dirty="0" smtClean="0"/>
              <a:t>of </a:t>
            </a:r>
            <a:r>
              <a:rPr lang="en-US" sz="6000" dirty="0" err="1" smtClean="0"/>
              <a:t>Starman</a:t>
            </a:r>
            <a:r>
              <a:rPr lang="en-US" sz="6000" dirty="0" smtClean="0"/>
              <a:t> / Martian </a:t>
            </a:r>
            <a:br>
              <a:rPr lang="en-US" sz="6000" dirty="0" smtClean="0"/>
            </a:br>
            <a:r>
              <a:rPr lang="en-US" sz="6000" dirty="0" smtClean="0"/>
              <a:t>(single worker process)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938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github.com</a:t>
            </a:r>
            <a:r>
              <a:rPr lang="en-US" sz="6000" dirty="0" smtClean="0"/>
              <a:t>/</a:t>
            </a:r>
            <a:br>
              <a:rPr lang="en-US" sz="6000" dirty="0" smtClean="0"/>
            </a:br>
            <a:r>
              <a:rPr lang="en-US" sz="6000" dirty="0" err="1" smtClean="0"/>
              <a:t>OpusVL</a:t>
            </a:r>
            <a:r>
              <a:rPr lang="en-US" sz="6000" dirty="0" smtClean="0"/>
              <a:t>/Perl-Docker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777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</a:t>
            </a:r>
            <a:r>
              <a:rPr lang="en-US" sz="6000" dirty="0" smtClean="0"/>
              <a:t>et of instructions to build an image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986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02" y="335666"/>
            <a:ext cx="6650124" cy="549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</a:t>
            </a:r>
            <a:r>
              <a:rPr lang="en-US" sz="6000" dirty="0" smtClean="0"/>
              <a:t>nheritance and image re-use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761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usV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4C01FDD-56B3-3140-A8E9-F25EBA4025C4}" vid="{FBF69E3C-7E42-2C42-8B2D-7D9947AF4F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OpusVL</Template>
  <TotalTime>242</TotalTime>
  <Words>210</Words>
  <Application>Microsoft Macintosh PowerPoint</Application>
  <PresentationFormat>On-screen Show (4:3)</PresentationFormat>
  <Paragraphs>44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Calibri</vt:lpstr>
      <vt:lpstr>Gotham Book</vt:lpstr>
      <vt:lpstr>Helvetica Neue Light</vt:lpstr>
      <vt:lpstr>Helvetica Neue Medium</vt:lpstr>
      <vt:lpstr>Monaco</vt:lpstr>
      <vt:lpstr>Arial</vt:lpstr>
      <vt:lpstr>OpusVL</vt:lpstr>
      <vt:lpstr>Perl and Docker</vt:lpstr>
      <vt:lpstr>Docker</vt:lpstr>
      <vt:lpstr>Packages an application and dependencies into a portable container</vt:lpstr>
      <vt:lpstr>Concepts</vt:lpstr>
      <vt:lpstr>Dockerfile</vt:lpstr>
      <vt:lpstr>Set of instructions to build an image</vt:lpstr>
      <vt:lpstr>PowerPoint Presentation</vt:lpstr>
      <vt:lpstr>Layers</vt:lpstr>
      <vt:lpstr>Inheritance and image re-use</vt:lpstr>
      <vt:lpstr>PowerPoint Presentation</vt:lpstr>
      <vt:lpstr>Registry</vt:lpstr>
      <vt:lpstr>Version controlled repository of layers and images</vt:lpstr>
      <vt:lpstr>PowerPoint Presentation</vt:lpstr>
      <vt:lpstr>Volumes</vt:lpstr>
      <vt:lpstr>Store persistent data outside of the container</vt:lpstr>
      <vt:lpstr>PowerPoint Presentation</vt:lpstr>
      <vt:lpstr>Entrypoint</vt:lpstr>
      <vt:lpstr>Command that is run when the container starts</vt:lpstr>
      <vt:lpstr>Docker Compose</vt:lpstr>
      <vt:lpstr>Because applications have moving parts</vt:lpstr>
      <vt:lpstr>PowerPoint Presentation</vt:lpstr>
      <vt:lpstr>PowerPoint Presentation</vt:lpstr>
      <vt:lpstr>Configuration</vt:lpstr>
      <vt:lpstr>Base configuration in docker-compose.yml, which is merged with override file</vt:lpstr>
      <vt:lpstr>Convention is to use environment variables   Catalyst::Plugin::Config Loader::Environment</vt:lpstr>
      <vt:lpstr>Why use Docker?</vt:lpstr>
      <vt:lpstr>Fast</vt:lpstr>
      <vt:lpstr>Portable</vt:lpstr>
      <vt:lpstr>Standard</vt:lpstr>
      <vt:lpstr>Docker and Perl</vt:lpstr>
      <vt:lpstr>Three things we wanted to fix</vt:lpstr>
      <vt:lpstr>1. Deployment</vt:lpstr>
      <vt:lpstr>Live environments managed by Infrastructure team  No developer access</vt:lpstr>
      <vt:lpstr>2. “Works on my machine”</vt:lpstr>
      <vt:lpstr>PowerPoint Presentation</vt:lpstr>
      <vt:lpstr>“Works on my machine”   “So of course it will work in production”</vt:lpstr>
      <vt:lpstr>3. Developer onboarding</vt:lpstr>
      <vt:lpstr>Lots of projects, some shared dependencies, takes time to set up a new dev environment</vt:lpstr>
      <vt:lpstr>Solution</vt:lpstr>
      <vt:lpstr>With Docker, we can run the same containers in Development, Staging, and Live</vt:lpstr>
      <vt:lpstr>Same code  Same environment (from Docker Compose)</vt:lpstr>
      <vt:lpstr>Developer workflow</vt:lpstr>
      <vt:lpstr>Mount local Git repos and inject into container, overriding the installed code</vt:lpstr>
      <vt:lpstr>PowerPoint Presentation</vt:lpstr>
      <vt:lpstr>entrypoint.pl</vt:lpstr>
      <vt:lpstr>If $ENV{DEV_MODE}  is set…</vt:lpstr>
      <vt:lpstr>Searches for volumes  /opt/local/project/dist/lib /opt/local/*/*/lib</vt:lpstr>
      <vt:lpstr>Adds each lib/ directory found to $ENV{PERL5LIB}</vt:lpstr>
      <vt:lpstr>Check out all repos to /opt/local/projectname/*  Mount volumes in  docker-compose.override.yml</vt:lpstr>
      <vt:lpstr>Automatically installs dependencies if $ENV{INSTALLDEPS} set</vt:lpstr>
      <vt:lpstr>Uses plackup instead  of Starman / Martian  (single worker process)</vt:lpstr>
      <vt:lpstr>github.com/ OpusVL/Perl-Docker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 and Docker</dc:title>
  <dc:subject/>
  <dc:creator>Jon Allen</dc:creator>
  <cp:keywords/>
  <dc:description/>
  <cp:lastModifiedBy>Jon Allen</cp:lastModifiedBy>
  <cp:revision>17</cp:revision>
  <dcterms:created xsi:type="dcterms:W3CDTF">2017-09-28T12:45:03Z</dcterms:created>
  <dcterms:modified xsi:type="dcterms:W3CDTF">2017-09-28T16:47:22Z</dcterms:modified>
  <cp:category/>
</cp:coreProperties>
</file>