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71" r:id="rId3"/>
    <p:sldId id="272" r:id="rId4"/>
    <p:sldId id="283" r:id="rId5"/>
    <p:sldId id="284" r:id="rId6"/>
    <p:sldId id="278" r:id="rId7"/>
    <p:sldId id="273" r:id="rId8"/>
    <p:sldId id="279" r:id="rId9"/>
    <p:sldId id="280" r:id="rId10"/>
    <p:sldId id="274" r:id="rId11"/>
    <p:sldId id="257" r:id="rId12"/>
    <p:sldId id="258" r:id="rId13"/>
    <p:sldId id="259" r:id="rId14"/>
    <p:sldId id="260" r:id="rId15"/>
    <p:sldId id="261" r:id="rId16"/>
    <p:sldId id="262" r:id="rId17"/>
    <p:sldId id="263" r:id="rId18"/>
    <p:sldId id="264" r:id="rId19"/>
    <p:sldId id="265" r:id="rId20"/>
    <p:sldId id="266" r:id="rId21"/>
    <p:sldId id="267" r:id="rId22"/>
    <p:sldId id="282" r:id="rId23"/>
    <p:sldId id="281" r:id="rId24"/>
    <p:sldId id="268" r:id="rId25"/>
    <p:sldId id="269" r:id="rId26"/>
    <p:sldId id="270" r:id="rId27"/>
    <p:sldId id="275" r:id="rId28"/>
    <p:sldId id="277" r:id="rId29"/>
    <p:sldId id="27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D5056E-BC35-4D06-82C9-B57DFE0F7B04}">
          <p14:sldIdLst>
            <p14:sldId id="256"/>
            <p14:sldId id="271"/>
            <p14:sldId id="272"/>
            <p14:sldId id="283"/>
            <p14:sldId id="284"/>
            <p14:sldId id="278"/>
            <p14:sldId id="273"/>
            <p14:sldId id="279"/>
            <p14:sldId id="280"/>
            <p14:sldId id="274"/>
            <p14:sldId id="257"/>
            <p14:sldId id="258"/>
            <p14:sldId id="259"/>
            <p14:sldId id="260"/>
            <p14:sldId id="261"/>
            <p14:sldId id="262"/>
            <p14:sldId id="263"/>
            <p14:sldId id="264"/>
            <p14:sldId id="265"/>
            <p14:sldId id="266"/>
            <p14:sldId id="267"/>
            <p14:sldId id="282"/>
            <p14:sldId id="281"/>
            <p14:sldId id="268"/>
            <p14:sldId id="269"/>
            <p14:sldId id="270"/>
          </p14:sldIdLst>
        </p14:section>
        <p14:section name="Other Reference Material" id="{C4D2A660-9348-48A5-9755-443EF36D7153}">
          <p14:sldIdLst>
            <p14:sldId id="275"/>
            <p14:sldId id="277"/>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89" autoAdjust="0"/>
    <p:restoredTop sz="62599" autoAdjust="0"/>
  </p:normalViewPr>
  <p:slideViewPr>
    <p:cSldViewPr snapToGrid="0">
      <p:cViewPr varScale="1">
        <p:scale>
          <a:sx n="83" d="100"/>
          <a:sy n="83" d="100"/>
        </p:scale>
        <p:origin x="216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D1989D-E4D0-493A-B30A-6F9BBE21BAF1}" type="datetimeFigureOut">
              <a:rPr lang="en-AU" smtClean="0"/>
              <a:t>31/12/2024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68E549-D0CC-4F05-9935-1FFA6083C12D}" type="slidenum">
              <a:rPr lang="en-AU" smtClean="0"/>
              <a:t>‹#›</a:t>
            </a:fld>
            <a:endParaRPr lang="en-AU"/>
          </a:p>
        </p:txBody>
      </p:sp>
    </p:spTree>
    <p:extLst>
      <p:ext uri="{BB962C8B-B14F-4D97-AF65-F5344CB8AC3E}">
        <p14:creationId xmlns:p14="http://schemas.microsoft.com/office/powerpoint/2010/main" val="3325921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blog.bemi.io/rethinking-event-sourcin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microservices.io/patterns/data/cqrs.html"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thehonestcoder.com/the-promised-land-of-event-sourcing/"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Eventual_consistency"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www.kurrent.io/event-sourcing" TargetMode="External"/><Relationship Id="rId4" Type="http://schemas.openxmlformats.org/officeDocument/2006/relationships/hyperlink" Target="https://eda-visuals.boyney.io/visuals/what-is-eventsourcing"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microservices.io/patterns/data/event-sourcing.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github.com/eventuate-examples/eventuate-examples-java-spring-todo-list"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Aft>
                <a:spcPts val="1200"/>
              </a:spcAft>
            </a:pPr>
            <a:r>
              <a:rPr lang="en-US" b="0" i="0" dirty="0">
                <a:solidFill>
                  <a:srgbClr val="C9D1D9"/>
                </a:solidFill>
                <a:effectLst/>
                <a:latin typeface="-apple-system"/>
              </a:rPr>
              <a:t>Welcome, I'll explain and demo event sourcing in software applications.</a:t>
            </a:r>
          </a:p>
          <a:p>
            <a:pPr algn="l">
              <a:spcAft>
                <a:spcPts val="1200"/>
              </a:spcAft>
            </a:pPr>
            <a:endParaRPr lang="en-US" b="0" i="0" dirty="0">
              <a:solidFill>
                <a:srgbClr val="C9D1D9"/>
              </a:solidFill>
              <a:effectLst/>
              <a:latin typeface="-apple-system"/>
            </a:endParaRPr>
          </a:p>
          <a:p>
            <a:pPr algn="l">
              <a:spcAft>
                <a:spcPts val="1200"/>
              </a:spcAft>
            </a:pPr>
            <a:r>
              <a:rPr lang="en-US" b="0" i="0" dirty="0">
                <a:solidFill>
                  <a:srgbClr val="C9D1D9"/>
                </a:solidFill>
                <a:effectLst/>
                <a:latin typeface="-apple-system"/>
              </a:rPr>
              <a:t>I’m going to break down event sourcing into simple terms.</a:t>
            </a:r>
          </a:p>
          <a:p>
            <a:pPr algn="l">
              <a:spcAft>
                <a:spcPts val="1200"/>
              </a:spcAft>
            </a:pPr>
            <a:endParaRPr lang="en-US" b="0" i="0" dirty="0">
              <a:solidFill>
                <a:srgbClr val="C9D1D9"/>
              </a:solidFill>
              <a:effectLst/>
              <a:latin typeface="-apple-system"/>
            </a:endParaRPr>
          </a:p>
          <a:p>
            <a:pPr algn="l">
              <a:spcAft>
                <a:spcPts val="1200"/>
              </a:spcAft>
            </a:pPr>
            <a:r>
              <a:rPr lang="en-US" b="0" i="0" dirty="0">
                <a:solidFill>
                  <a:srgbClr val="C9D1D9"/>
                </a:solidFill>
                <a:effectLst/>
                <a:latin typeface="-apple-system"/>
              </a:rPr>
              <a:t>Issue is it is often presented in a way that seems overly complex, but at its core, it’s actually quite straightforward.</a:t>
            </a:r>
          </a:p>
          <a:p>
            <a:pPr algn="l">
              <a:spcAft>
                <a:spcPts val="1200"/>
              </a:spcAft>
            </a:pPr>
            <a:endParaRPr lang="en-US" b="0" i="0" dirty="0">
              <a:solidFill>
                <a:srgbClr val="C9D1D9"/>
              </a:solidFill>
              <a:effectLst/>
              <a:latin typeface="-apple-system"/>
            </a:endParaRPr>
          </a:p>
          <a:p>
            <a:pPr algn="l">
              <a:spcAft>
                <a:spcPts val="1200"/>
              </a:spcAft>
            </a:pPr>
            <a:r>
              <a:rPr lang="en-US" b="0" i="0" dirty="0">
                <a:solidFill>
                  <a:srgbClr val="C9D1D9"/>
                </a:solidFill>
                <a:effectLst/>
                <a:latin typeface="-apple-system"/>
              </a:rPr>
              <a:t>Sometimes, the fancy terminology surrounding event sourcing can be a barrier to understanding.</a:t>
            </a:r>
          </a:p>
          <a:p>
            <a:pPr algn="l">
              <a:spcAft>
                <a:spcPts val="1200"/>
              </a:spcAft>
            </a:pPr>
            <a:endParaRPr lang="en-US" b="0" i="0" dirty="0">
              <a:solidFill>
                <a:srgbClr val="C9D1D9"/>
              </a:solidFill>
              <a:effectLst/>
              <a:latin typeface="-apple-system"/>
            </a:endParaRPr>
          </a:p>
          <a:p>
            <a:pPr algn="l">
              <a:spcAft>
                <a:spcPts val="1200"/>
              </a:spcAft>
            </a:pPr>
            <a:r>
              <a:rPr lang="en-US" b="0" i="0" dirty="0">
                <a:solidFill>
                  <a:srgbClr val="C9D1D9"/>
                </a:solidFill>
                <a:effectLst/>
                <a:latin typeface="-apple-system"/>
              </a:rPr>
              <a:t>So, I am going to strip away that jargon for now and focus on the essence.</a:t>
            </a:r>
          </a:p>
          <a:p>
            <a:pPr algn="l">
              <a:spcAft>
                <a:spcPts val="1200"/>
              </a:spcAft>
            </a:pPr>
            <a:endParaRPr lang="en-US" b="0" i="0" dirty="0">
              <a:solidFill>
                <a:srgbClr val="C9D1D9"/>
              </a:solidFill>
              <a:effectLst/>
              <a:latin typeface="-apple-system"/>
            </a:endParaRPr>
          </a:p>
          <a:p>
            <a:pPr algn="l">
              <a:spcAft>
                <a:spcPts val="1200"/>
              </a:spcAft>
            </a:pPr>
            <a:r>
              <a:rPr lang="en-US" b="0" i="0" dirty="0">
                <a:solidFill>
                  <a:srgbClr val="C9D1D9"/>
                </a:solidFill>
                <a:effectLst/>
                <a:latin typeface="-apple-system"/>
              </a:rPr>
              <a:t>Once the concept is clear, we’ll bring the terminology back in.</a:t>
            </a:r>
          </a:p>
          <a:p>
            <a:pPr algn="l">
              <a:spcAft>
                <a:spcPts val="1200"/>
              </a:spcAft>
            </a:pPr>
            <a:endParaRPr lang="en-US" b="0" i="0" dirty="0">
              <a:solidFill>
                <a:srgbClr val="C9D1D9"/>
              </a:solidFill>
              <a:effectLst/>
              <a:latin typeface="-apple-system"/>
            </a:endParaRPr>
          </a:p>
          <a:p>
            <a:pPr algn="l">
              <a:spcAft>
                <a:spcPts val="1200"/>
              </a:spcAft>
            </a:pPr>
            <a:r>
              <a:rPr lang="en-AU" b="0" i="0" dirty="0">
                <a:solidFill>
                  <a:srgbClr val="666666"/>
                </a:solidFill>
                <a:effectLst/>
                <a:latin typeface="Roboto" panose="02000000000000000000" pitchFamily="2" charset="0"/>
              </a:rPr>
              <a:t>Event sourcing is an approach for </a:t>
            </a:r>
            <a:r>
              <a:rPr lang="en-AU" b="1" i="0" dirty="0">
                <a:solidFill>
                  <a:srgbClr val="666666"/>
                </a:solidFill>
                <a:effectLst/>
                <a:latin typeface="Roboto" panose="02000000000000000000" pitchFamily="2" charset="0"/>
              </a:rPr>
              <a:t>tracking changes to application state</a:t>
            </a:r>
            <a:r>
              <a:rPr lang="en-AU" b="0" i="0" dirty="0">
                <a:solidFill>
                  <a:srgbClr val="666666"/>
                </a:solidFill>
                <a:effectLst/>
                <a:latin typeface="Roboto" panose="02000000000000000000" pitchFamily="2" charset="0"/>
              </a:rPr>
              <a:t>, stored as a sequence of events. </a:t>
            </a:r>
          </a:p>
          <a:p>
            <a:pPr algn="l">
              <a:spcAft>
                <a:spcPts val="1200"/>
              </a:spcAft>
            </a:pPr>
            <a:endParaRPr lang="en-AU" b="0" i="0" dirty="0">
              <a:solidFill>
                <a:srgbClr val="666666"/>
              </a:solidFill>
              <a:effectLst/>
              <a:latin typeface="Roboto" panose="02000000000000000000" pitchFamily="2" charset="0"/>
            </a:endParaRPr>
          </a:p>
          <a:p>
            <a:pPr algn="l">
              <a:spcAft>
                <a:spcPts val="1200"/>
              </a:spcAft>
            </a:pPr>
            <a:r>
              <a:rPr lang="en-AU" b="0" i="0" dirty="0">
                <a:solidFill>
                  <a:srgbClr val="666666"/>
                </a:solidFill>
                <a:effectLst/>
                <a:latin typeface="Roboto" panose="02000000000000000000" pitchFamily="2" charset="0"/>
              </a:rPr>
              <a:t>Each </a:t>
            </a:r>
            <a:r>
              <a:rPr lang="en-AU" b="1" i="0" dirty="0">
                <a:solidFill>
                  <a:srgbClr val="666666"/>
                </a:solidFill>
                <a:effectLst/>
                <a:latin typeface="Roboto" panose="02000000000000000000" pitchFamily="2" charset="0"/>
              </a:rPr>
              <a:t>change</a:t>
            </a:r>
            <a:r>
              <a:rPr lang="en-AU" b="0" i="0" dirty="0">
                <a:solidFill>
                  <a:srgbClr val="666666"/>
                </a:solidFill>
                <a:effectLst/>
                <a:latin typeface="Roboto" panose="02000000000000000000" pitchFamily="2" charset="0"/>
              </a:rPr>
              <a:t> is associated with an event, which contains the timestamp and nature of the specific change.</a:t>
            </a:r>
          </a:p>
          <a:p>
            <a:pPr algn="l">
              <a:spcAft>
                <a:spcPts val="1200"/>
              </a:spcAft>
            </a:pPr>
            <a:endParaRPr lang="en-AU" b="0" i="0" dirty="0">
              <a:solidFill>
                <a:srgbClr val="666666"/>
              </a:solidFill>
              <a:effectLst/>
              <a:latin typeface="Roboto" panose="02000000000000000000" pitchFamily="2" charset="0"/>
            </a:endParaRPr>
          </a:p>
          <a:p>
            <a:r>
              <a:rPr lang="en-AU" b="0" i="0" dirty="0">
                <a:solidFill>
                  <a:srgbClr val="242424"/>
                </a:solidFill>
                <a:effectLst/>
                <a:latin typeface="source-serif-pro"/>
              </a:rPr>
              <a:t>It makes investigations a breeze, </a:t>
            </a:r>
          </a:p>
          <a:p>
            <a:r>
              <a:rPr lang="en-AU" dirty="0">
                <a:solidFill>
                  <a:srgbClr val="242424"/>
                </a:solidFill>
                <a:latin typeface="source-serif-pro"/>
              </a:rPr>
              <a:t>allows you to </a:t>
            </a:r>
            <a:r>
              <a:rPr lang="en-AU" b="0" i="0" dirty="0">
                <a:solidFill>
                  <a:srgbClr val="242424"/>
                </a:solidFill>
                <a:effectLst/>
                <a:latin typeface="source-serif-pro"/>
              </a:rPr>
              <a:t>understand what happened and in what order, and </a:t>
            </a:r>
          </a:p>
          <a:p>
            <a:r>
              <a:rPr lang="en-AU" b="0" i="0" dirty="0">
                <a:solidFill>
                  <a:srgbClr val="242424"/>
                </a:solidFill>
                <a:effectLst/>
                <a:latin typeface="source-serif-pro"/>
              </a:rPr>
              <a:t>guides business decisions with precise analytical information.</a:t>
            </a:r>
          </a:p>
          <a:p>
            <a:endParaRPr lang="en-AU" b="0" i="0" dirty="0">
              <a:solidFill>
                <a:srgbClr val="242424"/>
              </a:solidFill>
              <a:effectLst/>
              <a:latin typeface="source-serif-pro"/>
            </a:endParaRPr>
          </a:p>
          <a:p>
            <a:endParaRPr lang="en-AU" dirty="0"/>
          </a:p>
          <a:p>
            <a:pPr algn="l">
              <a:spcAft>
                <a:spcPts val="1200"/>
              </a:spcAft>
            </a:pPr>
            <a:endParaRPr lang="en-US" b="0" i="0" dirty="0">
              <a:solidFill>
                <a:srgbClr val="C9D1D9"/>
              </a:solidFill>
              <a:effectLst/>
              <a:latin typeface="-apple-system"/>
            </a:endParaRPr>
          </a:p>
          <a:p>
            <a:endParaRPr lang="en-AU" dirty="0"/>
          </a:p>
        </p:txBody>
      </p:sp>
      <p:sp>
        <p:nvSpPr>
          <p:cNvPr id="4" name="Slide Number Placeholder 3"/>
          <p:cNvSpPr>
            <a:spLocks noGrp="1"/>
          </p:cNvSpPr>
          <p:nvPr>
            <p:ph type="sldNum" sz="quarter" idx="5"/>
          </p:nvPr>
        </p:nvSpPr>
        <p:spPr/>
        <p:txBody>
          <a:bodyPr/>
          <a:lstStyle/>
          <a:p>
            <a:fld id="{B968E549-D0CC-4F05-9935-1FFA6083C12D}" type="slidenum">
              <a:rPr lang="en-AU" smtClean="0"/>
              <a:t>1</a:t>
            </a:fld>
            <a:endParaRPr lang="en-AU"/>
          </a:p>
        </p:txBody>
      </p:sp>
    </p:spTree>
    <p:extLst>
      <p:ext uri="{BB962C8B-B14F-4D97-AF65-F5344CB8AC3E}">
        <p14:creationId xmlns:p14="http://schemas.microsoft.com/office/powerpoint/2010/main" val="3068469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Aft>
                <a:spcPts val="1200"/>
              </a:spcAft>
            </a:pPr>
            <a:r>
              <a:rPr lang="en-US" b="0" i="0" dirty="0">
                <a:solidFill>
                  <a:srgbClr val="C9D1D9"/>
                </a:solidFill>
                <a:effectLst/>
                <a:latin typeface="-apple-system"/>
              </a:rPr>
              <a:t>At its core, EDA architecture revolves around </a:t>
            </a:r>
            <a:r>
              <a:rPr lang="en-US" b="0" i="1" dirty="0">
                <a:solidFill>
                  <a:srgbClr val="C9D1D9"/>
                </a:solidFill>
                <a:effectLst/>
                <a:latin typeface="-apple-system"/>
              </a:rPr>
              <a:t>events</a:t>
            </a:r>
            <a:r>
              <a:rPr lang="en-US" b="0" i="0" dirty="0">
                <a:solidFill>
                  <a:srgbClr val="C9D1D9"/>
                </a:solidFill>
                <a:effectLst/>
                <a:latin typeface="-apple-system"/>
              </a:rPr>
              <a:t>—actions or occurrences that the system can react to.</a:t>
            </a:r>
          </a:p>
          <a:p>
            <a:pPr algn="l">
              <a:spcAft>
                <a:spcPts val="1200"/>
              </a:spcAft>
            </a:pPr>
            <a:endParaRPr lang="en-US" b="0" i="0" dirty="0">
              <a:solidFill>
                <a:srgbClr val="C9D1D9"/>
              </a:solidFill>
              <a:effectLst/>
              <a:latin typeface="-apple-system"/>
            </a:endParaRPr>
          </a:p>
          <a:p>
            <a:pPr algn="l">
              <a:spcAft>
                <a:spcPts val="1200"/>
              </a:spcAft>
            </a:pPr>
            <a:r>
              <a:rPr lang="en-US" b="0" i="0" dirty="0">
                <a:solidFill>
                  <a:srgbClr val="C9D1D9"/>
                </a:solidFill>
                <a:effectLst/>
                <a:latin typeface="-apple-system"/>
              </a:rPr>
              <a:t>It allows you to capture all changes to an application's state as a sequence of events.</a:t>
            </a:r>
          </a:p>
          <a:p>
            <a:pPr algn="l">
              <a:spcAft>
                <a:spcPts val="1200"/>
              </a:spcAft>
            </a:pPr>
            <a:endParaRPr lang="en-US" b="0" i="0" dirty="0">
              <a:solidFill>
                <a:srgbClr val="C9D1D9"/>
              </a:solidFill>
              <a:effectLst/>
              <a:latin typeface="-apple-system"/>
            </a:endParaRPr>
          </a:p>
          <a:p>
            <a:pPr algn="l">
              <a:spcAft>
                <a:spcPts val="1200"/>
              </a:spcAft>
            </a:pPr>
            <a:r>
              <a:rPr lang="en-US" b="0" i="0" dirty="0">
                <a:solidFill>
                  <a:srgbClr val="C9D1D9"/>
                </a:solidFill>
                <a:effectLst/>
                <a:latin typeface="-apple-system"/>
              </a:rPr>
              <a:t>This gives you a complete historical record of the application's state and lets you reconstruct any past state at any point in time.</a:t>
            </a:r>
          </a:p>
          <a:p>
            <a:endParaRPr lang="en-AU" dirty="0"/>
          </a:p>
        </p:txBody>
      </p:sp>
      <p:sp>
        <p:nvSpPr>
          <p:cNvPr id="4" name="Slide Number Placeholder 3"/>
          <p:cNvSpPr>
            <a:spLocks noGrp="1"/>
          </p:cNvSpPr>
          <p:nvPr>
            <p:ph type="sldNum" sz="quarter" idx="5"/>
          </p:nvPr>
        </p:nvSpPr>
        <p:spPr/>
        <p:txBody>
          <a:bodyPr/>
          <a:lstStyle/>
          <a:p>
            <a:fld id="{B968E549-D0CC-4F05-9935-1FFA6083C12D}" type="slidenum">
              <a:rPr lang="en-AU" smtClean="0"/>
              <a:t>12</a:t>
            </a:fld>
            <a:endParaRPr lang="en-AU"/>
          </a:p>
        </p:txBody>
      </p:sp>
    </p:spTree>
    <p:extLst>
      <p:ext uri="{BB962C8B-B14F-4D97-AF65-F5344CB8AC3E}">
        <p14:creationId xmlns:p14="http://schemas.microsoft.com/office/powerpoint/2010/main" val="556859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Aft>
                <a:spcPts val="1200"/>
              </a:spcAft>
            </a:pPr>
            <a:r>
              <a:rPr lang="en-US" b="0" i="0" dirty="0">
                <a:solidFill>
                  <a:srgbClr val="C9D1D9"/>
                </a:solidFill>
                <a:effectLst/>
                <a:latin typeface="-apple-system"/>
              </a:rPr>
              <a:t>Event-sourcing is a pattern that represents the state of an application as a series of events. </a:t>
            </a:r>
          </a:p>
          <a:p>
            <a:pPr algn="l">
              <a:spcAft>
                <a:spcPts val="1200"/>
              </a:spcAft>
            </a:pPr>
            <a:endParaRPr lang="en-US" b="0" i="0" dirty="0">
              <a:solidFill>
                <a:srgbClr val="C9D1D9"/>
              </a:solidFill>
              <a:effectLst/>
              <a:latin typeface="-apple-system"/>
            </a:endParaRPr>
          </a:p>
          <a:p>
            <a:pPr algn="l">
              <a:spcAft>
                <a:spcPts val="1200"/>
              </a:spcAft>
            </a:pPr>
            <a:r>
              <a:rPr lang="en-US" b="0" i="0" dirty="0">
                <a:solidFill>
                  <a:srgbClr val="C9D1D9"/>
                </a:solidFill>
                <a:effectLst/>
                <a:latin typeface="-apple-system"/>
              </a:rPr>
              <a:t>Instead of storing the current state of an object, </a:t>
            </a:r>
          </a:p>
          <a:p>
            <a:pPr algn="l">
              <a:spcAft>
                <a:spcPts val="1200"/>
              </a:spcAft>
            </a:pPr>
            <a:endParaRPr lang="en-US" b="0" i="0" dirty="0">
              <a:solidFill>
                <a:srgbClr val="C9D1D9"/>
              </a:solidFill>
              <a:effectLst/>
              <a:latin typeface="-apple-system"/>
            </a:endParaRPr>
          </a:p>
          <a:p>
            <a:pPr algn="l">
              <a:spcAft>
                <a:spcPts val="1200"/>
              </a:spcAft>
            </a:pPr>
            <a:r>
              <a:rPr lang="en-US" b="0" i="0" dirty="0">
                <a:solidFill>
                  <a:srgbClr val="C9D1D9"/>
                </a:solidFill>
                <a:effectLst/>
                <a:latin typeface="-apple-system"/>
              </a:rPr>
              <a:t>you store a log of events that have occurred, </a:t>
            </a:r>
          </a:p>
          <a:p>
            <a:pPr algn="l">
              <a:spcAft>
                <a:spcPts val="1200"/>
              </a:spcAft>
            </a:pPr>
            <a:endParaRPr lang="en-US" b="0" i="0" dirty="0">
              <a:solidFill>
                <a:srgbClr val="C9D1D9"/>
              </a:solidFill>
              <a:effectLst/>
              <a:latin typeface="-apple-system"/>
            </a:endParaRPr>
          </a:p>
          <a:p>
            <a:pPr algn="l">
              <a:spcAft>
                <a:spcPts val="1200"/>
              </a:spcAft>
            </a:pPr>
            <a:r>
              <a:rPr lang="en-US" b="0" i="0" dirty="0">
                <a:solidFill>
                  <a:srgbClr val="C9D1D9"/>
                </a:solidFill>
                <a:effectLst/>
                <a:latin typeface="-apple-system"/>
              </a:rPr>
              <a:t>which can be replayed to reconstruct the state at any given point in time. </a:t>
            </a:r>
          </a:p>
          <a:p>
            <a:pPr algn="l">
              <a:spcAft>
                <a:spcPts val="1200"/>
              </a:spcAft>
            </a:pPr>
            <a:endParaRPr lang="en-US" b="0" i="0" dirty="0">
              <a:solidFill>
                <a:srgbClr val="C9D1D9"/>
              </a:solidFill>
              <a:effectLst/>
              <a:latin typeface="-apple-system"/>
            </a:endParaRPr>
          </a:p>
          <a:p>
            <a:pPr algn="l">
              <a:spcAft>
                <a:spcPts val="1200"/>
              </a:spcAft>
            </a:pPr>
            <a:r>
              <a:rPr lang="en-US" b="0" i="0" dirty="0">
                <a:solidFill>
                  <a:srgbClr val="C9D1D9"/>
                </a:solidFill>
                <a:effectLst/>
                <a:latin typeface="-apple-system"/>
              </a:rPr>
              <a:t>Each event represents a discrete change in the application's state and is immutable.</a:t>
            </a:r>
          </a:p>
          <a:p>
            <a:endParaRPr lang="en-AU" dirty="0"/>
          </a:p>
        </p:txBody>
      </p:sp>
      <p:sp>
        <p:nvSpPr>
          <p:cNvPr id="4" name="Slide Number Placeholder 3"/>
          <p:cNvSpPr>
            <a:spLocks noGrp="1"/>
          </p:cNvSpPr>
          <p:nvPr>
            <p:ph type="sldNum" sz="quarter" idx="5"/>
          </p:nvPr>
        </p:nvSpPr>
        <p:spPr/>
        <p:txBody>
          <a:bodyPr/>
          <a:lstStyle/>
          <a:p>
            <a:fld id="{B968E549-D0CC-4F05-9935-1FFA6083C12D}" type="slidenum">
              <a:rPr lang="en-AU" smtClean="0"/>
              <a:t>13</a:t>
            </a:fld>
            <a:endParaRPr lang="en-AU"/>
          </a:p>
        </p:txBody>
      </p:sp>
    </p:spTree>
    <p:extLst>
      <p:ext uri="{BB962C8B-B14F-4D97-AF65-F5344CB8AC3E}">
        <p14:creationId xmlns:p14="http://schemas.microsoft.com/office/powerpoint/2010/main" val="39006780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Aft>
                <a:spcPts val="1200"/>
              </a:spcAft>
            </a:pPr>
            <a:r>
              <a:rPr lang="en-US" b="0" i="0" dirty="0">
                <a:solidFill>
                  <a:srgbClr val="C9D1D9"/>
                </a:solidFill>
                <a:effectLst/>
                <a:latin typeface="-apple-system"/>
              </a:rPr>
              <a:t>In most applications, the state is typically represented as a row in a database that gets updated over time.</a:t>
            </a:r>
          </a:p>
          <a:p>
            <a:pPr algn="l">
              <a:spcAft>
                <a:spcPts val="1200"/>
              </a:spcAft>
            </a:pPr>
            <a:endParaRPr lang="en-US" b="0" i="0" dirty="0">
              <a:solidFill>
                <a:srgbClr val="C9D1D9"/>
              </a:solidFill>
              <a:effectLst/>
              <a:latin typeface="-apple-system"/>
            </a:endParaRPr>
          </a:p>
          <a:p>
            <a:pPr algn="l">
              <a:spcAft>
                <a:spcPts val="1200"/>
              </a:spcAft>
            </a:pPr>
            <a:r>
              <a:rPr lang="en-US" b="0" i="0" dirty="0">
                <a:solidFill>
                  <a:srgbClr val="C9D1D9"/>
                </a:solidFill>
                <a:effectLst/>
                <a:latin typeface="-apple-system"/>
              </a:rPr>
              <a:t>With event sourcing, we take a different approach.</a:t>
            </a:r>
          </a:p>
          <a:p>
            <a:pPr algn="l">
              <a:spcAft>
                <a:spcPts val="1200"/>
              </a:spcAft>
            </a:pPr>
            <a:endParaRPr lang="en-US" b="0" i="0" dirty="0">
              <a:solidFill>
                <a:srgbClr val="C9D1D9"/>
              </a:solidFill>
              <a:effectLst/>
              <a:latin typeface="-apple-system"/>
            </a:endParaRPr>
          </a:p>
          <a:p>
            <a:pPr algn="l">
              <a:spcAft>
                <a:spcPts val="1200"/>
              </a:spcAft>
            </a:pPr>
            <a:r>
              <a:rPr lang="en-US" b="0" i="0" dirty="0">
                <a:solidFill>
                  <a:srgbClr val="C9D1D9"/>
                </a:solidFill>
                <a:effectLst/>
                <a:latin typeface="-apple-system"/>
              </a:rPr>
              <a:t>So instead of just storing the </a:t>
            </a:r>
            <a:r>
              <a:rPr lang="en-US" b="0" i="1" dirty="0">
                <a:solidFill>
                  <a:srgbClr val="C9D1D9"/>
                </a:solidFill>
                <a:effectLst/>
                <a:latin typeface="-apple-system"/>
              </a:rPr>
              <a:t>value</a:t>
            </a:r>
            <a:r>
              <a:rPr lang="en-US" b="0" i="0" dirty="0">
                <a:solidFill>
                  <a:srgbClr val="C9D1D9"/>
                </a:solidFill>
                <a:effectLst/>
                <a:latin typeface="-apple-system"/>
              </a:rPr>
              <a:t>, we store the </a:t>
            </a:r>
            <a:r>
              <a:rPr lang="en-US" b="0" i="1" dirty="0">
                <a:solidFill>
                  <a:srgbClr val="C9D1D9"/>
                </a:solidFill>
                <a:effectLst/>
                <a:latin typeface="-apple-system"/>
              </a:rPr>
              <a:t>actions</a:t>
            </a:r>
            <a:r>
              <a:rPr lang="en-US" b="0" i="0" dirty="0">
                <a:solidFill>
                  <a:srgbClr val="C9D1D9"/>
                </a:solidFill>
                <a:effectLst/>
                <a:latin typeface="-apple-system"/>
              </a:rPr>
              <a:t>—everything that happens to that value. </a:t>
            </a:r>
          </a:p>
          <a:p>
            <a:endParaRPr lang="en-AU" dirty="0"/>
          </a:p>
        </p:txBody>
      </p:sp>
      <p:sp>
        <p:nvSpPr>
          <p:cNvPr id="4" name="Slide Number Placeholder 3"/>
          <p:cNvSpPr>
            <a:spLocks noGrp="1"/>
          </p:cNvSpPr>
          <p:nvPr>
            <p:ph type="sldNum" sz="quarter" idx="5"/>
          </p:nvPr>
        </p:nvSpPr>
        <p:spPr/>
        <p:txBody>
          <a:bodyPr/>
          <a:lstStyle/>
          <a:p>
            <a:fld id="{B968E549-D0CC-4F05-9935-1FFA6083C12D}" type="slidenum">
              <a:rPr lang="en-AU" smtClean="0"/>
              <a:t>14</a:t>
            </a:fld>
            <a:endParaRPr lang="en-AU"/>
          </a:p>
        </p:txBody>
      </p:sp>
    </p:spTree>
    <p:extLst>
      <p:ext uri="{BB962C8B-B14F-4D97-AF65-F5344CB8AC3E}">
        <p14:creationId xmlns:p14="http://schemas.microsoft.com/office/powerpoint/2010/main" val="10729721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Aft>
                <a:spcPts val="1200"/>
              </a:spcAft>
            </a:pPr>
            <a:r>
              <a:rPr lang="en-US" b="1" i="0" dirty="0">
                <a:solidFill>
                  <a:srgbClr val="C9D1D9"/>
                </a:solidFill>
                <a:effectLst/>
                <a:latin typeface="-apple-system"/>
              </a:rPr>
              <a:t>"Don’t store the final result. Instead, store all the steps that led to that result.“</a:t>
            </a:r>
          </a:p>
          <a:p>
            <a:pPr algn="l">
              <a:spcAft>
                <a:spcPts val="1200"/>
              </a:spcAft>
            </a:pPr>
            <a:endParaRPr lang="en-US" b="0" i="0" dirty="0">
              <a:solidFill>
                <a:srgbClr val="C9D1D9"/>
              </a:solidFill>
              <a:effectLst/>
              <a:latin typeface="-apple-system"/>
            </a:endParaRPr>
          </a:p>
          <a:p>
            <a:pPr algn="l">
              <a:spcAft>
                <a:spcPts val="1200"/>
              </a:spcAft>
            </a:pPr>
            <a:r>
              <a:rPr lang="en-US" b="0" i="0" dirty="0">
                <a:solidFill>
                  <a:srgbClr val="C9D1D9"/>
                </a:solidFill>
                <a:effectLst/>
                <a:latin typeface="-apple-system"/>
              </a:rPr>
              <a:t>These actions, or events, are stored in the database in an </a:t>
            </a:r>
            <a:r>
              <a:rPr lang="en-US" b="0" i="1" dirty="0">
                <a:solidFill>
                  <a:srgbClr val="C9D1D9"/>
                </a:solidFill>
                <a:effectLst/>
                <a:latin typeface="-apple-system"/>
              </a:rPr>
              <a:t>append-only</a:t>
            </a:r>
            <a:r>
              <a:rPr lang="en-US" b="0" i="0" dirty="0">
                <a:solidFill>
                  <a:srgbClr val="C9D1D9"/>
                </a:solidFill>
                <a:effectLst/>
                <a:latin typeface="-apple-system"/>
              </a:rPr>
              <a:t> fashion.</a:t>
            </a:r>
          </a:p>
          <a:p>
            <a:pPr algn="l">
              <a:spcAft>
                <a:spcPts val="1200"/>
              </a:spcAft>
            </a:pPr>
            <a:endParaRPr lang="en-US" b="0" i="0" dirty="0">
              <a:solidFill>
                <a:srgbClr val="C9D1D9"/>
              </a:solidFill>
              <a:effectLst/>
              <a:latin typeface="-apple-system"/>
            </a:endParaRPr>
          </a:p>
          <a:p>
            <a:pPr algn="l">
              <a:spcAft>
                <a:spcPts val="1200"/>
              </a:spcAft>
            </a:pPr>
            <a:r>
              <a:rPr lang="en-US" b="0" i="0" dirty="0">
                <a:solidFill>
                  <a:srgbClr val="C9D1D9"/>
                </a:solidFill>
                <a:effectLst/>
                <a:latin typeface="-apple-system"/>
              </a:rPr>
              <a:t>This means we never go back and update past events, because each event reflects something that truly happened at a specific point in time.</a:t>
            </a:r>
          </a:p>
          <a:p>
            <a:pPr algn="l">
              <a:spcAft>
                <a:spcPts val="1200"/>
              </a:spcAft>
            </a:pPr>
            <a:endParaRPr lang="en-US" b="0" i="0" dirty="0">
              <a:solidFill>
                <a:srgbClr val="C9D1D9"/>
              </a:solidFill>
              <a:effectLst/>
              <a:latin typeface="-apple-system"/>
            </a:endParaRPr>
          </a:p>
          <a:p>
            <a:pPr algn="l">
              <a:spcAft>
                <a:spcPts val="1200"/>
              </a:spcAft>
            </a:pPr>
            <a:r>
              <a:rPr lang="en-US" b="0" i="0" dirty="0">
                <a:solidFill>
                  <a:srgbClr val="C9D1D9"/>
                </a:solidFill>
                <a:effectLst/>
                <a:latin typeface="-apple-system"/>
              </a:rPr>
              <a:t>If we later decide to reverse or correct an event, we don’t erase or alter the original event. Instead, we add a new "reversal" event.</a:t>
            </a:r>
          </a:p>
          <a:p>
            <a:pPr algn="l">
              <a:spcAft>
                <a:spcPts val="1200"/>
              </a:spcAft>
            </a:pPr>
            <a:endParaRPr lang="en-US" b="0" i="0" dirty="0">
              <a:solidFill>
                <a:srgbClr val="C9D1D9"/>
              </a:solidFill>
              <a:effectLst/>
              <a:latin typeface="-apple-system"/>
            </a:endParaRPr>
          </a:p>
          <a:p>
            <a:pPr algn="l">
              <a:spcAft>
                <a:spcPts val="1200"/>
              </a:spcAft>
            </a:pPr>
            <a:r>
              <a:rPr lang="en-US" b="0" i="0" dirty="0">
                <a:solidFill>
                  <a:srgbClr val="C9D1D9"/>
                </a:solidFill>
                <a:effectLst/>
                <a:latin typeface="-apple-system"/>
              </a:rPr>
              <a:t>This way, the original event remains part of the historical record. </a:t>
            </a:r>
          </a:p>
          <a:p>
            <a:pPr algn="l">
              <a:spcAft>
                <a:spcPts val="1200"/>
              </a:spcAft>
            </a:pPr>
            <a:endParaRPr lang="en-US" b="0" i="0" dirty="0">
              <a:solidFill>
                <a:srgbClr val="C9D1D9"/>
              </a:solidFill>
              <a:effectLst/>
              <a:latin typeface="-apple-system"/>
            </a:endParaRPr>
          </a:p>
          <a:p>
            <a:pPr algn="l">
              <a:spcAft>
                <a:spcPts val="1200"/>
              </a:spcAft>
            </a:pPr>
            <a:r>
              <a:rPr lang="en-US" b="0" i="0" dirty="0">
                <a:solidFill>
                  <a:srgbClr val="C9D1D9"/>
                </a:solidFill>
                <a:effectLst/>
                <a:latin typeface="-apple-system"/>
              </a:rPr>
              <a:t>After all, it </a:t>
            </a:r>
            <a:r>
              <a:rPr lang="en-US" b="0" i="1" dirty="0">
                <a:solidFill>
                  <a:srgbClr val="C9D1D9"/>
                </a:solidFill>
                <a:effectLst/>
                <a:latin typeface="-apple-system"/>
              </a:rPr>
              <a:t>did</a:t>
            </a:r>
            <a:r>
              <a:rPr lang="en-US" b="0" i="0" dirty="0">
                <a:solidFill>
                  <a:srgbClr val="C9D1D9"/>
                </a:solidFill>
                <a:effectLst/>
                <a:latin typeface="-apple-system"/>
              </a:rPr>
              <a:t> happen, and at the time, it was valid.</a:t>
            </a:r>
          </a:p>
          <a:p>
            <a:br>
              <a:rPr lang="en-US" dirty="0"/>
            </a:br>
            <a:endParaRPr lang="en-AU" dirty="0"/>
          </a:p>
        </p:txBody>
      </p:sp>
      <p:sp>
        <p:nvSpPr>
          <p:cNvPr id="4" name="Slide Number Placeholder 3"/>
          <p:cNvSpPr>
            <a:spLocks noGrp="1"/>
          </p:cNvSpPr>
          <p:nvPr>
            <p:ph type="sldNum" sz="quarter" idx="5"/>
          </p:nvPr>
        </p:nvSpPr>
        <p:spPr/>
        <p:txBody>
          <a:bodyPr/>
          <a:lstStyle/>
          <a:p>
            <a:fld id="{B968E549-D0CC-4F05-9935-1FFA6083C12D}" type="slidenum">
              <a:rPr lang="en-AU" smtClean="0"/>
              <a:t>15</a:t>
            </a:fld>
            <a:endParaRPr lang="en-AU"/>
          </a:p>
        </p:txBody>
      </p:sp>
    </p:spTree>
    <p:extLst>
      <p:ext uri="{BB962C8B-B14F-4D97-AF65-F5344CB8AC3E}">
        <p14:creationId xmlns:p14="http://schemas.microsoft.com/office/powerpoint/2010/main" val="7904680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Aft>
                <a:spcPts val="1200"/>
              </a:spcAft>
            </a:pPr>
            <a:r>
              <a:rPr lang="en-US" b="1" i="0" dirty="0">
                <a:solidFill>
                  <a:srgbClr val="C9D1D9"/>
                </a:solidFill>
                <a:effectLst/>
                <a:latin typeface="-apple-system"/>
              </a:rPr>
              <a:t>Now, let’s bring this concept to life with a relatable demo.</a:t>
            </a:r>
          </a:p>
          <a:p>
            <a:pPr algn="l">
              <a:spcAft>
                <a:spcPts val="1200"/>
              </a:spcAft>
            </a:pPr>
            <a:endParaRPr lang="en-US" b="0" i="0" dirty="0">
              <a:solidFill>
                <a:srgbClr val="C9D1D9"/>
              </a:solidFill>
              <a:effectLst/>
              <a:latin typeface="-apple-system"/>
            </a:endParaRPr>
          </a:p>
          <a:p>
            <a:pPr algn="l">
              <a:spcAft>
                <a:spcPts val="1200"/>
              </a:spcAft>
            </a:pPr>
            <a:r>
              <a:rPr lang="en-US" b="0" i="0" dirty="0">
                <a:solidFill>
                  <a:srgbClr val="C9D1D9"/>
                </a:solidFill>
                <a:effectLst/>
                <a:latin typeface="-apple-system"/>
              </a:rPr>
              <a:t>Imagine opening your bank app and seeing a balance of $10.</a:t>
            </a:r>
          </a:p>
          <a:p>
            <a:pPr algn="l">
              <a:spcAft>
                <a:spcPts val="1200"/>
              </a:spcAft>
            </a:pPr>
            <a:endParaRPr lang="en-US" b="0" i="0" dirty="0">
              <a:solidFill>
                <a:srgbClr val="C9D1D9"/>
              </a:solidFill>
              <a:effectLst/>
              <a:latin typeface="-apple-system"/>
            </a:endParaRPr>
          </a:p>
          <a:p>
            <a:pPr algn="l">
              <a:spcAft>
                <a:spcPts val="1200"/>
              </a:spcAft>
            </a:pPr>
            <a:r>
              <a:rPr lang="en-US" b="0" i="0" dirty="0">
                <a:solidFill>
                  <a:srgbClr val="C9D1D9"/>
                </a:solidFill>
                <a:effectLst/>
                <a:latin typeface="-apple-system"/>
              </a:rPr>
              <a:t>That $10 didn’t just appear out of nowhere—it’s the result of a series of events:</a:t>
            </a:r>
          </a:p>
          <a:p>
            <a:pPr algn="l">
              <a:spcAft>
                <a:spcPts val="1200"/>
              </a:spcAft>
            </a:pPr>
            <a:endParaRPr lang="en-US" b="0" i="0" dirty="0">
              <a:solidFill>
                <a:srgbClr val="C9D1D9"/>
              </a:solidFill>
              <a:effectLst/>
              <a:latin typeface="-apple-system"/>
            </a:endParaRPr>
          </a:p>
          <a:p>
            <a:pPr algn="l">
              <a:spcAft>
                <a:spcPts val="1200"/>
              </a:spcAft>
              <a:buFont typeface="+mj-lt"/>
              <a:buAutoNum type="arabicPeriod"/>
            </a:pPr>
            <a:r>
              <a:rPr lang="en-US" b="0" i="0" dirty="0">
                <a:solidFill>
                  <a:srgbClr val="C9D1D9"/>
                </a:solidFill>
                <a:effectLst/>
                <a:latin typeface="-apple-system"/>
              </a:rPr>
              <a:t>You opened your account with a balance of $0.</a:t>
            </a:r>
          </a:p>
          <a:p>
            <a:pPr algn="l">
              <a:spcAft>
                <a:spcPts val="1200"/>
              </a:spcAft>
              <a:buFont typeface="+mj-lt"/>
              <a:buAutoNum type="arabicPeriod"/>
            </a:pPr>
            <a:r>
              <a:rPr lang="en-US" b="0" i="0" dirty="0">
                <a:solidFill>
                  <a:srgbClr val="C9D1D9"/>
                </a:solidFill>
                <a:effectLst/>
                <a:latin typeface="-apple-system"/>
              </a:rPr>
              <a:t>Someone transferred $100 to you, so your balance became $100.</a:t>
            </a:r>
          </a:p>
          <a:p>
            <a:pPr algn="l">
              <a:spcAft>
                <a:spcPts val="1200"/>
              </a:spcAft>
              <a:buFont typeface="+mj-lt"/>
              <a:buAutoNum type="arabicPeriod"/>
            </a:pPr>
            <a:r>
              <a:rPr lang="en-US" b="0" i="0" dirty="0">
                <a:solidFill>
                  <a:srgbClr val="C9D1D9"/>
                </a:solidFill>
                <a:effectLst/>
                <a:latin typeface="-apple-system"/>
              </a:rPr>
              <a:t>You spent $50 on something, leaving $50 in your account.</a:t>
            </a:r>
          </a:p>
          <a:p>
            <a:pPr algn="l">
              <a:spcAft>
                <a:spcPts val="1200"/>
              </a:spcAft>
              <a:buFont typeface="+mj-lt"/>
              <a:buAutoNum type="arabicPeriod"/>
            </a:pPr>
            <a:r>
              <a:rPr lang="en-US" b="0" i="0" dirty="0">
                <a:solidFill>
                  <a:srgbClr val="C9D1D9"/>
                </a:solidFill>
                <a:effectLst/>
                <a:latin typeface="-apple-system"/>
              </a:rPr>
              <a:t>Then $10 was deposited, bringing your balance to $60.</a:t>
            </a:r>
          </a:p>
          <a:p>
            <a:pPr algn="l">
              <a:spcAft>
                <a:spcPts val="1200"/>
              </a:spcAft>
              <a:buFont typeface="+mj-lt"/>
              <a:buAutoNum type="arabicPeriod"/>
            </a:pPr>
            <a:r>
              <a:rPr lang="en-US" b="0" i="0" dirty="0">
                <a:solidFill>
                  <a:srgbClr val="C9D1D9"/>
                </a:solidFill>
                <a:effectLst/>
                <a:latin typeface="-apple-system"/>
              </a:rPr>
              <a:t>Finally, $50 was withdrawn, leaving you with the current balance of $10.</a:t>
            </a:r>
          </a:p>
          <a:p>
            <a:pPr algn="l">
              <a:spcAft>
                <a:spcPts val="1200"/>
              </a:spcAft>
              <a:buFont typeface="+mj-lt"/>
              <a:buAutoNum type="arabicPeriod"/>
            </a:pPr>
            <a:endParaRPr lang="en-US" b="0" i="0" dirty="0">
              <a:solidFill>
                <a:srgbClr val="C9D1D9"/>
              </a:solidFill>
              <a:effectLst/>
              <a:latin typeface="-apple-system"/>
            </a:endParaRPr>
          </a:p>
          <a:p>
            <a:pPr algn="l">
              <a:spcAft>
                <a:spcPts val="1200"/>
              </a:spcAft>
            </a:pPr>
            <a:r>
              <a:rPr lang="en-US" b="0" i="0" dirty="0">
                <a:solidFill>
                  <a:srgbClr val="C9D1D9"/>
                </a:solidFill>
                <a:effectLst/>
                <a:latin typeface="-apple-system"/>
              </a:rPr>
              <a:t>Each of these actions—deposits, withdrawals, and even refunds—are </a:t>
            </a:r>
            <a:r>
              <a:rPr lang="en-US" b="0" i="1" dirty="0">
                <a:solidFill>
                  <a:srgbClr val="C9D1D9"/>
                </a:solidFill>
                <a:effectLst/>
                <a:latin typeface="-apple-system"/>
              </a:rPr>
              <a:t>events</a:t>
            </a:r>
            <a:r>
              <a:rPr lang="en-US" b="0" i="0" dirty="0">
                <a:solidFill>
                  <a:srgbClr val="C9D1D9"/>
                </a:solidFill>
                <a:effectLst/>
                <a:latin typeface="-apple-system"/>
              </a:rPr>
              <a:t>.</a:t>
            </a:r>
          </a:p>
          <a:p>
            <a:pPr algn="l">
              <a:spcAft>
                <a:spcPts val="1200"/>
              </a:spcAft>
            </a:pPr>
            <a:endParaRPr lang="en-US" b="0" i="0" dirty="0">
              <a:solidFill>
                <a:srgbClr val="C9D1D9"/>
              </a:solidFill>
              <a:effectLst/>
              <a:latin typeface="-apple-system"/>
            </a:endParaRPr>
          </a:p>
          <a:p>
            <a:pPr algn="l">
              <a:spcAft>
                <a:spcPts val="1200"/>
              </a:spcAft>
            </a:pPr>
            <a:r>
              <a:rPr lang="en-US" b="0" i="0" dirty="0">
                <a:solidFill>
                  <a:srgbClr val="C9D1D9"/>
                </a:solidFill>
                <a:effectLst/>
                <a:latin typeface="-apple-system"/>
              </a:rPr>
              <a:t>Your balance at any moment is simply the result of all these events added together.</a:t>
            </a:r>
          </a:p>
          <a:p>
            <a:pPr algn="l">
              <a:spcAft>
                <a:spcPts val="1200"/>
              </a:spcAft>
            </a:pPr>
            <a:endParaRPr lang="en-US" b="0" i="0" dirty="0">
              <a:solidFill>
                <a:srgbClr val="C9D1D9"/>
              </a:solidFill>
              <a:effectLst/>
              <a:latin typeface="-apple-system"/>
            </a:endParaRPr>
          </a:p>
          <a:p>
            <a:pPr algn="l">
              <a:spcAft>
                <a:spcPts val="1200"/>
              </a:spcAft>
            </a:pPr>
            <a:r>
              <a:rPr lang="en-US" b="0" i="0" dirty="0">
                <a:solidFill>
                  <a:srgbClr val="C9D1D9"/>
                </a:solidFill>
                <a:effectLst/>
                <a:latin typeface="-apple-system"/>
              </a:rPr>
              <a:t>If you need to reverse an event, like getting a refund for a purchase, you don’t erase the original event.</a:t>
            </a:r>
          </a:p>
          <a:p>
            <a:pPr algn="l">
              <a:spcAft>
                <a:spcPts val="1200"/>
              </a:spcAft>
            </a:pPr>
            <a:endParaRPr lang="en-US" b="0" i="0" dirty="0">
              <a:solidFill>
                <a:srgbClr val="C9D1D9"/>
              </a:solidFill>
              <a:effectLst/>
              <a:latin typeface="-apple-system"/>
            </a:endParaRPr>
          </a:p>
          <a:p>
            <a:pPr algn="l">
              <a:spcAft>
                <a:spcPts val="1200"/>
              </a:spcAft>
            </a:pPr>
            <a:r>
              <a:rPr lang="en-US" b="0" i="0" dirty="0">
                <a:solidFill>
                  <a:srgbClr val="C9D1D9"/>
                </a:solidFill>
                <a:effectLst/>
                <a:latin typeface="-apple-system"/>
              </a:rPr>
              <a:t>Instead, you add a new event to reflect the refund. By summing up all the events from the starting balance, you always arrive at the current state.</a:t>
            </a:r>
          </a:p>
          <a:p>
            <a:pPr algn="l">
              <a:spcAft>
                <a:spcPts val="1200"/>
              </a:spcAft>
            </a:pPr>
            <a:endParaRPr lang="en-US" b="0" i="0" dirty="0">
              <a:solidFill>
                <a:srgbClr val="C9D1D9"/>
              </a:solidFill>
              <a:effectLst/>
              <a:latin typeface="-apple-system"/>
            </a:endParaRPr>
          </a:p>
          <a:p>
            <a:pPr algn="l">
              <a:spcAft>
                <a:spcPts val="1200"/>
              </a:spcAft>
            </a:pPr>
            <a:r>
              <a:rPr lang="en-US" b="0" i="0" dirty="0">
                <a:solidFill>
                  <a:srgbClr val="C9D1D9"/>
                </a:solidFill>
                <a:effectLst/>
                <a:latin typeface="-apple-system"/>
              </a:rPr>
              <a:t>**This process may seem inefficient at first, especially if we were to recount every event each time we needed the balance.</a:t>
            </a:r>
          </a:p>
          <a:p>
            <a:pPr algn="l">
              <a:spcAft>
                <a:spcPts val="1200"/>
              </a:spcAft>
            </a:pPr>
            <a:endParaRPr lang="en-US" b="0" i="0" dirty="0">
              <a:solidFill>
                <a:srgbClr val="C9D1D9"/>
              </a:solidFill>
              <a:effectLst/>
              <a:latin typeface="-apple-system"/>
            </a:endParaRPr>
          </a:p>
          <a:p>
            <a:pPr algn="l">
              <a:spcAft>
                <a:spcPts val="1200"/>
              </a:spcAft>
            </a:pPr>
            <a:r>
              <a:rPr lang="en-US" b="0" i="0" dirty="0">
                <a:solidFill>
                  <a:srgbClr val="C9D1D9"/>
                </a:solidFill>
                <a:effectLst/>
                <a:latin typeface="-apple-system"/>
              </a:rPr>
              <a:t>In real-world systems, there are optimizations to avoid recalculating everything repeatedly, </a:t>
            </a:r>
          </a:p>
          <a:p>
            <a:pPr algn="l">
              <a:spcAft>
                <a:spcPts val="1200"/>
              </a:spcAft>
            </a:pPr>
            <a:endParaRPr lang="en-US" b="0" i="0" dirty="0">
              <a:solidFill>
                <a:srgbClr val="C9D1D9"/>
              </a:solidFill>
              <a:effectLst/>
              <a:latin typeface="-apple-system"/>
            </a:endParaRPr>
          </a:p>
          <a:p>
            <a:pPr algn="l">
              <a:spcAft>
                <a:spcPts val="1200"/>
              </a:spcAft>
            </a:pPr>
            <a:r>
              <a:rPr lang="en-US" b="0" i="0" dirty="0">
                <a:solidFill>
                  <a:srgbClr val="C9D1D9"/>
                </a:solidFill>
                <a:effectLst/>
                <a:latin typeface="-apple-system"/>
              </a:rPr>
              <a:t>but the fundamental principle remains:</a:t>
            </a:r>
          </a:p>
          <a:p>
            <a:pPr algn="l">
              <a:spcAft>
                <a:spcPts val="1200"/>
              </a:spcAft>
            </a:pPr>
            <a:endParaRPr lang="en-US" b="0" i="0" dirty="0">
              <a:solidFill>
                <a:srgbClr val="C9D1D9"/>
              </a:solidFill>
              <a:effectLst/>
              <a:latin typeface="-apple-system"/>
            </a:endParaRPr>
          </a:p>
          <a:p>
            <a:pPr algn="l">
              <a:spcAft>
                <a:spcPts val="1200"/>
              </a:spcAft>
            </a:pPr>
            <a:r>
              <a:rPr lang="en-US" b="1" i="0" dirty="0">
                <a:solidFill>
                  <a:srgbClr val="C9D1D9"/>
                </a:solidFill>
                <a:effectLst/>
                <a:latin typeface="-apple-system"/>
              </a:rPr>
              <a:t>state is built from events.</a:t>
            </a:r>
            <a:endParaRPr lang="en-US" b="0" i="0" dirty="0">
              <a:solidFill>
                <a:srgbClr val="C9D1D9"/>
              </a:solidFill>
              <a:effectLst/>
              <a:latin typeface="-apple-system"/>
            </a:endParaRPr>
          </a:p>
          <a:p>
            <a:endParaRPr lang="en-AU" dirty="0"/>
          </a:p>
        </p:txBody>
      </p:sp>
      <p:sp>
        <p:nvSpPr>
          <p:cNvPr id="4" name="Slide Number Placeholder 3"/>
          <p:cNvSpPr>
            <a:spLocks noGrp="1"/>
          </p:cNvSpPr>
          <p:nvPr>
            <p:ph type="sldNum" sz="quarter" idx="5"/>
          </p:nvPr>
        </p:nvSpPr>
        <p:spPr/>
        <p:txBody>
          <a:bodyPr/>
          <a:lstStyle/>
          <a:p>
            <a:fld id="{B968E549-D0CC-4F05-9935-1FFA6083C12D}" type="slidenum">
              <a:rPr lang="en-AU" smtClean="0"/>
              <a:t>16</a:t>
            </a:fld>
            <a:endParaRPr lang="en-AU"/>
          </a:p>
        </p:txBody>
      </p:sp>
    </p:spTree>
    <p:extLst>
      <p:ext uri="{BB962C8B-B14F-4D97-AF65-F5344CB8AC3E}">
        <p14:creationId xmlns:p14="http://schemas.microsoft.com/office/powerpoint/2010/main" val="32717397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Aft>
                <a:spcPts val="1200"/>
              </a:spcAft>
            </a:pPr>
            <a:r>
              <a:rPr lang="en-US" b="0" i="0" dirty="0">
                <a:solidFill>
                  <a:srgbClr val="C9D1D9"/>
                </a:solidFill>
                <a:effectLst/>
                <a:latin typeface="-apple-system"/>
              </a:rPr>
              <a:t>A walkthrough of </a:t>
            </a:r>
            <a:r>
              <a:rPr lang="en-US" b="1" i="0" dirty="0">
                <a:solidFill>
                  <a:srgbClr val="C9D1D9"/>
                </a:solidFill>
                <a:effectLst/>
                <a:latin typeface="-apple-system"/>
              </a:rPr>
              <a:t>event sourcing</a:t>
            </a:r>
            <a:r>
              <a:rPr lang="en-US" b="0" i="0" dirty="0">
                <a:solidFill>
                  <a:srgbClr val="C9D1D9"/>
                </a:solidFill>
                <a:effectLst/>
                <a:latin typeface="-apple-system"/>
              </a:rPr>
              <a:t>, its practical implementation, and how to efficiently manage state through </a:t>
            </a:r>
            <a:r>
              <a:rPr lang="en-US" b="1" i="0" dirty="0">
                <a:solidFill>
                  <a:srgbClr val="C9D1D9"/>
                </a:solidFill>
                <a:effectLst/>
                <a:latin typeface="-apple-system"/>
              </a:rPr>
              <a:t>projections</a:t>
            </a:r>
            <a:r>
              <a:rPr lang="en-US" b="0" i="0" dirty="0">
                <a:solidFill>
                  <a:srgbClr val="C9D1D9"/>
                </a:solidFill>
                <a:effectLst/>
                <a:latin typeface="-apple-system"/>
              </a:rPr>
              <a:t>.</a:t>
            </a:r>
          </a:p>
          <a:p>
            <a:pPr algn="l">
              <a:spcAft>
                <a:spcPts val="1200"/>
              </a:spcAft>
            </a:pPr>
            <a:endParaRPr lang="en-US" b="0" i="0" dirty="0">
              <a:solidFill>
                <a:srgbClr val="C9D1D9"/>
              </a:solidFill>
              <a:effectLst/>
              <a:latin typeface="-apple-system"/>
            </a:endParaRPr>
          </a:p>
          <a:p>
            <a:pPr algn="l">
              <a:spcAft>
                <a:spcPts val="1200"/>
              </a:spcAft>
            </a:pPr>
            <a:r>
              <a:rPr lang="en-US" b="0" i="0" dirty="0">
                <a:solidFill>
                  <a:srgbClr val="C9D1D9"/>
                </a:solidFill>
                <a:effectLst/>
                <a:latin typeface="-apple-system"/>
              </a:rPr>
              <a:t>Here's a summarized breakdown of the key points for better clarity:</a:t>
            </a:r>
          </a:p>
          <a:p>
            <a:endParaRPr lang="en-AU" dirty="0"/>
          </a:p>
        </p:txBody>
      </p:sp>
      <p:sp>
        <p:nvSpPr>
          <p:cNvPr id="4" name="Slide Number Placeholder 3"/>
          <p:cNvSpPr>
            <a:spLocks noGrp="1"/>
          </p:cNvSpPr>
          <p:nvPr>
            <p:ph type="sldNum" sz="quarter" idx="5"/>
          </p:nvPr>
        </p:nvSpPr>
        <p:spPr/>
        <p:txBody>
          <a:bodyPr/>
          <a:lstStyle/>
          <a:p>
            <a:fld id="{B968E549-D0CC-4F05-9935-1FFA6083C12D}" type="slidenum">
              <a:rPr lang="en-AU" smtClean="0"/>
              <a:t>17</a:t>
            </a:fld>
            <a:endParaRPr lang="en-AU"/>
          </a:p>
        </p:txBody>
      </p:sp>
    </p:spTree>
    <p:extLst>
      <p:ext uri="{BB962C8B-B14F-4D97-AF65-F5344CB8AC3E}">
        <p14:creationId xmlns:p14="http://schemas.microsoft.com/office/powerpoint/2010/main" val="24257147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i="0" dirty="0">
                <a:solidFill>
                  <a:srgbClr val="242424"/>
                </a:solidFill>
                <a:effectLst/>
                <a:latin typeface="source-serif-pro"/>
              </a:rPr>
              <a:t>A projection is a representation of the data in a different format. </a:t>
            </a:r>
          </a:p>
          <a:p>
            <a:endParaRPr lang="en-AU" b="0" i="0" dirty="0">
              <a:solidFill>
                <a:srgbClr val="242424"/>
              </a:solidFill>
              <a:effectLst/>
              <a:latin typeface="source-serif-pro"/>
            </a:endParaRPr>
          </a:p>
          <a:p>
            <a:r>
              <a:rPr lang="en-AU" b="0" i="0" dirty="0">
                <a:solidFill>
                  <a:srgbClr val="242424"/>
                </a:solidFill>
                <a:effectLst/>
                <a:latin typeface="source-serif-pro"/>
              </a:rPr>
              <a:t>serves two main purposes:</a:t>
            </a:r>
          </a:p>
          <a:p>
            <a:pPr algn="l">
              <a:lnSpc>
                <a:spcPts val="2400"/>
              </a:lnSpc>
              <a:buFont typeface="+mj-lt"/>
              <a:buAutoNum type="arabicPeriod"/>
            </a:pPr>
            <a:r>
              <a:rPr lang="en-AU" b="0" i="0" dirty="0" err="1">
                <a:solidFill>
                  <a:srgbClr val="242424"/>
                </a:solidFill>
                <a:effectLst/>
                <a:latin typeface="source-serif-pro"/>
              </a:rPr>
              <a:t>Analyzing</a:t>
            </a:r>
            <a:r>
              <a:rPr lang="en-AU" b="0" i="0" dirty="0">
                <a:solidFill>
                  <a:srgbClr val="242424"/>
                </a:solidFill>
                <a:effectLst/>
                <a:latin typeface="source-serif-pro"/>
              </a:rPr>
              <a:t> your data (an OLAP system), such as viewing all orders placed between dates X &amp; Y, with at least 2 items but no more than 5, and a subtotal of $500 to $600.</a:t>
            </a:r>
          </a:p>
          <a:p>
            <a:pPr algn="l">
              <a:lnSpc>
                <a:spcPts val="2400"/>
              </a:lnSpc>
              <a:buFont typeface="+mj-lt"/>
              <a:buAutoNum type="arabicPeriod"/>
            </a:pPr>
            <a:r>
              <a:rPr lang="en-AU" b="0" i="0" dirty="0">
                <a:solidFill>
                  <a:srgbClr val="242424"/>
                </a:solidFill>
                <a:effectLst/>
                <a:latin typeface="source-serif-pro"/>
              </a:rPr>
              <a:t>Providing eventually-consistent data for the customer that is optimized for the use case(s), like pre-computing complicated or expensive queries that are often needed.</a:t>
            </a:r>
          </a:p>
          <a:p>
            <a:endParaRPr lang="en-AU" b="0" i="0" dirty="0">
              <a:solidFill>
                <a:srgbClr val="242424"/>
              </a:solidFill>
              <a:effectLst/>
              <a:latin typeface="source-serif-pro"/>
            </a:endParaRPr>
          </a:p>
          <a:p>
            <a:endParaRPr lang="en-AU" b="0" i="0" dirty="0">
              <a:solidFill>
                <a:srgbClr val="242424"/>
              </a:solidFill>
              <a:effectLst/>
              <a:latin typeface="source-serif-pro"/>
            </a:endParaRPr>
          </a:p>
          <a:p>
            <a:r>
              <a:rPr lang="en-AU" b="0" i="0" dirty="0">
                <a:solidFill>
                  <a:srgbClr val="242424"/>
                </a:solidFill>
                <a:effectLst/>
                <a:latin typeface="source-serif-pro"/>
              </a:rPr>
              <a:t>To build these projections, the database events are extracted, using for example change data capture (CDC), and streamed</a:t>
            </a:r>
            <a:endParaRPr lang="en-AU" dirty="0"/>
          </a:p>
        </p:txBody>
      </p:sp>
      <p:sp>
        <p:nvSpPr>
          <p:cNvPr id="4" name="Slide Number Placeholder 3"/>
          <p:cNvSpPr>
            <a:spLocks noGrp="1"/>
          </p:cNvSpPr>
          <p:nvPr>
            <p:ph type="sldNum" sz="quarter" idx="5"/>
          </p:nvPr>
        </p:nvSpPr>
        <p:spPr/>
        <p:txBody>
          <a:bodyPr/>
          <a:lstStyle/>
          <a:p>
            <a:fld id="{B968E549-D0CC-4F05-9935-1FFA6083C12D}" type="slidenum">
              <a:rPr lang="en-AU" smtClean="0"/>
              <a:t>20</a:t>
            </a:fld>
            <a:endParaRPr lang="en-AU"/>
          </a:p>
        </p:txBody>
      </p:sp>
    </p:spTree>
    <p:extLst>
      <p:ext uri="{BB962C8B-B14F-4D97-AF65-F5344CB8AC3E}">
        <p14:creationId xmlns:p14="http://schemas.microsoft.com/office/powerpoint/2010/main" val="21511989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i="0" dirty="0">
                <a:solidFill>
                  <a:srgbClr val="242424"/>
                </a:solidFill>
                <a:effectLst/>
                <a:latin typeface="source-serif-pro"/>
              </a:rPr>
              <a:t>what is the minimum amount of information that needs to be persisted</a:t>
            </a:r>
            <a:endParaRPr lang="en-AU" dirty="0"/>
          </a:p>
        </p:txBody>
      </p:sp>
      <p:sp>
        <p:nvSpPr>
          <p:cNvPr id="4" name="Slide Number Placeholder 3"/>
          <p:cNvSpPr>
            <a:spLocks noGrp="1"/>
          </p:cNvSpPr>
          <p:nvPr>
            <p:ph type="sldNum" sz="quarter" idx="5"/>
          </p:nvPr>
        </p:nvSpPr>
        <p:spPr/>
        <p:txBody>
          <a:bodyPr/>
          <a:lstStyle/>
          <a:p>
            <a:fld id="{B968E549-D0CC-4F05-9935-1FFA6083C12D}" type="slidenum">
              <a:rPr lang="en-AU" smtClean="0"/>
              <a:t>22</a:t>
            </a:fld>
            <a:endParaRPr lang="en-AU"/>
          </a:p>
        </p:txBody>
      </p:sp>
    </p:spTree>
    <p:extLst>
      <p:ext uri="{BB962C8B-B14F-4D97-AF65-F5344CB8AC3E}">
        <p14:creationId xmlns:p14="http://schemas.microsoft.com/office/powerpoint/2010/main" val="24672560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b="1" i="0" dirty="0">
                <a:solidFill>
                  <a:srgbClr val="242424"/>
                </a:solidFill>
                <a:effectLst/>
                <a:latin typeface="sohne"/>
              </a:rPr>
              <a:t>Publish Events</a:t>
            </a:r>
          </a:p>
          <a:p>
            <a:endParaRPr lang="en-AU" dirty="0"/>
          </a:p>
        </p:txBody>
      </p:sp>
      <p:sp>
        <p:nvSpPr>
          <p:cNvPr id="4" name="Slide Number Placeholder 3"/>
          <p:cNvSpPr>
            <a:spLocks noGrp="1"/>
          </p:cNvSpPr>
          <p:nvPr>
            <p:ph type="sldNum" sz="quarter" idx="5"/>
          </p:nvPr>
        </p:nvSpPr>
        <p:spPr/>
        <p:txBody>
          <a:bodyPr/>
          <a:lstStyle/>
          <a:p>
            <a:fld id="{B968E549-D0CC-4F05-9935-1FFA6083C12D}" type="slidenum">
              <a:rPr lang="en-AU" smtClean="0"/>
              <a:t>23</a:t>
            </a:fld>
            <a:endParaRPr lang="en-AU"/>
          </a:p>
        </p:txBody>
      </p:sp>
    </p:spTree>
    <p:extLst>
      <p:ext uri="{BB962C8B-B14F-4D97-AF65-F5344CB8AC3E}">
        <p14:creationId xmlns:p14="http://schemas.microsoft.com/office/powerpoint/2010/main" val="25282924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https://learn.microsoft.com/en-us/azure/architecture/patterns</a:t>
            </a:r>
          </a:p>
        </p:txBody>
      </p:sp>
      <p:sp>
        <p:nvSpPr>
          <p:cNvPr id="4" name="Slide Number Placeholder 3"/>
          <p:cNvSpPr>
            <a:spLocks noGrp="1"/>
          </p:cNvSpPr>
          <p:nvPr>
            <p:ph type="sldNum" sz="quarter" idx="5"/>
          </p:nvPr>
        </p:nvSpPr>
        <p:spPr/>
        <p:txBody>
          <a:bodyPr/>
          <a:lstStyle/>
          <a:p>
            <a:fld id="{B968E549-D0CC-4F05-9935-1FFA6083C12D}" type="slidenum">
              <a:rPr lang="en-AU" smtClean="0"/>
              <a:t>26</a:t>
            </a:fld>
            <a:endParaRPr lang="en-AU"/>
          </a:p>
        </p:txBody>
      </p:sp>
    </p:spTree>
    <p:extLst>
      <p:ext uri="{BB962C8B-B14F-4D97-AF65-F5344CB8AC3E}">
        <p14:creationId xmlns:p14="http://schemas.microsoft.com/office/powerpoint/2010/main" val="4165106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0" i="0" dirty="0">
              <a:solidFill>
                <a:srgbClr val="404040"/>
              </a:solidFill>
              <a:effectLst/>
              <a:latin typeface="Montserrat" panose="00000500000000000000" pitchFamily="2" charset="0"/>
            </a:endParaRPr>
          </a:p>
          <a:p>
            <a:r>
              <a:rPr lang="en-AU" b="0" i="0" dirty="0">
                <a:solidFill>
                  <a:srgbClr val="404040"/>
                </a:solidFill>
                <a:effectLst/>
                <a:latin typeface="Montserrat" panose="00000500000000000000" pitchFamily="2" charset="0"/>
              </a:rPr>
              <a:t>The problem in a nutshell: CRUD is about technology – but very few applications are created to solve technological problems. Instead, software is usually written to solve real-world domain problems. The complexity inherent in the respective domain lies in its matter of subject, which can hardly be comprehensively described with a handful of verbs, the arbitrary restriction of one’s own language to just four verbs (create, read, update, delete),</a:t>
            </a:r>
          </a:p>
          <a:p>
            <a:endParaRPr lang="en-AU" b="0" i="0" dirty="0">
              <a:solidFill>
                <a:srgbClr val="404040"/>
              </a:solidFill>
              <a:effectLst/>
              <a:latin typeface="Montserrat" panose="00000500000000000000" pitchFamily="2" charset="0"/>
            </a:endParaRPr>
          </a:p>
          <a:p>
            <a:r>
              <a:rPr lang="en-AU" b="0" i="0" dirty="0">
                <a:solidFill>
                  <a:srgbClr val="404040"/>
                </a:solidFill>
                <a:effectLst/>
                <a:latin typeface="Montserrat" panose="00000500000000000000" pitchFamily="2" charset="0"/>
              </a:rPr>
              <a:t>In addition, there is the loss of the entire history and the regular destruction of data through </a:t>
            </a:r>
            <a:r>
              <a:rPr lang="en-AU" dirty="0"/>
              <a:t>UPDATE</a:t>
            </a:r>
            <a:r>
              <a:rPr lang="en-AU" b="0" i="0" dirty="0">
                <a:solidFill>
                  <a:srgbClr val="404040"/>
                </a:solidFill>
                <a:effectLst/>
                <a:latin typeface="Montserrat" panose="00000500000000000000" pitchFamily="2" charset="0"/>
              </a:rPr>
              <a:t> and </a:t>
            </a:r>
            <a:r>
              <a:rPr lang="en-AU" dirty="0"/>
              <a:t>DELETE</a:t>
            </a:r>
            <a:r>
              <a:rPr lang="en-AU" b="0" i="0" dirty="0">
                <a:solidFill>
                  <a:srgbClr val="404040"/>
                </a:solidFill>
                <a:effectLst/>
                <a:latin typeface="Montserrat" panose="00000500000000000000" pitchFamily="2" charset="0"/>
              </a:rPr>
              <a:t> statements. Both are devastating for a later evaluation of business processes, since important findings can no longer be gained, as the way in which data is generated can no longer be traced.</a:t>
            </a:r>
          </a:p>
          <a:p>
            <a:endParaRPr lang="en-AU" b="0" i="0" dirty="0">
              <a:solidFill>
                <a:srgbClr val="404040"/>
              </a:solidFill>
              <a:effectLst/>
              <a:latin typeface="Montserrat" panose="00000500000000000000" pitchFamily="2" charset="0"/>
            </a:endParaRPr>
          </a:p>
          <a:p>
            <a:r>
              <a:rPr lang="en-AU" b="0" i="0" dirty="0">
                <a:solidFill>
                  <a:srgbClr val="404040"/>
                </a:solidFill>
                <a:effectLst/>
                <a:latin typeface="Montserrat" panose="00000500000000000000" pitchFamily="2" charset="0"/>
              </a:rPr>
              <a:t> The really biggest drawback of event sourcing has not yet been mentioned: Very few developers are familiar with event sourcing. CRUD has been known to practically everyone forever, which is why the use of event sourcing means that you have to leave your beloved comfort zone. You will win massively, but you first have to experience this gain to realize that it is worth the effort.</a:t>
            </a:r>
          </a:p>
          <a:p>
            <a:endParaRPr lang="en-AU" b="0" i="0" dirty="0">
              <a:solidFill>
                <a:srgbClr val="404040"/>
              </a:solidFill>
              <a:effectLst/>
              <a:latin typeface="Montserrat" panose="00000500000000000000" pitchFamily="2" charset="0"/>
            </a:endParaRPr>
          </a:p>
          <a:p>
            <a:r>
              <a:rPr lang="en-AU" b="0" i="0" dirty="0">
                <a:solidFill>
                  <a:srgbClr val="404040"/>
                </a:solidFill>
                <a:effectLst/>
                <a:latin typeface="Montserrat" panose="00000500000000000000" pitchFamily="2" charset="0"/>
              </a:rPr>
              <a:t>If you use event sourcing for a while, for example in connection with CQRS and domain-driven design (DDD), the use of </a:t>
            </a:r>
            <a:r>
              <a:rPr lang="en-AU" dirty="0"/>
              <a:t>UPDATE</a:t>
            </a:r>
            <a:r>
              <a:rPr lang="en-AU" b="0" i="0" dirty="0">
                <a:solidFill>
                  <a:srgbClr val="404040"/>
                </a:solidFill>
                <a:effectLst/>
                <a:latin typeface="Montserrat" panose="00000500000000000000" pitchFamily="2" charset="0"/>
              </a:rPr>
              <a:t> and </a:t>
            </a:r>
            <a:r>
              <a:rPr lang="en-AU" dirty="0"/>
              <a:t>DELETE</a:t>
            </a:r>
            <a:r>
              <a:rPr lang="en-AU" b="0" i="0" dirty="0">
                <a:solidFill>
                  <a:srgbClr val="404040"/>
                </a:solidFill>
                <a:effectLst/>
                <a:latin typeface="Montserrat" panose="00000500000000000000" pitchFamily="2" charset="0"/>
              </a:rPr>
              <a:t> suddenly seems to be completely wrong, and you wonder how you could ever work with CRUD, and believe that you have a suitable data model in front of you.</a:t>
            </a:r>
          </a:p>
          <a:p>
            <a:endParaRPr lang="en-AU" b="0" i="0" dirty="0">
              <a:solidFill>
                <a:srgbClr val="404040"/>
              </a:solidFill>
              <a:effectLst/>
              <a:latin typeface="Montserrat" panose="00000500000000000000" pitchFamily="2" charset="0"/>
            </a:endParaRPr>
          </a:p>
          <a:p>
            <a:r>
              <a:rPr lang="en-AU" dirty="0">
                <a:hlinkClick r:id="rId3"/>
              </a:rPr>
              <a:t>It’s Time to Rethink Event Sourcing</a:t>
            </a:r>
            <a:endParaRPr lang="en-AU" dirty="0"/>
          </a:p>
        </p:txBody>
      </p:sp>
      <p:sp>
        <p:nvSpPr>
          <p:cNvPr id="4" name="Slide Number Placeholder 3"/>
          <p:cNvSpPr>
            <a:spLocks noGrp="1"/>
          </p:cNvSpPr>
          <p:nvPr>
            <p:ph type="sldNum" sz="quarter" idx="5"/>
          </p:nvPr>
        </p:nvSpPr>
        <p:spPr/>
        <p:txBody>
          <a:bodyPr/>
          <a:lstStyle/>
          <a:p>
            <a:fld id="{B968E549-D0CC-4F05-9935-1FFA6083C12D}" type="slidenum">
              <a:rPr lang="en-AU" smtClean="0"/>
              <a:t>2</a:t>
            </a:fld>
            <a:endParaRPr lang="en-AU"/>
          </a:p>
        </p:txBody>
      </p:sp>
    </p:spTree>
    <p:extLst>
      <p:ext uri="{BB962C8B-B14F-4D97-AF65-F5344CB8AC3E}">
        <p14:creationId xmlns:p14="http://schemas.microsoft.com/office/powerpoint/2010/main" val="14130030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Bef>
                <a:spcPts val="1200"/>
              </a:spcBef>
              <a:spcAft>
                <a:spcPts val="1200"/>
              </a:spcAft>
              <a:buFont typeface="Arial" panose="020B0604020202020204" pitchFamily="34" charset="0"/>
              <a:buChar char="•"/>
            </a:pPr>
            <a:r>
              <a:rPr lang="en-AU" b="0" i="0" dirty="0">
                <a:solidFill>
                  <a:srgbClr val="E6E6E6"/>
                </a:solidFill>
                <a:effectLst/>
                <a:latin typeface="Segoe UI" panose="020B0502040204020203" pitchFamily="34" charset="0"/>
              </a:rPr>
              <a:t>In a cloud-based system that implements horizontal scaling, multiple instances of the same task could be running at the same time with each instance serving a different user. If these instances write to a shared resource, it's necessary to coordinate their actions to prevent each instance from overwriting the changes made by the others.</a:t>
            </a:r>
          </a:p>
          <a:p>
            <a:pPr algn="l">
              <a:spcBef>
                <a:spcPts val="1200"/>
              </a:spcBef>
              <a:spcAft>
                <a:spcPts val="1200"/>
              </a:spcAft>
              <a:buFont typeface="Arial" panose="020B0604020202020204" pitchFamily="34" charset="0"/>
              <a:buChar char="•"/>
            </a:pPr>
            <a:r>
              <a:rPr lang="en-AU" b="0" i="0" dirty="0">
                <a:solidFill>
                  <a:srgbClr val="E6E6E6"/>
                </a:solidFill>
                <a:effectLst/>
                <a:latin typeface="Segoe UI" panose="020B0502040204020203" pitchFamily="34" charset="0"/>
              </a:rPr>
              <a:t>If the tasks are performing individual elements of a complex calculation in parallel, the results need to be aggregated when they all complete.</a:t>
            </a:r>
          </a:p>
          <a:p>
            <a:endParaRPr lang="en-AU" dirty="0"/>
          </a:p>
        </p:txBody>
      </p:sp>
      <p:sp>
        <p:nvSpPr>
          <p:cNvPr id="4" name="Slide Number Placeholder 3"/>
          <p:cNvSpPr>
            <a:spLocks noGrp="1"/>
          </p:cNvSpPr>
          <p:nvPr>
            <p:ph type="sldNum" sz="quarter" idx="5"/>
          </p:nvPr>
        </p:nvSpPr>
        <p:spPr/>
        <p:txBody>
          <a:bodyPr/>
          <a:lstStyle/>
          <a:p>
            <a:fld id="{B968E549-D0CC-4F05-9935-1FFA6083C12D}" type="slidenum">
              <a:rPr lang="en-AU" smtClean="0"/>
              <a:t>27</a:t>
            </a:fld>
            <a:endParaRPr lang="en-AU"/>
          </a:p>
        </p:txBody>
      </p:sp>
    </p:spTree>
    <p:extLst>
      <p:ext uri="{BB962C8B-B14F-4D97-AF65-F5344CB8AC3E}">
        <p14:creationId xmlns:p14="http://schemas.microsoft.com/office/powerpoint/2010/main" val="3105955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Aft>
                <a:spcPts val="750"/>
              </a:spcAft>
            </a:pPr>
            <a:r>
              <a:rPr lang="en-AU" b="0" i="0" dirty="0">
                <a:solidFill>
                  <a:srgbClr val="333333"/>
                </a:solidFill>
                <a:effectLst/>
                <a:latin typeface="Helvetica Neue"/>
              </a:rPr>
              <a:t>Event sourcing also has several drawbacks:</a:t>
            </a:r>
          </a:p>
          <a:p>
            <a:pPr algn="l">
              <a:spcAft>
                <a:spcPts val="750"/>
              </a:spcAft>
            </a:pPr>
            <a:endParaRPr lang="en-AU" b="0" i="0" dirty="0">
              <a:solidFill>
                <a:srgbClr val="333333"/>
              </a:solidFill>
              <a:effectLst/>
              <a:latin typeface="Helvetica Neue"/>
            </a:endParaRPr>
          </a:p>
          <a:p>
            <a:pPr marL="171450" indent="-171450" algn="l">
              <a:spcAft>
                <a:spcPts val="750"/>
              </a:spcAft>
              <a:buFont typeface="Arial" panose="020B0604020202020204" pitchFamily="34" charset="0"/>
              <a:buChar char="•"/>
            </a:pPr>
            <a:r>
              <a:rPr lang="en-AU" b="0" i="0" dirty="0">
                <a:solidFill>
                  <a:srgbClr val="333333"/>
                </a:solidFill>
                <a:effectLst/>
                <a:latin typeface="Helvetica Neue"/>
              </a:rPr>
              <a:t>It is a different and unfamiliar style of programming and so there is a learning curve.</a:t>
            </a:r>
          </a:p>
          <a:p>
            <a:pPr marL="171450" indent="-171450" algn="l">
              <a:spcAft>
                <a:spcPts val="750"/>
              </a:spcAft>
              <a:buFont typeface="Arial" panose="020B0604020202020204" pitchFamily="34" charset="0"/>
              <a:buChar char="•"/>
            </a:pPr>
            <a:endParaRPr lang="en-AU" b="0" i="0" dirty="0">
              <a:solidFill>
                <a:srgbClr val="333333"/>
              </a:solidFill>
              <a:effectLst/>
              <a:latin typeface="Helvetica Neue"/>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b="0" i="0" dirty="0">
                <a:solidFill>
                  <a:srgbClr val="333333"/>
                </a:solidFill>
                <a:effectLst/>
                <a:latin typeface="Helvetica Neue"/>
              </a:rPr>
              <a:t>The event store is difficult to query since it requires typical queries to reconstruct the state of the business entities. That is likely to be complex and inefficient.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b="0" i="0" dirty="0">
                <a:solidFill>
                  <a:srgbClr val="333333"/>
                </a:solidFill>
                <a:effectLst/>
                <a:latin typeface="Helvetica Neue"/>
              </a:rPr>
              <a:t>As a result, the application must use </a:t>
            </a:r>
            <a:r>
              <a:rPr lang="en-AU" b="0" i="0" u="none" strike="noStrike" dirty="0">
                <a:solidFill>
                  <a:srgbClr val="428BCA"/>
                </a:solidFill>
                <a:effectLst/>
                <a:latin typeface="Helvetica Neue"/>
                <a:hlinkClick r:id="rId3"/>
              </a:rPr>
              <a:t>Command Query Responsibility Segregation (CQRS)</a:t>
            </a:r>
            <a:r>
              <a:rPr lang="en-AU" b="0" i="0" dirty="0">
                <a:solidFill>
                  <a:srgbClr val="333333"/>
                </a:solidFill>
                <a:effectLst/>
                <a:latin typeface="Helvetica Neue"/>
              </a:rPr>
              <a:t> to separate read and write queries. This in turn means that applications must handle eventually consistent data.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AU" b="0" i="0" dirty="0">
              <a:solidFill>
                <a:srgbClr val="333333"/>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b="0" i="0" dirty="0">
                <a:solidFill>
                  <a:srgbClr val="242424"/>
                </a:solidFill>
                <a:effectLst/>
                <a:latin typeface="source-serif-pro"/>
              </a:rPr>
              <a:t>online transaction processing (OLTP) systems, their main use case is to fetch an aggregate from persistence, perform a command/action on it i.e. </a:t>
            </a:r>
            <a:r>
              <a:rPr lang="en-AU" b="0" i="1" dirty="0" err="1">
                <a:solidFill>
                  <a:srgbClr val="242424"/>
                </a:solidFill>
                <a:effectLst/>
                <a:latin typeface="source-serif-pro"/>
              </a:rPr>
              <a:t>order.ship</a:t>
            </a:r>
            <a:r>
              <a:rPr lang="en-AU" b="0" i="1" dirty="0">
                <a:solidFill>
                  <a:srgbClr val="242424"/>
                </a:solidFill>
                <a:effectLst/>
                <a:latin typeface="source-serif-pro"/>
              </a:rPr>
              <a:t>(</a:t>
            </a:r>
            <a:r>
              <a:rPr lang="en-AU" b="0" i="1" dirty="0" err="1">
                <a:solidFill>
                  <a:srgbClr val="242424"/>
                </a:solidFill>
                <a:effectLst/>
                <a:latin typeface="source-serif-pro"/>
              </a:rPr>
              <a:t>trackingNumber</a:t>
            </a:r>
            <a:r>
              <a:rPr lang="en-AU" b="0" i="1" dirty="0">
                <a:solidFill>
                  <a:srgbClr val="242424"/>
                </a:solidFill>
                <a:effectLst/>
                <a:latin typeface="source-serif-pro"/>
              </a:rPr>
              <a:t>)</a:t>
            </a:r>
            <a:r>
              <a:rPr lang="en-AU" b="0" i="0" dirty="0">
                <a:solidFill>
                  <a:srgbClr val="242424"/>
                </a:solidFill>
                <a:effectLst/>
                <a:latin typeface="source-serif-pro"/>
              </a:rPr>
              <a:t> and save the new event.</a:t>
            </a:r>
            <a:endParaRPr lang="en-AU" b="0" i="0" dirty="0">
              <a:solidFill>
                <a:srgbClr val="333333"/>
              </a:solidFill>
              <a:effectLst/>
              <a:latin typeface="Helvetica Neue"/>
            </a:endParaRPr>
          </a:p>
          <a:p>
            <a:endParaRPr lang="en-AU" dirty="0"/>
          </a:p>
          <a:p>
            <a:r>
              <a:rPr lang="en-AU" b="0" i="0" dirty="0">
                <a:solidFill>
                  <a:srgbClr val="404040"/>
                </a:solidFill>
                <a:effectLst/>
                <a:latin typeface="Montserrat" panose="00000500000000000000" pitchFamily="2" charset="0"/>
              </a:rPr>
              <a:t>event sourcing is relatively simple: a storage for events is required, which only time and support adding and reading events. It is therefore a so-called </a:t>
            </a:r>
            <a:r>
              <a:rPr lang="en-AU" b="0" i="1" dirty="0">
                <a:solidFill>
                  <a:srgbClr val="404040"/>
                </a:solidFill>
                <a:effectLst/>
                <a:latin typeface="Montserrat" panose="00000500000000000000" pitchFamily="2" charset="0"/>
              </a:rPr>
              <a:t>append-only</a:t>
            </a:r>
            <a:r>
              <a:rPr lang="en-AU" b="0" i="0" dirty="0">
                <a:solidFill>
                  <a:srgbClr val="404040"/>
                </a:solidFill>
                <a:effectLst/>
                <a:latin typeface="Montserrat" panose="00000500000000000000" pitchFamily="2" charset="0"/>
              </a:rPr>
              <a:t> data store.</a:t>
            </a:r>
          </a:p>
          <a:p>
            <a:endParaRPr lang="en-AU" b="0" i="0" dirty="0">
              <a:solidFill>
                <a:srgbClr val="404040"/>
              </a:solidFill>
              <a:effectLst/>
              <a:latin typeface="Montserrat"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Event Sourcing - EDA is often considered the "holy grail" of system design.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Transient flaw debugging: If a bug can be reproduced, it can be fixed. The nasty bugs are the ones that only happen every once in a while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Blinded to the obvious because of one of my successes with CRUD and Observability, but scaling aggressive instrumentation has slowed apps to an unusable state.</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Event sourcing turns an application into a batch process, with all the attendant benefits for quality control and debugging.  Replay and rerunning business logic.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0" i="0" dirty="0">
                <a:solidFill>
                  <a:srgbClr val="000000"/>
                </a:solidFill>
                <a:effectLst/>
                <a:latin typeface="Readex Pro"/>
              </a:rPr>
              <a:t>So rather than performing risky manual data adjustments, you can fix the code and replay the event stream, allowing the system to recalculate values correctly based on the new code version.</a:t>
            </a: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Its nice to see a problem clearly in its entirety for the first time and know exactly how to address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hlinkClick r:id="rId4"/>
              </a:rPr>
              <a:t>The Promised Land of Event Sourcing - The Honest Coder</a:t>
            </a:r>
            <a:endParaRPr lang="en-AU" dirty="0"/>
          </a:p>
          <a:p>
            <a:endParaRPr lang="en-AU" dirty="0"/>
          </a:p>
        </p:txBody>
      </p:sp>
      <p:sp>
        <p:nvSpPr>
          <p:cNvPr id="4" name="Slide Number Placeholder 3"/>
          <p:cNvSpPr>
            <a:spLocks noGrp="1"/>
          </p:cNvSpPr>
          <p:nvPr>
            <p:ph type="sldNum" sz="quarter" idx="5"/>
          </p:nvPr>
        </p:nvSpPr>
        <p:spPr/>
        <p:txBody>
          <a:bodyPr/>
          <a:lstStyle/>
          <a:p>
            <a:fld id="{B968E549-D0CC-4F05-9935-1FFA6083C12D}" type="slidenum">
              <a:rPr lang="en-AU" smtClean="0"/>
              <a:t>3</a:t>
            </a:fld>
            <a:endParaRPr lang="en-AU"/>
          </a:p>
        </p:txBody>
      </p:sp>
    </p:spTree>
    <p:extLst>
      <p:ext uri="{BB962C8B-B14F-4D97-AF65-F5344CB8AC3E}">
        <p14:creationId xmlns:p14="http://schemas.microsoft.com/office/powerpoint/2010/main" val="2934872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i="0" dirty="0">
                <a:solidFill>
                  <a:srgbClr val="757575"/>
                </a:solidFill>
                <a:effectLst/>
                <a:latin typeface="GTFSolina"/>
              </a:rPr>
              <a:t>traditional databases have for decades stored the “what,” or state of the business, Event Driven Architecture expands on this by adding the context — which is the “when,” “how” and “why” — providing new capabilities that are necessary for the future of data.</a:t>
            </a:r>
          </a:p>
          <a:p>
            <a:endParaRPr lang="en-AU" b="0" i="0" dirty="0">
              <a:solidFill>
                <a:srgbClr val="757575"/>
              </a:solidFill>
              <a:effectLst/>
              <a:latin typeface="GTFSolina"/>
            </a:endParaRPr>
          </a:p>
          <a:p>
            <a:r>
              <a:rPr lang="en-AU" b="0" i="0" dirty="0">
                <a:solidFill>
                  <a:srgbClr val="757575"/>
                </a:solidFill>
                <a:effectLst/>
                <a:latin typeface="GTFSolina"/>
              </a:rPr>
              <a:t>It makes it possible for enterprises to easily capture and communicate everything that happens in the business in the highest possible fidelity to a multitude of downstream use cases, including data analytics, application development, AI systems and LLM training.</a:t>
            </a:r>
          </a:p>
          <a:p>
            <a:endParaRPr lang="en-AU" b="0" i="0" dirty="0">
              <a:solidFill>
                <a:srgbClr val="757575"/>
              </a:solidFill>
              <a:effectLst/>
              <a:latin typeface="GTFSolina"/>
            </a:endParaRPr>
          </a:p>
          <a:p>
            <a:r>
              <a:rPr lang="en-AU" b="0" i="0" dirty="0">
                <a:solidFill>
                  <a:srgbClr val="757575"/>
                </a:solidFill>
                <a:effectLst/>
                <a:latin typeface="GTFSolina"/>
              </a:rPr>
              <a:t>Your data should reflect your business model, not the other way around, enabling businesses to integrate, </a:t>
            </a:r>
            <a:r>
              <a:rPr lang="en-AU" b="0" i="0" dirty="0" err="1">
                <a:solidFill>
                  <a:srgbClr val="757575"/>
                </a:solidFill>
                <a:effectLst/>
                <a:latin typeface="GTFSolina"/>
              </a:rPr>
              <a:t>analyze</a:t>
            </a:r>
            <a:r>
              <a:rPr lang="en-AU" b="0" i="0" dirty="0">
                <a:solidFill>
                  <a:srgbClr val="757575"/>
                </a:solidFill>
                <a:effectLst/>
                <a:latin typeface="GTFSolina"/>
              </a:rPr>
              <a:t> and respond to real-time events with historical context.</a:t>
            </a:r>
          </a:p>
          <a:p>
            <a:endParaRPr lang="en-AU" b="0" i="0" dirty="0">
              <a:solidFill>
                <a:srgbClr val="757575"/>
              </a:solidFill>
              <a:effectLst/>
              <a:latin typeface="GTFSolina"/>
            </a:endParaRPr>
          </a:p>
          <a:p>
            <a:endParaRPr lang="en-AU" b="0" i="0" dirty="0">
              <a:solidFill>
                <a:srgbClr val="757575"/>
              </a:solidFill>
              <a:effectLst/>
              <a:latin typeface="GTFSolina"/>
            </a:endParaRPr>
          </a:p>
          <a:p>
            <a:r>
              <a:rPr lang="en-AU" b="0" i="0" dirty="0">
                <a:solidFill>
                  <a:srgbClr val="000000"/>
                </a:solidFill>
                <a:effectLst/>
                <a:latin typeface="Readex Pro"/>
              </a:rPr>
              <a:t>Moreover, explaining only Event Sourcing is usually not enough. DDD, CQRS, and the </a:t>
            </a:r>
            <a:r>
              <a:rPr lang="en-AU" b="0" i="0" u="none" strike="noStrike" dirty="0">
                <a:effectLst/>
                <a:latin typeface="Readex Pro"/>
                <a:hlinkClick r:id="rId3"/>
              </a:rPr>
              <a:t>eventual consistency model</a:t>
            </a:r>
            <a:r>
              <a:rPr lang="en-AU" b="0" i="0" dirty="0">
                <a:solidFill>
                  <a:srgbClr val="000000"/>
                </a:solidFill>
                <a:effectLst/>
                <a:latin typeface="Readex Pro"/>
              </a:rPr>
              <a:t> </a:t>
            </a:r>
            <a:r>
              <a:rPr lang="en-AU" b="0" i="0" dirty="0" err="1">
                <a:solidFill>
                  <a:srgbClr val="000000"/>
                </a:solidFill>
                <a:effectLst/>
                <a:latin typeface="Readex Pro"/>
              </a:rPr>
              <a:t>model</a:t>
            </a:r>
            <a:r>
              <a:rPr lang="en-AU" b="0" i="0" dirty="0">
                <a:solidFill>
                  <a:srgbClr val="000000"/>
                </a:solidFill>
                <a:effectLst/>
                <a:latin typeface="Readex Pro"/>
              </a:rPr>
              <a:t> often go hand in hand with Event Sourcing. It's a very steep learning curve!</a:t>
            </a:r>
            <a:endParaRPr lang="en-AU" b="0" i="0" dirty="0">
              <a:solidFill>
                <a:srgbClr val="757575"/>
              </a:solidFill>
              <a:effectLst/>
              <a:latin typeface="GTFSolina"/>
            </a:endParaRPr>
          </a:p>
          <a:p>
            <a:endParaRPr lang="en-AU" b="0" i="0" dirty="0">
              <a:solidFill>
                <a:srgbClr val="757575"/>
              </a:solidFill>
              <a:effectLst/>
              <a:latin typeface="GTFSolina"/>
            </a:endParaRPr>
          </a:p>
          <a:p>
            <a:pPr algn="l">
              <a:spcAft>
                <a:spcPts val="2250"/>
              </a:spcAft>
            </a:pPr>
            <a:r>
              <a:rPr lang="en-AU" b="1" i="0" dirty="0">
                <a:solidFill>
                  <a:srgbClr val="000000"/>
                </a:solidFill>
                <a:effectLst/>
                <a:latin typeface="Readex Pro"/>
              </a:rPr>
              <a:t>use Event Sourcing without CQRS?</a:t>
            </a:r>
          </a:p>
          <a:p>
            <a:pPr algn="l">
              <a:spcAft>
                <a:spcPts val="2250"/>
              </a:spcAft>
            </a:pPr>
            <a:r>
              <a:rPr lang="en-AU" b="0" i="0" dirty="0">
                <a:solidFill>
                  <a:srgbClr val="000000"/>
                </a:solidFill>
                <a:effectLst/>
                <a:latin typeface="Readex Pro"/>
              </a:rPr>
              <a:t>While using Event Sourcing without CQRS is possible, it's often not very practical. We usually need to query data from multiple aggregates combined. Moreover, building custom query models by subscribing to produced events is relatively simple. Combining Event Sourcing and CQRS is like a pair of socks—you could go with one sock instead of two, but why on earth would you do that?</a:t>
            </a:r>
          </a:p>
          <a:p>
            <a:endParaRPr lang="en-AU" dirty="0"/>
          </a:p>
          <a:p>
            <a:endParaRPr lang="en-AU" dirty="0"/>
          </a:p>
          <a:p>
            <a:r>
              <a:rPr lang="en-AU" dirty="0">
                <a:hlinkClick r:id="rId4"/>
              </a:rPr>
              <a:t>What is Event Sourcing?</a:t>
            </a:r>
            <a:endParaRPr lang="en-AU" dirty="0"/>
          </a:p>
          <a:p>
            <a:endParaRPr lang="en-AU" dirty="0"/>
          </a:p>
          <a:p>
            <a:r>
              <a:rPr lang="en-AU" dirty="0">
                <a:hlinkClick r:id="rId5"/>
              </a:rPr>
              <a:t>Beginner's Guide to Event Sourcing | </a:t>
            </a:r>
            <a:r>
              <a:rPr lang="en-AU" dirty="0" err="1">
                <a:hlinkClick r:id="rId5"/>
              </a:rPr>
              <a:t>Kurrent</a:t>
            </a:r>
            <a:endParaRPr lang="en-AU" dirty="0"/>
          </a:p>
        </p:txBody>
      </p:sp>
      <p:sp>
        <p:nvSpPr>
          <p:cNvPr id="4" name="Slide Number Placeholder 3"/>
          <p:cNvSpPr>
            <a:spLocks noGrp="1"/>
          </p:cNvSpPr>
          <p:nvPr>
            <p:ph type="sldNum" sz="quarter" idx="5"/>
          </p:nvPr>
        </p:nvSpPr>
        <p:spPr/>
        <p:txBody>
          <a:bodyPr/>
          <a:lstStyle/>
          <a:p>
            <a:fld id="{B968E549-D0CC-4F05-9935-1FFA6083C12D}" type="slidenum">
              <a:rPr lang="en-AU" smtClean="0"/>
              <a:t>4</a:t>
            </a:fld>
            <a:endParaRPr lang="en-AU"/>
          </a:p>
        </p:txBody>
      </p:sp>
    </p:spTree>
    <p:extLst>
      <p:ext uri="{BB962C8B-B14F-4D97-AF65-F5344CB8AC3E}">
        <p14:creationId xmlns:p14="http://schemas.microsoft.com/office/powerpoint/2010/main" val="2191963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i="0" dirty="0">
                <a:solidFill>
                  <a:srgbClr val="757575"/>
                </a:solidFill>
                <a:effectLst/>
                <a:latin typeface="GTFSolina"/>
              </a:rPr>
              <a:t>Eliminate the traditional divide between event-oriented application logic and state-based data models. </a:t>
            </a:r>
          </a:p>
          <a:p>
            <a:endParaRPr lang="en-AU" b="0" i="0" dirty="0">
              <a:solidFill>
                <a:srgbClr val="757575"/>
              </a:solidFill>
              <a:effectLst/>
              <a:latin typeface="GTFSolina"/>
            </a:endParaRPr>
          </a:p>
          <a:p>
            <a:r>
              <a:rPr lang="en-AU" b="0" i="0" dirty="0">
                <a:solidFill>
                  <a:srgbClr val="757575"/>
                </a:solidFill>
                <a:effectLst/>
                <a:latin typeface="GTFSolina"/>
              </a:rPr>
              <a:t>Store application data in its native event format (capturing state and context) as well as stream highly curated operational or analytical data products directly to downstream interfaces.</a:t>
            </a:r>
          </a:p>
          <a:p>
            <a:endParaRPr lang="en-AU" b="0" i="0" dirty="0">
              <a:solidFill>
                <a:srgbClr val="757575"/>
              </a:solidFill>
              <a:effectLst/>
              <a:latin typeface="GTFSolina"/>
            </a:endParaRPr>
          </a:p>
          <a:p>
            <a:r>
              <a:rPr lang="en-AU" b="0" i="0" dirty="0">
                <a:solidFill>
                  <a:srgbClr val="757575"/>
                </a:solidFill>
                <a:effectLst/>
                <a:latin typeface="GTFSolina"/>
              </a:rPr>
              <a:t>Serving source data to large language models without requiring complex data preparation or vector databases.   </a:t>
            </a:r>
          </a:p>
          <a:p>
            <a:endParaRPr lang="en-AU" b="0" i="0" dirty="0">
              <a:solidFill>
                <a:srgbClr val="757575"/>
              </a:solidFill>
              <a:effectLst/>
              <a:latin typeface="GTFSolina"/>
            </a:endParaRPr>
          </a:p>
          <a:p>
            <a:r>
              <a:rPr lang="en-AU" b="0" i="0" dirty="0">
                <a:solidFill>
                  <a:srgbClr val="757575"/>
                </a:solidFill>
                <a:effectLst/>
                <a:latin typeface="GTFSolina"/>
              </a:rPr>
              <a:t>Don’t lose resolution on data as it is moved, transformed, updated and reused in an effort to gain insight on the business, so no matter how many touches downstream systems have on the data, the business can always find its way to the original, native source of truth.</a:t>
            </a:r>
          </a:p>
          <a:p>
            <a:endParaRPr lang="en-AU" b="0" i="0" dirty="0">
              <a:solidFill>
                <a:srgbClr val="757575"/>
              </a:solidFill>
              <a:effectLst/>
              <a:latin typeface="GTFSolina"/>
            </a:endParaRPr>
          </a:p>
          <a:p>
            <a:r>
              <a:rPr lang="en-AU" b="0" i="0" dirty="0">
                <a:solidFill>
                  <a:srgbClr val="757575"/>
                </a:solidFill>
                <a:effectLst/>
                <a:latin typeface="GTFSolina"/>
              </a:rPr>
              <a:t> makes it possible to understand what happened in the business by replaying data backwards and forwards in time.</a:t>
            </a:r>
          </a:p>
          <a:p>
            <a:endParaRPr lang="en-AU" b="0" i="0" dirty="0">
              <a:solidFill>
                <a:srgbClr val="757575"/>
              </a:solidFill>
              <a:effectLst/>
              <a:latin typeface="GTFSolina"/>
            </a:endParaRPr>
          </a:p>
          <a:p>
            <a:r>
              <a:rPr lang="en-AU" b="0" i="0" dirty="0">
                <a:solidFill>
                  <a:srgbClr val="757575"/>
                </a:solidFill>
                <a:effectLst/>
                <a:latin typeface="GTFSolina"/>
              </a:rPr>
              <a:t>maintaining complete historical context while seamlessly handling real-time streams, hydrated complete, accurate data</a:t>
            </a:r>
          </a:p>
          <a:p>
            <a:endParaRPr lang="en-AU" b="0" i="0" dirty="0">
              <a:solidFill>
                <a:srgbClr val="757575"/>
              </a:solidFill>
              <a:effectLst/>
              <a:latin typeface="GTFSolina"/>
            </a:endParaRPr>
          </a:p>
          <a:p>
            <a:r>
              <a:rPr lang="en-AU" b="0" i="0" dirty="0">
                <a:solidFill>
                  <a:srgbClr val="404040"/>
                </a:solidFill>
                <a:effectLst/>
                <a:latin typeface="Montserrat" panose="00000500000000000000" pitchFamily="2" charset="0"/>
              </a:rPr>
              <a:t>An extremely interesting option of event sourcing is to be able to depict not only a reality, but also alternative realities. Since the calculated state depends on the interpretation of the individual events, events can be evaluated differently in retrospect. This also makes it possible to work with undo and redo steps,</a:t>
            </a:r>
            <a:endParaRPr lang="en-AU" dirty="0"/>
          </a:p>
        </p:txBody>
      </p:sp>
      <p:sp>
        <p:nvSpPr>
          <p:cNvPr id="4" name="Slide Number Placeholder 3"/>
          <p:cNvSpPr>
            <a:spLocks noGrp="1"/>
          </p:cNvSpPr>
          <p:nvPr>
            <p:ph type="sldNum" sz="quarter" idx="5"/>
          </p:nvPr>
        </p:nvSpPr>
        <p:spPr/>
        <p:txBody>
          <a:bodyPr/>
          <a:lstStyle/>
          <a:p>
            <a:fld id="{B968E549-D0CC-4F05-9935-1FFA6083C12D}" type="slidenum">
              <a:rPr lang="en-AU" smtClean="0"/>
              <a:t>5</a:t>
            </a:fld>
            <a:endParaRPr lang="en-AU"/>
          </a:p>
        </p:txBody>
      </p:sp>
    </p:spTree>
    <p:extLst>
      <p:ext uri="{BB962C8B-B14F-4D97-AF65-F5344CB8AC3E}">
        <p14:creationId xmlns:p14="http://schemas.microsoft.com/office/powerpoint/2010/main" val="2004086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lnSpc>
                <a:spcPts val="1800"/>
              </a:lnSpc>
            </a:pPr>
            <a:r>
              <a:rPr lang="en-AU" b="0" i="0" dirty="0">
                <a:solidFill>
                  <a:srgbClr val="242424"/>
                </a:solidFill>
                <a:effectLst/>
                <a:latin typeface="source-serif-pro"/>
              </a:rPr>
              <a:t>Events should only contain the</a:t>
            </a:r>
            <a:r>
              <a:rPr lang="en-AU" b="1" i="1" dirty="0">
                <a:solidFill>
                  <a:srgbClr val="242424"/>
                </a:solidFill>
                <a:effectLst/>
                <a:latin typeface="source-serif-pro"/>
              </a:rPr>
              <a:t> minimum</a:t>
            </a:r>
            <a:r>
              <a:rPr lang="en-AU" b="0" i="0" dirty="0">
                <a:solidFill>
                  <a:srgbClr val="242424"/>
                </a:solidFill>
                <a:effectLst/>
                <a:latin typeface="source-serif-pro"/>
              </a:rPr>
              <a:t> amount of data, not the entire aggregate.</a:t>
            </a:r>
          </a:p>
          <a:p>
            <a:pPr algn="l">
              <a:lnSpc>
                <a:spcPts val="1800"/>
              </a:lnSpc>
            </a:pPr>
            <a:endParaRPr lang="en-AU" b="0" i="0" dirty="0">
              <a:solidFill>
                <a:srgbClr val="242424"/>
              </a:solidFill>
              <a:effectLst/>
              <a:latin typeface="source-serif-pro"/>
            </a:endParaRPr>
          </a:p>
          <a:p>
            <a:pPr algn="l">
              <a:lnSpc>
                <a:spcPts val="1800"/>
              </a:lnSpc>
            </a:pPr>
            <a:r>
              <a:rPr lang="en-AU" b="0" i="0" dirty="0">
                <a:solidFill>
                  <a:srgbClr val="242424"/>
                </a:solidFill>
                <a:effectLst/>
                <a:latin typeface="source-serif-pro"/>
              </a:rPr>
              <a:t>This means each of these events will capture different details.</a:t>
            </a:r>
          </a:p>
          <a:p>
            <a:pPr algn="l">
              <a:lnSpc>
                <a:spcPts val="1800"/>
              </a:lnSpc>
            </a:pPr>
            <a:endParaRPr lang="en-AU" b="0" i="0" dirty="0">
              <a:solidFill>
                <a:srgbClr val="242424"/>
              </a:solidFill>
              <a:effectLst/>
              <a:latin typeface="source-serif-pro"/>
            </a:endParaRPr>
          </a:p>
          <a:p>
            <a:pPr algn="l">
              <a:lnSpc>
                <a:spcPts val="1800"/>
              </a:lnSpc>
            </a:pPr>
            <a:r>
              <a:rPr lang="en-AU" b="0" i="0" dirty="0">
                <a:solidFill>
                  <a:srgbClr val="242424"/>
                </a:solidFill>
                <a:effectLst/>
                <a:latin typeface="source-serif-pro"/>
              </a:rPr>
              <a:t>It’s important to add some sort of unique domain name or namespace to the events.</a:t>
            </a:r>
          </a:p>
          <a:p>
            <a:pPr algn="l">
              <a:lnSpc>
                <a:spcPts val="1800"/>
              </a:lnSpc>
            </a:pPr>
            <a:r>
              <a:rPr lang="en-AU" b="0" i="0" dirty="0">
                <a:solidFill>
                  <a:srgbClr val="242424"/>
                </a:solidFill>
                <a:effectLst/>
                <a:latin typeface="source-serif-pro"/>
              </a:rPr>
              <a:t>This way, we can avoid name clashes between a package shipped for an order (</a:t>
            </a:r>
            <a:r>
              <a:rPr lang="en-AU" b="0" i="1" dirty="0" err="1">
                <a:solidFill>
                  <a:srgbClr val="242424"/>
                </a:solidFill>
                <a:effectLst/>
                <a:latin typeface="source-serif-pro"/>
              </a:rPr>
              <a:t>Order.PackageShipped</a:t>
            </a:r>
            <a:r>
              <a:rPr lang="en-AU" b="0" i="0" dirty="0">
                <a:solidFill>
                  <a:srgbClr val="242424"/>
                </a:solidFill>
                <a:effectLst/>
                <a:latin typeface="source-serif-pro"/>
              </a:rPr>
              <a:t>) and a package shipped for a stock transfer between 2 fulfillment centres (</a:t>
            </a:r>
            <a:r>
              <a:rPr lang="en-AU" b="0" i="1" dirty="0" err="1">
                <a:solidFill>
                  <a:srgbClr val="242424"/>
                </a:solidFill>
                <a:effectLst/>
                <a:latin typeface="source-serif-pro"/>
              </a:rPr>
              <a:t>StockTransfer.PackageShipped</a:t>
            </a:r>
            <a:r>
              <a:rPr lang="en-AU" b="0" i="0" dirty="0">
                <a:solidFill>
                  <a:srgbClr val="242424"/>
                </a:solidFill>
                <a:effectLst/>
                <a:latin typeface="source-serif-pro"/>
              </a:rPr>
              <a:t>).</a:t>
            </a:r>
          </a:p>
          <a:p>
            <a:pPr algn="l">
              <a:lnSpc>
                <a:spcPts val="1800"/>
              </a:lnSpc>
            </a:pPr>
            <a:endParaRPr lang="en-AU" b="1" i="0" dirty="0">
              <a:solidFill>
                <a:srgbClr val="242424"/>
              </a:solidFill>
              <a:effectLst/>
              <a:latin typeface="sohne"/>
            </a:endParaRPr>
          </a:p>
          <a:p>
            <a:pPr algn="l">
              <a:lnSpc>
                <a:spcPts val="1800"/>
              </a:lnSpc>
            </a:pPr>
            <a:r>
              <a:rPr lang="en-AU" b="1" i="0" dirty="0">
                <a:solidFill>
                  <a:srgbClr val="242424"/>
                </a:solidFill>
                <a:effectLst/>
                <a:latin typeface="sohne"/>
              </a:rPr>
              <a:t>1. Event Version</a:t>
            </a:r>
          </a:p>
          <a:p>
            <a:pPr algn="l">
              <a:lnSpc>
                <a:spcPts val="2400"/>
              </a:lnSpc>
            </a:pPr>
            <a:r>
              <a:rPr lang="en-AU" b="0" i="0" dirty="0">
                <a:solidFill>
                  <a:srgbClr val="242424"/>
                </a:solidFill>
                <a:effectLst/>
                <a:latin typeface="source-serif-pro"/>
              </a:rPr>
              <a:t>Event versions allow our system to grow and evolve over time.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1" i="0" dirty="0">
              <a:solidFill>
                <a:srgbClr val="242424"/>
              </a:solidFill>
              <a:effectLst/>
              <a:latin typeface="so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b="1" i="0" dirty="0">
                <a:solidFill>
                  <a:srgbClr val="242424"/>
                </a:solidFill>
                <a:effectLst/>
                <a:latin typeface="sohne"/>
              </a:rPr>
              <a:t>2. Sequence Number</a:t>
            </a:r>
          </a:p>
          <a:p>
            <a:r>
              <a:rPr lang="en-AU" b="0" i="0" dirty="0">
                <a:solidFill>
                  <a:srgbClr val="242424"/>
                </a:solidFill>
                <a:effectLst/>
                <a:latin typeface="source-serif-pro"/>
              </a:rPr>
              <a:t>a number that increases by one for each new event in a </a:t>
            </a:r>
            <a:r>
              <a:rPr lang="en-AU" b="0" i="1" dirty="0">
                <a:solidFill>
                  <a:srgbClr val="242424"/>
                </a:solidFill>
                <a:effectLst/>
                <a:latin typeface="source-serif-pro"/>
              </a:rPr>
              <a:t>single</a:t>
            </a:r>
            <a:r>
              <a:rPr lang="en-AU" b="0" i="0" dirty="0">
                <a:solidFill>
                  <a:srgbClr val="242424"/>
                </a:solidFill>
                <a:effectLst/>
                <a:latin typeface="source-serif-pro"/>
              </a:rPr>
              <a:t> aggregate</a:t>
            </a:r>
            <a:endParaRPr lang="en-AU" dirty="0"/>
          </a:p>
        </p:txBody>
      </p:sp>
      <p:sp>
        <p:nvSpPr>
          <p:cNvPr id="4" name="Slide Number Placeholder 3"/>
          <p:cNvSpPr>
            <a:spLocks noGrp="1"/>
          </p:cNvSpPr>
          <p:nvPr>
            <p:ph type="sldNum" sz="quarter" idx="5"/>
          </p:nvPr>
        </p:nvSpPr>
        <p:spPr/>
        <p:txBody>
          <a:bodyPr/>
          <a:lstStyle/>
          <a:p>
            <a:fld id="{B968E549-D0CC-4F05-9935-1FFA6083C12D}" type="slidenum">
              <a:rPr lang="en-AU" smtClean="0"/>
              <a:t>6</a:t>
            </a:fld>
            <a:endParaRPr lang="en-AU"/>
          </a:p>
        </p:txBody>
      </p:sp>
    </p:spTree>
    <p:extLst>
      <p:ext uri="{BB962C8B-B14F-4D97-AF65-F5344CB8AC3E}">
        <p14:creationId xmlns:p14="http://schemas.microsoft.com/office/powerpoint/2010/main" val="3712723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r>
              <a:rPr lang="en-AU" b="0" i="0" dirty="0">
                <a:solidFill>
                  <a:srgbClr val="333333"/>
                </a:solidFill>
                <a:effectLst/>
                <a:latin typeface="Helvetica Neue"/>
              </a:rPr>
              <a:t>Saving an event is a single operation, it is inherently atomic. </a:t>
            </a:r>
          </a:p>
          <a:p>
            <a:r>
              <a:rPr lang="en-AU" b="0" i="0" dirty="0">
                <a:solidFill>
                  <a:srgbClr val="333333"/>
                </a:solidFill>
                <a:effectLst/>
                <a:latin typeface="Helvetica Neue"/>
              </a:rPr>
              <a:t>The application reconstructs an entity’s current state by replaying the events.</a:t>
            </a:r>
            <a:endParaRPr lang="en-AU" dirty="0"/>
          </a:p>
          <a:p>
            <a:endParaRPr lang="en-AU" b="0" i="0" dirty="0">
              <a:solidFill>
                <a:srgbClr val="333333"/>
              </a:solidFill>
              <a:effectLst/>
              <a:latin typeface="Helvetica Neue"/>
            </a:endParaRPr>
          </a:p>
          <a:p>
            <a:pPr marL="171450" indent="-171450">
              <a:buFont typeface="Arial" panose="020B0604020202020204" pitchFamily="34" charset="0"/>
              <a:buChar char="•"/>
            </a:pPr>
            <a:r>
              <a:rPr lang="en-AU" b="0" i="0" dirty="0">
                <a:solidFill>
                  <a:srgbClr val="333333"/>
                </a:solidFill>
                <a:effectLst/>
                <a:latin typeface="Helvetica Neue"/>
              </a:rPr>
              <a:t>Applications persist events in an event store, which is a database of events. </a:t>
            </a:r>
          </a:p>
          <a:p>
            <a:pPr marL="171450" indent="-171450">
              <a:buFont typeface="Arial" panose="020B0604020202020204" pitchFamily="34" charset="0"/>
              <a:buChar char="•"/>
            </a:pPr>
            <a:r>
              <a:rPr lang="en-AU" b="0" i="0" dirty="0">
                <a:solidFill>
                  <a:srgbClr val="333333"/>
                </a:solidFill>
                <a:effectLst/>
                <a:latin typeface="Helvetica Neue"/>
              </a:rPr>
              <a:t>The store has an API for adding and retrieving an entity’s events. </a:t>
            </a:r>
          </a:p>
          <a:p>
            <a:pPr marL="171450" indent="-171450">
              <a:buFont typeface="Arial" panose="020B0604020202020204" pitchFamily="34" charset="0"/>
              <a:buChar char="•"/>
            </a:pPr>
            <a:r>
              <a:rPr lang="en-AU" b="0" i="0" dirty="0">
                <a:solidFill>
                  <a:srgbClr val="333333"/>
                </a:solidFill>
                <a:effectLst/>
                <a:latin typeface="Helvetica Neue"/>
              </a:rPr>
              <a:t>The event store also behaves like a message broker. </a:t>
            </a:r>
          </a:p>
          <a:p>
            <a:pPr marL="171450" indent="-171450">
              <a:buFont typeface="Arial" panose="020B0604020202020204" pitchFamily="34" charset="0"/>
              <a:buChar char="•"/>
            </a:pPr>
            <a:r>
              <a:rPr lang="en-AU" b="0" i="0" dirty="0">
                <a:solidFill>
                  <a:srgbClr val="333333"/>
                </a:solidFill>
                <a:effectLst/>
                <a:latin typeface="Helvetica Neue"/>
              </a:rPr>
              <a:t>It provides an API that enables services to subscribe to events. </a:t>
            </a:r>
          </a:p>
          <a:p>
            <a:pPr marL="171450" indent="-171450">
              <a:buFont typeface="Arial" panose="020B0604020202020204" pitchFamily="34" charset="0"/>
              <a:buChar char="•"/>
            </a:pPr>
            <a:r>
              <a:rPr lang="en-AU" b="0" i="0" dirty="0">
                <a:solidFill>
                  <a:srgbClr val="333333"/>
                </a:solidFill>
                <a:effectLst/>
                <a:latin typeface="Helvetica Neue"/>
              </a:rPr>
              <a:t>When a service saves an event in the event store, it is delivered to all interested subscribers.</a:t>
            </a:r>
          </a:p>
          <a:p>
            <a:pPr marL="171450" indent="-171450">
              <a:buFont typeface="Arial" panose="020B0604020202020204" pitchFamily="34" charset="0"/>
              <a:buChar char="•"/>
            </a:pPr>
            <a:endParaRPr lang="en-AU" b="0" i="0" dirty="0">
              <a:solidFill>
                <a:srgbClr val="333333"/>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b="0" i="0" dirty="0">
                <a:solidFill>
                  <a:srgbClr val="E6E6E6"/>
                </a:solidFill>
                <a:effectLst/>
                <a:latin typeface="Segoe UI" panose="020B0502040204020203" pitchFamily="34" charset="0"/>
              </a:rPr>
              <a:t>Application state is stored as a sequence of events. Each event represents a set of changes to the data. The current state is constructed by replaying the events.</a:t>
            </a:r>
            <a:endParaRPr lang="en-AU" dirty="0"/>
          </a:p>
          <a:p>
            <a:pPr marL="0" indent="0">
              <a:buFont typeface="Arial" panose="020B0604020202020204" pitchFamily="34" charset="0"/>
              <a:buNone/>
            </a:pPr>
            <a:endParaRPr lang="en-AU" b="0" i="0" dirty="0">
              <a:solidFill>
                <a:srgbClr val="333333"/>
              </a:solidFill>
              <a:effectLst/>
              <a:latin typeface="Helvetica Neue"/>
            </a:endParaRPr>
          </a:p>
          <a:p>
            <a:pPr marL="0" indent="0">
              <a:buFont typeface="Arial" panose="020B0604020202020204" pitchFamily="34" charset="0"/>
              <a:buNone/>
            </a:pPr>
            <a:r>
              <a:rPr lang="en-AU" dirty="0">
                <a:hlinkClick r:id="rId3"/>
              </a:rPr>
              <a:t>Pattern: Event sourcing</a:t>
            </a:r>
            <a:endParaRPr lang="en-AU" dirty="0"/>
          </a:p>
        </p:txBody>
      </p:sp>
      <p:sp>
        <p:nvSpPr>
          <p:cNvPr id="4" name="Slide Number Placeholder 3"/>
          <p:cNvSpPr>
            <a:spLocks noGrp="1"/>
          </p:cNvSpPr>
          <p:nvPr>
            <p:ph type="sldNum" sz="quarter" idx="5"/>
          </p:nvPr>
        </p:nvSpPr>
        <p:spPr/>
        <p:txBody>
          <a:bodyPr/>
          <a:lstStyle/>
          <a:p>
            <a:fld id="{B968E549-D0CC-4F05-9935-1FFA6083C12D}" type="slidenum">
              <a:rPr lang="en-AU" smtClean="0"/>
              <a:t>7</a:t>
            </a:fld>
            <a:endParaRPr lang="en-AU"/>
          </a:p>
        </p:txBody>
      </p:sp>
    </p:spTree>
    <p:extLst>
      <p:ext uri="{BB962C8B-B14F-4D97-AF65-F5344CB8AC3E}">
        <p14:creationId xmlns:p14="http://schemas.microsoft.com/office/powerpoint/2010/main" val="2832662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hlinkClick r:id="rId3"/>
              </a:rPr>
              <a:t>eventuate-examples/eventuate-examples-java-spring-</a:t>
            </a:r>
            <a:r>
              <a:rPr lang="en-AU" dirty="0" err="1">
                <a:hlinkClick r:id="rId3"/>
              </a:rPr>
              <a:t>todo</a:t>
            </a:r>
            <a:r>
              <a:rPr lang="en-AU" dirty="0">
                <a:hlinkClick r:id="rId3"/>
              </a:rPr>
              <a:t>-list: A Java and Spring Boot Todo list application built using Eventuate</a:t>
            </a:r>
            <a:endParaRPr lang="en-AU" dirty="0"/>
          </a:p>
          <a:p>
            <a:endParaRPr lang="en-AU" dirty="0"/>
          </a:p>
          <a:p>
            <a:endParaRPr lang="en-AU" dirty="0"/>
          </a:p>
        </p:txBody>
      </p:sp>
      <p:sp>
        <p:nvSpPr>
          <p:cNvPr id="4" name="Slide Number Placeholder 3"/>
          <p:cNvSpPr>
            <a:spLocks noGrp="1"/>
          </p:cNvSpPr>
          <p:nvPr>
            <p:ph type="sldNum" sz="quarter" idx="5"/>
          </p:nvPr>
        </p:nvSpPr>
        <p:spPr/>
        <p:txBody>
          <a:bodyPr/>
          <a:lstStyle/>
          <a:p>
            <a:fld id="{B968E549-D0CC-4F05-9935-1FFA6083C12D}" type="slidenum">
              <a:rPr lang="en-AU" smtClean="0"/>
              <a:t>9</a:t>
            </a:fld>
            <a:endParaRPr lang="en-AU"/>
          </a:p>
        </p:txBody>
      </p:sp>
    </p:spTree>
    <p:extLst>
      <p:ext uri="{BB962C8B-B14F-4D97-AF65-F5344CB8AC3E}">
        <p14:creationId xmlns:p14="http://schemas.microsoft.com/office/powerpoint/2010/main" val="373111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Aft>
                <a:spcPts val="1200"/>
              </a:spcAft>
            </a:pPr>
            <a:r>
              <a:rPr lang="en-US" b="0" i="0" dirty="0">
                <a:solidFill>
                  <a:srgbClr val="C9D1D9"/>
                </a:solidFill>
                <a:effectLst/>
                <a:latin typeface="-apple-system"/>
              </a:rPr>
              <a:t>Event-driven architecture (EDA) is often considered the "holy grail" of system design.</a:t>
            </a:r>
          </a:p>
          <a:p>
            <a:pPr algn="l">
              <a:spcAft>
                <a:spcPts val="1200"/>
              </a:spcAft>
            </a:pPr>
            <a:endParaRPr lang="en-US" b="0" i="0" dirty="0">
              <a:solidFill>
                <a:srgbClr val="C9D1D9"/>
              </a:solidFill>
              <a:effectLst/>
              <a:latin typeface="-apple-system"/>
            </a:endParaRPr>
          </a:p>
          <a:p>
            <a:pPr algn="l">
              <a:spcAft>
                <a:spcPts val="1200"/>
              </a:spcAft>
            </a:pPr>
            <a:r>
              <a:rPr lang="en-US" b="0" i="0" dirty="0">
                <a:solidFill>
                  <a:srgbClr val="C9D1D9"/>
                </a:solidFill>
                <a:effectLst/>
                <a:latin typeface="-apple-system"/>
              </a:rPr>
              <a:t>Why? Because it enables asynchronous, decoupled, persistent, fault-tolerant, and scalable systems.</a:t>
            </a:r>
          </a:p>
          <a:p>
            <a:endParaRPr lang="en-AU" dirty="0"/>
          </a:p>
        </p:txBody>
      </p:sp>
      <p:sp>
        <p:nvSpPr>
          <p:cNvPr id="4" name="Slide Number Placeholder 3"/>
          <p:cNvSpPr>
            <a:spLocks noGrp="1"/>
          </p:cNvSpPr>
          <p:nvPr>
            <p:ph type="sldNum" sz="quarter" idx="5"/>
          </p:nvPr>
        </p:nvSpPr>
        <p:spPr/>
        <p:txBody>
          <a:bodyPr/>
          <a:lstStyle/>
          <a:p>
            <a:fld id="{B968E549-D0CC-4F05-9935-1FFA6083C12D}" type="slidenum">
              <a:rPr lang="en-AU" smtClean="0"/>
              <a:t>11</a:t>
            </a:fld>
            <a:endParaRPr lang="en-AU"/>
          </a:p>
        </p:txBody>
      </p:sp>
    </p:spTree>
    <p:extLst>
      <p:ext uri="{BB962C8B-B14F-4D97-AF65-F5344CB8AC3E}">
        <p14:creationId xmlns:p14="http://schemas.microsoft.com/office/powerpoint/2010/main" val="1263407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2C6E2-0585-B3A0-5EE2-CFB5D670FB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C6753CF6-EB7A-368A-0467-4A94E38F42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728976C3-10EA-788C-F392-531C5E556758}"/>
              </a:ext>
            </a:extLst>
          </p:cNvPr>
          <p:cNvSpPr>
            <a:spLocks noGrp="1"/>
          </p:cNvSpPr>
          <p:nvPr>
            <p:ph type="dt" sz="half" idx="10"/>
          </p:nvPr>
        </p:nvSpPr>
        <p:spPr/>
        <p:txBody>
          <a:bodyPr/>
          <a:lstStyle/>
          <a:p>
            <a:fld id="{A63B5C04-C158-47A6-A5EA-7EEED54CE38C}" type="datetimeFigureOut">
              <a:rPr lang="en-AU" smtClean="0"/>
              <a:t>31/12/2024</a:t>
            </a:fld>
            <a:endParaRPr lang="en-AU"/>
          </a:p>
        </p:txBody>
      </p:sp>
      <p:sp>
        <p:nvSpPr>
          <p:cNvPr id="5" name="Footer Placeholder 4">
            <a:extLst>
              <a:ext uri="{FF2B5EF4-FFF2-40B4-BE49-F238E27FC236}">
                <a16:creationId xmlns:a16="http://schemas.microsoft.com/office/drawing/2014/main" id="{6A134686-EBD6-3F37-705F-1F1228DA067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F51BD73-FBB4-1EF6-ED7C-EE17598ACD2F}"/>
              </a:ext>
            </a:extLst>
          </p:cNvPr>
          <p:cNvSpPr>
            <a:spLocks noGrp="1"/>
          </p:cNvSpPr>
          <p:nvPr>
            <p:ph type="sldNum" sz="quarter" idx="12"/>
          </p:nvPr>
        </p:nvSpPr>
        <p:spPr/>
        <p:txBody>
          <a:bodyPr/>
          <a:lstStyle/>
          <a:p>
            <a:fld id="{1D28FFA0-FFE0-459C-B7A1-572EF9A66E90}" type="slidenum">
              <a:rPr lang="en-AU" smtClean="0"/>
              <a:t>‹#›</a:t>
            </a:fld>
            <a:endParaRPr lang="en-AU"/>
          </a:p>
        </p:txBody>
      </p:sp>
    </p:spTree>
    <p:extLst>
      <p:ext uri="{BB962C8B-B14F-4D97-AF65-F5344CB8AC3E}">
        <p14:creationId xmlns:p14="http://schemas.microsoft.com/office/powerpoint/2010/main" val="381063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5E04D-EDB0-AC9F-2DE9-F8C6E048A0F8}"/>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5A12D2FC-4A9F-92B8-7FF6-DD3793BF62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CC755A3-8B1E-5F56-84EE-E32EE7C9FBE1}"/>
              </a:ext>
            </a:extLst>
          </p:cNvPr>
          <p:cNvSpPr>
            <a:spLocks noGrp="1"/>
          </p:cNvSpPr>
          <p:nvPr>
            <p:ph type="dt" sz="half" idx="10"/>
          </p:nvPr>
        </p:nvSpPr>
        <p:spPr/>
        <p:txBody>
          <a:bodyPr/>
          <a:lstStyle/>
          <a:p>
            <a:fld id="{A63B5C04-C158-47A6-A5EA-7EEED54CE38C}" type="datetimeFigureOut">
              <a:rPr lang="en-AU" smtClean="0"/>
              <a:t>31/12/2024</a:t>
            </a:fld>
            <a:endParaRPr lang="en-AU"/>
          </a:p>
        </p:txBody>
      </p:sp>
      <p:sp>
        <p:nvSpPr>
          <p:cNvPr id="5" name="Footer Placeholder 4">
            <a:extLst>
              <a:ext uri="{FF2B5EF4-FFF2-40B4-BE49-F238E27FC236}">
                <a16:creationId xmlns:a16="http://schemas.microsoft.com/office/drawing/2014/main" id="{A0FB2B6D-3526-0A36-746C-A5DE2C8EBB1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5D0F70E-A06E-D2C4-3A20-872020F1A6A6}"/>
              </a:ext>
            </a:extLst>
          </p:cNvPr>
          <p:cNvSpPr>
            <a:spLocks noGrp="1"/>
          </p:cNvSpPr>
          <p:nvPr>
            <p:ph type="sldNum" sz="quarter" idx="12"/>
          </p:nvPr>
        </p:nvSpPr>
        <p:spPr/>
        <p:txBody>
          <a:bodyPr/>
          <a:lstStyle/>
          <a:p>
            <a:fld id="{1D28FFA0-FFE0-459C-B7A1-572EF9A66E90}" type="slidenum">
              <a:rPr lang="en-AU" smtClean="0"/>
              <a:t>‹#›</a:t>
            </a:fld>
            <a:endParaRPr lang="en-AU"/>
          </a:p>
        </p:txBody>
      </p:sp>
    </p:spTree>
    <p:extLst>
      <p:ext uri="{BB962C8B-B14F-4D97-AF65-F5344CB8AC3E}">
        <p14:creationId xmlns:p14="http://schemas.microsoft.com/office/powerpoint/2010/main" val="4173159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18C91F-3385-7218-8461-16A6C7202A8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BC692E9D-47A3-8474-1A06-8AF7D6D961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9A7E7B0-DDD3-90B8-2D91-022C39920FE4}"/>
              </a:ext>
            </a:extLst>
          </p:cNvPr>
          <p:cNvSpPr>
            <a:spLocks noGrp="1"/>
          </p:cNvSpPr>
          <p:nvPr>
            <p:ph type="dt" sz="half" idx="10"/>
          </p:nvPr>
        </p:nvSpPr>
        <p:spPr/>
        <p:txBody>
          <a:bodyPr/>
          <a:lstStyle/>
          <a:p>
            <a:fld id="{A63B5C04-C158-47A6-A5EA-7EEED54CE38C}" type="datetimeFigureOut">
              <a:rPr lang="en-AU" smtClean="0"/>
              <a:t>31/12/2024</a:t>
            </a:fld>
            <a:endParaRPr lang="en-AU"/>
          </a:p>
        </p:txBody>
      </p:sp>
      <p:sp>
        <p:nvSpPr>
          <p:cNvPr id="5" name="Footer Placeholder 4">
            <a:extLst>
              <a:ext uri="{FF2B5EF4-FFF2-40B4-BE49-F238E27FC236}">
                <a16:creationId xmlns:a16="http://schemas.microsoft.com/office/drawing/2014/main" id="{84E79AE0-5012-BA4F-DAA0-3858BFFA804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F13EE24-C868-F960-589B-2529791D0DCE}"/>
              </a:ext>
            </a:extLst>
          </p:cNvPr>
          <p:cNvSpPr>
            <a:spLocks noGrp="1"/>
          </p:cNvSpPr>
          <p:nvPr>
            <p:ph type="sldNum" sz="quarter" idx="12"/>
          </p:nvPr>
        </p:nvSpPr>
        <p:spPr/>
        <p:txBody>
          <a:bodyPr/>
          <a:lstStyle/>
          <a:p>
            <a:fld id="{1D28FFA0-FFE0-459C-B7A1-572EF9A66E90}" type="slidenum">
              <a:rPr lang="en-AU" smtClean="0"/>
              <a:t>‹#›</a:t>
            </a:fld>
            <a:endParaRPr lang="en-AU"/>
          </a:p>
        </p:txBody>
      </p:sp>
    </p:spTree>
    <p:extLst>
      <p:ext uri="{BB962C8B-B14F-4D97-AF65-F5344CB8AC3E}">
        <p14:creationId xmlns:p14="http://schemas.microsoft.com/office/powerpoint/2010/main" val="3394787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0063F-3F4B-FCB4-AB34-8D822DAD56C6}"/>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D2F2B855-CD73-43A5-C502-EBEB4DBCE7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BDCA7A8-E763-D164-310A-0C6D2150CC04}"/>
              </a:ext>
            </a:extLst>
          </p:cNvPr>
          <p:cNvSpPr>
            <a:spLocks noGrp="1"/>
          </p:cNvSpPr>
          <p:nvPr>
            <p:ph type="dt" sz="half" idx="10"/>
          </p:nvPr>
        </p:nvSpPr>
        <p:spPr/>
        <p:txBody>
          <a:bodyPr/>
          <a:lstStyle/>
          <a:p>
            <a:fld id="{A63B5C04-C158-47A6-A5EA-7EEED54CE38C}" type="datetimeFigureOut">
              <a:rPr lang="en-AU" smtClean="0"/>
              <a:t>31/12/2024</a:t>
            </a:fld>
            <a:endParaRPr lang="en-AU"/>
          </a:p>
        </p:txBody>
      </p:sp>
      <p:sp>
        <p:nvSpPr>
          <p:cNvPr id="5" name="Footer Placeholder 4">
            <a:extLst>
              <a:ext uri="{FF2B5EF4-FFF2-40B4-BE49-F238E27FC236}">
                <a16:creationId xmlns:a16="http://schemas.microsoft.com/office/drawing/2014/main" id="{526331DF-5834-E154-0596-0EDC217D2EE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A7BA4DF-2AFF-0183-0DE3-F8AB049BC7C3}"/>
              </a:ext>
            </a:extLst>
          </p:cNvPr>
          <p:cNvSpPr>
            <a:spLocks noGrp="1"/>
          </p:cNvSpPr>
          <p:nvPr>
            <p:ph type="sldNum" sz="quarter" idx="12"/>
          </p:nvPr>
        </p:nvSpPr>
        <p:spPr/>
        <p:txBody>
          <a:bodyPr/>
          <a:lstStyle/>
          <a:p>
            <a:fld id="{1D28FFA0-FFE0-459C-B7A1-572EF9A66E90}" type="slidenum">
              <a:rPr lang="en-AU" smtClean="0"/>
              <a:t>‹#›</a:t>
            </a:fld>
            <a:endParaRPr lang="en-AU"/>
          </a:p>
        </p:txBody>
      </p:sp>
    </p:spTree>
    <p:extLst>
      <p:ext uri="{BB962C8B-B14F-4D97-AF65-F5344CB8AC3E}">
        <p14:creationId xmlns:p14="http://schemas.microsoft.com/office/powerpoint/2010/main" val="2618147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DA37A-3118-E5CE-6526-D80150D7B7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D683E67D-6C04-869B-7680-8DBC6EF55A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A2004E-56DA-AACB-EDCA-55C3CCC98DD2}"/>
              </a:ext>
            </a:extLst>
          </p:cNvPr>
          <p:cNvSpPr>
            <a:spLocks noGrp="1"/>
          </p:cNvSpPr>
          <p:nvPr>
            <p:ph type="dt" sz="half" idx="10"/>
          </p:nvPr>
        </p:nvSpPr>
        <p:spPr/>
        <p:txBody>
          <a:bodyPr/>
          <a:lstStyle/>
          <a:p>
            <a:fld id="{A63B5C04-C158-47A6-A5EA-7EEED54CE38C}" type="datetimeFigureOut">
              <a:rPr lang="en-AU" smtClean="0"/>
              <a:t>31/12/2024</a:t>
            </a:fld>
            <a:endParaRPr lang="en-AU"/>
          </a:p>
        </p:txBody>
      </p:sp>
      <p:sp>
        <p:nvSpPr>
          <p:cNvPr id="5" name="Footer Placeholder 4">
            <a:extLst>
              <a:ext uri="{FF2B5EF4-FFF2-40B4-BE49-F238E27FC236}">
                <a16:creationId xmlns:a16="http://schemas.microsoft.com/office/drawing/2014/main" id="{F36DCCF5-B9FF-8AD6-6A62-022B65D0378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294F2A9-4CB4-5F42-66A6-CC68D16EAC31}"/>
              </a:ext>
            </a:extLst>
          </p:cNvPr>
          <p:cNvSpPr>
            <a:spLocks noGrp="1"/>
          </p:cNvSpPr>
          <p:nvPr>
            <p:ph type="sldNum" sz="quarter" idx="12"/>
          </p:nvPr>
        </p:nvSpPr>
        <p:spPr/>
        <p:txBody>
          <a:bodyPr/>
          <a:lstStyle/>
          <a:p>
            <a:fld id="{1D28FFA0-FFE0-459C-B7A1-572EF9A66E90}" type="slidenum">
              <a:rPr lang="en-AU" smtClean="0"/>
              <a:t>‹#›</a:t>
            </a:fld>
            <a:endParaRPr lang="en-AU"/>
          </a:p>
        </p:txBody>
      </p:sp>
    </p:spTree>
    <p:extLst>
      <p:ext uri="{BB962C8B-B14F-4D97-AF65-F5344CB8AC3E}">
        <p14:creationId xmlns:p14="http://schemas.microsoft.com/office/powerpoint/2010/main" val="4215215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AF6A7-F666-3D1A-7EF5-3D417B93522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63A9FAB-F7AE-29B9-F659-48A5CB3D8D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26AC33B8-F920-08F3-7FDF-26A51496A6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660D8B1B-4E65-9873-09BC-001B9482DB97}"/>
              </a:ext>
            </a:extLst>
          </p:cNvPr>
          <p:cNvSpPr>
            <a:spLocks noGrp="1"/>
          </p:cNvSpPr>
          <p:nvPr>
            <p:ph type="dt" sz="half" idx="10"/>
          </p:nvPr>
        </p:nvSpPr>
        <p:spPr/>
        <p:txBody>
          <a:bodyPr/>
          <a:lstStyle/>
          <a:p>
            <a:fld id="{A63B5C04-C158-47A6-A5EA-7EEED54CE38C}" type="datetimeFigureOut">
              <a:rPr lang="en-AU" smtClean="0"/>
              <a:t>31/12/2024</a:t>
            </a:fld>
            <a:endParaRPr lang="en-AU"/>
          </a:p>
        </p:txBody>
      </p:sp>
      <p:sp>
        <p:nvSpPr>
          <p:cNvPr id="6" name="Footer Placeholder 5">
            <a:extLst>
              <a:ext uri="{FF2B5EF4-FFF2-40B4-BE49-F238E27FC236}">
                <a16:creationId xmlns:a16="http://schemas.microsoft.com/office/drawing/2014/main" id="{14010A58-9C79-BE8D-4DB6-FCA7ECB45879}"/>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21DFAA2-A4AC-11A3-5E4E-867CBF646001}"/>
              </a:ext>
            </a:extLst>
          </p:cNvPr>
          <p:cNvSpPr>
            <a:spLocks noGrp="1"/>
          </p:cNvSpPr>
          <p:nvPr>
            <p:ph type="sldNum" sz="quarter" idx="12"/>
          </p:nvPr>
        </p:nvSpPr>
        <p:spPr/>
        <p:txBody>
          <a:bodyPr/>
          <a:lstStyle/>
          <a:p>
            <a:fld id="{1D28FFA0-FFE0-459C-B7A1-572EF9A66E90}" type="slidenum">
              <a:rPr lang="en-AU" smtClean="0"/>
              <a:t>‹#›</a:t>
            </a:fld>
            <a:endParaRPr lang="en-AU"/>
          </a:p>
        </p:txBody>
      </p:sp>
    </p:spTree>
    <p:extLst>
      <p:ext uri="{BB962C8B-B14F-4D97-AF65-F5344CB8AC3E}">
        <p14:creationId xmlns:p14="http://schemas.microsoft.com/office/powerpoint/2010/main" val="1355656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3AF6C-E564-2759-9FC1-BD0BAA8C6D4B}"/>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52C0AF2-1D70-211A-2A33-5E639D125A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BC2E07-9C3C-5F95-9468-FFFCE3A324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3BCD168E-45B7-9B57-2F50-602C039AA6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5E7FDB-0892-29A1-6874-E804F7B438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B3F077F8-C081-ECC6-E318-184141A18159}"/>
              </a:ext>
            </a:extLst>
          </p:cNvPr>
          <p:cNvSpPr>
            <a:spLocks noGrp="1"/>
          </p:cNvSpPr>
          <p:nvPr>
            <p:ph type="dt" sz="half" idx="10"/>
          </p:nvPr>
        </p:nvSpPr>
        <p:spPr/>
        <p:txBody>
          <a:bodyPr/>
          <a:lstStyle/>
          <a:p>
            <a:fld id="{A63B5C04-C158-47A6-A5EA-7EEED54CE38C}" type="datetimeFigureOut">
              <a:rPr lang="en-AU" smtClean="0"/>
              <a:t>31/12/2024</a:t>
            </a:fld>
            <a:endParaRPr lang="en-AU"/>
          </a:p>
        </p:txBody>
      </p:sp>
      <p:sp>
        <p:nvSpPr>
          <p:cNvPr id="8" name="Footer Placeholder 7">
            <a:extLst>
              <a:ext uri="{FF2B5EF4-FFF2-40B4-BE49-F238E27FC236}">
                <a16:creationId xmlns:a16="http://schemas.microsoft.com/office/drawing/2014/main" id="{DB5A7973-41CC-A5C9-1D54-D05CFA0AA736}"/>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0E73A5B1-F957-C7E9-7786-EE3138047F1A}"/>
              </a:ext>
            </a:extLst>
          </p:cNvPr>
          <p:cNvSpPr>
            <a:spLocks noGrp="1"/>
          </p:cNvSpPr>
          <p:nvPr>
            <p:ph type="sldNum" sz="quarter" idx="12"/>
          </p:nvPr>
        </p:nvSpPr>
        <p:spPr/>
        <p:txBody>
          <a:bodyPr/>
          <a:lstStyle/>
          <a:p>
            <a:fld id="{1D28FFA0-FFE0-459C-B7A1-572EF9A66E90}" type="slidenum">
              <a:rPr lang="en-AU" smtClean="0"/>
              <a:t>‹#›</a:t>
            </a:fld>
            <a:endParaRPr lang="en-AU"/>
          </a:p>
        </p:txBody>
      </p:sp>
    </p:spTree>
    <p:extLst>
      <p:ext uri="{BB962C8B-B14F-4D97-AF65-F5344CB8AC3E}">
        <p14:creationId xmlns:p14="http://schemas.microsoft.com/office/powerpoint/2010/main" val="1956465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ECF9E-CB46-3D37-216B-6457C25F833B}"/>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56CD2493-AB8D-EA71-D834-2F742EC672F2}"/>
              </a:ext>
            </a:extLst>
          </p:cNvPr>
          <p:cNvSpPr>
            <a:spLocks noGrp="1"/>
          </p:cNvSpPr>
          <p:nvPr>
            <p:ph type="dt" sz="half" idx="10"/>
          </p:nvPr>
        </p:nvSpPr>
        <p:spPr/>
        <p:txBody>
          <a:bodyPr/>
          <a:lstStyle/>
          <a:p>
            <a:fld id="{A63B5C04-C158-47A6-A5EA-7EEED54CE38C}" type="datetimeFigureOut">
              <a:rPr lang="en-AU" smtClean="0"/>
              <a:t>31/12/2024</a:t>
            </a:fld>
            <a:endParaRPr lang="en-AU"/>
          </a:p>
        </p:txBody>
      </p:sp>
      <p:sp>
        <p:nvSpPr>
          <p:cNvPr id="4" name="Footer Placeholder 3">
            <a:extLst>
              <a:ext uri="{FF2B5EF4-FFF2-40B4-BE49-F238E27FC236}">
                <a16:creationId xmlns:a16="http://schemas.microsoft.com/office/drawing/2014/main" id="{F3F0193C-34AF-ACB2-D490-937D6398A44A}"/>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5F126F59-B186-DE2D-E146-129EFFF554AC}"/>
              </a:ext>
            </a:extLst>
          </p:cNvPr>
          <p:cNvSpPr>
            <a:spLocks noGrp="1"/>
          </p:cNvSpPr>
          <p:nvPr>
            <p:ph type="sldNum" sz="quarter" idx="12"/>
          </p:nvPr>
        </p:nvSpPr>
        <p:spPr/>
        <p:txBody>
          <a:bodyPr/>
          <a:lstStyle/>
          <a:p>
            <a:fld id="{1D28FFA0-FFE0-459C-B7A1-572EF9A66E90}" type="slidenum">
              <a:rPr lang="en-AU" smtClean="0"/>
              <a:t>‹#›</a:t>
            </a:fld>
            <a:endParaRPr lang="en-AU"/>
          </a:p>
        </p:txBody>
      </p:sp>
    </p:spTree>
    <p:extLst>
      <p:ext uri="{BB962C8B-B14F-4D97-AF65-F5344CB8AC3E}">
        <p14:creationId xmlns:p14="http://schemas.microsoft.com/office/powerpoint/2010/main" val="3163352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1A1736-D223-5B91-A6C7-936E1726341B}"/>
              </a:ext>
            </a:extLst>
          </p:cNvPr>
          <p:cNvSpPr>
            <a:spLocks noGrp="1"/>
          </p:cNvSpPr>
          <p:nvPr>
            <p:ph type="dt" sz="half" idx="10"/>
          </p:nvPr>
        </p:nvSpPr>
        <p:spPr/>
        <p:txBody>
          <a:bodyPr/>
          <a:lstStyle/>
          <a:p>
            <a:fld id="{A63B5C04-C158-47A6-A5EA-7EEED54CE38C}" type="datetimeFigureOut">
              <a:rPr lang="en-AU" smtClean="0"/>
              <a:t>31/12/2024</a:t>
            </a:fld>
            <a:endParaRPr lang="en-AU"/>
          </a:p>
        </p:txBody>
      </p:sp>
      <p:sp>
        <p:nvSpPr>
          <p:cNvPr id="3" name="Footer Placeholder 2">
            <a:extLst>
              <a:ext uri="{FF2B5EF4-FFF2-40B4-BE49-F238E27FC236}">
                <a16:creationId xmlns:a16="http://schemas.microsoft.com/office/drawing/2014/main" id="{D1AD731D-E5B3-7CD7-A10A-4ED080D63B31}"/>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62761C9E-F064-B65E-D278-9C9BC82752A6}"/>
              </a:ext>
            </a:extLst>
          </p:cNvPr>
          <p:cNvSpPr>
            <a:spLocks noGrp="1"/>
          </p:cNvSpPr>
          <p:nvPr>
            <p:ph type="sldNum" sz="quarter" idx="12"/>
          </p:nvPr>
        </p:nvSpPr>
        <p:spPr/>
        <p:txBody>
          <a:bodyPr/>
          <a:lstStyle/>
          <a:p>
            <a:fld id="{1D28FFA0-FFE0-459C-B7A1-572EF9A66E90}" type="slidenum">
              <a:rPr lang="en-AU" smtClean="0"/>
              <a:t>‹#›</a:t>
            </a:fld>
            <a:endParaRPr lang="en-AU"/>
          </a:p>
        </p:txBody>
      </p:sp>
    </p:spTree>
    <p:extLst>
      <p:ext uri="{BB962C8B-B14F-4D97-AF65-F5344CB8AC3E}">
        <p14:creationId xmlns:p14="http://schemas.microsoft.com/office/powerpoint/2010/main" val="3676477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51A37-9F81-E737-F9F4-B38E557D07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BB78F633-136E-E2EE-1109-24B040E5E8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2D3EB0AC-67E3-3F4A-B7EA-3A2DE315D6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8762DC-6B15-37F8-1BC8-2A548EA64C52}"/>
              </a:ext>
            </a:extLst>
          </p:cNvPr>
          <p:cNvSpPr>
            <a:spLocks noGrp="1"/>
          </p:cNvSpPr>
          <p:nvPr>
            <p:ph type="dt" sz="half" idx="10"/>
          </p:nvPr>
        </p:nvSpPr>
        <p:spPr/>
        <p:txBody>
          <a:bodyPr/>
          <a:lstStyle/>
          <a:p>
            <a:fld id="{A63B5C04-C158-47A6-A5EA-7EEED54CE38C}" type="datetimeFigureOut">
              <a:rPr lang="en-AU" smtClean="0"/>
              <a:t>31/12/2024</a:t>
            </a:fld>
            <a:endParaRPr lang="en-AU"/>
          </a:p>
        </p:txBody>
      </p:sp>
      <p:sp>
        <p:nvSpPr>
          <p:cNvPr id="6" name="Footer Placeholder 5">
            <a:extLst>
              <a:ext uri="{FF2B5EF4-FFF2-40B4-BE49-F238E27FC236}">
                <a16:creationId xmlns:a16="http://schemas.microsoft.com/office/drawing/2014/main" id="{38C5C426-41BA-6A96-BEB7-BE1FB7FAAEF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7FA4C8F-9D93-AF1A-CD66-469F61A80185}"/>
              </a:ext>
            </a:extLst>
          </p:cNvPr>
          <p:cNvSpPr>
            <a:spLocks noGrp="1"/>
          </p:cNvSpPr>
          <p:nvPr>
            <p:ph type="sldNum" sz="quarter" idx="12"/>
          </p:nvPr>
        </p:nvSpPr>
        <p:spPr/>
        <p:txBody>
          <a:bodyPr/>
          <a:lstStyle/>
          <a:p>
            <a:fld id="{1D28FFA0-FFE0-459C-B7A1-572EF9A66E90}" type="slidenum">
              <a:rPr lang="en-AU" smtClean="0"/>
              <a:t>‹#›</a:t>
            </a:fld>
            <a:endParaRPr lang="en-AU"/>
          </a:p>
        </p:txBody>
      </p:sp>
    </p:spTree>
    <p:extLst>
      <p:ext uri="{BB962C8B-B14F-4D97-AF65-F5344CB8AC3E}">
        <p14:creationId xmlns:p14="http://schemas.microsoft.com/office/powerpoint/2010/main" val="1519087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D4242-9842-D531-6D6E-53E05526F5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D01FE601-5EBE-7F91-E1D7-008F309A43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7AEB7F0F-2B1F-AA80-9376-7AE02F3934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2948A5-0F14-0A0D-37D5-7FE166DDF2EC}"/>
              </a:ext>
            </a:extLst>
          </p:cNvPr>
          <p:cNvSpPr>
            <a:spLocks noGrp="1"/>
          </p:cNvSpPr>
          <p:nvPr>
            <p:ph type="dt" sz="half" idx="10"/>
          </p:nvPr>
        </p:nvSpPr>
        <p:spPr/>
        <p:txBody>
          <a:bodyPr/>
          <a:lstStyle/>
          <a:p>
            <a:fld id="{A63B5C04-C158-47A6-A5EA-7EEED54CE38C}" type="datetimeFigureOut">
              <a:rPr lang="en-AU" smtClean="0"/>
              <a:t>31/12/2024</a:t>
            </a:fld>
            <a:endParaRPr lang="en-AU"/>
          </a:p>
        </p:txBody>
      </p:sp>
      <p:sp>
        <p:nvSpPr>
          <p:cNvPr id="6" name="Footer Placeholder 5">
            <a:extLst>
              <a:ext uri="{FF2B5EF4-FFF2-40B4-BE49-F238E27FC236}">
                <a16:creationId xmlns:a16="http://schemas.microsoft.com/office/drawing/2014/main" id="{590D990C-C082-41FD-7D99-8F90258A55F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581E999-9C6C-B208-62DE-7D7B9F7E81C1}"/>
              </a:ext>
            </a:extLst>
          </p:cNvPr>
          <p:cNvSpPr>
            <a:spLocks noGrp="1"/>
          </p:cNvSpPr>
          <p:nvPr>
            <p:ph type="sldNum" sz="quarter" idx="12"/>
          </p:nvPr>
        </p:nvSpPr>
        <p:spPr/>
        <p:txBody>
          <a:bodyPr/>
          <a:lstStyle/>
          <a:p>
            <a:fld id="{1D28FFA0-FFE0-459C-B7A1-572EF9A66E90}" type="slidenum">
              <a:rPr lang="en-AU" smtClean="0"/>
              <a:t>‹#›</a:t>
            </a:fld>
            <a:endParaRPr lang="en-AU"/>
          </a:p>
        </p:txBody>
      </p:sp>
    </p:spTree>
    <p:extLst>
      <p:ext uri="{BB962C8B-B14F-4D97-AF65-F5344CB8AC3E}">
        <p14:creationId xmlns:p14="http://schemas.microsoft.com/office/powerpoint/2010/main" val="4060925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9DFA49-71F6-16CD-62ED-0ED4A71442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FB97B97C-32B8-29C4-2A7D-AAEDB4F9B6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FE39215-1D2F-EE21-8174-E9EE66F685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3B5C04-C158-47A6-A5EA-7EEED54CE38C}" type="datetimeFigureOut">
              <a:rPr lang="en-AU" smtClean="0"/>
              <a:t>31/12/2024</a:t>
            </a:fld>
            <a:endParaRPr lang="en-AU"/>
          </a:p>
        </p:txBody>
      </p:sp>
      <p:sp>
        <p:nvSpPr>
          <p:cNvPr id="5" name="Footer Placeholder 4">
            <a:extLst>
              <a:ext uri="{FF2B5EF4-FFF2-40B4-BE49-F238E27FC236}">
                <a16:creationId xmlns:a16="http://schemas.microsoft.com/office/drawing/2014/main" id="{46738AFB-8511-CBCD-6FAC-264B8C2C02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86AE23D4-5639-79E1-42B3-7760BE14E6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28FFA0-FFE0-459C-B7A1-572EF9A66E90}" type="slidenum">
              <a:rPr lang="en-AU" smtClean="0"/>
              <a:t>‹#›</a:t>
            </a:fld>
            <a:endParaRPr lang="en-AU"/>
          </a:p>
        </p:txBody>
      </p:sp>
    </p:spTree>
    <p:extLst>
      <p:ext uri="{BB962C8B-B14F-4D97-AF65-F5344CB8AC3E}">
        <p14:creationId xmlns:p14="http://schemas.microsoft.com/office/powerpoint/2010/main" val="10222930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eventstorming.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cqrsjourney.github.io/"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BAE51-120D-C5F8-D682-89530F869C0F}"/>
              </a:ext>
            </a:extLst>
          </p:cNvPr>
          <p:cNvSpPr>
            <a:spLocks noGrp="1"/>
          </p:cNvSpPr>
          <p:nvPr>
            <p:ph type="ctrTitle"/>
          </p:nvPr>
        </p:nvSpPr>
        <p:spPr>
          <a:xfrm>
            <a:off x="1524000" y="1122363"/>
            <a:ext cx="9144000" cy="1607680"/>
          </a:xfrm>
        </p:spPr>
        <p:txBody>
          <a:bodyPr/>
          <a:lstStyle/>
          <a:p>
            <a:r>
              <a:rPr lang="en-AU" dirty="0"/>
              <a:t>Event Driven Architecture</a:t>
            </a:r>
          </a:p>
        </p:txBody>
      </p:sp>
      <p:sp>
        <p:nvSpPr>
          <p:cNvPr id="3" name="Subtitle 2">
            <a:extLst>
              <a:ext uri="{FF2B5EF4-FFF2-40B4-BE49-F238E27FC236}">
                <a16:creationId xmlns:a16="http://schemas.microsoft.com/office/drawing/2014/main" id="{F7DA12EA-CDE9-BED8-21D6-6C20CA5BAE44}"/>
              </a:ext>
            </a:extLst>
          </p:cNvPr>
          <p:cNvSpPr>
            <a:spLocks noGrp="1"/>
          </p:cNvSpPr>
          <p:nvPr>
            <p:ph type="subTitle" idx="1"/>
          </p:nvPr>
        </p:nvSpPr>
        <p:spPr>
          <a:xfrm>
            <a:off x="1524000" y="3602037"/>
            <a:ext cx="9144000" cy="2535625"/>
          </a:xfrm>
        </p:spPr>
        <p:txBody>
          <a:bodyPr>
            <a:normAutofit/>
          </a:bodyPr>
          <a:lstStyle/>
          <a:p>
            <a:r>
              <a:rPr lang="en-AU" dirty="0"/>
              <a:t>“Store the Change not the Value”</a:t>
            </a:r>
          </a:p>
        </p:txBody>
      </p:sp>
    </p:spTree>
    <p:extLst>
      <p:ext uri="{BB962C8B-B14F-4D97-AF65-F5344CB8AC3E}">
        <p14:creationId xmlns:p14="http://schemas.microsoft.com/office/powerpoint/2010/main" val="2601661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101D6-1E8C-B802-FB89-CC3888A08A05}"/>
              </a:ext>
            </a:extLst>
          </p:cNvPr>
          <p:cNvSpPr>
            <a:spLocks noGrp="1"/>
          </p:cNvSpPr>
          <p:nvPr>
            <p:ph type="title"/>
          </p:nvPr>
        </p:nvSpPr>
        <p:spPr/>
        <p:txBody>
          <a:bodyPr/>
          <a:lstStyle/>
          <a:p>
            <a:r>
              <a:rPr lang="en-AU" dirty="0"/>
              <a:t>Materialised </a:t>
            </a:r>
            <a:r>
              <a:rPr lang="en-AU" b="1" dirty="0"/>
              <a:t>View</a:t>
            </a:r>
            <a:r>
              <a:rPr lang="en-AU" dirty="0"/>
              <a:t> pattern</a:t>
            </a:r>
          </a:p>
        </p:txBody>
      </p:sp>
      <p:sp>
        <p:nvSpPr>
          <p:cNvPr id="3" name="Content Placeholder 2">
            <a:extLst>
              <a:ext uri="{FF2B5EF4-FFF2-40B4-BE49-F238E27FC236}">
                <a16:creationId xmlns:a16="http://schemas.microsoft.com/office/drawing/2014/main" id="{6470D7AB-F4AA-996B-75DB-84897338391E}"/>
              </a:ext>
            </a:extLst>
          </p:cNvPr>
          <p:cNvSpPr>
            <a:spLocks noGrp="1"/>
          </p:cNvSpPr>
          <p:nvPr>
            <p:ph idx="1"/>
          </p:nvPr>
        </p:nvSpPr>
        <p:spPr/>
        <p:txBody>
          <a:bodyPr/>
          <a:lstStyle/>
          <a:p>
            <a:r>
              <a:rPr lang="en-AU" dirty="0"/>
              <a:t>The data store used in a system that's based on event sourcing is typically not well suited to efficient querying. </a:t>
            </a:r>
          </a:p>
          <a:p>
            <a:endParaRPr lang="en-AU" dirty="0"/>
          </a:p>
          <a:p>
            <a:r>
              <a:rPr lang="en-AU" dirty="0"/>
              <a:t>Instead, a common approach is to generate prepopulated views of the data at regular intervals, or when the data changes.</a:t>
            </a:r>
          </a:p>
        </p:txBody>
      </p:sp>
    </p:spTree>
    <p:extLst>
      <p:ext uri="{BB962C8B-B14F-4D97-AF65-F5344CB8AC3E}">
        <p14:creationId xmlns:p14="http://schemas.microsoft.com/office/powerpoint/2010/main" val="1342498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42FE4-4C58-C11B-1565-B6EB3F1DE67D}"/>
              </a:ext>
            </a:extLst>
          </p:cNvPr>
          <p:cNvSpPr>
            <a:spLocks noGrp="1"/>
          </p:cNvSpPr>
          <p:nvPr>
            <p:ph type="title"/>
          </p:nvPr>
        </p:nvSpPr>
        <p:spPr/>
        <p:txBody>
          <a:bodyPr/>
          <a:lstStyle/>
          <a:p>
            <a:r>
              <a:rPr lang="en-AU" dirty="0"/>
              <a:t>Event-driven architecture (EDA) </a:t>
            </a:r>
          </a:p>
        </p:txBody>
      </p:sp>
      <p:sp>
        <p:nvSpPr>
          <p:cNvPr id="3" name="Content Placeholder 2">
            <a:extLst>
              <a:ext uri="{FF2B5EF4-FFF2-40B4-BE49-F238E27FC236}">
                <a16:creationId xmlns:a16="http://schemas.microsoft.com/office/drawing/2014/main" id="{4909212E-A0E4-624A-72BD-C274DFCE1FCE}"/>
              </a:ext>
            </a:extLst>
          </p:cNvPr>
          <p:cNvSpPr>
            <a:spLocks noGrp="1"/>
          </p:cNvSpPr>
          <p:nvPr>
            <p:ph idx="1"/>
          </p:nvPr>
        </p:nvSpPr>
        <p:spPr/>
        <p:txBody>
          <a:bodyPr/>
          <a:lstStyle/>
          <a:p>
            <a:r>
              <a:rPr lang="en-AU" dirty="0"/>
              <a:t>You don’t store the final 'Row Value', result, Instead</a:t>
            </a:r>
          </a:p>
          <a:p>
            <a:r>
              <a:rPr lang="en-AU" dirty="0"/>
              <a:t>Store all the steps </a:t>
            </a:r>
            <a:r>
              <a:rPr lang="en-AU" b="1" dirty="0"/>
              <a:t>'Events</a:t>
            </a:r>
            <a:r>
              <a:rPr lang="en-AU" dirty="0"/>
              <a:t>' and apply </a:t>
            </a:r>
            <a:r>
              <a:rPr lang="en-AU" b="1" dirty="0"/>
              <a:t>'Actions</a:t>
            </a:r>
            <a:r>
              <a:rPr lang="en-AU" dirty="0"/>
              <a:t>' to render the </a:t>
            </a:r>
            <a:r>
              <a:rPr lang="en-AU" b="1" dirty="0"/>
              <a:t>'View</a:t>
            </a:r>
            <a:r>
              <a:rPr lang="en-AU" dirty="0"/>
              <a:t>'</a:t>
            </a:r>
          </a:p>
          <a:p>
            <a:endParaRPr lang="en-AU" dirty="0"/>
          </a:p>
        </p:txBody>
      </p:sp>
    </p:spTree>
    <p:extLst>
      <p:ext uri="{BB962C8B-B14F-4D97-AF65-F5344CB8AC3E}">
        <p14:creationId xmlns:p14="http://schemas.microsoft.com/office/powerpoint/2010/main" val="3274104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CDDEE-17C1-F55E-D99F-DB7325D811C4}"/>
              </a:ext>
            </a:extLst>
          </p:cNvPr>
          <p:cNvSpPr>
            <a:spLocks noGrp="1"/>
          </p:cNvSpPr>
          <p:nvPr>
            <p:ph type="title"/>
          </p:nvPr>
        </p:nvSpPr>
        <p:spPr/>
        <p:txBody>
          <a:bodyPr/>
          <a:lstStyle/>
          <a:p>
            <a:r>
              <a:rPr lang="en-AU" dirty="0"/>
              <a:t>Architecture</a:t>
            </a:r>
          </a:p>
        </p:txBody>
      </p:sp>
      <p:sp>
        <p:nvSpPr>
          <p:cNvPr id="3" name="Content Placeholder 2">
            <a:extLst>
              <a:ext uri="{FF2B5EF4-FFF2-40B4-BE49-F238E27FC236}">
                <a16:creationId xmlns:a16="http://schemas.microsoft.com/office/drawing/2014/main" id="{A86C399F-4D25-6C85-9EB9-E074D18EC99A}"/>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1453933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D4D43-6B90-EAF9-9625-E81CBECB79D2}"/>
              </a:ext>
            </a:extLst>
          </p:cNvPr>
          <p:cNvSpPr>
            <a:spLocks noGrp="1"/>
          </p:cNvSpPr>
          <p:nvPr>
            <p:ph type="title"/>
          </p:nvPr>
        </p:nvSpPr>
        <p:spPr/>
        <p:txBody>
          <a:bodyPr>
            <a:normAutofit/>
          </a:bodyPr>
          <a:lstStyle/>
          <a:p>
            <a:r>
              <a:rPr lang="en-US" dirty="0"/>
              <a:t>Event Sourcing / Event Driven Architecture (EDA)</a:t>
            </a:r>
            <a:endParaRPr lang="en-AU" dirty="0"/>
          </a:p>
        </p:txBody>
      </p:sp>
      <p:sp>
        <p:nvSpPr>
          <p:cNvPr id="3" name="Content Placeholder 2">
            <a:extLst>
              <a:ext uri="{FF2B5EF4-FFF2-40B4-BE49-F238E27FC236}">
                <a16:creationId xmlns:a16="http://schemas.microsoft.com/office/drawing/2014/main" id="{E111BB59-EC09-556A-6EEF-6AD3A76FDA07}"/>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902577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670B0-8720-5FE0-53E6-30E0ECADE71E}"/>
              </a:ext>
            </a:extLst>
          </p:cNvPr>
          <p:cNvSpPr>
            <a:spLocks noGrp="1"/>
          </p:cNvSpPr>
          <p:nvPr>
            <p:ph type="title"/>
          </p:nvPr>
        </p:nvSpPr>
        <p:spPr/>
        <p:txBody>
          <a:bodyPr/>
          <a:lstStyle/>
          <a:p>
            <a:r>
              <a:rPr lang="en-US" dirty="0"/>
              <a:t>Here’s the main idea behind event sourcing:</a:t>
            </a:r>
            <a:endParaRPr lang="en-AU" dirty="0"/>
          </a:p>
        </p:txBody>
      </p:sp>
      <p:sp>
        <p:nvSpPr>
          <p:cNvPr id="3" name="Content Placeholder 2">
            <a:extLst>
              <a:ext uri="{FF2B5EF4-FFF2-40B4-BE49-F238E27FC236}">
                <a16:creationId xmlns:a16="http://schemas.microsoft.com/office/drawing/2014/main" id="{DA772AE3-8B6E-C19C-A167-9E9858DED31A}"/>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471977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5C20-DA56-DCDB-10A0-79F15A962A23}"/>
              </a:ext>
            </a:extLst>
          </p:cNvPr>
          <p:cNvSpPr>
            <a:spLocks noGrp="1"/>
          </p:cNvSpPr>
          <p:nvPr>
            <p:ph type="title"/>
          </p:nvPr>
        </p:nvSpPr>
        <p:spPr/>
        <p:txBody>
          <a:bodyPr/>
          <a:lstStyle/>
          <a:p>
            <a:r>
              <a:rPr lang="en-AU" dirty="0"/>
              <a:t>Summary:</a:t>
            </a:r>
          </a:p>
        </p:txBody>
      </p:sp>
      <p:sp>
        <p:nvSpPr>
          <p:cNvPr id="3" name="Content Placeholder 2">
            <a:extLst>
              <a:ext uri="{FF2B5EF4-FFF2-40B4-BE49-F238E27FC236}">
                <a16:creationId xmlns:a16="http://schemas.microsoft.com/office/drawing/2014/main" id="{0B7F3CC4-9229-7B77-7AFB-DB4610665D97}"/>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2835432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F66B7-E7B2-8E00-F4B1-BB507321A9B3}"/>
              </a:ext>
            </a:extLst>
          </p:cNvPr>
          <p:cNvSpPr>
            <a:spLocks noGrp="1"/>
          </p:cNvSpPr>
          <p:nvPr>
            <p:ph type="title"/>
          </p:nvPr>
        </p:nvSpPr>
        <p:spPr/>
        <p:txBody>
          <a:bodyPr>
            <a:normAutofit/>
          </a:bodyPr>
          <a:lstStyle/>
          <a:p>
            <a:r>
              <a:rPr lang="en-US" dirty="0"/>
              <a:t>Now, let’s bring this concept to life with a relatable demo.</a:t>
            </a:r>
            <a:endParaRPr lang="en-AU" dirty="0"/>
          </a:p>
        </p:txBody>
      </p:sp>
      <p:sp>
        <p:nvSpPr>
          <p:cNvPr id="3" name="Content Placeholder 2">
            <a:extLst>
              <a:ext uri="{FF2B5EF4-FFF2-40B4-BE49-F238E27FC236}">
                <a16:creationId xmlns:a16="http://schemas.microsoft.com/office/drawing/2014/main" id="{066DDB31-7452-6DF0-AFF8-5D54283B8C23}"/>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2008014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175CF-842E-5DA8-9413-4A41AB069637}"/>
              </a:ext>
            </a:extLst>
          </p:cNvPr>
          <p:cNvSpPr>
            <a:spLocks noGrp="1"/>
          </p:cNvSpPr>
          <p:nvPr>
            <p:ph type="title"/>
          </p:nvPr>
        </p:nvSpPr>
        <p:spPr/>
        <p:txBody>
          <a:bodyPr/>
          <a:lstStyle/>
          <a:p>
            <a:r>
              <a:rPr lang="en-AU" dirty="0"/>
              <a:t>Walkthrough of event sourcing</a:t>
            </a:r>
          </a:p>
        </p:txBody>
      </p:sp>
      <p:sp>
        <p:nvSpPr>
          <p:cNvPr id="3" name="Content Placeholder 2">
            <a:extLst>
              <a:ext uri="{FF2B5EF4-FFF2-40B4-BE49-F238E27FC236}">
                <a16:creationId xmlns:a16="http://schemas.microsoft.com/office/drawing/2014/main" id="{C4F2629D-948D-2EE4-B2B7-BC7443C9FF06}"/>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2170886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D45F3-1461-8AD8-9433-D55769426C03}"/>
              </a:ext>
            </a:extLst>
          </p:cNvPr>
          <p:cNvSpPr>
            <a:spLocks noGrp="1"/>
          </p:cNvSpPr>
          <p:nvPr>
            <p:ph type="title"/>
          </p:nvPr>
        </p:nvSpPr>
        <p:spPr/>
        <p:txBody>
          <a:bodyPr/>
          <a:lstStyle/>
          <a:p>
            <a:r>
              <a:rPr lang="en-US" b="1" i="0" dirty="0">
                <a:effectLst/>
                <a:latin typeface="-apple-system"/>
              </a:rPr>
              <a:t>1. Event Sourcing Basics</a:t>
            </a:r>
            <a:endParaRPr lang="en-AU" dirty="0"/>
          </a:p>
        </p:txBody>
      </p:sp>
      <p:sp>
        <p:nvSpPr>
          <p:cNvPr id="3" name="Content Placeholder 2">
            <a:extLst>
              <a:ext uri="{FF2B5EF4-FFF2-40B4-BE49-F238E27FC236}">
                <a16:creationId xmlns:a16="http://schemas.microsoft.com/office/drawing/2014/main" id="{D2990E37-5F64-66F2-E9AF-59ED5DBB477D}"/>
              </a:ext>
            </a:extLst>
          </p:cNvPr>
          <p:cNvSpPr>
            <a:spLocks noGrp="1"/>
          </p:cNvSpPr>
          <p:nvPr>
            <p:ph idx="1"/>
          </p:nvPr>
        </p:nvSpPr>
        <p:spPr/>
        <p:txBody>
          <a:bodyPr>
            <a:normAutofit fontScale="92500" lnSpcReduction="20000"/>
          </a:bodyPr>
          <a:lstStyle/>
          <a:p>
            <a:pPr algn="l">
              <a:spcAft>
                <a:spcPts val="1200"/>
              </a:spcAft>
              <a:buFont typeface="Arial" panose="020B0604020202020204" pitchFamily="34" charset="0"/>
              <a:buChar char="•"/>
            </a:pPr>
            <a:r>
              <a:rPr lang="en-US" b="1" i="0" dirty="0">
                <a:effectLst/>
                <a:latin typeface="-apple-system"/>
              </a:rPr>
              <a:t>What It Is:</a:t>
            </a:r>
            <a:r>
              <a:rPr lang="en-US" b="0" i="0" dirty="0">
                <a:effectLst/>
                <a:latin typeface="-apple-system"/>
              </a:rPr>
              <a:t> Captures all changes (events) to an entity (e.g., a student) in a sequence.</a:t>
            </a:r>
          </a:p>
          <a:p>
            <a:pPr algn="l">
              <a:spcAft>
                <a:spcPts val="1200"/>
              </a:spcAft>
              <a:buFont typeface="Arial" panose="020B0604020202020204" pitchFamily="34" charset="0"/>
              <a:buChar char="•"/>
            </a:pPr>
            <a:r>
              <a:rPr lang="en-US" b="1" i="0" dirty="0">
                <a:effectLst/>
                <a:latin typeface="-apple-system"/>
              </a:rPr>
              <a:t>Why It Matters:</a:t>
            </a:r>
            <a:endParaRPr lang="en-US" b="0" i="0" dirty="0">
              <a:effectLst/>
              <a:latin typeface="-apple-system"/>
            </a:endParaRPr>
          </a:p>
          <a:p>
            <a:pPr marL="742950" lvl="1" indent="-285750" algn="l">
              <a:spcAft>
                <a:spcPts val="1200"/>
              </a:spcAft>
              <a:buFont typeface="Arial" panose="020B0604020202020204" pitchFamily="34" charset="0"/>
              <a:buChar char="•"/>
            </a:pPr>
            <a:r>
              <a:rPr lang="en-US" b="0" i="0" dirty="0">
                <a:effectLst/>
                <a:latin typeface="-apple-system"/>
              </a:rPr>
              <a:t>Maintains a full history of changes (audit trail).</a:t>
            </a:r>
          </a:p>
          <a:p>
            <a:pPr marL="742950" lvl="1" indent="-285750" algn="l">
              <a:spcAft>
                <a:spcPts val="1200"/>
              </a:spcAft>
              <a:buFont typeface="Arial" panose="020B0604020202020204" pitchFamily="34" charset="0"/>
              <a:buChar char="•"/>
            </a:pPr>
            <a:r>
              <a:rPr lang="en-US" b="0" i="0" dirty="0">
                <a:effectLst/>
                <a:latin typeface="-apple-system"/>
              </a:rPr>
              <a:t>Allows rebuilding the state of an entity from its event stream.</a:t>
            </a:r>
          </a:p>
          <a:p>
            <a:pPr algn="l">
              <a:spcAft>
                <a:spcPts val="1200"/>
              </a:spcAft>
              <a:buFont typeface="Arial" panose="020B0604020202020204" pitchFamily="34" charset="0"/>
              <a:buChar char="•"/>
            </a:pPr>
            <a:r>
              <a:rPr lang="en-US" b="1" i="0" dirty="0">
                <a:effectLst/>
                <a:latin typeface="-apple-system"/>
              </a:rPr>
              <a:t>Core Components:</a:t>
            </a:r>
            <a:endParaRPr lang="en-US" b="0" i="0" dirty="0">
              <a:effectLst/>
              <a:latin typeface="-apple-system"/>
            </a:endParaRPr>
          </a:p>
          <a:p>
            <a:pPr marL="742950" lvl="1" indent="-285750" algn="l">
              <a:spcAft>
                <a:spcPts val="1200"/>
              </a:spcAft>
              <a:buFont typeface="Arial" panose="020B0604020202020204" pitchFamily="34" charset="0"/>
              <a:buChar char="•"/>
            </a:pPr>
            <a:r>
              <a:rPr lang="en-US" b="1" i="0" dirty="0">
                <a:effectLst/>
                <a:latin typeface="-apple-system"/>
              </a:rPr>
              <a:t>Event Stream:</a:t>
            </a:r>
            <a:r>
              <a:rPr lang="en-US" b="0" i="0" dirty="0">
                <a:effectLst/>
                <a:latin typeface="-apple-system"/>
              </a:rPr>
              <a:t> A collection of events for a specific entity (e.g., "Student Created", "Student Enrolled").</a:t>
            </a:r>
          </a:p>
          <a:p>
            <a:pPr marL="742950" lvl="1" indent="-285750" algn="l">
              <a:spcAft>
                <a:spcPts val="1200"/>
              </a:spcAft>
              <a:buFont typeface="Arial" panose="020B0604020202020204" pitchFamily="34" charset="0"/>
              <a:buChar char="•"/>
            </a:pPr>
            <a:r>
              <a:rPr lang="en-US" b="1" i="0" dirty="0">
                <a:effectLst/>
                <a:latin typeface="-apple-system"/>
              </a:rPr>
              <a:t>Apply Methods:</a:t>
            </a:r>
            <a:r>
              <a:rPr lang="en-US" b="0" i="0" dirty="0">
                <a:effectLst/>
                <a:latin typeface="-apple-system"/>
              </a:rPr>
              <a:t> Specific methods in the entity class to apply changes from each event.</a:t>
            </a:r>
          </a:p>
          <a:p>
            <a:endParaRPr lang="en-AU" dirty="0"/>
          </a:p>
        </p:txBody>
      </p:sp>
    </p:spTree>
    <p:extLst>
      <p:ext uri="{BB962C8B-B14F-4D97-AF65-F5344CB8AC3E}">
        <p14:creationId xmlns:p14="http://schemas.microsoft.com/office/powerpoint/2010/main" val="932523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478D1-8378-D43F-6A73-23E76C961F6C}"/>
              </a:ext>
            </a:extLst>
          </p:cNvPr>
          <p:cNvSpPr>
            <a:spLocks noGrp="1"/>
          </p:cNvSpPr>
          <p:nvPr>
            <p:ph type="title"/>
          </p:nvPr>
        </p:nvSpPr>
        <p:spPr/>
        <p:txBody>
          <a:bodyPr/>
          <a:lstStyle/>
          <a:p>
            <a:r>
              <a:rPr lang="en-US" b="1" dirty="0">
                <a:latin typeface="-apple-system"/>
              </a:rPr>
              <a:t>2. </a:t>
            </a:r>
            <a:r>
              <a:rPr lang="en-US" b="1" dirty="0" err="1">
                <a:latin typeface="-apple-system"/>
              </a:rPr>
              <a:t>Materialising</a:t>
            </a:r>
            <a:r>
              <a:rPr lang="en-US" b="1" dirty="0">
                <a:latin typeface="-apple-system"/>
              </a:rPr>
              <a:t> State</a:t>
            </a:r>
            <a:endParaRPr lang="en-AU" b="1" dirty="0">
              <a:latin typeface="-apple-system"/>
            </a:endParaRPr>
          </a:p>
        </p:txBody>
      </p:sp>
      <p:sp>
        <p:nvSpPr>
          <p:cNvPr id="3" name="Content Placeholder 2">
            <a:extLst>
              <a:ext uri="{FF2B5EF4-FFF2-40B4-BE49-F238E27FC236}">
                <a16:creationId xmlns:a16="http://schemas.microsoft.com/office/drawing/2014/main" id="{AF0E7047-CCD1-2E56-C16E-D7CE71B1B63A}"/>
              </a:ext>
            </a:extLst>
          </p:cNvPr>
          <p:cNvSpPr>
            <a:spLocks noGrp="1"/>
          </p:cNvSpPr>
          <p:nvPr>
            <p:ph idx="1"/>
          </p:nvPr>
        </p:nvSpPr>
        <p:spPr/>
        <p:txBody>
          <a:bodyPr>
            <a:normAutofit/>
          </a:bodyPr>
          <a:lstStyle/>
          <a:p>
            <a:r>
              <a:rPr lang="en-US" dirty="0"/>
              <a:t>On-the-Fly </a:t>
            </a:r>
            <a:r>
              <a:rPr lang="en-US" dirty="0" err="1"/>
              <a:t>Materialisation</a:t>
            </a:r>
            <a:r>
              <a:rPr lang="en-US" dirty="0"/>
              <a:t>:</a:t>
            </a:r>
          </a:p>
          <a:p>
            <a:pPr lvl="1"/>
            <a:r>
              <a:rPr lang="en-US" dirty="0"/>
              <a:t>Dynamically rebuilds the entity's state by replaying events in the correct order.</a:t>
            </a:r>
          </a:p>
          <a:p>
            <a:pPr lvl="1"/>
            <a:r>
              <a:rPr lang="en-US" dirty="0"/>
              <a:t>Example: Rebuilding a Student object by sequentially applying </a:t>
            </a:r>
            <a:r>
              <a:rPr lang="en-US" dirty="0" err="1"/>
              <a:t>StudentCreated</a:t>
            </a:r>
            <a:r>
              <a:rPr lang="en-US" dirty="0"/>
              <a:t>, </a:t>
            </a:r>
            <a:r>
              <a:rPr lang="en-US" dirty="0" err="1"/>
              <a:t>StudentEnrolled</a:t>
            </a:r>
            <a:r>
              <a:rPr lang="en-US" dirty="0"/>
              <a:t>, and </a:t>
            </a:r>
            <a:r>
              <a:rPr lang="en-US" dirty="0" err="1"/>
              <a:t>StudentUpdated</a:t>
            </a:r>
            <a:r>
              <a:rPr lang="en-US" dirty="0"/>
              <a:t>.</a:t>
            </a:r>
          </a:p>
          <a:p>
            <a:r>
              <a:rPr lang="en-US" dirty="0"/>
              <a:t>Projections:</a:t>
            </a:r>
          </a:p>
          <a:p>
            <a:pPr lvl="1"/>
            <a:r>
              <a:rPr lang="en-US" dirty="0"/>
              <a:t>Stores the latest state (materialized view) to avoid rebuilding every time.</a:t>
            </a:r>
          </a:p>
          <a:p>
            <a:pPr lvl="1"/>
            <a:r>
              <a:rPr lang="en-US" dirty="0"/>
              <a:t>Synchronous Projection: Updates the projection immediately as events are appended (requires transactional support).</a:t>
            </a:r>
          </a:p>
          <a:p>
            <a:pPr lvl="1"/>
            <a:r>
              <a:rPr lang="en-US" dirty="0"/>
              <a:t>Asynchronous Projection: Updates projections asynchronously using mechanisms like change data capture (CDC).</a:t>
            </a:r>
            <a:endParaRPr lang="en-AU" dirty="0"/>
          </a:p>
        </p:txBody>
      </p:sp>
    </p:spTree>
    <p:extLst>
      <p:ext uri="{BB962C8B-B14F-4D97-AF65-F5344CB8AC3E}">
        <p14:creationId xmlns:p14="http://schemas.microsoft.com/office/powerpoint/2010/main" val="3229040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8441E-B248-C3EE-CD3A-17A40E3AFA37}"/>
              </a:ext>
            </a:extLst>
          </p:cNvPr>
          <p:cNvSpPr>
            <a:spLocks noGrp="1"/>
          </p:cNvSpPr>
          <p:nvPr>
            <p:ph type="title"/>
          </p:nvPr>
        </p:nvSpPr>
        <p:spPr/>
        <p:txBody>
          <a:bodyPr/>
          <a:lstStyle/>
          <a:p>
            <a:r>
              <a:rPr lang="en-AU" dirty="0"/>
              <a:t>CRUD limitations</a:t>
            </a:r>
          </a:p>
        </p:txBody>
      </p:sp>
      <p:sp>
        <p:nvSpPr>
          <p:cNvPr id="3" name="Content Placeholder 2">
            <a:extLst>
              <a:ext uri="{FF2B5EF4-FFF2-40B4-BE49-F238E27FC236}">
                <a16:creationId xmlns:a16="http://schemas.microsoft.com/office/drawing/2014/main" id="{835790B8-621B-6D97-915C-34758C2BB018}"/>
              </a:ext>
            </a:extLst>
          </p:cNvPr>
          <p:cNvSpPr>
            <a:spLocks noGrp="1"/>
          </p:cNvSpPr>
          <p:nvPr>
            <p:ph idx="1"/>
          </p:nvPr>
        </p:nvSpPr>
        <p:spPr>
          <a:xfrm>
            <a:off x="838200" y="1825625"/>
            <a:ext cx="8542623" cy="4351338"/>
          </a:xfrm>
        </p:spPr>
        <p:txBody>
          <a:bodyPr>
            <a:normAutofit fontScale="40000" lnSpcReduction="20000"/>
          </a:bodyPr>
          <a:lstStyle/>
          <a:p>
            <a:pPr marL="0" indent="0">
              <a:buNone/>
            </a:pPr>
            <a:r>
              <a:rPr lang="en-AU" b="1" i="0" dirty="0">
                <a:effectLst/>
                <a:latin typeface="Segoe UI" panose="020B0502040204020203" pitchFamily="34" charset="0"/>
              </a:rPr>
              <a:t>The traditional create, read, update, and delete (CRUD) model </a:t>
            </a:r>
          </a:p>
          <a:p>
            <a:pPr algn="l"/>
            <a:r>
              <a:rPr lang="en-AU" b="0" i="0" dirty="0">
                <a:effectLst/>
                <a:latin typeface="Segoe UI" panose="020B0502040204020203" pitchFamily="34" charset="0"/>
              </a:rPr>
              <a:t>CRUD is all about persistence of Data ( A Repository Pattern)</a:t>
            </a:r>
          </a:p>
          <a:p>
            <a:pPr algn="l"/>
            <a:r>
              <a:rPr lang="en-AU" b="0" i="0" dirty="0">
                <a:effectLst/>
                <a:latin typeface="Segoe UI" panose="020B0502040204020203" pitchFamily="34" charset="0"/>
              </a:rPr>
              <a:t>CRUD approach is for the application to maintain the current state of the persistent data by updating it as users work with it. </a:t>
            </a:r>
          </a:p>
          <a:p>
            <a:pPr algn="l"/>
            <a:r>
              <a:rPr lang="en-AU" b="0" i="0" dirty="0">
                <a:effectLst/>
                <a:latin typeface="Segoe UI" panose="020B0502040204020203" pitchFamily="34" charset="0"/>
              </a:rPr>
              <a:t>CRUD process is to read data from the store, make some modifications to it, and update the current state of the data with the new values—often by using transactions that lock the data.</a:t>
            </a:r>
          </a:p>
          <a:p>
            <a:pPr marL="0" indent="0" algn="l">
              <a:buNone/>
            </a:pPr>
            <a:endParaRPr lang="en-AU" b="1" i="0" dirty="0">
              <a:effectLst/>
              <a:latin typeface="Segoe UI" panose="020B0502040204020203" pitchFamily="34" charset="0"/>
            </a:endParaRPr>
          </a:p>
          <a:p>
            <a:pPr marL="0" indent="0" algn="l">
              <a:buNone/>
            </a:pPr>
            <a:r>
              <a:rPr lang="en-AU" b="1" i="0" dirty="0">
                <a:effectLst/>
                <a:latin typeface="Segoe UI" panose="020B0502040204020203" pitchFamily="34" charset="0"/>
              </a:rPr>
              <a:t>The CRUD approach has some limitations:</a:t>
            </a:r>
          </a:p>
          <a:p>
            <a:pPr algn="l">
              <a:spcBef>
                <a:spcPts val="1200"/>
              </a:spcBef>
              <a:spcAft>
                <a:spcPts val="1200"/>
              </a:spcAft>
              <a:buFont typeface="Arial" panose="020B0604020202020204" pitchFamily="34" charset="0"/>
              <a:buChar char="•"/>
            </a:pPr>
            <a:r>
              <a:rPr lang="en-AU" b="0" i="0" dirty="0">
                <a:effectLst/>
                <a:latin typeface="Segoe UI" panose="020B0502040204020203" pitchFamily="34" charset="0"/>
              </a:rPr>
              <a:t>CRUD systems perform update operations directly against a data store. </a:t>
            </a:r>
          </a:p>
          <a:p>
            <a:pPr algn="l">
              <a:spcBef>
                <a:spcPts val="1200"/>
              </a:spcBef>
              <a:spcAft>
                <a:spcPts val="1200"/>
              </a:spcAft>
              <a:buFont typeface="Arial" panose="020B0604020202020204" pitchFamily="34" charset="0"/>
              <a:buChar char="•"/>
            </a:pPr>
            <a:r>
              <a:rPr lang="en-AU" b="0" i="0" dirty="0">
                <a:effectLst/>
                <a:latin typeface="Segoe UI" panose="020B0502040204020203" pitchFamily="34" charset="0"/>
              </a:rPr>
              <a:t>These operations can slow down performance and responsiveness and can limit scalability, due to the processing overhead it requires.</a:t>
            </a:r>
          </a:p>
          <a:p>
            <a:pPr algn="l">
              <a:spcBef>
                <a:spcPts val="1200"/>
              </a:spcBef>
              <a:spcAft>
                <a:spcPts val="1200"/>
              </a:spcAft>
              <a:buFont typeface="Arial" panose="020B0604020202020204" pitchFamily="34" charset="0"/>
              <a:buChar char="•"/>
            </a:pPr>
            <a:r>
              <a:rPr lang="en-AU" b="0" i="0" dirty="0">
                <a:effectLst/>
                <a:latin typeface="Segoe UI" panose="020B0502040204020203" pitchFamily="34" charset="0"/>
              </a:rPr>
              <a:t>In a collaborative domain with many concurrent users, data update conflicts are more likely because the update operations take place on a single item of data.</a:t>
            </a:r>
          </a:p>
          <a:p>
            <a:pPr algn="l">
              <a:spcBef>
                <a:spcPts val="1200"/>
              </a:spcBef>
              <a:spcAft>
                <a:spcPts val="1200"/>
              </a:spcAft>
              <a:buFont typeface="Arial" panose="020B0604020202020204" pitchFamily="34" charset="0"/>
              <a:buChar char="•"/>
            </a:pPr>
            <a:r>
              <a:rPr lang="en-AU" b="0" i="0" dirty="0">
                <a:effectLst/>
                <a:latin typeface="Segoe UI" panose="020B0502040204020203" pitchFamily="34" charset="0"/>
              </a:rPr>
              <a:t>Unless there's another auditing mechanism that records the details of each operation in a separate log, history is lost.</a:t>
            </a:r>
          </a:p>
          <a:p>
            <a:pPr algn="l">
              <a:spcBef>
                <a:spcPts val="1200"/>
              </a:spcBef>
              <a:spcAft>
                <a:spcPts val="1200"/>
              </a:spcAft>
              <a:buFont typeface="Arial" panose="020B0604020202020204" pitchFamily="34" charset="0"/>
              <a:buChar char="•"/>
            </a:pPr>
            <a:r>
              <a:rPr lang="en-AU" dirty="0">
                <a:latin typeface="Segoe UI" panose="020B0502040204020203" pitchFamily="34" charset="0"/>
              </a:rPr>
              <a:t>With CRUD - Timeline, Auditing and Dashboard metrics are hard.</a:t>
            </a:r>
            <a:endParaRPr lang="en-AU" b="0" i="0" dirty="0">
              <a:effectLst/>
              <a:latin typeface="Segoe UI" panose="020B0502040204020203" pitchFamily="34" charset="0"/>
            </a:endParaRPr>
          </a:p>
          <a:p>
            <a:endParaRPr lang="en-AU" dirty="0"/>
          </a:p>
        </p:txBody>
      </p:sp>
      <p:pic>
        <p:nvPicPr>
          <p:cNvPr id="5" name="Picture 4">
            <a:extLst>
              <a:ext uri="{FF2B5EF4-FFF2-40B4-BE49-F238E27FC236}">
                <a16:creationId xmlns:a16="http://schemas.microsoft.com/office/drawing/2014/main" id="{3EFA6CB9-9348-2475-CEFE-F600DBD1766B}"/>
              </a:ext>
            </a:extLst>
          </p:cNvPr>
          <p:cNvPicPr>
            <a:picLocks noChangeAspect="1"/>
          </p:cNvPicPr>
          <p:nvPr/>
        </p:nvPicPr>
        <p:blipFill>
          <a:blip r:embed="rId3"/>
          <a:stretch>
            <a:fillRect/>
          </a:stretch>
        </p:blipFill>
        <p:spPr>
          <a:xfrm>
            <a:off x="9380823" y="1980104"/>
            <a:ext cx="2639170" cy="3347943"/>
          </a:xfrm>
          <a:prstGeom prst="rect">
            <a:avLst/>
          </a:prstGeom>
        </p:spPr>
      </p:pic>
    </p:spTree>
    <p:extLst>
      <p:ext uri="{BB962C8B-B14F-4D97-AF65-F5344CB8AC3E}">
        <p14:creationId xmlns:p14="http://schemas.microsoft.com/office/powerpoint/2010/main" val="1173653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1DD27-C7B9-1AF0-D2EB-C8E4C03B7180}"/>
              </a:ext>
            </a:extLst>
          </p:cNvPr>
          <p:cNvSpPr>
            <a:spLocks noGrp="1"/>
          </p:cNvSpPr>
          <p:nvPr>
            <p:ph type="title"/>
          </p:nvPr>
        </p:nvSpPr>
        <p:spPr/>
        <p:txBody>
          <a:bodyPr/>
          <a:lstStyle/>
          <a:p>
            <a:r>
              <a:rPr lang="en-US" b="1" i="0" dirty="0">
                <a:effectLst/>
                <a:latin typeface="-apple-system"/>
              </a:rPr>
              <a:t>3. Synchronous Projection with Transactions</a:t>
            </a:r>
            <a:endParaRPr lang="en-AU" dirty="0"/>
          </a:p>
        </p:txBody>
      </p:sp>
      <p:sp>
        <p:nvSpPr>
          <p:cNvPr id="3" name="Content Placeholder 2">
            <a:extLst>
              <a:ext uri="{FF2B5EF4-FFF2-40B4-BE49-F238E27FC236}">
                <a16:creationId xmlns:a16="http://schemas.microsoft.com/office/drawing/2014/main" id="{64CB0A30-4209-C6B1-3813-FA28263F6F39}"/>
              </a:ext>
            </a:extLst>
          </p:cNvPr>
          <p:cNvSpPr>
            <a:spLocks noGrp="1"/>
          </p:cNvSpPr>
          <p:nvPr>
            <p:ph idx="1"/>
          </p:nvPr>
        </p:nvSpPr>
        <p:spPr/>
        <p:txBody>
          <a:bodyPr>
            <a:normAutofit/>
          </a:bodyPr>
          <a:lstStyle/>
          <a:p>
            <a:pPr algn="l">
              <a:spcAft>
                <a:spcPts val="1200"/>
              </a:spcAft>
              <a:buFont typeface="Arial" panose="020B0604020202020204" pitchFamily="34" charset="0"/>
              <a:buChar char="•"/>
            </a:pPr>
            <a:r>
              <a:rPr lang="en-US" b="1" i="0" dirty="0">
                <a:effectLst/>
                <a:latin typeface="-apple-system"/>
              </a:rPr>
              <a:t>Atomicity:</a:t>
            </a:r>
            <a:r>
              <a:rPr lang="en-US" b="0" i="0" dirty="0">
                <a:effectLst/>
                <a:latin typeface="-apple-system"/>
              </a:rPr>
              <a:t> Ensures appending an event and updating the projection happen together or not at all.</a:t>
            </a:r>
          </a:p>
          <a:p>
            <a:pPr algn="l">
              <a:spcAft>
                <a:spcPts val="1200"/>
              </a:spcAft>
              <a:buFont typeface="Arial" panose="020B0604020202020204" pitchFamily="34" charset="0"/>
              <a:buChar char="•"/>
            </a:pPr>
            <a:r>
              <a:rPr lang="en-US" b="1" i="0" dirty="0">
                <a:effectLst/>
                <a:latin typeface="-apple-system"/>
              </a:rPr>
              <a:t>Implementation in DynamoDB:</a:t>
            </a:r>
            <a:endParaRPr lang="en-US" b="0" i="0" dirty="0">
              <a:effectLst/>
              <a:latin typeface="-apple-system"/>
            </a:endParaRPr>
          </a:p>
          <a:p>
            <a:pPr marL="742950" lvl="1" indent="-285750" algn="l">
              <a:spcAft>
                <a:spcPts val="1200"/>
              </a:spcAft>
              <a:buFont typeface="Arial" panose="020B0604020202020204" pitchFamily="34" charset="0"/>
              <a:buChar char="•"/>
            </a:pPr>
            <a:r>
              <a:rPr lang="en-US" b="0" i="0" dirty="0">
                <a:effectLst/>
                <a:latin typeface="-apple-system"/>
              </a:rPr>
              <a:t>Use </a:t>
            </a:r>
            <a:r>
              <a:rPr lang="en-US" b="1" i="0" dirty="0" err="1">
                <a:effectLst/>
                <a:latin typeface="-apple-system"/>
              </a:rPr>
              <a:t>TransactWriteItems</a:t>
            </a:r>
            <a:r>
              <a:rPr lang="en-US" b="0" i="0" dirty="0">
                <a:effectLst/>
                <a:latin typeface="-apple-system"/>
              </a:rPr>
              <a:t> to store both:</a:t>
            </a:r>
          </a:p>
          <a:p>
            <a:pPr marL="1143000" lvl="2" indent="-228600" algn="l">
              <a:spcAft>
                <a:spcPts val="1200"/>
              </a:spcAft>
              <a:buFont typeface="Arial" panose="020B0604020202020204" pitchFamily="34" charset="0"/>
              <a:buChar char="•"/>
            </a:pPr>
            <a:r>
              <a:rPr lang="en-US" b="0" i="0" dirty="0">
                <a:effectLst/>
                <a:latin typeface="-apple-system"/>
              </a:rPr>
              <a:t>The event in the event stream.</a:t>
            </a:r>
          </a:p>
          <a:p>
            <a:pPr marL="1143000" lvl="2" indent="-228600" algn="l">
              <a:spcAft>
                <a:spcPts val="1200"/>
              </a:spcAft>
              <a:buFont typeface="Arial" panose="020B0604020202020204" pitchFamily="34" charset="0"/>
              <a:buChar char="•"/>
            </a:pPr>
            <a:r>
              <a:rPr lang="en-US" b="0" i="0" dirty="0">
                <a:effectLst/>
                <a:latin typeface="-apple-system"/>
              </a:rPr>
              <a:t>The updated projection (current state) in the database.</a:t>
            </a:r>
          </a:p>
          <a:p>
            <a:pPr marL="0" indent="0">
              <a:buNone/>
            </a:pPr>
            <a:br>
              <a:rPr lang="en-US" dirty="0"/>
            </a:br>
            <a:endParaRPr lang="en-AU" dirty="0"/>
          </a:p>
        </p:txBody>
      </p:sp>
      <p:pic>
        <p:nvPicPr>
          <p:cNvPr id="4" name="Picture 2">
            <a:extLst>
              <a:ext uri="{FF2B5EF4-FFF2-40B4-BE49-F238E27FC236}">
                <a16:creationId xmlns:a16="http://schemas.microsoft.com/office/drawing/2014/main" id="{60B295B8-494E-9C7B-387E-0E53F4334E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6524" y="2400909"/>
            <a:ext cx="4233314" cy="2056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55109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692EA-C299-7982-CE85-999316F1B0D9}"/>
              </a:ext>
            </a:extLst>
          </p:cNvPr>
          <p:cNvSpPr>
            <a:spLocks noGrp="1"/>
          </p:cNvSpPr>
          <p:nvPr>
            <p:ph type="title"/>
          </p:nvPr>
        </p:nvSpPr>
        <p:spPr/>
        <p:txBody>
          <a:bodyPr/>
          <a:lstStyle/>
          <a:p>
            <a:r>
              <a:rPr lang="en-US" b="1" i="0" dirty="0">
                <a:effectLst/>
                <a:latin typeface="-apple-system"/>
              </a:rPr>
              <a:t>4. Asynchronous Projection</a:t>
            </a:r>
            <a:endParaRPr lang="en-AU" dirty="0"/>
          </a:p>
        </p:txBody>
      </p:sp>
      <p:sp>
        <p:nvSpPr>
          <p:cNvPr id="3" name="Content Placeholder 2">
            <a:extLst>
              <a:ext uri="{FF2B5EF4-FFF2-40B4-BE49-F238E27FC236}">
                <a16:creationId xmlns:a16="http://schemas.microsoft.com/office/drawing/2014/main" id="{0D23CC02-1D60-9920-BE77-7E9E4AEEB1C8}"/>
              </a:ext>
            </a:extLst>
          </p:cNvPr>
          <p:cNvSpPr>
            <a:spLocks noGrp="1"/>
          </p:cNvSpPr>
          <p:nvPr>
            <p:ph idx="1"/>
          </p:nvPr>
        </p:nvSpPr>
        <p:spPr/>
        <p:txBody>
          <a:bodyPr>
            <a:normAutofit/>
          </a:bodyPr>
          <a:lstStyle/>
          <a:p>
            <a:pPr algn="l">
              <a:spcAft>
                <a:spcPts val="1200"/>
              </a:spcAft>
              <a:buFont typeface="Arial" panose="020B0604020202020204" pitchFamily="34" charset="0"/>
              <a:buChar char="•"/>
            </a:pPr>
            <a:r>
              <a:rPr lang="en-US" b="1" i="0" dirty="0">
                <a:effectLst/>
                <a:latin typeface="-apple-system"/>
              </a:rPr>
              <a:t>How It Works:</a:t>
            </a:r>
            <a:endParaRPr lang="en-US" b="0" i="0" dirty="0">
              <a:effectLst/>
              <a:latin typeface="-apple-system"/>
            </a:endParaRPr>
          </a:p>
          <a:p>
            <a:pPr marL="742950" lvl="1" indent="-285750" algn="l">
              <a:spcAft>
                <a:spcPts val="1200"/>
              </a:spcAft>
              <a:buFont typeface="Arial" panose="020B0604020202020204" pitchFamily="34" charset="0"/>
              <a:buChar char="•"/>
            </a:pPr>
            <a:r>
              <a:rPr lang="en-US" b="0" i="0" dirty="0">
                <a:effectLst/>
                <a:latin typeface="-apple-system"/>
              </a:rPr>
              <a:t>Relies on DB's </a:t>
            </a:r>
            <a:r>
              <a:rPr lang="en-US" b="1" i="0" dirty="0">
                <a:effectLst/>
                <a:latin typeface="-apple-system"/>
              </a:rPr>
              <a:t>streams</a:t>
            </a:r>
            <a:r>
              <a:rPr lang="en-US" b="0" i="0" dirty="0">
                <a:effectLst/>
                <a:latin typeface="-apple-system"/>
              </a:rPr>
              <a:t> (change notifications) to trigger updates to projections.</a:t>
            </a:r>
          </a:p>
          <a:p>
            <a:pPr marL="742950" lvl="1" indent="-285750" algn="l">
              <a:spcAft>
                <a:spcPts val="1200"/>
              </a:spcAft>
              <a:buFont typeface="Arial" panose="020B0604020202020204" pitchFamily="34" charset="0"/>
              <a:buChar char="•"/>
            </a:pPr>
            <a:r>
              <a:rPr lang="en-US" b="0" i="0" dirty="0">
                <a:effectLst/>
                <a:latin typeface="-apple-system"/>
              </a:rPr>
              <a:t>A Lambda function can process these stream records to update the projection asynchronously.</a:t>
            </a:r>
          </a:p>
          <a:p>
            <a:pPr algn="l">
              <a:spcAft>
                <a:spcPts val="1200"/>
              </a:spcAft>
              <a:buFont typeface="Arial" panose="020B0604020202020204" pitchFamily="34" charset="0"/>
              <a:buChar char="•"/>
            </a:pPr>
            <a:r>
              <a:rPr lang="en-US" b="1" i="0" dirty="0">
                <a:effectLst/>
                <a:latin typeface="-apple-system"/>
              </a:rPr>
              <a:t>Advantages:</a:t>
            </a:r>
            <a:endParaRPr lang="en-US" b="0" i="0" dirty="0">
              <a:effectLst/>
              <a:latin typeface="-apple-system"/>
            </a:endParaRPr>
          </a:p>
          <a:p>
            <a:pPr marL="742950" lvl="1" indent="-285750" algn="l">
              <a:spcAft>
                <a:spcPts val="1200"/>
              </a:spcAft>
              <a:buFont typeface="Arial" panose="020B0604020202020204" pitchFamily="34" charset="0"/>
              <a:buChar char="•"/>
            </a:pPr>
            <a:r>
              <a:rPr lang="en-US" b="0" i="0" dirty="0">
                <a:effectLst/>
                <a:latin typeface="-apple-system"/>
              </a:rPr>
              <a:t>Suitable for read-heavy scenarios where eventual consistency is acceptable.</a:t>
            </a:r>
          </a:p>
          <a:p>
            <a:pPr marL="742950" lvl="1" indent="-285750" algn="l">
              <a:spcAft>
                <a:spcPts val="1200"/>
              </a:spcAft>
              <a:buFont typeface="Arial" panose="020B0604020202020204" pitchFamily="34" charset="0"/>
              <a:buChar char="•"/>
            </a:pPr>
            <a:r>
              <a:rPr lang="en-US" b="0" i="0" dirty="0">
                <a:effectLst/>
                <a:latin typeface="-apple-system"/>
              </a:rPr>
              <a:t>Allows decoupling projections from the event storage system.</a:t>
            </a:r>
          </a:p>
          <a:p>
            <a:endParaRPr lang="en-AU" dirty="0"/>
          </a:p>
        </p:txBody>
      </p:sp>
    </p:spTree>
    <p:extLst>
      <p:ext uri="{BB962C8B-B14F-4D97-AF65-F5344CB8AC3E}">
        <p14:creationId xmlns:p14="http://schemas.microsoft.com/office/powerpoint/2010/main" val="1468033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9EE40-B9C4-08A6-B02C-8FB4A67E97C3}"/>
              </a:ext>
            </a:extLst>
          </p:cNvPr>
          <p:cNvSpPr>
            <a:spLocks noGrp="1"/>
          </p:cNvSpPr>
          <p:nvPr>
            <p:ph type="title"/>
          </p:nvPr>
        </p:nvSpPr>
        <p:spPr/>
        <p:txBody>
          <a:bodyPr/>
          <a:lstStyle/>
          <a:p>
            <a:r>
              <a:rPr lang="en-AU" b="1" i="0" dirty="0">
                <a:solidFill>
                  <a:srgbClr val="242424"/>
                </a:solidFill>
                <a:effectLst/>
                <a:latin typeface="source-serif-pro"/>
              </a:rPr>
              <a:t>Create a simple way to rebuild projections</a:t>
            </a:r>
            <a:r>
              <a:rPr lang="en-AU" b="0" i="0" dirty="0">
                <a:solidFill>
                  <a:srgbClr val="242424"/>
                </a:solidFill>
                <a:effectLst/>
                <a:latin typeface="source-serif-pro"/>
              </a:rPr>
              <a:t> </a:t>
            </a:r>
            <a:endParaRPr lang="en-AU" dirty="0"/>
          </a:p>
        </p:txBody>
      </p:sp>
      <p:sp>
        <p:nvSpPr>
          <p:cNvPr id="3" name="Content Placeholder 2">
            <a:extLst>
              <a:ext uri="{FF2B5EF4-FFF2-40B4-BE49-F238E27FC236}">
                <a16:creationId xmlns:a16="http://schemas.microsoft.com/office/drawing/2014/main" id="{AC34DFA2-FA4F-2837-DEC5-6EA21CEF97EA}"/>
              </a:ext>
            </a:extLst>
          </p:cNvPr>
          <p:cNvSpPr>
            <a:spLocks noGrp="1"/>
          </p:cNvSpPr>
          <p:nvPr>
            <p:ph idx="1"/>
          </p:nvPr>
        </p:nvSpPr>
        <p:spPr/>
        <p:txBody>
          <a:bodyPr/>
          <a:lstStyle/>
          <a:p>
            <a:r>
              <a:rPr lang="en-AU" b="0" i="0" dirty="0">
                <a:solidFill>
                  <a:srgbClr val="242424"/>
                </a:solidFill>
                <a:effectLst/>
                <a:latin typeface="source-serif-pro"/>
              </a:rPr>
              <a:t>— Projections aren’t the source of truth. They are meant to be entirely replaceable if the needs change. Being able to rebuild projections (i.e. in a new database instance) can be useful if your projection becomes outdated or broken for some reason. Ideally, you only want to build a new projector, create an empty projection, then run a CI/CD pipeline which will re-emit all historical events to this new projector.</a:t>
            </a:r>
          </a:p>
          <a:p>
            <a:endParaRPr lang="en-AU" dirty="0"/>
          </a:p>
        </p:txBody>
      </p:sp>
    </p:spTree>
    <p:extLst>
      <p:ext uri="{BB962C8B-B14F-4D97-AF65-F5344CB8AC3E}">
        <p14:creationId xmlns:p14="http://schemas.microsoft.com/office/powerpoint/2010/main" val="1036716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A7BB6-C06E-357E-BF0A-A24EECDF3A68}"/>
              </a:ext>
            </a:extLst>
          </p:cNvPr>
          <p:cNvSpPr>
            <a:spLocks noGrp="1"/>
          </p:cNvSpPr>
          <p:nvPr>
            <p:ph type="title"/>
          </p:nvPr>
        </p:nvSpPr>
        <p:spPr/>
        <p:txBody>
          <a:bodyPr/>
          <a:lstStyle/>
          <a:p>
            <a:r>
              <a:rPr lang="en-AU" b="1" i="0" dirty="0">
                <a:solidFill>
                  <a:srgbClr val="242424"/>
                </a:solidFill>
                <a:effectLst/>
                <a:latin typeface="sohne"/>
              </a:rPr>
              <a:t>Publish Events</a:t>
            </a:r>
            <a:endParaRPr lang="en-AU" dirty="0"/>
          </a:p>
        </p:txBody>
      </p:sp>
      <p:sp>
        <p:nvSpPr>
          <p:cNvPr id="3" name="Content Placeholder 2">
            <a:extLst>
              <a:ext uri="{FF2B5EF4-FFF2-40B4-BE49-F238E27FC236}">
                <a16:creationId xmlns:a16="http://schemas.microsoft.com/office/drawing/2014/main" id="{270BBA4D-EB90-96E0-0328-D36539952596}"/>
              </a:ext>
            </a:extLst>
          </p:cNvPr>
          <p:cNvSpPr>
            <a:spLocks noGrp="1"/>
          </p:cNvSpPr>
          <p:nvPr>
            <p:ph idx="1"/>
          </p:nvPr>
        </p:nvSpPr>
        <p:spPr/>
        <p:txBody>
          <a:bodyPr/>
          <a:lstStyle/>
          <a:p>
            <a:r>
              <a:rPr lang="en-AU" b="0" i="0" dirty="0">
                <a:solidFill>
                  <a:srgbClr val="242424"/>
                </a:solidFill>
                <a:effectLst/>
                <a:latin typeface="source-serif-pro"/>
              </a:rPr>
              <a:t>sequence numbers in order to be able to rebuild the aggregate at that specific point in time. </a:t>
            </a:r>
          </a:p>
          <a:p>
            <a:r>
              <a:rPr lang="en-AU" b="0" i="0" dirty="0">
                <a:solidFill>
                  <a:srgbClr val="242424"/>
                </a:solidFill>
                <a:effectLst/>
                <a:latin typeface="source-serif-pro"/>
              </a:rPr>
              <a:t>Sequence numbers can prevent race conditions when publishing your aggregates while there are in-flight events.</a:t>
            </a:r>
            <a:endParaRPr lang="en-AU" dirty="0"/>
          </a:p>
        </p:txBody>
      </p:sp>
      <p:pic>
        <p:nvPicPr>
          <p:cNvPr id="9218" name="Picture 2">
            <a:extLst>
              <a:ext uri="{FF2B5EF4-FFF2-40B4-BE49-F238E27FC236}">
                <a16:creationId xmlns:a16="http://schemas.microsoft.com/office/drawing/2014/main" id="{660D3D02-D031-BCD1-DC31-AA1A7AD0FF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0452" y="3789167"/>
            <a:ext cx="4241426" cy="2628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1584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89473-64B9-BAD7-E5EF-D6605DEB4B07}"/>
              </a:ext>
            </a:extLst>
          </p:cNvPr>
          <p:cNvSpPr>
            <a:spLocks noGrp="1"/>
          </p:cNvSpPr>
          <p:nvPr>
            <p:ph type="title"/>
          </p:nvPr>
        </p:nvSpPr>
        <p:spPr/>
        <p:txBody>
          <a:bodyPr/>
          <a:lstStyle/>
          <a:p>
            <a:r>
              <a:rPr lang="en-US" b="1" i="0" dirty="0">
                <a:effectLst/>
                <a:latin typeface="-apple-system"/>
              </a:rPr>
              <a:t>5. Key Considerations</a:t>
            </a:r>
            <a:endParaRPr lang="en-AU" dirty="0"/>
          </a:p>
        </p:txBody>
      </p:sp>
      <p:sp>
        <p:nvSpPr>
          <p:cNvPr id="3" name="Content Placeholder 2">
            <a:extLst>
              <a:ext uri="{FF2B5EF4-FFF2-40B4-BE49-F238E27FC236}">
                <a16:creationId xmlns:a16="http://schemas.microsoft.com/office/drawing/2014/main" id="{92372717-1393-BD04-9442-BF9BDC4905EA}"/>
              </a:ext>
            </a:extLst>
          </p:cNvPr>
          <p:cNvSpPr>
            <a:spLocks noGrp="1"/>
          </p:cNvSpPr>
          <p:nvPr>
            <p:ph idx="1"/>
          </p:nvPr>
        </p:nvSpPr>
        <p:spPr/>
        <p:txBody>
          <a:bodyPr>
            <a:normAutofit/>
          </a:bodyPr>
          <a:lstStyle/>
          <a:p>
            <a:pPr algn="l">
              <a:spcAft>
                <a:spcPts val="1200"/>
              </a:spcAft>
              <a:buFont typeface="Arial" panose="020B0604020202020204" pitchFamily="34" charset="0"/>
              <a:buChar char="•"/>
            </a:pPr>
            <a:r>
              <a:rPr lang="en-US" b="1" i="0" dirty="0">
                <a:effectLst/>
                <a:latin typeface="-apple-system"/>
              </a:rPr>
              <a:t>Efficiency:</a:t>
            </a:r>
            <a:r>
              <a:rPr lang="en-US" b="0" i="0" dirty="0">
                <a:effectLst/>
                <a:latin typeface="-apple-system"/>
              </a:rPr>
              <a:t> On-the-fly materialization can be costly if the event stream grows large.</a:t>
            </a:r>
          </a:p>
          <a:p>
            <a:pPr algn="l">
              <a:spcAft>
                <a:spcPts val="1200"/>
              </a:spcAft>
              <a:buFont typeface="Arial" panose="020B0604020202020204" pitchFamily="34" charset="0"/>
              <a:buChar char="•"/>
            </a:pPr>
            <a:r>
              <a:rPr lang="en-US" b="1" i="0" dirty="0">
                <a:effectLst/>
                <a:latin typeface="-apple-system"/>
              </a:rPr>
              <a:t>Flexibility:</a:t>
            </a:r>
            <a:r>
              <a:rPr lang="en-US" b="0" i="0" dirty="0">
                <a:effectLst/>
                <a:latin typeface="-apple-system"/>
              </a:rPr>
              <a:t> You can recalculate projections for new use cases without altering the event stream.</a:t>
            </a:r>
          </a:p>
          <a:p>
            <a:pPr algn="l">
              <a:spcAft>
                <a:spcPts val="1200"/>
              </a:spcAft>
              <a:buFont typeface="Arial" panose="020B0604020202020204" pitchFamily="34" charset="0"/>
              <a:buChar char="•"/>
            </a:pPr>
            <a:r>
              <a:rPr lang="en-US" b="1" i="0" dirty="0">
                <a:effectLst/>
                <a:latin typeface="-apple-system"/>
              </a:rPr>
              <a:t>Consistency Needs:</a:t>
            </a:r>
            <a:endParaRPr lang="en-US" b="0" i="0" dirty="0">
              <a:effectLst/>
              <a:latin typeface="-apple-system"/>
            </a:endParaRPr>
          </a:p>
          <a:p>
            <a:pPr marL="742950" lvl="1" indent="-285750" algn="l">
              <a:spcAft>
                <a:spcPts val="1200"/>
              </a:spcAft>
              <a:buFont typeface="Arial" panose="020B0604020202020204" pitchFamily="34" charset="0"/>
              <a:buChar char="•"/>
            </a:pPr>
            <a:r>
              <a:rPr lang="en-US" b="1" i="0" dirty="0">
                <a:effectLst/>
                <a:latin typeface="-apple-system"/>
              </a:rPr>
              <a:t>Strong Consistency:</a:t>
            </a:r>
            <a:r>
              <a:rPr lang="en-US" b="0" i="0" dirty="0">
                <a:effectLst/>
                <a:latin typeface="-apple-system"/>
              </a:rPr>
              <a:t> Use synchronous projections with transactional updates.</a:t>
            </a:r>
          </a:p>
          <a:p>
            <a:pPr marL="742950" lvl="1" indent="-285750" algn="l">
              <a:spcAft>
                <a:spcPts val="1200"/>
              </a:spcAft>
              <a:buFont typeface="Arial" panose="020B0604020202020204" pitchFamily="34" charset="0"/>
              <a:buChar char="•"/>
            </a:pPr>
            <a:r>
              <a:rPr lang="en-US" b="1" i="0" dirty="0">
                <a:effectLst/>
                <a:latin typeface="-apple-system"/>
              </a:rPr>
              <a:t>Eventual Consistency:</a:t>
            </a:r>
            <a:r>
              <a:rPr lang="en-US" b="0" i="0" dirty="0">
                <a:effectLst/>
                <a:latin typeface="-apple-system"/>
              </a:rPr>
              <a:t> Use asynchronous projections with CDC.</a:t>
            </a:r>
          </a:p>
        </p:txBody>
      </p:sp>
    </p:spTree>
    <p:extLst>
      <p:ext uri="{BB962C8B-B14F-4D97-AF65-F5344CB8AC3E}">
        <p14:creationId xmlns:p14="http://schemas.microsoft.com/office/powerpoint/2010/main" val="24676133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7155C-AC0D-149E-3023-8DFE96ABEDEC}"/>
              </a:ext>
            </a:extLst>
          </p:cNvPr>
          <p:cNvSpPr>
            <a:spLocks noGrp="1"/>
          </p:cNvSpPr>
          <p:nvPr>
            <p:ph type="title"/>
          </p:nvPr>
        </p:nvSpPr>
        <p:spPr/>
        <p:txBody>
          <a:bodyPr/>
          <a:lstStyle/>
          <a:p>
            <a:r>
              <a:rPr lang="en-US" b="1" i="0" dirty="0">
                <a:effectLst/>
                <a:latin typeface="-apple-system"/>
              </a:rPr>
              <a:t>6. Benefits of Event Sourcing</a:t>
            </a:r>
            <a:endParaRPr lang="en-AU" dirty="0"/>
          </a:p>
        </p:txBody>
      </p:sp>
      <p:sp>
        <p:nvSpPr>
          <p:cNvPr id="3" name="Content Placeholder 2">
            <a:extLst>
              <a:ext uri="{FF2B5EF4-FFF2-40B4-BE49-F238E27FC236}">
                <a16:creationId xmlns:a16="http://schemas.microsoft.com/office/drawing/2014/main" id="{0C302C73-C7FC-EFEF-BCAC-C75C61896006}"/>
              </a:ext>
            </a:extLst>
          </p:cNvPr>
          <p:cNvSpPr>
            <a:spLocks noGrp="1"/>
          </p:cNvSpPr>
          <p:nvPr>
            <p:ph idx="1"/>
          </p:nvPr>
        </p:nvSpPr>
        <p:spPr/>
        <p:txBody>
          <a:bodyPr/>
          <a:lstStyle/>
          <a:p>
            <a:pPr algn="l">
              <a:spcAft>
                <a:spcPts val="1200"/>
              </a:spcAft>
              <a:buFont typeface="Arial" panose="020B0604020202020204" pitchFamily="34" charset="0"/>
              <a:buChar char="•"/>
            </a:pPr>
            <a:r>
              <a:rPr lang="en-US" b="0" i="0" dirty="0">
                <a:effectLst/>
                <a:latin typeface="-apple-system"/>
              </a:rPr>
              <a:t>Full historical data (auditability).</a:t>
            </a:r>
          </a:p>
          <a:p>
            <a:pPr algn="l">
              <a:spcAft>
                <a:spcPts val="1200"/>
              </a:spcAft>
              <a:buFont typeface="Arial" panose="020B0604020202020204" pitchFamily="34" charset="0"/>
              <a:buChar char="•"/>
            </a:pPr>
            <a:r>
              <a:rPr lang="en-US" b="0" i="0" dirty="0">
                <a:effectLst/>
                <a:latin typeface="-apple-system"/>
              </a:rPr>
              <a:t>Ability to reconstruct state at any point in time.</a:t>
            </a:r>
          </a:p>
          <a:p>
            <a:pPr algn="l">
              <a:spcAft>
                <a:spcPts val="1200"/>
              </a:spcAft>
              <a:buFont typeface="Arial" panose="020B0604020202020204" pitchFamily="34" charset="0"/>
              <a:buChar char="•"/>
            </a:pPr>
            <a:r>
              <a:rPr lang="en-US" b="0" i="0" dirty="0">
                <a:effectLst/>
                <a:latin typeface="-apple-system"/>
              </a:rPr>
              <a:t>Flexibility to adapt to changing requirements without data loss.</a:t>
            </a:r>
          </a:p>
          <a:p>
            <a:endParaRPr lang="en-AU" dirty="0"/>
          </a:p>
        </p:txBody>
      </p:sp>
    </p:spTree>
    <p:extLst>
      <p:ext uri="{BB962C8B-B14F-4D97-AF65-F5344CB8AC3E}">
        <p14:creationId xmlns:p14="http://schemas.microsoft.com/office/powerpoint/2010/main" val="16493304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35A0E-5DB6-4A26-B095-84C7E552E268}"/>
              </a:ext>
            </a:extLst>
          </p:cNvPr>
          <p:cNvSpPr>
            <a:spLocks noGrp="1"/>
          </p:cNvSpPr>
          <p:nvPr>
            <p:ph type="title"/>
          </p:nvPr>
        </p:nvSpPr>
        <p:spPr/>
        <p:txBody>
          <a:bodyPr/>
          <a:lstStyle/>
          <a:p>
            <a:r>
              <a:rPr lang="en-US" b="1" i="0" dirty="0">
                <a:effectLst/>
                <a:latin typeface="-apple-system"/>
              </a:rPr>
              <a:t>Final Thoughts</a:t>
            </a:r>
            <a:endParaRPr lang="en-AU" dirty="0"/>
          </a:p>
        </p:txBody>
      </p:sp>
      <p:sp>
        <p:nvSpPr>
          <p:cNvPr id="3" name="Content Placeholder 2">
            <a:extLst>
              <a:ext uri="{FF2B5EF4-FFF2-40B4-BE49-F238E27FC236}">
                <a16:creationId xmlns:a16="http://schemas.microsoft.com/office/drawing/2014/main" id="{F720CFFE-7B43-97EE-BE98-0472A7C5EBAF}"/>
              </a:ext>
            </a:extLst>
          </p:cNvPr>
          <p:cNvSpPr>
            <a:spLocks noGrp="1"/>
          </p:cNvSpPr>
          <p:nvPr>
            <p:ph idx="1"/>
          </p:nvPr>
        </p:nvSpPr>
        <p:spPr/>
        <p:txBody>
          <a:bodyPr/>
          <a:lstStyle/>
          <a:p>
            <a:pPr algn="l">
              <a:spcAft>
                <a:spcPts val="1200"/>
              </a:spcAft>
            </a:pPr>
            <a:r>
              <a:rPr lang="en-US" b="0" i="0" dirty="0">
                <a:effectLst/>
                <a:latin typeface="-apple-system"/>
              </a:rPr>
              <a:t>Event sourcing paired with projections offers a robust way to manage state and handle changes.</a:t>
            </a:r>
          </a:p>
          <a:p>
            <a:pPr algn="l"/>
            <a:r>
              <a:rPr lang="en-US" b="0" i="0" dirty="0">
                <a:effectLst/>
                <a:latin typeface="-apple-system"/>
              </a:rPr>
              <a:t>The choice between synchronous and asynchronous projections depends on your application’s consistency, performance, and scalability requirements.</a:t>
            </a:r>
          </a:p>
          <a:p>
            <a:endParaRPr lang="en-AU" dirty="0"/>
          </a:p>
        </p:txBody>
      </p:sp>
    </p:spTree>
    <p:extLst>
      <p:ext uri="{BB962C8B-B14F-4D97-AF65-F5344CB8AC3E}">
        <p14:creationId xmlns:p14="http://schemas.microsoft.com/office/powerpoint/2010/main" val="42355065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1D155-304D-27AE-2C93-96D007EF38A5}"/>
              </a:ext>
            </a:extLst>
          </p:cNvPr>
          <p:cNvSpPr>
            <a:spLocks noGrp="1"/>
          </p:cNvSpPr>
          <p:nvPr>
            <p:ph type="title"/>
          </p:nvPr>
        </p:nvSpPr>
        <p:spPr/>
        <p:txBody>
          <a:bodyPr/>
          <a:lstStyle/>
          <a:p>
            <a:endParaRPr lang="en-AU"/>
          </a:p>
        </p:txBody>
      </p:sp>
      <p:pic>
        <p:nvPicPr>
          <p:cNvPr id="3074" name="Picture 2" descr="Figure 1 shows an example of how the Materialized View pattern might be used">
            <a:extLst>
              <a:ext uri="{FF2B5EF4-FFF2-40B4-BE49-F238E27FC236}">
                <a16:creationId xmlns:a16="http://schemas.microsoft.com/office/drawing/2014/main" id="{1FAEED6E-FA0F-CD6B-BEC7-554287270BA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86000" y="2382044"/>
            <a:ext cx="7620000" cy="323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784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ADBDC-2E02-635F-9A3D-3D8E20D85FD3}"/>
              </a:ext>
            </a:extLst>
          </p:cNvPr>
          <p:cNvSpPr>
            <a:spLocks noGrp="1"/>
          </p:cNvSpPr>
          <p:nvPr>
            <p:ph type="title"/>
          </p:nvPr>
        </p:nvSpPr>
        <p:spPr/>
        <p:txBody>
          <a:bodyPr/>
          <a:lstStyle/>
          <a:p>
            <a:r>
              <a:rPr lang="en-AU" b="1" dirty="0">
                <a:latin typeface="+mn-lt"/>
              </a:rPr>
              <a:t>Web API – A </a:t>
            </a:r>
            <a:r>
              <a:rPr lang="en-AU" b="1" i="0" dirty="0">
                <a:effectLst/>
                <a:latin typeface="+mn-lt"/>
              </a:rPr>
              <a:t>Backend for Frontends</a:t>
            </a:r>
            <a:r>
              <a:rPr lang="en-AU" b="1" dirty="0">
                <a:latin typeface="+mn-lt"/>
              </a:rPr>
              <a:t> </a:t>
            </a:r>
          </a:p>
        </p:txBody>
      </p:sp>
      <p:sp>
        <p:nvSpPr>
          <p:cNvPr id="3" name="Content Placeholder 2">
            <a:extLst>
              <a:ext uri="{FF2B5EF4-FFF2-40B4-BE49-F238E27FC236}">
                <a16:creationId xmlns:a16="http://schemas.microsoft.com/office/drawing/2014/main" id="{111A0BC8-98D3-0F1A-E2EE-AD7EF7CE5946}"/>
              </a:ext>
            </a:extLst>
          </p:cNvPr>
          <p:cNvSpPr>
            <a:spLocks noGrp="1"/>
          </p:cNvSpPr>
          <p:nvPr>
            <p:ph idx="1"/>
          </p:nvPr>
        </p:nvSpPr>
        <p:spPr/>
        <p:txBody>
          <a:bodyPr/>
          <a:lstStyle/>
          <a:p>
            <a:pPr marL="0" indent="0">
              <a:buNone/>
            </a:pPr>
            <a:r>
              <a:rPr lang="en-AU" dirty="0">
                <a:latin typeface="Segoe UI" panose="020B0502040204020203" pitchFamily="34" charset="0"/>
              </a:rPr>
              <a:t>E</a:t>
            </a:r>
            <a:r>
              <a:rPr lang="en-AU" b="0" i="0" dirty="0">
                <a:effectLst/>
                <a:latin typeface="Segoe UI" panose="020B0502040204020203" pitchFamily="34" charset="0"/>
              </a:rPr>
              <a:t>xpose endpoints that allow client applications to call their APIs. </a:t>
            </a:r>
          </a:p>
          <a:p>
            <a:pPr marL="0" indent="0">
              <a:buNone/>
            </a:pPr>
            <a:r>
              <a:rPr lang="en-AU" b="0" i="0" dirty="0">
                <a:effectLst/>
                <a:latin typeface="Segoe UI" panose="020B0502040204020203" pitchFamily="34" charset="0"/>
              </a:rPr>
              <a:t>The code used to implement the APIs triggers or performs several tasks, including but not limited to </a:t>
            </a:r>
          </a:p>
          <a:p>
            <a:r>
              <a:rPr lang="en-AU" b="0" i="0" dirty="0">
                <a:effectLst/>
                <a:latin typeface="Segoe UI" panose="020B0502040204020203" pitchFamily="34" charset="0"/>
              </a:rPr>
              <a:t>authentication, </a:t>
            </a:r>
          </a:p>
          <a:p>
            <a:r>
              <a:rPr lang="en-AU" b="0" i="0" dirty="0">
                <a:effectLst/>
                <a:latin typeface="Segoe UI" panose="020B0502040204020203" pitchFamily="34" charset="0"/>
              </a:rPr>
              <a:t>authorization, </a:t>
            </a:r>
          </a:p>
          <a:p>
            <a:r>
              <a:rPr lang="en-AU" b="0" i="0" dirty="0">
                <a:effectLst/>
                <a:latin typeface="Segoe UI" panose="020B0502040204020203" pitchFamily="34" charset="0"/>
              </a:rPr>
              <a:t>parameter validation, and </a:t>
            </a:r>
          </a:p>
          <a:p>
            <a:r>
              <a:rPr lang="en-AU" b="0" i="0" dirty="0">
                <a:effectLst/>
                <a:latin typeface="Segoe UI" panose="020B0502040204020203" pitchFamily="34" charset="0"/>
              </a:rPr>
              <a:t>some or all request processing. </a:t>
            </a:r>
          </a:p>
          <a:p>
            <a:pPr marL="0" indent="0">
              <a:buNone/>
            </a:pPr>
            <a:r>
              <a:rPr lang="en-AU" b="0" i="0" dirty="0">
                <a:effectLst/>
                <a:latin typeface="Segoe UI" panose="020B0502040204020203" pitchFamily="34" charset="0"/>
              </a:rPr>
              <a:t>The API code is likely to access storage and other services on behalf of the client.</a:t>
            </a:r>
            <a:endParaRPr lang="en-AU" dirty="0"/>
          </a:p>
        </p:txBody>
      </p:sp>
    </p:spTree>
    <p:extLst>
      <p:ext uri="{BB962C8B-B14F-4D97-AF65-F5344CB8AC3E}">
        <p14:creationId xmlns:p14="http://schemas.microsoft.com/office/powerpoint/2010/main" val="19456499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B1B78-0487-C7E2-8AF3-9EB8CAEC1E3A}"/>
              </a:ext>
            </a:extLst>
          </p:cNvPr>
          <p:cNvSpPr>
            <a:spLocks noGrp="1"/>
          </p:cNvSpPr>
          <p:nvPr>
            <p:ph type="title"/>
          </p:nvPr>
        </p:nvSpPr>
        <p:spPr/>
        <p:txBody>
          <a:bodyPr/>
          <a:lstStyle/>
          <a:p>
            <a:endParaRPr lang="en-AU" dirty="0"/>
          </a:p>
        </p:txBody>
      </p:sp>
      <p:sp>
        <p:nvSpPr>
          <p:cNvPr id="3" name="Content Placeholder 2">
            <a:extLst>
              <a:ext uri="{FF2B5EF4-FFF2-40B4-BE49-F238E27FC236}">
                <a16:creationId xmlns:a16="http://schemas.microsoft.com/office/drawing/2014/main" id="{5C5A5BF8-1FD9-982F-45B8-4F1A777459CE}"/>
              </a:ext>
            </a:extLst>
          </p:cNvPr>
          <p:cNvSpPr>
            <a:spLocks noGrp="1"/>
          </p:cNvSpPr>
          <p:nvPr>
            <p:ph idx="1"/>
          </p:nvPr>
        </p:nvSpPr>
        <p:spPr/>
        <p:txBody>
          <a:bodyPr>
            <a:normAutofit lnSpcReduction="10000"/>
          </a:bodyPr>
          <a:lstStyle/>
          <a:p>
            <a:pPr algn="l"/>
            <a:r>
              <a:rPr lang="en-AU" b="0" i="0" dirty="0">
                <a:effectLst/>
                <a:latin typeface="Segoe UI" panose="020B0502040204020203" pitchFamily="34" charset="0"/>
              </a:rPr>
              <a:t>communicate by using HTTP-based web services. However, this approach has drawbacks, including:</a:t>
            </a:r>
          </a:p>
          <a:p>
            <a:pPr algn="l">
              <a:spcBef>
                <a:spcPts val="1200"/>
              </a:spcBef>
              <a:spcAft>
                <a:spcPts val="1200"/>
              </a:spcAft>
              <a:buFont typeface="Arial" panose="020B0604020202020204" pitchFamily="34" charset="0"/>
              <a:buChar char="•"/>
            </a:pPr>
            <a:r>
              <a:rPr lang="en-AU" b="0" i="0" dirty="0">
                <a:effectLst/>
                <a:latin typeface="Segoe UI" panose="020B0502040204020203" pitchFamily="34" charset="0"/>
              </a:rPr>
              <a:t>The systems must be modified by adding an HTTP client on one side and an HTTP request handler on the other. The systems must then be retested and redeployed.</a:t>
            </a:r>
          </a:p>
          <a:p>
            <a:pPr algn="l">
              <a:spcBef>
                <a:spcPts val="1200"/>
              </a:spcBef>
              <a:spcAft>
                <a:spcPts val="1200"/>
              </a:spcAft>
              <a:buFont typeface="Arial" panose="020B0604020202020204" pitchFamily="34" charset="0"/>
              <a:buChar char="•"/>
            </a:pPr>
            <a:r>
              <a:rPr lang="en-AU" b="0" i="0" dirty="0">
                <a:effectLst/>
                <a:latin typeface="Segoe UI" panose="020B0502040204020203" pitchFamily="34" charset="0"/>
              </a:rPr>
              <a:t>HTTP endpoints must be hosted, which adds complexity when you make web services secure and highly available.</a:t>
            </a:r>
          </a:p>
          <a:p>
            <a:pPr algn="l">
              <a:spcBef>
                <a:spcPts val="1200"/>
              </a:spcBef>
              <a:spcAft>
                <a:spcPts val="1200"/>
              </a:spcAft>
              <a:buFont typeface="Arial" panose="020B0604020202020204" pitchFamily="34" charset="0"/>
              <a:buChar char="•"/>
            </a:pPr>
            <a:r>
              <a:rPr lang="en-AU" b="0" i="0" dirty="0">
                <a:effectLst/>
                <a:latin typeface="Segoe UI" panose="020B0502040204020203" pitchFamily="34" charset="0"/>
              </a:rPr>
              <a:t>Frequent network connectivity problems that require custom-built retry mechanisms.</a:t>
            </a:r>
          </a:p>
          <a:p>
            <a:endParaRPr lang="en-AU" dirty="0"/>
          </a:p>
        </p:txBody>
      </p:sp>
    </p:spTree>
    <p:extLst>
      <p:ext uri="{BB962C8B-B14F-4D97-AF65-F5344CB8AC3E}">
        <p14:creationId xmlns:p14="http://schemas.microsoft.com/office/powerpoint/2010/main" val="4158214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C912-74BA-324E-FB10-D5E8E037367A}"/>
              </a:ext>
            </a:extLst>
          </p:cNvPr>
          <p:cNvSpPr>
            <a:spLocks noGrp="1"/>
          </p:cNvSpPr>
          <p:nvPr>
            <p:ph type="title"/>
          </p:nvPr>
        </p:nvSpPr>
        <p:spPr/>
        <p:txBody>
          <a:bodyPr/>
          <a:lstStyle/>
          <a:p>
            <a:r>
              <a:rPr lang="en-AU" dirty="0"/>
              <a:t>Event Sourcing - I</a:t>
            </a:r>
            <a:r>
              <a:rPr lang="en-AU" b="0" i="0" dirty="0">
                <a:effectLst/>
              </a:rPr>
              <a:t>ntent, Purpose, or Reason </a:t>
            </a:r>
            <a:endParaRPr lang="en-AU" dirty="0"/>
          </a:p>
        </p:txBody>
      </p:sp>
      <p:sp>
        <p:nvSpPr>
          <p:cNvPr id="3" name="Content Placeholder 2">
            <a:extLst>
              <a:ext uri="{FF2B5EF4-FFF2-40B4-BE49-F238E27FC236}">
                <a16:creationId xmlns:a16="http://schemas.microsoft.com/office/drawing/2014/main" id="{53260C45-D967-E97A-4E83-A02085431B97}"/>
              </a:ext>
            </a:extLst>
          </p:cNvPr>
          <p:cNvSpPr>
            <a:spLocks noGrp="1"/>
          </p:cNvSpPr>
          <p:nvPr>
            <p:ph idx="1"/>
          </p:nvPr>
        </p:nvSpPr>
        <p:spPr>
          <a:xfrm>
            <a:off x="838200" y="1825625"/>
            <a:ext cx="7838732" cy="4351338"/>
          </a:xfrm>
        </p:spPr>
        <p:txBody>
          <a:bodyPr>
            <a:normAutofit fontScale="55000" lnSpcReduction="20000"/>
          </a:bodyPr>
          <a:lstStyle/>
          <a:p>
            <a:r>
              <a:rPr lang="en-AU" dirty="0"/>
              <a:t>The Event Sourcing pattern defines an approach to handling operations on data that's driven by a sequence of events, each of which is recorded in an append-only store. </a:t>
            </a:r>
          </a:p>
          <a:p>
            <a:endParaRPr lang="en-AU" dirty="0"/>
          </a:p>
          <a:p>
            <a:r>
              <a:rPr lang="en-AU" dirty="0"/>
              <a:t>Application code sends a series of events that imperatively describe each action that has occurred on the data to the event store, where they're persisted. </a:t>
            </a:r>
          </a:p>
          <a:p>
            <a:endParaRPr lang="en-AU" dirty="0"/>
          </a:p>
          <a:p>
            <a:r>
              <a:rPr lang="en-AU" dirty="0"/>
              <a:t>Each </a:t>
            </a:r>
            <a:r>
              <a:rPr lang="en-AU" b="1" i="1" dirty="0"/>
              <a:t>Event </a:t>
            </a:r>
            <a:r>
              <a:rPr lang="en-AU" dirty="0"/>
              <a:t>represents a set of changes to the data (such as </a:t>
            </a:r>
            <a:r>
              <a:rPr lang="en-AU" dirty="0" err="1"/>
              <a:t>AddedItemToOrder</a:t>
            </a:r>
            <a:r>
              <a:rPr lang="en-AU" dirty="0"/>
              <a:t>).</a:t>
            </a:r>
          </a:p>
          <a:p>
            <a:endParaRPr lang="en-AU" dirty="0"/>
          </a:p>
          <a:p>
            <a:pPr marL="0" indent="0">
              <a:buNone/>
            </a:pPr>
            <a:r>
              <a:rPr lang="en-AU" b="0" i="0" dirty="0">
                <a:effectLst/>
              </a:rPr>
              <a:t>Event Sourcing  captures intent, purpose, or reason</a:t>
            </a:r>
          </a:p>
          <a:p>
            <a:pPr marL="0" indent="0">
              <a:buNone/>
            </a:pPr>
            <a:endParaRPr lang="en-AU" b="0" i="0" dirty="0">
              <a:effectLst/>
            </a:endParaRPr>
          </a:p>
          <a:p>
            <a:pPr marL="0" indent="0">
              <a:buNone/>
            </a:pPr>
            <a:r>
              <a:rPr lang="en-AU" b="0" i="0" dirty="0">
                <a:effectLst/>
              </a:rPr>
              <a:t>As opposed to CRUD (Create, Read, Update &amp; Delete) which describes storage mechanisms.</a:t>
            </a:r>
          </a:p>
          <a:p>
            <a:pPr marL="0" indent="0">
              <a:buNone/>
            </a:pPr>
            <a:endParaRPr lang="en-AU" b="0" i="0" dirty="0">
              <a:effectLst/>
            </a:endParaRPr>
          </a:p>
          <a:p>
            <a:pPr marL="0" indent="0">
              <a:buNone/>
            </a:pPr>
            <a:r>
              <a:rPr lang="en-AU" b="0" i="0" dirty="0">
                <a:effectLst/>
              </a:rPr>
              <a:t>For example, changes to a customer entity can be captured as a series of specific event types, such as </a:t>
            </a:r>
            <a:r>
              <a:rPr lang="en-AU" b="0" i="1" dirty="0">
                <a:effectLst/>
              </a:rPr>
              <a:t>Moved home</a:t>
            </a:r>
            <a:r>
              <a:rPr lang="en-AU" b="0" i="0" dirty="0">
                <a:effectLst/>
              </a:rPr>
              <a:t>, </a:t>
            </a:r>
            <a:r>
              <a:rPr lang="en-AU" b="0" i="1" dirty="0">
                <a:effectLst/>
              </a:rPr>
              <a:t>Closed account</a:t>
            </a:r>
            <a:r>
              <a:rPr lang="en-AU" b="0" i="0" dirty="0">
                <a:effectLst/>
              </a:rPr>
              <a:t>, or </a:t>
            </a:r>
            <a:r>
              <a:rPr lang="en-AU" b="0" i="1" dirty="0">
                <a:effectLst/>
              </a:rPr>
              <a:t>Deceased</a:t>
            </a:r>
            <a:r>
              <a:rPr lang="en-AU" b="0" i="0" dirty="0">
                <a:effectLst/>
              </a:rPr>
              <a:t>.</a:t>
            </a:r>
            <a:endParaRPr lang="en-AU" dirty="0"/>
          </a:p>
        </p:txBody>
      </p:sp>
      <p:pic>
        <p:nvPicPr>
          <p:cNvPr id="6" name="Picture 5">
            <a:extLst>
              <a:ext uri="{FF2B5EF4-FFF2-40B4-BE49-F238E27FC236}">
                <a16:creationId xmlns:a16="http://schemas.microsoft.com/office/drawing/2014/main" id="{29B98DD2-4CBB-4E8D-727F-AF3565C33D3B}"/>
              </a:ext>
            </a:extLst>
          </p:cNvPr>
          <p:cNvPicPr>
            <a:picLocks noChangeAspect="1"/>
          </p:cNvPicPr>
          <p:nvPr/>
        </p:nvPicPr>
        <p:blipFill>
          <a:blip r:embed="rId3"/>
          <a:stretch>
            <a:fillRect/>
          </a:stretch>
        </p:blipFill>
        <p:spPr>
          <a:xfrm>
            <a:off x="9055088" y="1776706"/>
            <a:ext cx="2962688" cy="4620270"/>
          </a:xfrm>
          <a:prstGeom prst="rect">
            <a:avLst/>
          </a:prstGeom>
        </p:spPr>
      </p:pic>
    </p:spTree>
    <p:extLst>
      <p:ext uri="{BB962C8B-B14F-4D97-AF65-F5344CB8AC3E}">
        <p14:creationId xmlns:p14="http://schemas.microsoft.com/office/powerpoint/2010/main" val="2675817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100E7-D68C-C8ED-AE1A-D4B17FA70157}"/>
              </a:ext>
            </a:extLst>
          </p:cNvPr>
          <p:cNvSpPr>
            <a:spLocks noGrp="1"/>
          </p:cNvSpPr>
          <p:nvPr>
            <p:ph type="title"/>
          </p:nvPr>
        </p:nvSpPr>
        <p:spPr/>
        <p:txBody>
          <a:bodyPr/>
          <a:lstStyle/>
          <a:p>
            <a:r>
              <a:rPr lang="en-AU" dirty="0"/>
              <a:t>Why</a:t>
            </a:r>
          </a:p>
        </p:txBody>
      </p:sp>
      <p:sp>
        <p:nvSpPr>
          <p:cNvPr id="3" name="Content Placeholder 2">
            <a:extLst>
              <a:ext uri="{FF2B5EF4-FFF2-40B4-BE49-F238E27FC236}">
                <a16:creationId xmlns:a16="http://schemas.microsoft.com/office/drawing/2014/main" id="{693D9B5C-C2ED-5803-6045-F98FF9CED99E}"/>
              </a:ext>
            </a:extLst>
          </p:cNvPr>
          <p:cNvSpPr>
            <a:spLocks noGrp="1"/>
          </p:cNvSpPr>
          <p:nvPr>
            <p:ph idx="1"/>
          </p:nvPr>
        </p:nvSpPr>
        <p:spPr/>
        <p:txBody>
          <a:bodyPr/>
          <a:lstStyle/>
          <a:p>
            <a:r>
              <a:rPr lang="en-AU" dirty="0" err="1">
                <a:hlinkClick r:id="rId3"/>
              </a:rPr>
              <a:t>EventStorming</a:t>
            </a:r>
            <a:endParaRPr lang="en-AU" dirty="0">
              <a:hlinkClick r:id="rId4"/>
            </a:endParaRPr>
          </a:p>
          <a:p>
            <a:endParaRPr lang="en-AU" dirty="0">
              <a:hlinkClick r:id="rId4"/>
            </a:endParaRPr>
          </a:p>
          <a:p>
            <a:r>
              <a:rPr lang="en-AU" dirty="0">
                <a:hlinkClick r:id="rId4"/>
              </a:rPr>
              <a:t>Project "a CQRS Journey"</a:t>
            </a:r>
            <a:endParaRPr lang="en-AU" dirty="0"/>
          </a:p>
        </p:txBody>
      </p:sp>
      <p:pic>
        <p:nvPicPr>
          <p:cNvPr id="5" name="Picture 4">
            <a:extLst>
              <a:ext uri="{FF2B5EF4-FFF2-40B4-BE49-F238E27FC236}">
                <a16:creationId xmlns:a16="http://schemas.microsoft.com/office/drawing/2014/main" id="{DE03F67B-E9A1-D3BE-7205-CD0D9D1B4181}"/>
              </a:ext>
            </a:extLst>
          </p:cNvPr>
          <p:cNvPicPr>
            <a:picLocks noChangeAspect="1"/>
          </p:cNvPicPr>
          <p:nvPr/>
        </p:nvPicPr>
        <p:blipFill>
          <a:blip r:embed="rId5"/>
          <a:stretch>
            <a:fillRect/>
          </a:stretch>
        </p:blipFill>
        <p:spPr>
          <a:xfrm>
            <a:off x="7045180" y="947292"/>
            <a:ext cx="4477970" cy="3302735"/>
          </a:xfrm>
          <a:prstGeom prst="rect">
            <a:avLst/>
          </a:prstGeom>
        </p:spPr>
      </p:pic>
      <p:pic>
        <p:nvPicPr>
          <p:cNvPr id="7" name="Picture 6">
            <a:extLst>
              <a:ext uri="{FF2B5EF4-FFF2-40B4-BE49-F238E27FC236}">
                <a16:creationId xmlns:a16="http://schemas.microsoft.com/office/drawing/2014/main" id="{3FC674B8-1C01-8C30-4E67-9588559D6C6C}"/>
              </a:ext>
            </a:extLst>
          </p:cNvPr>
          <p:cNvPicPr>
            <a:picLocks noChangeAspect="1"/>
          </p:cNvPicPr>
          <p:nvPr/>
        </p:nvPicPr>
        <p:blipFill>
          <a:blip r:embed="rId6"/>
          <a:stretch>
            <a:fillRect/>
          </a:stretch>
        </p:blipFill>
        <p:spPr>
          <a:xfrm>
            <a:off x="7400719" y="4788906"/>
            <a:ext cx="4199223" cy="1801073"/>
          </a:xfrm>
          <a:prstGeom prst="rect">
            <a:avLst/>
          </a:prstGeom>
        </p:spPr>
      </p:pic>
    </p:spTree>
    <p:extLst>
      <p:ext uri="{BB962C8B-B14F-4D97-AF65-F5344CB8AC3E}">
        <p14:creationId xmlns:p14="http://schemas.microsoft.com/office/powerpoint/2010/main" val="3522620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E1D54-ECD9-A61F-7E3B-B74FE3F9F3E6}"/>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66EC0A85-33B1-426D-52B9-57B64AB48346}"/>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2318762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E885-B69A-754A-3709-62A4E007F375}"/>
              </a:ext>
            </a:extLst>
          </p:cNvPr>
          <p:cNvSpPr>
            <a:spLocks noGrp="1"/>
          </p:cNvSpPr>
          <p:nvPr>
            <p:ph type="title"/>
          </p:nvPr>
        </p:nvSpPr>
        <p:spPr/>
        <p:txBody>
          <a:bodyPr/>
          <a:lstStyle/>
          <a:p>
            <a:r>
              <a:rPr lang="en-AU" b="1" i="0" dirty="0">
                <a:solidFill>
                  <a:srgbClr val="242424"/>
                </a:solidFill>
                <a:effectLst/>
                <a:latin typeface="sohne"/>
              </a:rPr>
              <a:t>What Does an Event Look Like?</a:t>
            </a:r>
            <a:endParaRPr lang="en-AU" dirty="0"/>
          </a:p>
        </p:txBody>
      </p:sp>
      <p:pic>
        <p:nvPicPr>
          <p:cNvPr id="4098" name="Picture 2">
            <a:extLst>
              <a:ext uri="{FF2B5EF4-FFF2-40B4-BE49-F238E27FC236}">
                <a16:creationId xmlns:a16="http://schemas.microsoft.com/office/drawing/2014/main" id="{EDBA8299-1963-FA12-F89B-4E2D455C9F1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2207204"/>
            <a:ext cx="10515600" cy="3588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0067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ACDCD-1612-0777-0313-A7F7F68092B9}"/>
              </a:ext>
            </a:extLst>
          </p:cNvPr>
          <p:cNvSpPr>
            <a:spLocks noGrp="1"/>
          </p:cNvSpPr>
          <p:nvPr>
            <p:ph type="title"/>
          </p:nvPr>
        </p:nvSpPr>
        <p:spPr/>
        <p:txBody>
          <a:bodyPr/>
          <a:lstStyle/>
          <a:p>
            <a:endParaRPr lang="en-AU"/>
          </a:p>
        </p:txBody>
      </p:sp>
      <p:pic>
        <p:nvPicPr>
          <p:cNvPr id="2050" name="Picture 2" descr="An overview and example of the Event Sourcing pattern">
            <a:extLst>
              <a:ext uri="{FF2B5EF4-FFF2-40B4-BE49-F238E27FC236}">
                <a16:creationId xmlns:a16="http://schemas.microsoft.com/office/drawing/2014/main" id="{D2059598-6157-EECE-55B3-92D4A731F16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33382" y="1690688"/>
            <a:ext cx="6830489"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DF37F0A-D14F-FC2B-FACD-A2419E016996}"/>
              </a:ext>
            </a:extLst>
          </p:cNvPr>
          <p:cNvSpPr txBox="1"/>
          <p:nvPr/>
        </p:nvSpPr>
        <p:spPr>
          <a:xfrm>
            <a:off x="963190" y="6308209"/>
            <a:ext cx="11101627" cy="369332"/>
          </a:xfrm>
          <a:prstGeom prst="rect">
            <a:avLst/>
          </a:prstGeom>
          <a:noFill/>
        </p:spPr>
        <p:txBody>
          <a:bodyPr wrap="square">
            <a:spAutoFit/>
          </a:bodyPr>
          <a:lstStyle/>
          <a:p>
            <a:r>
              <a:rPr lang="en-AU" b="0" i="0" dirty="0">
                <a:effectLst/>
                <a:latin typeface="Segoe UI" panose="020B0502040204020203" pitchFamily="34" charset="0"/>
              </a:rPr>
              <a:t>The event store is the permanent source of information, and so the event data should never be updated. </a:t>
            </a:r>
            <a:endParaRPr lang="en-AU" dirty="0"/>
          </a:p>
        </p:txBody>
      </p:sp>
    </p:spTree>
    <p:extLst>
      <p:ext uri="{BB962C8B-B14F-4D97-AF65-F5344CB8AC3E}">
        <p14:creationId xmlns:p14="http://schemas.microsoft.com/office/powerpoint/2010/main" val="1164530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2252A-D154-3932-BE76-51A6E9F1B538}"/>
              </a:ext>
            </a:extLst>
          </p:cNvPr>
          <p:cNvSpPr>
            <a:spLocks noGrp="1"/>
          </p:cNvSpPr>
          <p:nvPr>
            <p:ph type="title"/>
          </p:nvPr>
        </p:nvSpPr>
        <p:spPr/>
        <p:txBody>
          <a:bodyPr/>
          <a:lstStyle/>
          <a:p>
            <a:endParaRPr lang="en-AU"/>
          </a:p>
        </p:txBody>
      </p:sp>
      <p:pic>
        <p:nvPicPr>
          <p:cNvPr id="5122" name="Picture 2">
            <a:extLst>
              <a:ext uri="{FF2B5EF4-FFF2-40B4-BE49-F238E27FC236}">
                <a16:creationId xmlns:a16="http://schemas.microsoft.com/office/drawing/2014/main" id="{1631601E-E629-9CF3-D434-3920DA976A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7945" y="1825625"/>
            <a:ext cx="879610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0318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B2BBF-AAF1-6857-2EC8-FA2274BF042E}"/>
              </a:ext>
            </a:extLst>
          </p:cNvPr>
          <p:cNvSpPr>
            <a:spLocks noGrp="1"/>
          </p:cNvSpPr>
          <p:nvPr>
            <p:ph type="title"/>
          </p:nvPr>
        </p:nvSpPr>
        <p:spPr/>
        <p:txBody>
          <a:bodyPr/>
          <a:lstStyle/>
          <a:p>
            <a:endParaRPr lang="en-AU"/>
          </a:p>
        </p:txBody>
      </p:sp>
      <p:pic>
        <p:nvPicPr>
          <p:cNvPr id="5" name="Content Placeholder 4">
            <a:extLst>
              <a:ext uri="{FF2B5EF4-FFF2-40B4-BE49-F238E27FC236}">
                <a16:creationId xmlns:a16="http://schemas.microsoft.com/office/drawing/2014/main" id="{20B647E7-6683-B730-108A-9AB9B16D2430}"/>
              </a:ext>
            </a:extLst>
          </p:cNvPr>
          <p:cNvPicPr>
            <a:picLocks noGrp="1" noChangeAspect="1"/>
          </p:cNvPicPr>
          <p:nvPr>
            <p:ph idx="1"/>
          </p:nvPr>
        </p:nvPicPr>
        <p:blipFill>
          <a:blip r:embed="rId3"/>
          <a:stretch>
            <a:fillRect/>
          </a:stretch>
        </p:blipFill>
        <p:spPr>
          <a:xfrm>
            <a:off x="838200" y="2016399"/>
            <a:ext cx="4669918" cy="4351338"/>
          </a:xfrm>
          <a:prstGeom prst="rect">
            <a:avLst/>
          </a:prstGeom>
          <a:ln>
            <a:noFill/>
          </a:ln>
          <a:effectLst>
            <a:outerShdw blurRad="292100" dist="139700" dir="2700000" algn="tl" rotWithShape="0">
              <a:srgbClr val="333333">
                <a:alpha val="65000"/>
              </a:srgbClr>
            </a:outerShdw>
          </a:effectLst>
        </p:spPr>
      </p:pic>
      <p:sp>
        <p:nvSpPr>
          <p:cNvPr id="6" name="Rectangle 1">
            <a:extLst>
              <a:ext uri="{FF2B5EF4-FFF2-40B4-BE49-F238E27FC236}">
                <a16:creationId xmlns:a16="http://schemas.microsoft.com/office/drawing/2014/main" id="{AFE83D1A-AB3A-91E2-F473-1084FEB4D01A}"/>
              </a:ext>
            </a:extLst>
          </p:cNvPr>
          <p:cNvSpPr>
            <a:spLocks noChangeArrowheads="1"/>
          </p:cNvSpPr>
          <p:nvPr/>
        </p:nvSpPr>
        <p:spPr bwMode="auto">
          <a:xfrm>
            <a:off x="838200" y="1793225"/>
            <a:ext cx="1302527" cy="246221"/>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C7254E"/>
                </a:solidFill>
                <a:effectLst/>
                <a:latin typeface="Arial Unicode MS" panose="020B0604020202020204" pitchFamily="34" charset="-128"/>
                <a:ea typeface="Menlo"/>
              </a:rPr>
              <a:t>Order</a:t>
            </a:r>
            <a:r>
              <a:rPr kumimoji="0" lang="en-US" altLang="en-US" sz="1000" b="0" i="0" u="none" strike="noStrike" cap="none" normalizeH="0" baseline="0">
                <a:ln>
                  <a:noFill/>
                </a:ln>
                <a:solidFill>
                  <a:srgbClr val="333333"/>
                </a:solidFill>
                <a:effectLst/>
                <a:ea typeface="Helvetica Neue"/>
              </a:rPr>
              <a:t> </a:t>
            </a:r>
            <a:r>
              <a:rPr kumimoji="0" lang="en-US" altLang="en-US" sz="1000" b="0" i="0" u="none" strike="noStrike" cap="none" normalizeH="0" baseline="0">
                <a:ln>
                  <a:noFill/>
                </a:ln>
                <a:solidFill>
                  <a:srgbClr val="333333"/>
                </a:solidFill>
                <a:effectLst/>
                <a:latin typeface="Arial" panose="020B0604020202020204" pitchFamily="34" charset="0"/>
                <a:ea typeface="Helvetica Neue"/>
              </a:rPr>
              <a:t>aggregate</a:t>
            </a:r>
            <a:r>
              <a:rPr kumimoji="0" lang="en-US" altLang="en-US" sz="4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61AFDD5B-C85C-3D5A-88E7-E8246ABD5652}"/>
              </a:ext>
            </a:extLst>
          </p:cNvPr>
          <p:cNvPicPr>
            <a:picLocks noChangeAspect="1"/>
          </p:cNvPicPr>
          <p:nvPr/>
        </p:nvPicPr>
        <p:blipFill>
          <a:blip r:embed="rId4"/>
          <a:stretch>
            <a:fillRect/>
          </a:stretch>
        </p:blipFill>
        <p:spPr>
          <a:xfrm>
            <a:off x="5951276" y="2016399"/>
            <a:ext cx="5853928" cy="2410161"/>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CC790BDA-7D00-AE0A-B0A7-5022E2035E6B}"/>
              </a:ext>
            </a:extLst>
          </p:cNvPr>
          <p:cNvPicPr>
            <a:picLocks noChangeAspect="1"/>
          </p:cNvPicPr>
          <p:nvPr/>
        </p:nvPicPr>
        <p:blipFill>
          <a:blip r:embed="rId5"/>
          <a:stretch>
            <a:fillRect/>
          </a:stretch>
        </p:blipFill>
        <p:spPr>
          <a:xfrm>
            <a:off x="6003572" y="1825828"/>
            <a:ext cx="4669918" cy="213618"/>
          </a:xfrm>
          <a:prstGeom prst="rect">
            <a:avLst/>
          </a:prstGeom>
        </p:spPr>
      </p:pic>
    </p:spTree>
    <p:extLst>
      <p:ext uri="{BB962C8B-B14F-4D97-AF65-F5344CB8AC3E}">
        <p14:creationId xmlns:p14="http://schemas.microsoft.com/office/powerpoint/2010/main" val="3273013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TotalTime>
  <Words>3506</Words>
  <Application>Microsoft Office PowerPoint</Application>
  <PresentationFormat>Widescreen</PresentationFormat>
  <Paragraphs>313</Paragraphs>
  <Slides>29</Slides>
  <Notes>20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29</vt:i4>
      </vt:variant>
    </vt:vector>
  </HeadingPairs>
  <TitlesOfParts>
    <vt:vector size="43" baseType="lpstr">
      <vt:lpstr>-apple-system</vt:lpstr>
      <vt:lpstr>Arial Unicode MS</vt:lpstr>
      <vt:lpstr>GTFSolina</vt:lpstr>
      <vt:lpstr>Helvetica Neue</vt:lpstr>
      <vt:lpstr>Readex Pro</vt:lpstr>
      <vt:lpstr>sohne</vt:lpstr>
      <vt:lpstr>source-serif-pro</vt:lpstr>
      <vt:lpstr>Arial</vt:lpstr>
      <vt:lpstr>Calibri</vt:lpstr>
      <vt:lpstr>Calibri Light</vt:lpstr>
      <vt:lpstr>Montserrat</vt:lpstr>
      <vt:lpstr>Roboto</vt:lpstr>
      <vt:lpstr>Segoe UI</vt:lpstr>
      <vt:lpstr>Office Theme</vt:lpstr>
      <vt:lpstr>Event Driven Architecture</vt:lpstr>
      <vt:lpstr>CRUD limitations</vt:lpstr>
      <vt:lpstr>Event Sourcing - Intent, Purpose, or Reason </vt:lpstr>
      <vt:lpstr>Why</vt:lpstr>
      <vt:lpstr>PowerPoint Presentation</vt:lpstr>
      <vt:lpstr>What Does an Event Look Like?</vt:lpstr>
      <vt:lpstr>PowerPoint Presentation</vt:lpstr>
      <vt:lpstr>PowerPoint Presentation</vt:lpstr>
      <vt:lpstr>PowerPoint Presentation</vt:lpstr>
      <vt:lpstr>Materialised View pattern</vt:lpstr>
      <vt:lpstr>Event-driven architecture (EDA) </vt:lpstr>
      <vt:lpstr>Architecture</vt:lpstr>
      <vt:lpstr>Event Sourcing / Event Driven Architecture (EDA)</vt:lpstr>
      <vt:lpstr>Here’s the main idea behind event sourcing:</vt:lpstr>
      <vt:lpstr>Summary:</vt:lpstr>
      <vt:lpstr>Now, let’s bring this concept to life with a relatable demo.</vt:lpstr>
      <vt:lpstr>Walkthrough of event sourcing</vt:lpstr>
      <vt:lpstr>1. Event Sourcing Basics</vt:lpstr>
      <vt:lpstr>2. Materialising State</vt:lpstr>
      <vt:lpstr>3. Synchronous Projection with Transactions</vt:lpstr>
      <vt:lpstr>4. Asynchronous Projection</vt:lpstr>
      <vt:lpstr>Create a simple way to rebuild projections </vt:lpstr>
      <vt:lpstr>Publish Events</vt:lpstr>
      <vt:lpstr>5. Key Considerations</vt:lpstr>
      <vt:lpstr>6. Benefits of Event Sourcing</vt:lpstr>
      <vt:lpstr>Final Thoughts</vt:lpstr>
      <vt:lpstr>PowerPoint Presentation</vt:lpstr>
      <vt:lpstr>Web API – A Backend for Frontends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David Veerman</dc:creator>
  <cp:lastModifiedBy>David</cp:lastModifiedBy>
  <cp:revision>44</cp:revision>
  <dcterms:created xsi:type="dcterms:W3CDTF">2024-12-30T12:50:59Z</dcterms:created>
  <dcterms:modified xsi:type="dcterms:W3CDTF">2024-12-31T02:36:20Z</dcterms:modified>
</cp:coreProperties>
</file>