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8" r:id="rId39"/>
  </p:sldIdLst>
  <p:sldSz cx="12192000" cy="6858000"/>
  <p:notesSz cx="6858000" cy="9144000"/>
  <p:embeddedFontLst>
    <p:embeddedFont>
      <p:font typeface="Century Schoolbook" panose="02040604050505020304" pitchFamily="18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0" roundtripDataSignature="AMtx7mjk1YknXbC7DEAXwtwfASe4J4fc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100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שקופית כותרת" type="title">
  <p:cSld name="TITLE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2"/>
          <p:cNvSpPr txBox="1"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2"/>
          <p:cNvSpPr txBox="1"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1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dk2"/>
                </a:solidFill>
              </a:defRPr>
            </a:lvl1pPr>
            <a:lvl2pPr lvl="1" algn="ctr" rtl="1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 rtl="1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 rtl="1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 rtl="1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 rtl="1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1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 rtl="1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1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2"/>
          <p:cNvSpPr txBox="1">
            <a:spLocks noGrp="1"/>
          </p:cNvSpPr>
          <p:nvPr>
            <p:ph type="dt" idx="10"/>
          </p:nvPr>
        </p:nvSpPr>
        <p:spPr>
          <a:xfrm rot="5400000">
            <a:off x="10733828" y="1110597"/>
            <a:ext cx="2286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2"/>
          <p:cNvSpPr txBox="1">
            <a:spLocks noGrp="1"/>
          </p:cNvSpPr>
          <p:nvPr>
            <p:ph type="ftr" idx="11"/>
          </p:nvPr>
        </p:nvSpPr>
        <p:spPr>
          <a:xfrm rot="5400000">
            <a:off x="10045959" y="4117661"/>
            <a:ext cx="36576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2"/>
          <p:cNvSpPr/>
          <p:nvPr/>
        </p:nvSpPr>
        <p:spPr>
          <a:xfrm>
            <a:off x="508000" y="0"/>
            <a:ext cx="8128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" name="Google Shape;27;p92"/>
          <p:cNvSpPr/>
          <p:nvPr/>
        </p:nvSpPr>
        <p:spPr>
          <a:xfrm>
            <a:off x="368448" y="0"/>
            <a:ext cx="139552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" name="Google Shape;28;p92"/>
          <p:cNvSpPr/>
          <p:nvPr/>
        </p:nvSpPr>
        <p:spPr>
          <a:xfrm>
            <a:off x="1320800" y="0"/>
            <a:ext cx="242496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" name="Google Shape;29;p92"/>
          <p:cNvSpPr/>
          <p:nvPr/>
        </p:nvSpPr>
        <p:spPr>
          <a:xfrm>
            <a:off x="1521760" y="0"/>
            <a:ext cx="30704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0" name="Google Shape;30;p92"/>
          <p:cNvCxnSpPr/>
          <p:nvPr/>
        </p:nvCxnSpPr>
        <p:spPr>
          <a:xfrm>
            <a:off x="14179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92"/>
          <p:cNvCxnSpPr/>
          <p:nvPr/>
        </p:nvCxnSpPr>
        <p:spPr>
          <a:xfrm>
            <a:off x="12192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32;p92"/>
          <p:cNvCxnSpPr/>
          <p:nvPr/>
        </p:nvCxnSpPr>
        <p:spPr>
          <a:xfrm>
            <a:off x="1138816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92"/>
          <p:cNvCxnSpPr/>
          <p:nvPr/>
        </p:nvCxnSpPr>
        <p:spPr>
          <a:xfrm>
            <a:off x="2302187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92"/>
          <p:cNvCxnSpPr/>
          <p:nvPr/>
        </p:nvCxnSpPr>
        <p:spPr>
          <a:xfrm>
            <a:off x="1422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92"/>
          <p:cNvCxnSpPr/>
          <p:nvPr/>
        </p:nvCxnSpPr>
        <p:spPr>
          <a:xfrm>
            <a:off x="12151808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92"/>
          <p:cNvSpPr/>
          <p:nvPr/>
        </p:nvSpPr>
        <p:spPr>
          <a:xfrm>
            <a:off x="1625600" y="0"/>
            <a:ext cx="1016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92"/>
          <p:cNvSpPr/>
          <p:nvPr/>
        </p:nvSpPr>
        <p:spPr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92"/>
          <p:cNvSpPr/>
          <p:nvPr/>
        </p:nvSpPr>
        <p:spPr>
          <a:xfrm>
            <a:off x="1746176" y="4866752"/>
            <a:ext cx="855232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" name="Google Shape;39;p92"/>
          <p:cNvSpPr/>
          <p:nvPr/>
        </p:nvSpPr>
        <p:spPr>
          <a:xfrm>
            <a:off x="1454773" y="5500632"/>
            <a:ext cx="18288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" name="Google Shape;40;p92"/>
          <p:cNvSpPr/>
          <p:nvPr/>
        </p:nvSpPr>
        <p:spPr>
          <a:xfrm>
            <a:off x="2218944" y="5788152"/>
            <a:ext cx="36576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" name="Google Shape;41;p92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" name="Google Shape;42;p92"/>
          <p:cNvSpPr txBox="1">
            <a:spLocks noGrp="1"/>
          </p:cNvSpPr>
          <p:nvPr>
            <p:ph type="sldNum" idx="12"/>
          </p:nvPr>
        </p:nvSpPr>
        <p:spPr>
          <a:xfrm>
            <a:off x="1767392" y="4928702"/>
            <a:ext cx="8128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01"/>
          <p:cNvSpPr txBox="1">
            <a:spLocks noGrp="1"/>
          </p:cNvSpPr>
          <p:nvPr>
            <p:ph type="body" idx="1"/>
          </p:nvPr>
        </p:nvSpPr>
        <p:spPr>
          <a:xfrm rot="5400000">
            <a:off x="3151124" y="-941324"/>
            <a:ext cx="4873752" cy="9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r" rtl="1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r" rtl="1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r" rtl="1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r" rtl="1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r" rtl="1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r" rtl="1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01"/>
          <p:cNvSpPr txBox="1">
            <a:spLocks noGrp="1"/>
          </p:cNvSpPr>
          <p:nvPr>
            <p:ph type="dt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01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01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VERTICAL_TITLE_AND_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2"/>
          <p:cNvSpPr txBox="1">
            <a:spLocks noGrp="1"/>
          </p:cNvSpPr>
          <p:nvPr>
            <p:ph type="title"/>
          </p:nvPr>
        </p:nvSpPr>
        <p:spPr>
          <a:xfrm rot="5400000">
            <a:off x="7031038" y="2082803"/>
            <a:ext cx="5851525" cy="2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02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r" rtl="1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r" rtl="1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r" rtl="1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r" rtl="1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r" rtl="1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r" rtl="1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02"/>
          <p:cNvSpPr txBox="1">
            <a:spLocks noGrp="1"/>
          </p:cNvSpPr>
          <p:nvPr>
            <p:ph type="dt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02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02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r" rtl="1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r" rtl="1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r" rtl="1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r" rtl="1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r" rtl="1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r" rtl="1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3"/>
          <p:cNvSpPr txBox="1">
            <a:spLocks noGrp="1"/>
          </p:cNvSpPr>
          <p:nvPr>
            <p:ph type="dt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3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48" name="Google Shape;48;p93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כותרת מקטע עליונה" type="secHead">
  <p:cSld name="SECTION_HEADER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4"/>
          <p:cNvSpPr txBox="1"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4"/>
          <p:cNvSpPr txBox="1"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r" rtl="1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r" rtl="1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r" rtl="1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r" rtl="1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r" rtl="1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4"/>
          <p:cNvSpPr txBox="1">
            <a:spLocks noGrp="1"/>
          </p:cNvSpPr>
          <p:nvPr>
            <p:ph type="dt" idx="10"/>
          </p:nvPr>
        </p:nvSpPr>
        <p:spPr>
          <a:xfrm rot="5400000">
            <a:off x="10732008" y="1106932"/>
            <a:ext cx="2286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4"/>
          <p:cNvSpPr txBox="1">
            <a:spLocks noGrp="1"/>
          </p:cNvSpPr>
          <p:nvPr>
            <p:ph type="ftr" idx="11"/>
          </p:nvPr>
        </p:nvSpPr>
        <p:spPr>
          <a:xfrm rot="5400000">
            <a:off x="10046208" y="4114800"/>
            <a:ext cx="36576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4"/>
          <p:cNvSpPr/>
          <p:nvPr/>
        </p:nvSpPr>
        <p:spPr>
          <a:xfrm>
            <a:off x="508000" y="0"/>
            <a:ext cx="8128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5" name="Google Shape;55;p94"/>
          <p:cNvSpPr/>
          <p:nvPr/>
        </p:nvSpPr>
        <p:spPr>
          <a:xfrm>
            <a:off x="368448" y="0"/>
            <a:ext cx="139552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6" name="Google Shape;56;p94"/>
          <p:cNvSpPr/>
          <p:nvPr/>
        </p:nvSpPr>
        <p:spPr>
          <a:xfrm>
            <a:off x="1320800" y="0"/>
            <a:ext cx="242496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7" name="Google Shape;57;p94"/>
          <p:cNvSpPr/>
          <p:nvPr/>
        </p:nvSpPr>
        <p:spPr>
          <a:xfrm>
            <a:off x="1521760" y="0"/>
            <a:ext cx="30704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8" name="Google Shape;58;p94"/>
          <p:cNvCxnSpPr/>
          <p:nvPr/>
        </p:nvCxnSpPr>
        <p:spPr>
          <a:xfrm>
            <a:off x="14179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94"/>
          <p:cNvCxnSpPr/>
          <p:nvPr/>
        </p:nvCxnSpPr>
        <p:spPr>
          <a:xfrm>
            <a:off x="12192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94"/>
          <p:cNvCxnSpPr/>
          <p:nvPr/>
        </p:nvCxnSpPr>
        <p:spPr>
          <a:xfrm>
            <a:off x="1138816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94"/>
          <p:cNvCxnSpPr/>
          <p:nvPr/>
        </p:nvCxnSpPr>
        <p:spPr>
          <a:xfrm>
            <a:off x="2302187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94"/>
          <p:cNvCxnSpPr/>
          <p:nvPr/>
        </p:nvCxnSpPr>
        <p:spPr>
          <a:xfrm>
            <a:off x="1422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94"/>
          <p:cNvSpPr/>
          <p:nvPr/>
        </p:nvSpPr>
        <p:spPr>
          <a:xfrm>
            <a:off x="1625600" y="0"/>
            <a:ext cx="1016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94"/>
          <p:cNvSpPr/>
          <p:nvPr/>
        </p:nvSpPr>
        <p:spPr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5" name="Google Shape;65;p94"/>
          <p:cNvSpPr/>
          <p:nvPr/>
        </p:nvSpPr>
        <p:spPr>
          <a:xfrm>
            <a:off x="1766272" y="4866752"/>
            <a:ext cx="855232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6" name="Google Shape;66;p94"/>
          <p:cNvSpPr/>
          <p:nvPr/>
        </p:nvSpPr>
        <p:spPr>
          <a:xfrm>
            <a:off x="1454773" y="5500632"/>
            <a:ext cx="18288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" name="Google Shape;67;p94"/>
          <p:cNvSpPr/>
          <p:nvPr/>
        </p:nvSpPr>
        <p:spPr>
          <a:xfrm>
            <a:off x="2218944" y="5791200"/>
            <a:ext cx="36576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" name="Google Shape;68;p94"/>
          <p:cNvSpPr/>
          <p:nvPr/>
        </p:nvSpPr>
        <p:spPr>
          <a:xfrm>
            <a:off x="2505387" y="4479888"/>
            <a:ext cx="48768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9" name="Google Shape;69;p94"/>
          <p:cNvCxnSpPr/>
          <p:nvPr/>
        </p:nvCxnSpPr>
        <p:spPr>
          <a:xfrm>
            <a:off x="12130592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94"/>
          <p:cNvSpPr txBox="1">
            <a:spLocks noGrp="1"/>
          </p:cNvSpPr>
          <p:nvPr>
            <p:ph type="sldNum" idx="12"/>
          </p:nvPr>
        </p:nvSpPr>
        <p:spPr>
          <a:xfrm>
            <a:off x="1787488" y="4928702"/>
            <a:ext cx="8128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5"/>
          <p:cNvSpPr txBox="1">
            <a:spLocks noGrp="1"/>
          </p:cNvSpPr>
          <p:nvPr>
            <p:ph type="dt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5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5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76" name="Google Shape;76;p9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4876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r" rtl="1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r" rtl="1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r" rtl="1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r" rtl="1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r" rtl="1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r" rtl="1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95"/>
          <p:cNvSpPr txBox="1">
            <a:spLocks noGrp="1"/>
          </p:cNvSpPr>
          <p:nvPr>
            <p:ph type="body" idx="2"/>
          </p:nvPr>
        </p:nvSpPr>
        <p:spPr>
          <a:xfrm>
            <a:off x="5693664" y="1600200"/>
            <a:ext cx="4876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r" rtl="1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r" rtl="1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r" rtl="1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r" rtl="1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r" rtl="1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r" rtl="1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6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6"/>
          <p:cNvSpPr txBox="1">
            <a:spLocks noGrp="1"/>
          </p:cNvSpPr>
          <p:nvPr>
            <p:ph type="dt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6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6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83" name="Google Shape;83;p96"/>
          <p:cNvSpPr txBox="1">
            <a:spLocks noGrp="1"/>
          </p:cNvSpPr>
          <p:nvPr>
            <p:ph type="body" idx="1"/>
          </p:nvPr>
        </p:nvSpPr>
        <p:spPr>
          <a:xfrm>
            <a:off x="609600" y="2362200"/>
            <a:ext cx="4876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r" rtl="1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r" rtl="1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r" rtl="1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r" rtl="1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r" rtl="1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r" rtl="1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96"/>
          <p:cNvSpPr txBox="1">
            <a:spLocks noGrp="1"/>
          </p:cNvSpPr>
          <p:nvPr>
            <p:ph type="body" idx="2"/>
          </p:nvPr>
        </p:nvSpPr>
        <p:spPr>
          <a:xfrm>
            <a:off x="5829300" y="2362200"/>
            <a:ext cx="4876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r" rtl="1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r" rtl="1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r" rtl="1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r" rtl="1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r" rtl="1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r" rtl="1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96"/>
          <p:cNvSpPr>
            <a:spLocks noGrp="1"/>
          </p:cNvSpPr>
          <p:nvPr>
            <p:ph type="body" idx="3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 rtl="1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r" rtl="1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r" rtl="1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r" rtl="1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r" rtl="1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r" rtl="1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96"/>
          <p:cNvSpPr>
            <a:spLocks noGrp="1"/>
          </p:cNvSpPr>
          <p:nvPr>
            <p:ph type="body" idx="4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 rtl="1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r" rtl="1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r" rtl="1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r" rtl="1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r" rtl="1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r" rtl="1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7"/>
          <p:cNvSpPr txBox="1">
            <a:spLocks noGrp="1"/>
          </p:cNvSpPr>
          <p:nvPr>
            <p:ph type="dt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7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91" name="Google Shape;91;p97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8"/>
          <p:cNvSpPr txBox="1">
            <a:spLocks noGrp="1"/>
          </p:cNvSpPr>
          <p:nvPr>
            <p:ph type="dt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8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8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תוכן עם כיתוב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99"/>
          <p:cNvCxnSpPr/>
          <p:nvPr/>
        </p:nvCxnSpPr>
        <p:spPr>
          <a:xfrm>
            <a:off x="11684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99"/>
          <p:cNvSpPr txBox="1"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9"/>
          <p:cNvSpPr txBox="1">
            <a:spLocks noGrp="1"/>
          </p:cNvSpPr>
          <p:nvPr>
            <p:ph type="body" idx="1"/>
          </p:nvPr>
        </p:nvSpPr>
        <p:spPr>
          <a:xfrm>
            <a:off x="9083040" y="274320"/>
            <a:ext cx="2036064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r" rtl="1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r" rtl="1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marL="2286000" lvl="4" indent="-228600" algn="r" rtl="1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r" rtl="1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0" name="Google Shape;100;p99"/>
          <p:cNvCxnSpPr/>
          <p:nvPr/>
        </p:nvCxnSpPr>
        <p:spPr>
          <a:xfrm>
            <a:off x="83312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99"/>
          <p:cNvCxnSpPr/>
          <p:nvPr/>
        </p:nvCxnSpPr>
        <p:spPr>
          <a:xfrm>
            <a:off x="8256395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99"/>
          <p:cNvCxnSpPr/>
          <p:nvPr/>
        </p:nvCxnSpPr>
        <p:spPr>
          <a:xfrm>
            <a:off x="119888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99"/>
          <p:cNvSpPr/>
          <p:nvPr/>
        </p:nvSpPr>
        <p:spPr>
          <a:xfrm>
            <a:off x="11785600" y="0"/>
            <a:ext cx="4064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4" name="Google Shape;104;p99"/>
          <p:cNvCxnSpPr/>
          <p:nvPr/>
        </p:nvCxnSpPr>
        <p:spPr>
          <a:xfrm>
            <a:off x="118872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99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" name="Google Shape;106;p99"/>
          <p:cNvSpPr txBox="1">
            <a:spLocks noGrp="1"/>
          </p:cNvSpPr>
          <p:nvPr>
            <p:ph type="body" idx="2"/>
          </p:nvPr>
        </p:nvSpPr>
        <p:spPr>
          <a:xfrm>
            <a:off x="406400" y="274320"/>
            <a:ext cx="7518400" cy="632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r" rtl="1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r" rtl="1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r" rtl="1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r" rtl="1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r" rtl="1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r" rtl="1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99"/>
          <p:cNvSpPr txBox="1">
            <a:spLocks noGrp="1"/>
          </p:cNvSpPr>
          <p:nvPr>
            <p:ph type="dt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9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09" name="Google Shape;109;p99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תמונה עם כיתוב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00"/>
          <p:cNvCxnSpPr/>
          <p:nvPr/>
        </p:nvCxnSpPr>
        <p:spPr>
          <a:xfrm>
            <a:off x="11684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00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3" name="Google Shape;113;p100"/>
          <p:cNvSpPr txBox="1"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0"/>
          <p:cNvSpPr>
            <a:spLocks noGrp="1"/>
          </p:cNvSpPr>
          <p:nvPr>
            <p:ph type="pic" idx="2"/>
          </p:nvPr>
        </p:nvSpPr>
        <p:spPr>
          <a:xfrm>
            <a:off x="0" y="0"/>
            <a:ext cx="8229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 rtl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r" rtl="1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r" rtl="1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r" rtl="1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r" rtl="1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r" rtl="1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r" rtl="1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r" rtl="1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r" rtl="1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5" name="Google Shape;115;p100"/>
          <p:cNvSpPr txBox="1">
            <a:spLocks noGrp="1"/>
          </p:cNvSpPr>
          <p:nvPr>
            <p:ph type="body" idx="1"/>
          </p:nvPr>
        </p:nvSpPr>
        <p:spPr>
          <a:xfrm>
            <a:off x="9021064" y="264795"/>
            <a:ext cx="2032000" cy="495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marL="914400" lvl="1" indent="-289560" algn="r" rtl="1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marL="1371600" lvl="2" indent="-266700" algn="r" rtl="1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marL="1828800" lvl="3" indent="-262889" algn="r" rtl="1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marL="2286000" lvl="4" indent="-267461" algn="r" rtl="1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r" rtl="1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6" name="Google Shape;116;p100"/>
          <p:cNvCxnSpPr/>
          <p:nvPr/>
        </p:nvCxnSpPr>
        <p:spPr>
          <a:xfrm>
            <a:off x="11988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100"/>
          <p:cNvSpPr/>
          <p:nvPr/>
        </p:nvSpPr>
        <p:spPr>
          <a:xfrm>
            <a:off x="11785600" y="0"/>
            <a:ext cx="4064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8" name="Google Shape;118;p100"/>
          <p:cNvCxnSpPr/>
          <p:nvPr/>
        </p:nvCxnSpPr>
        <p:spPr>
          <a:xfrm>
            <a:off x="118872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100"/>
          <p:cNvCxnSpPr/>
          <p:nvPr/>
        </p:nvCxnSpPr>
        <p:spPr>
          <a:xfrm>
            <a:off x="83312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100"/>
          <p:cNvCxnSpPr/>
          <p:nvPr/>
        </p:nvCxnSpPr>
        <p:spPr>
          <a:xfrm>
            <a:off x="8256395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" name="Google Shape;121;p100"/>
          <p:cNvSpPr txBox="1">
            <a:spLocks noGrp="1"/>
          </p:cNvSpPr>
          <p:nvPr>
            <p:ph type="dt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00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23" name="Google Shape;123;p100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91"/>
          <p:cNvCxnSpPr/>
          <p:nvPr/>
        </p:nvCxnSpPr>
        <p:spPr>
          <a:xfrm>
            <a:off x="11684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9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9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5280" algn="r" rtl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r" rtl="1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r" rtl="1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r" rtl="1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r" rtl="1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r" rtl="1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r" rtl="1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r" rtl="1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r" rtl="1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" name="Google Shape;13;p91"/>
          <p:cNvSpPr txBox="1">
            <a:spLocks noGrp="1"/>
          </p:cNvSpPr>
          <p:nvPr>
            <p:ph type="dt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" name="Google Shape;14;p91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cxnSp>
        <p:nvCxnSpPr>
          <p:cNvPr id="15" name="Google Shape;15;p91"/>
          <p:cNvCxnSpPr/>
          <p:nvPr/>
        </p:nvCxnSpPr>
        <p:spPr>
          <a:xfrm>
            <a:off x="1016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91"/>
          <p:cNvCxnSpPr/>
          <p:nvPr/>
        </p:nvCxnSpPr>
        <p:spPr>
          <a:xfrm>
            <a:off x="119888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91"/>
          <p:cNvSpPr/>
          <p:nvPr/>
        </p:nvSpPr>
        <p:spPr>
          <a:xfrm>
            <a:off x="11785600" y="0"/>
            <a:ext cx="4064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8" name="Google Shape;18;p91"/>
          <p:cNvCxnSpPr/>
          <p:nvPr/>
        </p:nvCxnSpPr>
        <p:spPr>
          <a:xfrm>
            <a:off x="118872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9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" name="Google Shape;20;p91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1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1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1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1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1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1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1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1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1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>
            <a:spLocks noGrp="1"/>
          </p:cNvSpPr>
          <p:nvPr>
            <p:ph type="ctrTitle"/>
          </p:nvPr>
        </p:nvSpPr>
        <p:spPr>
          <a:xfrm>
            <a:off x="3284981" y="1628800"/>
            <a:ext cx="700733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5400"/>
              <a:buFont typeface="Century Schoolbook"/>
              <a:buNone/>
            </a:pPr>
            <a:r>
              <a:rPr lang="iw-IL" sz="5400">
                <a:solidFill>
                  <a:srgbClr val="E65C01"/>
                </a:solidFill>
              </a:rPr>
              <a:t>יסודות מדעי המחשב</a:t>
            </a:r>
            <a:br>
              <a:rPr lang="iw-IL" sz="5400">
                <a:solidFill>
                  <a:srgbClr val="E65C01"/>
                </a:solidFill>
              </a:rPr>
            </a:br>
            <a:endParaRPr sz="5400">
              <a:solidFill>
                <a:srgbClr val="E65C01"/>
              </a:solidFill>
            </a:endParaRPr>
          </a:p>
        </p:txBody>
      </p:sp>
      <p:sp>
        <p:nvSpPr>
          <p:cNvPr id="142" name="Google Shape;142;p1"/>
          <p:cNvSpPr txBox="1">
            <a:spLocks noGrp="1"/>
          </p:cNvSpPr>
          <p:nvPr>
            <p:ph type="subTitle" idx="1"/>
          </p:nvPr>
        </p:nvSpPr>
        <p:spPr>
          <a:xfrm>
            <a:off x="5486400" y="4038600"/>
            <a:ext cx="477252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iw-IL" sz="2400"/>
              <a:t>הילה קדמן</a:t>
            </a:r>
            <a:endParaRPr/>
          </a:p>
          <a:p>
            <a:pPr marL="0" lvl="0" indent="0" algn="r" rtl="1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iw-IL" sz="2400"/>
              <a:t>2020, תש"ף</a:t>
            </a:r>
            <a:endParaRPr sz="2400"/>
          </a:p>
        </p:txBody>
      </p:sp>
      <p:sp>
        <p:nvSpPr>
          <p:cNvPr id="143" name="Google Shape;143;p1"/>
          <p:cNvSpPr txBox="1"/>
          <p:nvPr/>
        </p:nvSpPr>
        <p:spPr>
          <a:xfrm>
            <a:off x="3071664" y="3733056"/>
            <a:ext cx="434304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200"/>
              <a:buFont typeface="Century Schoolbook"/>
              <a:buNone/>
            </a:pPr>
            <a:r>
              <a:rPr lang="iw-IL" sz="3200" b="1" i="0" u="none" strike="noStrike" cap="small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לולאות</a:t>
            </a:r>
            <a:br>
              <a:rPr lang="iw-IL" sz="3200" b="1" i="0" u="none" strike="noStrike" cap="small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iw-IL" sz="3200" b="1" i="0" u="none" strike="noStrike" cap="small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תבניות אלגוריתמיות:</a:t>
            </a:r>
            <a:br>
              <a:rPr lang="iw-IL" sz="3200" b="1" i="0" u="none" strike="noStrike" cap="small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iw-IL" sz="3200" b="1" i="0" u="none" strike="noStrike" cap="small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iw-IL" sz="2400" b="1" i="0" u="none" strike="noStrike" cap="small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צבירה, מניה</a:t>
            </a:r>
            <a:br>
              <a:rPr lang="iw-IL" sz="2400" b="1" i="0" u="none" strike="noStrike" cap="small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iw-IL" sz="2400" b="1" i="0" u="none" strike="noStrike" cap="small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מקסימום/מינימום ומיקומם</a:t>
            </a:r>
            <a:endParaRPr sz="2400" b="1" i="0" u="none" strike="noStrike" cap="small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200"/>
              <a:buFont typeface="Century Schoolbook"/>
              <a:buNone/>
            </a:pPr>
            <a:r>
              <a:rPr lang="iw-IL" sz="3200" b="1" i="0" u="none" strike="noStrike" cap="small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מספרים אקראיים</a:t>
            </a:r>
            <a:endParaRPr sz="3200" b="1" i="0" u="none" strike="noStrike" cap="small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לולאת FOR</a:t>
            </a:r>
            <a:endParaRPr/>
          </a:p>
        </p:txBody>
      </p:sp>
      <p:sp>
        <p:nvSpPr>
          <p:cNvPr id="269" name="Google Shape;269;p12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10</a:t>
            </a:fld>
            <a:endParaRPr/>
          </a:p>
        </p:txBody>
      </p:sp>
      <p:sp>
        <p:nvSpPr>
          <p:cNvPr id="270" name="Google Shape;270;p12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271" name="Google Shape;27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368" y="2132856"/>
            <a:ext cx="2726218" cy="421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5475" y="1628800"/>
            <a:ext cx="6710925" cy="30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לולאת FOR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שגיאות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11</a:t>
            </a:fld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280" name="Google Shape;28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060" y="1484784"/>
            <a:ext cx="9930340" cy="115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1504" y="2780928"/>
            <a:ext cx="8424940" cy="608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424" y="3717032"/>
            <a:ext cx="8496948" cy="711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08012" y="4509120"/>
            <a:ext cx="6624736" cy="35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0645" y="5507640"/>
            <a:ext cx="9761169" cy="665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לולאת FOR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שימוש במציין הלולאה</a:t>
            </a:r>
            <a:endParaRPr/>
          </a:p>
        </p:txBody>
      </p:sp>
      <p:sp>
        <p:nvSpPr>
          <p:cNvPr id="291" name="Google Shape;291;p14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12</a:t>
            </a:fld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293" name="Google Shape;29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7608" y="6221402"/>
            <a:ext cx="7776864" cy="486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2225" y="1404184"/>
            <a:ext cx="5708017" cy="437161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4"/>
          <p:cNvSpPr txBox="1"/>
          <p:nvPr/>
        </p:nvSpPr>
        <p:spPr>
          <a:xfrm>
            <a:off x="10298628" y="3059668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Java</a:t>
            </a:r>
            <a:endParaRPr sz="1800" b="0" i="0" u="none" strike="noStrike" cap="none">
              <a:solidFill>
                <a:srgbClr val="0070C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לולאת FOR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13</a:t>
            </a:fld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316" name="Google Shape;3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5278" y="0"/>
            <a:ext cx="505903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6"/>
          <p:cNvSpPr txBox="1"/>
          <p:nvPr/>
        </p:nvSpPr>
        <p:spPr>
          <a:xfrm>
            <a:off x="813251" y="2060848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Java</a:t>
            </a:r>
            <a:endParaRPr sz="1800" b="0" i="0" u="none" strike="noStrike" cap="none">
              <a:solidFill>
                <a:srgbClr val="0070C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18" name="Google Shape;31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68208" y="6309320"/>
            <a:ext cx="47625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6"/>
          <p:cNvSpPr/>
          <p:nvPr/>
        </p:nvSpPr>
        <p:spPr>
          <a:xfrm>
            <a:off x="401201" y="5301208"/>
            <a:ext cx="3314701" cy="1114425"/>
          </a:xfrm>
          <a:prstGeom prst="wedgeRoundRectCallout">
            <a:avLst>
              <a:gd name="adj1" fmla="val 91289"/>
              <a:gd name="adj2" fmla="val 14618"/>
              <a:gd name="adj3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72000" rIns="18000" bIns="720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iw-I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ההוראה:	  </a:t>
            </a:r>
            <a:r>
              <a:rPr lang="iw-IL" sz="10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Thread.Sleep(…);</a:t>
            </a:r>
            <a:r>
              <a:rPr lang="iw-IL" sz="1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iw-IL" sz="1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w-I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גורמת להשהיה בתכנית באלפיות השנייה. </a:t>
            </a:r>
            <a:br>
              <a:rPr lang="iw-I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w-I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הערך 1000  =  1 שניה.</a:t>
            </a:r>
            <a:endParaRPr/>
          </a:p>
          <a:p>
            <a:pPr marL="0" marR="0" lvl="0" indent="0" algn="r" rt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iw-I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כדי שההוראה תעבור קומפילציה בהצלחה, יש להוסיף את המשפט:  </a:t>
            </a:r>
            <a:r>
              <a:rPr lang="iw-IL" sz="1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throws InterruptedException</a:t>
            </a:r>
            <a:r>
              <a:rPr lang="iw-I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בכותרת הפעולה </a:t>
            </a:r>
            <a:r>
              <a:rPr lang="iw-IL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iw-I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55958" y="3818449"/>
            <a:ext cx="9906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צבירה</a:t>
            </a:r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r" rtl="1">
              <a:spcBef>
                <a:spcPts val="0"/>
              </a:spcBef>
              <a:spcAft>
                <a:spcPts val="0"/>
              </a:spcAft>
              <a:buSzPts val="1400"/>
              <a:buChar char="🞆"/>
            </a:pPr>
            <a:r>
              <a:rPr lang="iw-IL" sz="2000"/>
              <a:t>תבנית אלגוריתמית - קטע קוד החוזר על עצמו בהקשרים שונים.</a:t>
            </a:r>
            <a:endParaRPr/>
          </a:p>
          <a:p>
            <a:pPr marL="274320" lvl="0" indent="-274320" algn="r" rtl="1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iw-IL"/>
              <a:t> </a:t>
            </a:r>
            <a:br>
              <a:rPr lang="iw-IL"/>
            </a:br>
            <a:r>
              <a:rPr lang="iw-IL"/>
              <a:t/>
            </a:r>
            <a:br>
              <a:rPr lang="iw-IL"/>
            </a:br>
            <a:r>
              <a:rPr lang="iw-IL"/>
              <a:t/>
            </a:r>
            <a:br>
              <a:rPr lang="iw-IL"/>
            </a:br>
            <a:r>
              <a:rPr lang="iw-IL"/>
              <a:t/>
            </a:r>
            <a:br>
              <a:rPr lang="iw-IL"/>
            </a:br>
            <a:endParaRPr/>
          </a:p>
          <a:p>
            <a:pPr marL="0" lvl="0" indent="0" algn="r" rtl="1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iw-IL"/>
              <a:t/>
            </a:r>
            <a:br>
              <a:rPr lang="iw-IL"/>
            </a:br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14</a:t>
            </a:fld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329" name="Google Shape;32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420" y="2132856"/>
            <a:ext cx="9290200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5420" y="3942012"/>
            <a:ext cx="45624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צבירה</a:t>
            </a:r>
            <a:endParaRPr/>
          </a:p>
        </p:txBody>
      </p:sp>
      <p:sp>
        <p:nvSpPr>
          <p:cNvPr id="336" name="Google Shape;336;p18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15</a:t>
            </a:fld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338" name="Google Shape;3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3552" y="1316977"/>
            <a:ext cx="86010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1584" y="2786645"/>
            <a:ext cx="74485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צבירה</a:t>
            </a:r>
            <a:endParaRPr/>
          </a:p>
        </p:txBody>
      </p:sp>
      <p:sp>
        <p:nvSpPr>
          <p:cNvPr id="345" name="Google Shape;345;p19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16</a:t>
            </a:fld>
            <a:endParaRPr/>
          </a:p>
        </p:txBody>
      </p:sp>
      <p:sp>
        <p:nvSpPr>
          <p:cNvPr id="346" name="Google Shape;346;p19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347" name="Google Shape;34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3552" y="1316977"/>
            <a:ext cx="86010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7808" y="2867607"/>
            <a:ext cx="4744963" cy="252683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9"/>
          <p:cNvSpPr/>
          <p:nvPr/>
        </p:nvSpPr>
        <p:spPr>
          <a:xfrm>
            <a:off x="5375920" y="3328192"/>
            <a:ext cx="2880320" cy="28803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2135560" y="3068960"/>
            <a:ext cx="1656184" cy="504056"/>
          </a:xfrm>
          <a:prstGeom prst="wedgeRoundRectCallout">
            <a:avLst>
              <a:gd name="adj1" fmla="val 141757"/>
              <a:gd name="adj2" fmla="val 33931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אתחול</a:t>
            </a:r>
            <a:endParaRPr/>
          </a:p>
        </p:txBody>
      </p:sp>
      <p:sp>
        <p:nvSpPr>
          <p:cNvPr id="351" name="Google Shape;351;p19"/>
          <p:cNvSpPr txBox="1"/>
          <p:nvPr/>
        </p:nvSpPr>
        <p:spPr>
          <a:xfrm>
            <a:off x="2495600" y="5805264"/>
            <a:ext cx="77048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תכונה שמורה: </a:t>
            </a:r>
            <a:r>
              <a:rPr lang="iw-IL" sz="1800" b="0" i="0" u="sng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בכל רגע נתון</a:t>
            </a:r>
            <a:r>
              <a:rPr lang="iw-IL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באלגוריתם שומר sum   את סכום הערכים שנקלטו </a:t>
            </a:r>
            <a:r>
              <a:rPr lang="iw-IL" sz="1800" b="0" i="0" u="sng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עד כה</a:t>
            </a:r>
            <a:endParaRPr sz="1800" u="sng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צבירה</a:t>
            </a:r>
            <a:endParaRPr/>
          </a:p>
        </p:txBody>
      </p:sp>
      <p:sp>
        <p:nvSpPr>
          <p:cNvPr id="357" name="Google Shape;357;p20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17</a:t>
            </a:fld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359" name="Google Shape;35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3552" y="1316977"/>
            <a:ext cx="86010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7808" y="2867607"/>
            <a:ext cx="4744963" cy="252683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0"/>
          <p:cNvSpPr/>
          <p:nvPr/>
        </p:nvSpPr>
        <p:spPr>
          <a:xfrm>
            <a:off x="4367808" y="3987008"/>
            <a:ext cx="3960440" cy="95415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2" name="Google Shape;362;p20"/>
          <p:cNvSpPr/>
          <p:nvPr/>
        </p:nvSpPr>
        <p:spPr>
          <a:xfrm>
            <a:off x="1343472" y="4212059"/>
            <a:ext cx="1656184" cy="504056"/>
          </a:xfrm>
          <a:prstGeom prst="wedgeRoundRectCallout">
            <a:avLst>
              <a:gd name="adj1" fmla="val 133932"/>
              <a:gd name="adj2" fmla="val 8220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צבירה</a:t>
            </a:r>
            <a:endParaRPr/>
          </a:p>
        </p:txBody>
      </p:sp>
      <p:sp>
        <p:nvSpPr>
          <p:cNvPr id="363" name="Google Shape;363;p20"/>
          <p:cNvSpPr txBox="1"/>
          <p:nvPr/>
        </p:nvSpPr>
        <p:spPr>
          <a:xfrm>
            <a:off x="2495600" y="5805264"/>
            <a:ext cx="77048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תכונה שמורה: </a:t>
            </a:r>
            <a:r>
              <a:rPr lang="iw-IL" sz="18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בכל רגע נתון</a:t>
            </a:r>
            <a:r>
              <a:rPr lang="iw-I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באלגוריתם שומר sum   את סכום הערכים שנקלטו </a:t>
            </a:r>
            <a:r>
              <a:rPr lang="iw-IL" sz="18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עד כה</a:t>
            </a:r>
            <a:endParaRPr sz="1800" u="sng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צבירה</a:t>
            </a:r>
            <a:endParaRPr/>
          </a:p>
        </p:txBody>
      </p:sp>
      <p:sp>
        <p:nvSpPr>
          <p:cNvPr id="369" name="Google Shape;369;p21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18</a:t>
            </a:fld>
            <a:endParaRPr/>
          </a:p>
        </p:txBody>
      </p:sp>
      <p:sp>
        <p:nvSpPr>
          <p:cNvPr id="370" name="Google Shape;370;p21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371" name="Google Shape;37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3552" y="1316977"/>
            <a:ext cx="86010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7808" y="2867607"/>
            <a:ext cx="4744963" cy="2526836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1"/>
          <p:cNvSpPr/>
          <p:nvPr/>
        </p:nvSpPr>
        <p:spPr>
          <a:xfrm>
            <a:off x="5087887" y="4917363"/>
            <a:ext cx="3256421" cy="38384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4" name="Google Shape;374;p21"/>
          <p:cNvSpPr/>
          <p:nvPr/>
        </p:nvSpPr>
        <p:spPr>
          <a:xfrm>
            <a:off x="1622498" y="4857257"/>
            <a:ext cx="1881214" cy="504056"/>
          </a:xfrm>
          <a:prstGeom prst="wedgeRoundRectCallout">
            <a:avLst>
              <a:gd name="adj1" fmla="val 133932"/>
              <a:gd name="adj2" fmla="val 8220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מה לעשות עם הצובר</a:t>
            </a:r>
            <a:endParaRPr/>
          </a:p>
        </p:txBody>
      </p:sp>
      <p:sp>
        <p:nvSpPr>
          <p:cNvPr id="375" name="Google Shape;375;p21"/>
          <p:cNvSpPr txBox="1"/>
          <p:nvPr/>
        </p:nvSpPr>
        <p:spPr>
          <a:xfrm>
            <a:off x="2495600" y="5805264"/>
            <a:ext cx="77048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תכונה שמורה: </a:t>
            </a:r>
            <a:r>
              <a:rPr lang="iw-IL" sz="18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בכל רגע נתון</a:t>
            </a:r>
            <a:r>
              <a:rPr lang="iw-I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באלגוריתם שומר sum   את סכום הערכים שנקלטו </a:t>
            </a:r>
            <a:r>
              <a:rPr lang="iw-IL" sz="18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עד כה</a:t>
            </a:r>
            <a:endParaRPr sz="1800" u="sng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803" y="1628800"/>
            <a:ext cx="5192613" cy="5157192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צבירה</a:t>
            </a:r>
            <a:endParaRPr/>
          </a:p>
        </p:txBody>
      </p:sp>
      <p:sp>
        <p:nvSpPr>
          <p:cNvPr id="393" name="Google Shape;393;p23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19</a:t>
            </a:fld>
            <a:endParaRPr/>
          </a:p>
        </p:txBody>
      </p:sp>
      <p:sp>
        <p:nvSpPr>
          <p:cNvPr id="394" name="Google Shape;394;p23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395" name="Google Shape;39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9328" y="1556792"/>
            <a:ext cx="61817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3"/>
          <p:cNvSpPr txBox="1"/>
          <p:nvPr/>
        </p:nvSpPr>
        <p:spPr>
          <a:xfrm>
            <a:off x="4439816" y="692696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Java</a:t>
            </a:r>
            <a:endParaRPr sz="1800">
              <a:solidFill>
                <a:srgbClr val="0070C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97" name="Google Shape;397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34744" y="2997063"/>
            <a:ext cx="4738242" cy="2523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לולאות</a:t>
            </a:r>
            <a:endParaRPr/>
          </a:p>
        </p:txBody>
      </p:sp>
      <p:sp>
        <p:nvSpPr>
          <p:cNvPr id="149" name="Google Shape;149;p2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2</a:t>
            </a:fld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08" y="1772816"/>
            <a:ext cx="10008968" cy="1002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649" y="2989100"/>
            <a:ext cx="9920039" cy="1019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93724" y="4149080"/>
            <a:ext cx="8065884" cy="170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צבירה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20</a:t>
            </a:fld>
            <a:endParaRPr/>
          </a:p>
        </p:txBody>
      </p:sp>
      <p:sp>
        <p:nvSpPr>
          <p:cNvPr id="404" name="Google Shape;404;p24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405" name="Google Shape;40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7488" y="1767470"/>
            <a:ext cx="7451973" cy="4570274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4"/>
          <p:cNvSpPr/>
          <p:nvPr/>
        </p:nvSpPr>
        <p:spPr>
          <a:xfrm>
            <a:off x="2495600" y="2996952"/>
            <a:ext cx="6282329" cy="28803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צבירה</a:t>
            </a:r>
            <a:endParaRPr/>
          </a:p>
        </p:txBody>
      </p:sp>
      <p:sp>
        <p:nvSpPr>
          <p:cNvPr id="412" name="Google Shape;412;p25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21</a:t>
            </a:fld>
            <a:endParaRPr/>
          </a:p>
        </p:txBody>
      </p:sp>
      <p:sp>
        <p:nvSpPr>
          <p:cNvPr id="413" name="Google Shape;413;p25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414" name="Google Shape;41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7488" y="1767470"/>
            <a:ext cx="7451973" cy="4570274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5"/>
          <p:cNvSpPr/>
          <p:nvPr/>
        </p:nvSpPr>
        <p:spPr>
          <a:xfrm>
            <a:off x="1847528" y="3276106"/>
            <a:ext cx="7002409" cy="260116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צבירה</a:t>
            </a:r>
            <a:endParaRPr/>
          </a:p>
        </p:txBody>
      </p:sp>
      <p:sp>
        <p:nvSpPr>
          <p:cNvPr id="421" name="Google Shape;421;p26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22</a:t>
            </a:fld>
            <a:endParaRPr/>
          </a:p>
        </p:txBody>
      </p:sp>
      <p:sp>
        <p:nvSpPr>
          <p:cNvPr id="422" name="Google Shape;422;p26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423" name="Google Shape;42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7488" y="1767470"/>
            <a:ext cx="7451973" cy="4570274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6"/>
          <p:cNvSpPr/>
          <p:nvPr/>
        </p:nvSpPr>
        <p:spPr>
          <a:xfrm rot="10800000" flipH="1">
            <a:off x="3647728" y="5856006"/>
            <a:ext cx="5202209" cy="37798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צבירה</a:t>
            </a:r>
            <a:endParaRPr/>
          </a:p>
        </p:txBody>
      </p:sp>
      <p:sp>
        <p:nvSpPr>
          <p:cNvPr id="430" name="Google Shape;430;p27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23</a:t>
            </a:fld>
            <a:endParaRPr/>
          </a:p>
        </p:txBody>
      </p:sp>
      <p:sp>
        <p:nvSpPr>
          <p:cNvPr id="431" name="Google Shape;431;p27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grpSp>
        <p:nvGrpSpPr>
          <p:cNvPr id="432" name="Google Shape;432;p27"/>
          <p:cNvGrpSpPr/>
          <p:nvPr/>
        </p:nvGrpSpPr>
        <p:grpSpPr>
          <a:xfrm>
            <a:off x="2063552" y="1417638"/>
            <a:ext cx="8629650" cy="2069003"/>
            <a:chOff x="2063552" y="1417638"/>
            <a:chExt cx="8629650" cy="2069003"/>
          </a:xfrm>
        </p:grpSpPr>
        <p:pic>
          <p:nvPicPr>
            <p:cNvPr id="433" name="Google Shape;433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63552" y="1417638"/>
              <a:ext cx="8629650" cy="1990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789269" y="3029441"/>
              <a:ext cx="3808015" cy="457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5" name="Google Shape;435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43672" y="3786277"/>
            <a:ext cx="55435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צבירה</a:t>
            </a:r>
            <a:endParaRPr/>
          </a:p>
        </p:txBody>
      </p:sp>
      <p:sp>
        <p:nvSpPr>
          <p:cNvPr id="441" name="Google Shape;441;p28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24</a:t>
            </a:fld>
            <a:endParaRPr/>
          </a:p>
        </p:txBody>
      </p:sp>
      <p:sp>
        <p:nvSpPr>
          <p:cNvPr id="442" name="Google Shape;442;p28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grpSp>
        <p:nvGrpSpPr>
          <p:cNvPr id="443" name="Google Shape;443;p28"/>
          <p:cNvGrpSpPr/>
          <p:nvPr/>
        </p:nvGrpSpPr>
        <p:grpSpPr>
          <a:xfrm>
            <a:off x="2063552" y="1417638"/>
            <a:ext cx="8629650" cy="2069003"/>
            <a:chOff x="2063552" y="1417638"/>
            <a:chExt cx="8629650" cy="2069003"/>
          </a:xfrm>
        </p:grpSpPr>
        <p:pic>
          <p:nvPicPr>
            <p:cNvPr id="444" name="Google Shape;444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63552" y="1417638"/>
              <a:ext cx="8629650" cy="1990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789269" y="3029441"/>
              <a:ext cx="3808015" cy="457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6" name="Google Shape;44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99656" y="3408363"/>
            <a:ext cx="4884921" cy="298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6763" y="779735"/>
            <a:ext cx="4362450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מניה</a:t>
            </a:r>
            <a:endParaRPr/>
          </a:p>
        </p:txBody>
      </p:sp>
      <p:sp>
        <p:nvSpPr>
          <p:cNvPr id="453" name="Google Shape;453;p29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25</a:t>
            </a:fld>
            <a:endParaRPr/>
          </a:p>
        </p:txBody>
      </p:sp>
      <p:sp>
        <p:nvSpPr>
          <p:cNvPr id="454" name="Google Shape;454;p29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455" name="Google Shape;45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352" y="2852936"/>
            <a:ext cx="6143411" cy="3816102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9"/>
          <p:cNvSpPr/>
          <p:nvPr/>
        </p:nvSpPr>
        <p:spPr>
          <a:xfrm>
            <a:off x="7464152" y="1916832"/>
            <a:ext cx="3258856" cy="28803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7" name="Google Shape;457;p29"/>
          <p:cNvSpPr/>
          <p:nvPr/>
        </p:nvSpPr>
        <p:spPr>
          <a:xfrm>
            <a:off x="911424" y="3861048"/>
            <a:ext cx="5495339" cy="28803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מניה</a:t>
            </a:r>
            <a:endParaRPr/>
          </a:p>
        </p:txBody>
      </p:sp>
      <p:sp>
        <p:nvSpPr>
          <p:cNvPr id="463" name="Google Shape;463;p30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26</a:t>
            </a:fld>
            <a:endParaRPr/>
          </a:p>
        </p:txBody>
      </p:sp>
      <p:sp>
        <p:nvSpPr>
          <p:cNvPr id="464" name="Google Shape;464;p30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465" name="Google Shape;46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4858" y="811312"/>
            <a:ext cx="42481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352" y="2852936"/>
            <a:ext cx="6143411" cy="3816102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0"/>
          <p:cNvSpPr/>
          <p:nvPr/>
        </p:nvSpPr>
        <p:spPr>
          <a:xfrm>
            <a:off x="7104112" y="2197004"/>
            <a:ext cx="3501981" cy="79994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68" name="Google Shape;468;p30"/>
          <p:cNvSpPr/>
          <p:nvPr/>
        </p:nvSpPr>
        <p:spPr>
          <a:xfrm>
            <a:off x="1055440" y="4077072"/>
            <a:ext cx="5351323" cy="223224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מניה</a:t>
            </a:r>
            <a:endParaRPr/>
          </a:p>
        </p:txBody>
      </p:sp>
      <p:sp>
        <p:nvSpPr>
          <p:cNvPr id="474" name="Google Shape;474;p31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27</a:t>
            </a:fld>
            <a:endParaRPr/>
          </a:p>
        </p:txBody>
      </p:sp>
      <p:sp>
        <p:nvSpPr>
          <p:cNvPr id="475" name="Google Shape;475;p31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476" name="Google Shape;47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4858" y="811312"/>
            <a:ext cx="42481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352" y="2852936"/>
            <a:ext cx="6143411" cy="3816102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1"/>
          <p:cNvSpPr/>
          <p:nvPr/>
        </p:nvSpPr>
        <p:spPr>
          <a:xfrm rot="10800000" flipH="1">
            <a:off x="8040216" y="2996952"/>
            <a:ext cx="2565877" cy="28803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9" name="Google Shape;479;p31"/>
          <p:cNvSpPr/>
          <p:nvPr/>
        </p:nvSpPr>
        <p:spPr>
          <a:xfrm rot="10800000" flipH="1">
            <a:off x="1919536" y="6309320"/>
            <a:ext cx="4487227" cy="27404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מניה</a:t>
            </a:r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28</a:t>
            </a:fld>
            <a:endParaRPr/>
          </a:p>
        </p:txBody>
      </p:sp>
      <p:sp>
        <p:nvSpPr>
          <p:cNvPr id="486" name="Google Shape;486;p32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487" name="Google Shape;48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5560" y="1417638"/>
            <a:ext cx="83915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7568" y="2924944"/>
            <a:ext cx="75247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מניה</a:t>
            </a:r>
            <a:endParaRPr/>
          </a:p>
        </p:txBody>
      </p:sp>
      <p:sp>
        <p:nvSpPr>
          <p:cNvPr id="494" name="Google Shape;494;p33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29</a:t>
            </a:fld>
            <a:endParaRPr/>
          </a:p>
        </p:txBody>
      </p:sp>
      <p:sp>
        <p:nvSpPr>
          <p:cNvPr id="495" name="Google Shape;495;p33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496" name="Google Shape;49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5560" y="1417638"/>
            <a:ext cx="83915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5640" y="2708920"/>
            <a:ext cx="5936561" cy="312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לולאות</a:t>
            </a:r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r" rtl="1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iw-IL"/>
              <a:t>לולאה - קטע קוד החוזר על עצמו</a:t>
            </a:r>
            <a:br>
              <a:rPr lang="iw-IL"/>
            </a:br>
            <a:endParaRPr/>
          </a:p>
          <a:p>
            <a:pPr marL="274320" lvl="0" indent="-274320" algn="r" rtl="1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iw-IL"/>
              <a:t> </a:t>
            </a:r>
            <a:br>
              <a:rPr lang="iw-IL"/>
            </a:br>
            <a:r>
              <a:rPr lang="iw-IL"/>
              <a:t/>
            </a:r>
            <a:br>
              <a:rPr lang="iw-IL"/>
            </a:br>
            <a:r>
              <a:rPr lang="iw-IL"/>
              <a:t/>
            </a:r>
            <a:br>
              <a:rPr lang="iw-IL"/>
            </a:br>
            <a:r>
              <a:rPr lang="iw-IL"/>
              <a:t/>
            </a:r>
            <a:br>
              <a:rPr lang="iw-IL"/>
            </a:br>
            <a:r>
              <a:rPr lang="iw-IL"/>
              <a:t/>
            </a:r>
            <a:br>
              <a:rPr lang="iw-IL"/>
            </a:br>
            <a:r>
              <a:rPr lang="iw-IL"/>
              <a:t/>
            </a:r>
            <a:br>
              <a:rPr lang="iw-IL"/>
            </a:br>
            <a:endParaRPr/>
          </a:p>
          <a:p>
            <a:pPr marL="274320" lvl="0" indent="-274320" algn="r" rtl="1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iw-IL"/>
              <a:t> </a:t>
            </a:r>
            <a:endParaRPr/>
          </a:p>
        </p:txBody>
      </p:sp>
      <p:sp>
        <p:nvSpPr>
          <p:cNvPr id="160" name="Google Shape;160;p3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3</a:t>
            </a:fld>
            <a:endParaRPr/>
          </a:p>
        </p:txBody>
      </p:sp>
      <p:sp>
        <p:nvSpPr>
          <p:cNvPr id="161" name="Google Shape;161;p3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812" y="1772816"/>
            <a:ext cx="2545597" cy="208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7648" y="2420888"/>
            <a:ext cx="7301286" cy="254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07568" y="5165339"/>
            <a:ext cx="7866906" cy="1005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חישוב הממוצע</a:t>
            </a:r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30</a:t>
            </a:fld>
            <a:endParaRPr/>
          </a:p>
        </p:txBody>
      </p:sp>
      <p:sp>
        <p:nvSpPr>
          <p:cNvPr id="504" name="Google Shape;504;p34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505" name="Google Shape;50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08" y="1721780"/>
            <a:ext cx="9044733" cy="4533478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34"/>
          <p:cNvSpPr/>
          <p:nvPr/>
        </p:nvSpPr>
        <p:spPr>
          <a:xfrm>
            <a:off x="6096000" y="3284984"/>
            <a:ext cx="3600400" cy="72008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08" y="1721780"/>
            <a:ext cx="9044733" cy="4533478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חישוב הממוצע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31</a:t>
            </a:fld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5735960" y="3996180"/>
            <a:ext cx="3888432" cy="130502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08" y="1721780"/>
            <a:ext cx="9044733" cy="453347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חישוב הממוצע</a:t>
            </a:r>
            <a:endParaRPr/>
          </a:p>
        </p:txBody>
      </p:sp>
      <p:sp>
        <p:nvSpPr>
          <p:cNvPr id="522" name="Google Shape;522;p36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32</a:t>
            </a:fld>
            <a:endParaRPr/>
          </a:p>
        </p:txBody>
      </p:sp>
      <p:sp>
        <p:nvSpPr>
          <p:cNvPr id="523" name="Google Shape;523;p36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sp>
        <p:nvSpPr>
          <p:cNvPr id="524" name="Google Shape;524;p36"/>
          <p:cNvSpPr/>
          <p:nvPr/>
        </p:nvSpPr>
        <p:spPr>
          <a:xfrm>
            <a:off x="4583832" y="5271732"/>
            <a:ext cx="5156301" cy="36662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08" y="1721780"/>
            <a:ext cx="9044733" cy="4533478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חישוב הממוצע</a:t>
            </a:r>
            <a:endParaRPr/>
          </a:p>
        </p:txBody>
      </p:sp>
      <p:sp>
        <p:nvSpPr>
          <p:cNvPr id="531" name="Google Shape;531;p37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33</a:t>
            </a:fld>
            <a:endParaRPr/>
          </a:p>
        </p:txBody>
      </p:sp>
      <p:sp>
        <p:nvSpPr>
          <p:cNvPr id="532" name="Google Shape;532;p37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sp>
        <p:nvSpPr>
          <p:cNvPr id="533" name="Google Shape;533;p37"/>
          <p:cNvSpPr/>
          <p:nvPr/>
        </p:nvSpPr>
        <p:spPr>
          <a:xfrm>
            <a:off x="6456040" y="5633393"/>
            <a:ext cx="3240360" cy="31588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חישוב הממוצע</a:t>
            </a:r>
            <a:endParaRPr/>
          </a:p>
        </p:txBody>
      </p:sp>
      <p:sp>
        <p:nvSpPr>
          <p:cNvPr id="539" name="Google Shape;539;p38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34</a:t>
            </a:fld>
            <a:endParaRPr/>
          </a:p>
        </p:txBody>
      </p:sp>
      <p:sp>
        <p:nvSpPr>
          <p:cNvPr id="540" name="Google Shape;540;p38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541" name="Google Shape;54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1544" y="1628800"/>
            <a:ext cx="85153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5647" y="2676872"/>
            <a:ext cx="7806993" cy="30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חישוב הממוצע</a:t>
            </a:r>
            <a:endParaRPr/>
          </a:p>
        </p:txBody>
      </p:sp>
      <p:sp>
        <p:nvSpPr>
          <p:cNvPr id="548" name="Google Shape;548;p39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35</a:t>
            </a:fld>
            <a:endParaRPr/>
          </a:p>
        </p:txBody>
      </p:sp>
      <p:sp>
        <p:nvSpPr>
          <p:cNvPr id="549" name="Google Shape;549;p39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550" name="Google Shape;55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1544" y="1628800"/>
            <a:ext cx="85153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5560" y="2811512"/>
            <a:ext cx="75152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חישוב הממוצע</a:t>
            </a:r>
            <a:endParaRPr/>
          </a:p>
        </p:txBody>
      </p:sp>
      <p:sp>
        <p:nvSpPr>
          <p:cNvPr id="557" name="Google Shape;557;p40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36</a:t>
            </a:fld>
            <a:endParaRPr/>
          </a:p>
        </p:txBody>
      </p:sp>
      <p:sp>
        <p:nvSpPr>
          <p:cNvPr id="558" name="Google Shape;558;p40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559" name="Google Shape;55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5560" y="1556792"/>
            <a:ext cx="780097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חישוב הממוצע</a:t>
            </a:r>
            <a:endParaRPr/>
          </a:p>
        </p:txBody>
      </p:sp>
      <p:sp>
        <p:nvSpPr>
          <p:cNvPr id="565" name="Google Shape;565;p41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37</a:t>
            </a:fld>
            <a:endParaRPr/>
          </a:p>
        </p:txBody>
      </p:sp>
      <p:sp>
        <p:nvSpPr>
          <p:cNvPr id="566" name="Google Shape;566;p41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567" name="Google Shape;56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2792" y="1700808"/>
            <a:ext cx="9441264" cy="158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927" y="3615508"/>
            <a:ext cx="9725129" cy="1325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9048" y="5738585"/>
            <a:ext cx="5040560" cy="519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424" y="1628800"/>
            <a:ext cx="6336705" cy="3684848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תבניות אלגוריתמיות</a:t>
            </a:r>
            <a:br>
              <a:rPr lang="iw-IL" b="1">
                <a:solidFill>
                  <a:srgbClr val="E65C01"/>
                </a:solidFill>
              </a:rPr>
            </a:br>
            <a:r>
              <a:rPr lang="iw-IL" b="1">
                <a:solidFill>
                  <a:srgbClr val="E65C01"/>
                </a:solidFill>
              </a:rPr>
              <a:t>תבנית חישוב הממוצע</a:t>
            </a:r>
            <a:endParaRPr/>
          </a:p>
        </p:txBody>
      </p:sp>
      <p:sp>
        <p:nvSpPr>
          <p:cNvPr id="591" name="Google Shape;591;p43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38</a:t>
            </a:fld>
            <a:endParaRPr/>
          </a:p>
        </p:txBody>
      </p:sp>
      <p:sp>
        <p:nvSpPr>
          <p:cNvPr id="592" name="Google Shape;592;p43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sp>
        <p:nvSpPr>
          <p:cNvPr id="593" name="Google Shape;593;p43"/>
          <p:cNvSpPr txBox="1"/>
          <p:nvPr/>
        </p:nvSpPr>
        <p:spPr>
          <a:xfrm>
            <a:off x="4519328" y="661472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Java</a:t>
            </a:r>
            <a:endParaRPr sz="1800">
              <a:solidFill>
                <a:srgbClr val="0070C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94" name="Google Shape;594;p43"/>
          <p:cNvSpPr/>
          <p:nvPr/>
        </p:nvSpPr>
        <p:spPr>
          <a:xfrm>
            <a:off x="1379476" y="3819288"/>
            <a:ext cx="4140460" cy="54240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95" name="Google Shape;595;p43"/>
          <p:cNvSpPr/>
          <p:nvPr/>
        </p:nvSpPr>
        <p:spPr>
          <a:xfrm>
            <a:off x="2585626" y="4404894"/>
            <a:ext cx="1278142" cy="248242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96" name="Google Shape;596;p43"/>
          <p:cNvSpPr/>
          <p:nvPr/>
        </p:nvSpPr>
        <p:spPr>
          <a:xfrm>
            <a:off x="3748536" y="5690048"/>
            <a:ext cx="1278142" cy="269826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97" name="Google Shape;597;p43"/>
          <p:cNvSpPr/>
          <p:nvPr/>
        </p:nvSpPr>
        <p:spPr>
          <a:xfrm>
            <a:off x="5056929" y="5978507"/>
            <a:ext cx="1278142" cy="269826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98" name="Google Shape;598;p43"/>
          <p:cNvSpPr/>
          <p:nvPr/>
        </p:nvSpPr>
        <p:spPr>
          <a:xfrm>
            <a:off x="1451484" y="2026142"/>
            <a:ext cx="5004556" cy="269826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קיצורים בשפה</a:t>
            </a:r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4</a:t>
            </a:fld>
            <a:endParaRPr/>
          </a:p>
        </p:txBody>
      </p:sp>
      <p:sp>
        <p:nvSpPr>
          <p:cNvPr id="182" name="Google Shape;182;p5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6335" y="214024"/>
            <a:ext cx="49339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7768" y="5884304"/>
            <a:ext cx="51339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5146" y="1441045"/>
            <a:ext cx="9577398" cy="175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6679" y="3664993"/>
            <a:ext cx="9474332" cy="162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קיצורים בשפה</a:t>
            </a:r>
            <a:endParaRPr/>
          </a:p>
        </p:txBody>
      </p:sp>
      <p:sp>
        <p:nvSpPr>
          <p:cNvPr id="192" name="Google Shape;192;p6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5</a:t>
            </a:fld>
            <a:endParaRPr/>
          </a:p>
        </p:txBody>
      </p:sp>
      <p:sp>
        <p:nvSpPr>
          <p:cNvPr id="193" name="Google Shape;193;p6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8474" y="147901"/>
            <a:ext cx="3711534" cy="977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8550" y="1896057"/>
            <a:ext cx="94678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קבועים</a:t>
            </a:r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r" rtl="1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iw-IL"/>
              <a:t>קבוע, בניגוד למשתנה, אינו יכול לשנות את ערכו. </a:t>
            </a:r>
            <a:endParaRPr/>
          </a:p>
          <a:p>
            <a:pPr marL="274320" lvl="0" indent="-274320" algn="r" rtl="1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iw-IL"/>
              <a:t>קבוע הינו דרך ברורה יותר להתייחס לערכים שאינם משתנים. </a:t>
            </a:r>
            <a:br>
              <a:rPr lang="iw-IL"/>
            </a:br>
            <a:r>
              <a:rPr lang="iw-IL"/>
              <a:t>למשל: בהמרת מידות מס"מ לאינצ', יחס ההמרה יהיה תמיד 1 אינצ' = 2.54 ס"מ.</a:t>
            </a:r>
            <a:br>
              <a:rPr lang="iw-IL"/>
            </a:br>
            <a:r>
              <a:rPr lang="iw-IL"/>
              <a:t>נוכל להגדיר את הגודל כקבוע בתכנית, ולהשתמש בשם הקבוע בחישובים, דבר התורם לבהירות התכנית.</a:t>
            </a:r>
            <a:endParaRPr/>
          </a:p>
          <a:p>
            <a:pPr marL="274320" lvl="0" indent="-274320" algn="r" rtl="1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iw-IL" b="1"/>
              <a:t>קבוע</a:t>
            </a:r>
            <a:r>
              <a:rPr lang="iw-IL"/>
              <a:t> = מתן שֵם לערך. בתכנית נשתמש בשם הערך ולא בערך עצמו. </a:t>
            </a:r>
            <a:endParaRPr/>
          </a:p>
          <a:p>
            <a:pPr marL="274320" lvl="0" indent="-274320" algn="r" rtl="1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iw-IL"/>
              <a:t>הגדרת הקבוע דומה להגדרת משתנה בתוספת המילה השמורה    </a:t>
            </a:r>
            <a:r>
              <a:rPr lang="iw-IL" b="1"/>
              <a:t>final / const.</a:t>
            </a:r>
            <a:endParaRPr/>
          </a:p>
          <a:p>
            <a:pPr marL="274320" lvl="0" indent="-274320" algn="r" rtl="1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iw-IL"/>
              <a:t>כדי להבהיר למתכנת ולכל מי שמתחזק את התכנית, שמדובר בקבוע ולא במשתנה, נהוג לרשום שמות של קבועים באות גדולה (אות רישית). </a:t>
            </a:r>
            <a:br>
              <a:rPr lang="iw-IL"/>
            </a:br>
            <a:r>
              <a:rPr lang="iw-IL"/>
              <a:t>אם שם הקבוע מורכב מיותר ממילה אחת, מפרידים בין המילים בקו תחתי.</a:t>
            </a:r>
            <a:br>
              <a:rPr lang="iw-IL"/>
            </a:br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6</a:t>
            </a:fld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204" name="Google Shape;20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6335" y="214024"/>
            <a:ext cx="49339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קבועים</a:t>
            </a:r>
            <a:endParaRPr/>
          </a:p>
        </p:txBody>
      </p:sp>
      <p:sp>
        <p:nvSpPr>
          <p:cNvPr id="227" name="Google Shape;227;p9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7</a:t>
            </a:fld>
            <a:endParaRPr/>
          </a:p>
        </p:txBody>
      </p:sp>
      <p:sp>
        <p:nvSpPr>
          <p:cNvPr id="228" name="Google Shape;228;p9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229" name="Google Shape;22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6335" y="214024"/>
            <a:ext cx="49339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9"/>
          <p:cNvSpPr txBox="1"/>
          <p:nvPr/>
        </p:nvSpPr>
        <p:spPr>
          <a:xfrm>
            <a:off x="3431704" y="6926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Java</a:t>
            </a:r>
            <a:endParaRPr sz="1800" b="0" i="0" u="none" strike="noStrike" cap="none">
              <a:solidFill>
                <a:srgbClr val="0070C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31" name="Google Shape;23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3752" y="6308152"/>
            <a:ext cx="47339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1584" y="1383594"/>
            <a:ext cx="8184232" cy="1536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9"/>
          <p:cNvGrpSpPr/>
          <p:nvPr/>
        </p:nvGrpSpPr>
        <p:grpSpPr>
          <a:xfrm>
            <a:off x="1201713" y="3250352"/>
            <a:ext cx="9238853" cy="1733685"/>
            <a:chOff x="1201713" y="3250352"/>
            <a:chExt cx="9238853" cy="1733685"/>
          </a:xfrm>
        </p:grpSpPr>
        <p:pic>
          <p:nvPicPr>
            <p:cNvPr id="234" name="Google Shape;234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47928" y="3250352"/>
              <a:ext cx="4992638" cy="388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201713" y="3638668"/>
              <a:ext cx="5612110" cy="1345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6" name="Google Shape;236;p9"/>
          <p:cNvGrpSpPr/>
          <p:nvPr/>
        </p:nvGrpSpPr>
        <p:grpSpPr>
          <a:xfrm>
            <a:off x="1201713" y="5200065"/>
            <a:ext cx="9166845" cy="1012704"/>
            <a:chOff x="1201713" y="5200065"/>
            <a:chExt cx="9166845" cy="1012704"/>
          </a:xfrm>
        </p:grpSpPr>
        <p:pic>
          <p:nvPicPr>
            <p:cNvPr id="237" name="Google Shape;237;p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48128" y="5200065"/>
              <a:ext cx="3120430" cy="320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01713" y="5330968"/>
              <a:ext cx="3561383" cy="8818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לולאת FOR</a:t>
            </a:r>
            <a:endParaRPr/>
          </a:p>
        </p:txBody>
      </p:sp>
      <p:sp>
        <p:nvSpPr>
          <p:cNvPr id="244" name="Google Shape;244;p10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8</a:t>
            </a:fld>
            <a:endParaRPr/>
          </a:p>
        </p:txBody>
      </p:sp>
      <p:sp>
        <p:nvSpPr>
          <p:cNvPr id="245" name="Google Shape;245;p10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246" name="Google Shape;2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16" y="1628800"/>
            <a:ext cx="98107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976" y="2319920"/>
            <a:ext cx="9912424" cy="4204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iw-IL" b="1">
                <a:solidFill>
                  <a:srgbClr val="E65C01"/>
                </a:solidFill>
              </a:rPr>
              <a:t>לולאת FOR</a:t>
            </a:r>
            <a:endParaRPr/>
          </a:p>
        </p:txBody>
      </p:sp>
      <p:sp>
        <p:nvSpPr>
          <p:cNvPr id="253" name="Google Shape;253;p11"/>
          <p:cNvSpPr txBox="1">
            <a:spLocks noGrp="1"/>
          </p:cNvSpPr>
          <p:nvPr>
            <p:ph type="sldNum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9</a:t>
            </a:fld>
            <a:endParaRPr/>
          </a:p>
        </p:txBody>
      </p:sp>
      <p:sp>
        <p:nvSpPr>
          <p:cNvPr id="254" name="Google Shape;254;p11"/>
          <p:cNvSpPr txBox="1">
            <a:spLocks noGrp="1"/>
          </p:cNvSpPr>
          <p:nvPr>
            <p:ph type="ft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הילה קדמן - blog.csit.org.il</a:t>
            </a:r>
            <a:endParaRPr/>
          </a:p>
        </p:txBody>
      </p:sp>
      <p:pic>
        <p:nvPicPr>
          <p:cNvPr id="255" name="Google Shape;25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7528" y="1553483"/>
            <a:ext cx="8328248" cy="236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11"/>
          <p:cNvGrpSpPr/>
          <p:nvPr/>
        </p:nvGrpSpPr>
        <p:grpSpPr>
          <a:xfrm>
            <a:off x="2866343" y="5409906"/>
            <a:ext cx="6866607" cy="438150"/>
            <a:chOff x="1125024" y="5994654"/>
            <a:chExt cx="6866607" cy="438150"/>
          </a:xfrm>
        </p:grpSpPr>
        <p:pic>
          <p:nvPicPr>
            <p:cNvPr id="257" name="Google Shape;257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25024" y="5994654"/>
              <a:ext cx="4019550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915181" y="6070854"/>
              <a:ext cx="2076450" cy="285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11"/>
          <p:cNvGrpSpPr/>
          <p:nvPr/>
        </p:nvGrpSpPr>
        <p:grpSpPr>
          <a:xfrm>
            <a:off x="5303912" y="4295681"/>
            <a:ext cx="5260248" cy="669241"/>
            <a:chOff x="5303912" y="4295681"/>
            <a:chExt cx="5260248" cy="669241"/>
          </a:xfrm>
        </p:grpSpPr>
        <p:pic>
          <p:nvPicPr>
            <p:cNvPr id="260" name="Google Shape;260;p1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299647" y="4296986"/>
              <a:ext cx="4264513" cy="6679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11"/>
            <p:cNvSpPr txBox="1"/>
            <p:nvPr/>
          </p:nvSpPr>
          <p:spPr>
            <a:xfrm>
              <a:off x="5303912" y="4295681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800" b="0" i="0" u="none" strike="noStrike" cap="none">
                  <a:solidFill>
                    <a:srgbClr val="0070C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Java</a:t>
              </a:r>
              <a:endParaRPr sz="1800" b="0" i="0" u="none" strike="noStrike" cap="none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חלון">
  <a:themeElements>
    <a:clrScheme name="חלון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364</Words>
  <Application>Microsoft Office PowerPoint</Application>
  <PresentationFormat>מסך רחב</PresentationFormat>
  <Paragraphs>142</Paragraphs>
  <Slides>38</Slides>
  <Notes>38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38</vt:i4>
      </vt:variant>
    </vt:vector>
  </HeadingPairs>
  <TitlesOfParts>
    <vt:vector size="44" baseType="lpstr">
      <vt:lpstr>Century Schoolbook</vt:lpstr>
      <vt:lpstr>Noto Sans Symbols</vt:lpstr>
      <vt:lpstr>Calibri</vt:lpstr>
      <vt:lpstr>Arial</vt:lpstr>
      <vt:lpstr>Courier New</vt:lpstr>
      <vt:lpstr>חלון</vt:lpstr>
      <vt:lpstr>יסודות מדעי המחשב </vt:lpstr>
      <vt:lpstr>לולאות</vt:lpstr>
      <vt:lpstr>לולאות</vt:lpstr>
      <vt:lpstr>קיצורים בשפה</vt:lpstr>
      <vt:lpstr>קיצורים בשפה</vt:lpstr>
      <vt:lpstr>קבועים</vt:lpstr>
      <vt:lpstr>קבועים</vt:lpstr>
      <vt:lpstr>לולאת FOR</vt:lpstr>
      <vt:lpstr>לולאת FOR</vt:lpstr>
      <vt:lpstr>לולאת FOR</vt:lpstr>
      <vt:lpstr>לולאת FOR שגיאות</vt:lpstr>
      <vt:lpstr>לולאת FOR שימוש במציין הלולאה</vt:lpstr>
      <vt:lpstr>לולאת FOR</vt:lpstr>
      <vt:lpstr>תבניות אלגוריתמיות תבנית צבירה</vt:lpstr>
      <vt:lpstr>תבניות אלגוריתמיות תבנית צבירה</vt:lpstr>
      <vt:lpstr>תבניות אלגוריתמיות תבנית צבירה</vt:lpstr>
      <vt:lpstr>תבניות אלגוריתמיות תבנית צבירה</vt:lpstr>
      <vt:lpstr>תבניות אלגוריתמיות תבנית צבירה</vt:lpstr>
      <vt:lpstr>תבניות אלגוריתמיות תבנית צבירה</vt:lpstr>
      <vt:lpstr>תבניות אלגוריתמיות תבנית צבירה</vt:lpstr>
      <vt:lpstr>תבניות אלגוריתמיות תבנית צבירה</vt:lpstr>
      <vt:lpstr>תבניות אלגוריתמיות תבנית צבירה</vt:lpstr>
      <vt:lpstr>תבניות אלגוריתמיות תבנית צבירה</vt:lpstr>
      <vt:lpstr>תבניות אלגוריתמיות תבנית צבירה</vt:lpstr>
      <vt:lpstr>תבניות אלגוריתמיות תבנית מניה</vt:lpstr>
      <vt:lpstr>תבניות אלגוריתמיות תבנית מניה</vt:lpstr>
      <vt:lpstr>תבניות אלגוריתמיות תבנית מניה</vt:lpstr>
      <vt:lpstr>תבניות אלגוריתמיות תבנית מניה</vt:lpstr>
      <vt:lpstr>תבניות אלגוריתמיות תבנית מניה</vt:lpstr>
      <vt:lpstr>תבניות אלגוריתמיות תבנית חישוב הממוצע</vt:lpstr>
      <vt:lpstr>תבניות אלגוריתמיות תבנית חישוב הממוצע</vt:lpstr>
      <vt:lpstr>תבניות אלגוריתמיות תבנית חישוב הממוצע</vt:lpstr>
      <vt:lpstr>תבניות אלגוריתמיות תבנית חישוב הממוצע</vt:lpstr>
      <vt:lpstr>תבניות אלגוריתמיות תבנית חישוב הממוצע</vt:lpstr>
      <vt:lpstr>תבניות אלגוריתמיות תבנית חישוב הממוצע</vt:lpstr>
      <vt:lpstr>תבניות אלגוריתמיות תבנית חישוב הממוצע</vt:lpstr>
      <vt:lpstr>תבניות אלגוריתמיות תבנית חישוב הממוצע</vt:lpstr>
      <vt:lpstr>תבניות אלגוריתמיות תבנית חישוב הממוצע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יסודות מדעי המחשב </dc:title>
  <dc:creator>Hila Kadman</dc:creator>
  <cp:lastModifiedBy>User</cp:lastModifiedBy>
  <cp:revision>2</cp:revision>
  <dcterms:created xsi:type="dcterms:W3CDTF">2017-09-05T12:22:36Z</dcterms:created>
  <dcterms:modified xsi:type="dcterms:W3CDTF">2023-12-01T07:20:23Z</dcterms:modified>
</cp:coreProperties>
</file>