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79EB2-6AE3-4462-A911-95FD677161D7}" v="22" dt="2024-03-09T15:01:1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079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495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69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940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285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4435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7572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3076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787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960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3/9/2024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05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3/9/2024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381084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techuk.org/resource/how-nlp-and-victims-voices-are-supported-through-innovative-solutions-tackling-vawg-and-rasso-impact-days.html" TargetMode="External"/><Relationship Id="rId2" Type="http://schemas.openxmlformats.org/officeDocument/2006/relationships/hyperlink" Target="https://hopetraining.co.uk/harnessing-the-power-of-ai-in-the-violence-against-women-and-girls/" TargetMode="External"/><Relationship Id="rId1" Type="http://schemas.openxmlformats.org/officeDocument/2006/relationships/slideLayout" Target="../slideLayouts/slideLayout2.xml"/><Relationship Id="rId4" Type="http://schemas.openxmlformats.org/officeDocument/2006/relationships/hyperlink" Target="https://www.omdena.com/blog/nlp-for-gender-based-violence-with-deep-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תמונה 65" descr="תמונה שמכילה אומנות קליפיפם, גרפיקה, סרט מצויר, איור">
            <a:extLst>
              <a:ext uri="{FF2B5EF4-FFF2-40B4-BE49-F238E27FC236}">
                <a16:creationId xmlns:a16="http://schemas.microsoft.com/office/drawing/2014/main" id="{92E8579E-72B9-CEDC-713C-2405CCEE1519}"/>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l="4058" r="17313"/>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8271560" y="247650"/>
            <a:ext cx="4211691" cy="5447754"/>
          </a:xfrm>
        </p:spPr>
        <p:txBody>
          <a:bodyPr>
            <a:normAutofit/>
          </a:bodyPr>
          <a:lstStyle/>
          <a:p>
            <a:r>
              <a:rPr lang="en-US" sz="3600" b="1" dirty="0">
                <a:solidFill>
                  <a:srgbClr val="FF0000"/>
                </a:solidFill>
                <a:effectLst/>
                <a:latin typeface="Eras Medium ITC" panose="020B0602030504020804" pitchFamily="34" charset="0"/>
                <a:ea typeface="Aptos" panose="020B0004020202020204" pitchFamily="34" charset="0"/>
                <a:cs typeface="Arial" panose="020B0604020202020204" pitchFamily="34" charset="0"/>
              </a:rPr>
              <a:t>VAWG - </a:t>
            </a:r>
            <a:r>
              <a:rPr lang="en-US" sz="3600" b="0" i="0" dirty="0">
                <a:solidFill>
                  <a:srgbClr val="FF0000"/>
                </a:solidFill>
                <a:effectLst/>
                <a:latin typeface="Eras Medium ITC" panose="020B0602030504020804" pitchFamily="34" charset="0"/>
              </a:rPr>
              <a:t>Violence Against Women and Girls</a:t>
            </a:r>
          </a:p>
          <a:p>
            <a:endParaRPr lang="he-IL" sz="3600" dirty="0"/>
          </a:p>
        </p:txBody>
      </p:sp>
      <p:sp>
        <p:nvSpPr>
          <p:cNvPr id="92" name="Freeform: Shape 91">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4" name="Group 93">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5" name="Group 94">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7" name="Straight Connector 96">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Oval 95">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כותרת משנה 2">
            <a:extLst>
              <a:ext uri="{FF2B5EF4-FFF2-40B4-BE49-F238E27FC236}">
                <a16:creationId xmlns:a16="http://schemas.microsoft.com/office/drawing/2014/main" id="{465217F7-0A07-2303-76FD-BA51A794DA71}"/>
              </a:ext>
            </a:extLst>
          </p:cNvPr>
          <p:cNvSpPr txBox="1">
            <a:spLocks/>
          </p:cNvSpPr>
          <p:nvPr/>
        </p:nvSpPr>
        <p:spPr>
          <a:xfrm>
            <a:off x="2768607" y="6170612"/>
            <a:ext cx="8296458" cy="72886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Consolas" panose="020B0609020204030204" pitchFamily="49"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Consolas" panose="020B0609020204030204" pitchFamily="49"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chemeClr val="tx1">
                    <a:lumMod val="95000"/>
                    <a:lumOff val="5000"/>
                  </a:schemeClr>
                </a:solidFill>
                <a:latin typeface="Eras Medium ITC" panose="020B0602030504020804" pitchFamily="34" charset="0"/>
                <a:ea typeface="Aptos" panose="020B0004020202020204" pitchFamily="34" charset="0"/>
                <a:cs typeface="Arial" panose="020B0604020202020204" pitchFamily="34" charset="0"/>
              </a:rPr>
              <a:t>Participants – Or Moshe &amp; Gilad Ben Natan</a:t>
            </a:r>
            <a:endParaRPr lang="he-IL" sz="2800" dirty="0">
              <a:solidFill>
                <a:schemeClr val="tx1">
                  <a:lumMod val="95000"/>
                  <a:lumOff val="5000"/>
                </a:schemeClr>
              </a:solidFill>
              <a:latin typeface="Eras Medium ITC" panose="020B0602030504020804" pitchFamily="34" charset="0"/>
            </a:endParaRPr>
          </a:p>
        </p:txBody>
      </p:sp>
    </p:spTree>
    <p:extLst>
      <p:ext uri="{BB962C8B-B14F-4D97-AF65-F5344CB8AC3E}">
        <p14:creationId xmlns:p14="http://schemas.microsoft.com/office/powerpoint/2010/main" val="198439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2AB14B-79AF-4EF1-FCD0-773517EEF76F}"/>
              </a:ext>
            </a:extLst>
          </p:cNvPr>
          <p:cNvSpPr>
            <a:spLocks noGrp="1"/>
          </p:cNvSpPr>
          <p:nvPr>
            <p:ph type="title"/>
          </p:nvPr>
        </p:nvSpPr>
        <p:spPr/>
        <p:txBody>
          <a:bodyPr/>
          <a:lstStyle/>
          <a:p>
            <a:r>
              <a:rPr lang="en-US" dirty="0">
                <a:latin typeface="Eras Medium ITC" panose="020B0602030504020804" pitchFamily="34" charset="0"/>
              </a:rPr>
              <a:t>measure of success:</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068477FA-71C0-E66E-7100-711E2882C0A7}"/>
              </a:ext>
            </a:extLst>
          </p:cNvPr>
          <p:cNvSpPr>
            <a:spLocks noGrp="1"/>
          </p:cNvSpPr>
          <p:nvPr>
            <p:ph idx="1"/>
          </p:nvPr>
        </p:nvSpPr>
        <p:spPr>
          <a:xfrm>
            <a:off x="1219200" y="1943100"/>
            <a:ext cx="9493250" cy="3854167"/>
          </a:xfrm>
        </p:spPr>
        <p:txBody>
          <a:bodyPr>
            <a:normAutofit fontScale="85000" lnSpcReduction="20000"/>
          </a:bodyPr>
          <a:lstStyle/>
          <a:p>
            <a:r>
              <a:rPr lang="en-US" dirty="0">
                <a:latin typeface="Eras Medium ITC" panose="020B0602030504020804" pitchFamily="34" charset="0"/>
              </a:rPr>
              <a:t>Achieving a success rate of 70% or higher in the classification of calls is a key indicator of the effectiveness of the project.</a:t>
            </a:r>
          </a:p>
          <a:p>
            <a:endParaRPr lang="en-US" dirty="0">
              <a:latin typeface="Eras Medium ITC" panose="020B0602030504020804" pitchFamily="34" charset="0"/>
            </a:endParaRPr>
          </a:p>
          <a:p>
            <a:pPr marL="0" indent="0">
              <a:buNone/>
            </a:pPr>
            <a:r>
              <a:rPr lang="en-US" dirty="0">
                <a:latin typeface="Eras Medium ITC" panose="020B0602030504020804" pitchFamily="34" charset="0"/>
              </a:rPr>
              <a:t>Key Performance Indicators (KPI):</a:t>
            </a:r>
          </a:p>
          <a:p>
            <a:pPr marL="0" indent="0">
              <a:buNone/>
            </a:pPr>
            <a:endParaRPr lang="en-US" dirty="0">
              <a:latin typeface="Eras Medium ITC" panose="020B0602030504020804" pitchFamily="34" charset="0"/>
            </a:endParaRPr>
          </a:p>
          <a:p>
            <a:r>
              <a:rPr lang="en-US" dirty="0">
                <a:latin typeface="Eras Medium ITC" panose="020B0602030504020804" pitchFamily="34" charset="0"/>
              </a:rPr>
              <a:t>Classification accuracy rate: tracking the accuracy of the system in correctly classifying the type of problem in incoming calls.</a:t>
            </a:r>
          </a:p>
          <a:p>
            <a:r>
              <a:rPr lang="en-US" dirty="0">
                <a:latin typeface="Eras Medium ITC" panose="020B0602030504020804" pitchFamily="34" charset="0"/>
              </a:rPr>
              <a:t>Success data collection rate: Track the percentage of calls for which success data is obtained (</a:t>
            </a:r>
            <a:r>
              <a:rPr lang="en-US" dirty="0" err="1">
                <a:latin typeface="Eras Medium ITC" panose="020B0602030504020804" pitchFamily="34" charset="0"/>
              </a:rPr>
              <a:t>ie</a:t>
            </a:r>
            <a:r>
              <a:rPr lang="en-US" dirty="0">
                <a:latin typeface="Eras Medium ITC" panose="020B0602030504020804" pitchFamily="34" charset="0"/>
              </a:rPr>
              <a:t>, accurate classification).</a:t>
            </a:r>
          </a:p>
          <a:p>
            <a:r>
              <a:rPr lang="en-US" dirty="0">
                <a:latin typeface="Eras Medium ITC" panose="020B0602030504020804" pitchFamily="34" charset="0"/>
              </a:rPr>
              <a:t>User satisfaction: Collect feedback from help desk staff about the usefulness and reliability of the system in helping them provide support to victims.</a:t>
            </a:r>
          </a:p>
          <a:p>
            <a:r>
              <a:rPr lang="en-US" dirty="0">
                <a:latin typeface="Eras Medium ITC" panose="020B0602030504020804" pitchFamily="34" charset="0"/>
              </a:rPr>
              <a:t>Response time: evaluating the effectiveness of the system in providing classification in real time, while ensuring timely assistance to victims in distress.</a:t>
            </a:r>
            <a:endParaRPr lang="he-IL" dirty="0">
              <a:latin typeface="Eras Medium ITC" panose="020B0602030504020804" pitchFamily="34" charset="0"/>
            </a:endParaRPr>
          </a:p>
        </p:txBody>
      </p:sp>
    </p:spTree>
    <p:extLst>
      <p:ext uri="{BB962C8B-B14F-4D97-AF65-F5344CB8AC3E}">
        <p14:creationId xmlns:p14="http://schemas.microsoft.com/office/powerpoint/2010/main" val="15000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3C27C-4D51-4013-28F9-8F27BA34F6D3}"/>
              </a:ext>
            </a:extLst>
          </p:cNvPr>
          <p:cNvSpPr>
            <a:spLocks noGrp="1"/>
          </p:cNvSpPr>
          <p:nvPr>
            <p:ph type="title"/>
          </p:nvPr>
        </p:nvSpPr>
        <p:spPr>
          <a:xfrm>
            <a:off x="1219200" y="365125"/>
            <a:ext cx="9493249" cy="407035"/>
          </a:xfrm>
        </p:spPr>
        <p:txBody>
          <a:bodyPr>
            <a:noAutofit/>
          </a:bodyPr>
          <a:lstStyle/>
          <a:p>
            <a:r>
              <a:rPr lang="en-US" sz="2200" b="1" u="sng"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F5901B23-4507-0AAE-A8C8-11C6678A0968}"/>
              </a:ext>
            </a:extLst>
          </p:cNvPr>
          <p:cNvSpPr>
            <a:spLocks noGrp="1"/>
          </p:cNvSpPr>
          <p:nvPr>
            <p:ph idx="1"/>
          </p:nvPr>
        </p:nvSpPr>
        <p:spPr>
          <a:xfrm>
            <a:off x="1219200" y="919480"/>
            <a:ext cx="9493250" cy="52527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Trauma Recognition:</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NLP to understand and categorize trauma expressions in survivor narratives.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Recommend appropriate support services based on trauma severity.</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User Interface: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a user-friendly interface for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easy integration into their workflow for efficient usage.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File Upload:</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functionality for support representatives to upload files related to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Allow for attachments such as documents or images to be included with survivor interactions.</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Integration with Correspondence Platform:</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Integrate the system with a correspondence platform (e.g., WhatsApp, email) for seamless communication with survivors.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Enable support representatives to interact with survivors through the chosen platform directly within the system interface.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Notifications</a:t>
            </a:r>
            <a:r>
              <a:rPr lang="en-US" sz="1100" kern="100" dirty="0">
                <a:effectLst/>
                <a:latin typeface="Eras Medium ITC" panose="020B0602030504020804" pitchFamily="34" charset="0"/>
                <a:ea typeface="Aptos" panose="020B0004020202020204" pitchFamily="34" charset="0"/>
                <a:cs typeface="Arial" panose="020B0604020202020204" pitchFamily="34" charset="0"/>
              </a:rPr>
              <a: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a notification system for urgent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real-time updates on survivor interactions.</a:t>
            </a:r>
          </a:p>
          <a:p>
            <a:endParaRPr lang="he-IL" dirty="0">
              <a:latin typeface="Eras Medium ITC" panose="020B0602030504020804" pitchFamily="34" charset="0"/>
            </a:endParaRPr>
          </a:p>
        </p:txBody>
      </p:sp>
    </p:spTree>
    <p:extLst>
      <p:ext uri="{BB962C8B-B14F-4D97-AF65-F5344CB8AC3E}">
        <p14:creationId xmlns:p14="http://schemas.microsoft.com/office/powerpoint/2010/main" val="343110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C191A-FC1D-200E-7C64-ED201C4CB33C}"/>
              </a:ext>
            </a:extLst>
          </p:cNvPr>
          <p:cNvSpPr>
            <a:spLocks noGrp="1"/>
          </p:cNvSpPr>
          <p:nvPr>
            <p:ph type="title"/>
          </p:nvPr>
        </p:nvSpPr>
        <p:spPr>
          <a:xfrm>
            <a:off x="848360" y="253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Non-Functional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1DECD6A2-A424-6A7E-57B3-C02B31D84556}"/>
              </a:ext>
            </a:extLst>
          </p:cNvPr>
          <p:cNvSpPr>
            <a:spLocks noGrp="1"/>
          </p:cNvSpPr>
          <p:nvPr>
            <p:ph idx="1"/>
          </p:nvPr>
        </p:nvSpPr>
        <p:spPr>
          <a:xfrm>
            <a:off x="619760" y="787400"/>
            <a:ext cx="9493250" cy="53543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Performance: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system efficiency with large datasets for timely support.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Maintain high accuracy in trauma recognition.</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Scalability: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for scalability to accommodate growing interactions and users.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Optimize performance as system usage expands.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Security: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Adhere to privacy regulations to protect survivor confidentiality.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security measures to prevent unauthorized access.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Conduct usability testing for practical usage by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Incorporate user feedback for continuous improvement.</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Maintainability: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Establish mechanisms for regular updates and system maintenance.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adaptability to evolving needs and technologies.</a:t>
            </a:r>
          </a:p>
          <a:p>
            <a:endParaRPr lang="he-IL" dirty="0">
              <a:latin typeface="Eras Medium ITC" panose="020B0602030504020804" pitchFamily="34" charset="0"/>
            </a:endParaRPr>
          </a:p>
        </p:txBody>
      </p:sp>
      <p:sp>
        <p:nvSpPr>
          <p:cNvPr id="4" name="מציין מיקום תוכן 2">
            <a:extLst>
              <a:ext uri="{FF2B5EF4-FFF2-40B4-BE49-F238E27FC236}">
                <a16:creationId xmlns:a16="http://schemas.microsoft.com/office/drawing/2014/main" id="{F444B7CA-89B8-426E-B5A3-09B8648D4768}"/>
              </a:ext>
            </a:extLst>
          </p:cNvPr>
          <p:cNvSpPr txBox="1">
            <a:spLocks/>
          </p:cNvSpPr>
          <p:nvPr/>
        </p:nvSpPr>
        <p:spPr>
          <a:xfrm>
            <a:off x="5715000" y="880391"/>
            <a:ext cx="5124450" cy="12125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Aft>
                <a:spcPts val="800"/>
              </a:spcAft>
              <a:buFont typeface="+mj-lt"/>
              <a:buAutoNum type="arabicPeriod" startAt="6"/>
              <a:tabLst>
                <a:tab pos="457200" algn="l"/>
              </a:tabLst>
            </a:pPr>
            <a:r>
              <a:rPr lang="en-US" sz="1100" b="1" kern="100" dirty="0">
                <a:latin typeface="Eras Medium ITC" panose="020B0602030504020804" pitchFamily="34" charset="0"/>
                <a:ea typeface="Aptos" panose="020B0004020202020204" pitchFamily="34" charset="0"/>
                <a:cs typeface="Arial" panose="020B0604020202020204" pitchFamily="34" charset="0"/>
              </a:rPr>
              <a:t>Compatibility:</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Ensure compatibility with different devices and browsers.</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Facilitate seamless integration into support representatives' workflow.</a:t>
            </a:r>
          </a:p>
          <a:p>
            <a:endParaRPr lang="he-IL" sz="1100" dirty="0">
              <a:latin typeface="Eras Medium ITC" panose="020B0602030504020804" pitchFamily="34" charset="0"/>
            </a:endParaRPr>
          </a:p>
        </p:txBody>
      </p:sp>
    </p:spTree>
    <p:extLst>
      <p:ext uri="{BB962C8B-B14F-4D97-AF65-F5344CB8AC3E}">
        <p14:creationId xmlns:p14="http://schemas.microsoft.com/office/powerpoint/2010/main" val="70696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80F10FAD-9E1C-AF80-DBB5-EA904509BC62}"/>
              </a:ext>
            </a:extLst>
          </p:cNvPr>
          <p:cNvSpPr>
            <a:spLocks noGrp="1"/>
          </p:cNvSpPr>
          <p:nvPr>
            <p:ph idx="1"/>
          </p:nvPr>
        </p:nvSpPr>
        <p:spPr>
          <a:xfrm>
            <a:off x="528320" y="1556032"/>
            <a:ext cx="9493250" cy="3854167"/>
          </a:xfrm>
        </p:spPr>
        <p:txBody>
          <a:bodyPr>
            <a:normAutofit fontScale="85000" lnSpcReduction="10000"/>
          </a:bodyPr>
          <a:lstStyle/>
          <a:p>
            <a:pPr algn="l">
              <a:buFont typeface="+mj-lt"/>
              <a:buAutoNum type="arabicPeriod"/>
            </a:pPr>
            <a:r>
              <a:rPr lang="en-US" b="1" i="0" dirty="0">
                <a:solidFill>
                  <a:srgbClr val="0D0D0D"/>
                </a:solidFill>
                <a:effectLst/>
                <a:latin typeface="Eras Medium ITC" panose="020B0602030504020804" pitchFamily="34" charset="0"/>
              </a:rPr>
              <a:t>Python:</a:t>
            </a:r>
            <a:r>
              <a:rPr lang="en-US" b="0" i="0" dirty="0">
                <a:solidFill>
                  <a:srgbClr val="0D0D0D"/>
                </a:solidFill>
                <a:effectLst/>
                <a:latin typeface="Eras Medium ITC" panose="020B0602030504020804" pitchFamily="34" charset="0"/>
              </a:rPr>
              <a:t> Python would serve as the primary programming language for building the backend logic of the system. Python's extensive libraries for Natural Language Processing (NLP) and machine learning make it well-suited for tasks such as analyzing text data from incoming calls and training classification models.</a:t>
            </a:r>
          </a:p>
          <a:p>
            <a:pPr algn="l">
              <a:buFont typeface="+mj-lt"/>
              <a:buAutoNum type="arabicPeriod"/>
            </a:pPr>
            <a:r>
              <a:rPr lang="en-US" b="1" i="0" dirty="0">
                <a:solidFill>
                  <a:srgbClr val="0D0D0D"/>
                </a:solidFill>
                <a:effectLst/>
                <a:latin typeface="Eras Medium ITC" panose="020B0602030504020804" pitchFamily="34" charset="0"/>
              </a:rPr>
              <a:t>PostgreSQL:</a:t>
            </a:r>
            <a:r>
              <a:rPr lang="en-US" b="0" i="0" dirty="0">
                <a:solidFill>
                  <a:srgbClr val="0D0D0D"/>
                </a:solidFill>
                <a:effectLst/>
                <a:latin typeface="Eras Medium ITC" panose="020B0602030504020804" pitchFamily="34" charset="0"/>
              </a:rPr>
              <a:t> PostgreSQL would be used as the database management system for storing and managing the call data. Its support for complex queries and scalability makes it a suitable choice for handling the large volumes of data generated by the system.</a:t>
            </a:r>
          </a:p>
          <a:p>
            <a:pPr algn="l">
              <a:buFont typeface="+mj-lt"/>
              <a:buAutoNum type="arabicPeriod"/>
            </a:pPr>
            <a:r>
              <a:rPr lang="en-US" b="1" i="0" dirty="0">
                <a:solidFill>
                  <a:srgbClr val="0D0D0D"/>
                </a:solidFill>
                <a:effectLst/>
                <a:latin typeface="Eras Medium ITC" panose="020B0602030504020804" pitchFamily="34" charset="0"/>
              </a:rPr>
              <a:t>Flask:</a:t>
            </a:r>
            <a:r>
              <a:rPr lang="en-US" b="0" i="0" dirty="0">
                <a:solidFill>
                  <a:srgbClr val="0D0D0D"/>
                </a:solidFill>
                <a:effectLst/>
                <a:latin typeface="Eras Medium ITC" panose="020B0602030504020804" pitchFamily="34" charset="0"/>
              </a:rPr>
              <a:t> Flask, a lightweight web framework for Python, could be used to develop the backend RESTful API that serves as the interface between the frontend and backend components of the system. Flask's simplicity and flexibility make it ideal for building web applications, allowing for easy integration with other technologies.</a:t>
            </a:r>
          </a:p>
          <a:p>
            <a:pPr algn="l">
              <a:buFont typeface="+mj-lt"/>
              <a:buAutoNum type="arabicPeriod"/>
            </a:pPr>
            <a:r>
              <a:rPr lang="en-US" b="1" i="0" dirty="0">
                <a:solidFill>
                  <a:srgbClr val="0D0D0D"/>
                </a:solidFill>
                <a:effectLst/>
                <a:latin typeface="Eras Medium ITC" panose="020B0602030504020804" pitchFamily="34" charset="0"/>
              </a:rPr>
              <a:t>React/Flutter:</a:t>
            </a:r>
            <a:r>
              <a:rPr lang="en-US" b="0" i="0" dirty="0">
                <a:solidFill>
                  <a:srgbClr val="0D0D0D"/>
                </a:solidFill>
                <a:effectLst/>
                <a:latin typeface="Eras Medium ITC" panose="020B0602030504020804" pitchFamily="34" charset="0"/>
              </a:rPr>
              <a:t> React or Flutter could be used to develop the frontend user interface for the system. React is a popular JavaScript library for building user interfaces, while Flutter is a framework for building cross-platform mobile applications. Depending on the requirements and target platforms of the project, either React for web-based interfaces or Flutter for mobile applications could be chosen to create an intuitive and responsive user experience.</a:t>
            </a:r>
          </a:p>
        </p:txBody>
      </p:sp>
      <p:sp>
        <p:nvSpPr>
          <p:cNvPr id="6" name="כותרת 1">
            <a:extLst>
              <a:ext uri="{FF2B5EF4-FFF2-40B4-BE49-F238E27FC236}">
                <a16:creationId xmlns:a16="http://schemas.microsoft.com/office/drawing/2014/main" id="{53148C3A-EA4E-8A7D-0CDB-53D65D41DEF6}"/>
              </a:ext>
            </a:extLst>
          </p:cNvPr>
          <p:cNvSpPr>
            <a:spLocks noGrp="1"/>
          </p:cNvSpPr>
          <p:nvPr>
            <p:ph type="title"/>
          </p:nvPr>
        </p:nvSpPr>
        <p:spPr>
          <a:xfrm>
            <a:off x="624840" y="634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Technologic Requirements:</a:t>
            </a:r>
            <a:endParaRPr lang="he-IL" sz="2200" dirty="0">
              <a:solidFill>
                <a:schemeClr val="tx2"/>
              </a:solidFill>
              <a:latin typeface="Eras Medium ITC" panose="020B0602030504020804" pitchFamily="34" charset="0"/>
            </a:endParaRPr>
          </a:p>
        </p:txBody>
      </p:sp>
    </p:spTree>
    <p:extLst>
      <p:ext uri="{BB962C8B-B14F-4D97-AF65-F5344CB8AC3E}">
        <p14:creationId xmlns:p14="http://schemas.microsoft.com/office/powerpoint/2010/main" val="321264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30ADB00-1FA4-5E94-B8F7-410E684753D0}"/>
              </a:ext>
            </a:extLst>
          </p:cNvPr>
          <p:cNvSpPr>
            <a:spLocks noGrp="1"/>
          </p:cNvSpPr>
          <p:nvPr>
            <p:ph idx="1"/>
          </p:nvPr>
        </p:nvSpPr>
        <p:spPr>
          <a:xfrm>
            <a:off x="726440" y="590832"/>
            <a:ext cx="9493250" cy="3854167"/>
          </a:xfrm>
        </p:spPr>
        <p:txBody>
          <a:bodyPr>
            <a:normAutofit fontScale="85000" lnSpcReduction="20000"/>
          </a:bodyPr>
          <a:lstStyle/>
          <a:p>
            <a:pPr marL="0" indent="0" algn="l">
              <a:buNone/>
            </a:pPr>
            <a:r>
              <a:rPr lang="en-US" b="0" i="0" dirty="0">
                <a:solidFill>
                  <a:srgbClr val="0D0D0D"/>
                </a:solidFill>
                <a:effectLst/>
                <a:latin typeface="Eras Medium ITC" panose="020B0602030504020804" pitchFamily="34" charset="0"/>
              </a:rPr>
              <a:t>NLTK (Natural Language Toolkit) would be a valuable addition to your project stack. NLTK is a Python library widely used for NLP tasks such as tokenization, stemming, lemmatization, parsing, and semantic reasoning, among others. Here's how NLTK could be integrated into your project:</a:t>
            </a:r>
          </a:p>
          <a:p>
            <a:pPr algn="l">
              <a:buFont typeface="+mj-lt"/>
              <a:buAutoNum type="arabicPeriod"/>
            </a:pPr>
            <a:r>
              <a:rPr lang="en-US" b="1" i="0" dirty="0">
                <a:solidFill>
                  <a:srgbClr val="0D0D0D"/>
                </a:solidFill>
                <a:effectLst/>
                <a:latin typeface="Eras Medium ITC" panose="020B0602030504020804" pitchFamily="34" charset="0"/>
              </a:rPr>
              <a:t>Text Preprocessing:</a:t>
            </a:r>
            <a:r>
              <a:rPr lang="en-US" b="0" i="0" dirty="0">
                <a:solidFill>
                  <a:srgbClr val="0D0D0D"/>
                </a:solidFill>
                <a:effectLst/>
                <a:latin typeface="Eras Medium ITC" panose="020B0602030504020804" pitchFamily="34" charset="0"/>
              </a:rPr>
              <a:t> NLTK can be used for preprocessing the text data extracted from incoming calls. This includes tasks like tokenization (breaking text into words or sentences), removing </a:t>
            </a:r>
            <a:r>
              <a:rPr lang="en-US" b="0" i="0" dirty="0" err="1">
                <a:solidFill>
                  <a:srgbClr val="0D0D0D"/>
                </a:solidFill>
                <a:effectLst/>
                <a:latin typeface="Eras Medium ITC" panose="020B0602030504020804" pitchFamily="34" charset="0"/>
              </a:rPr>
              <a:t>stopwords</a:t>
            </a:r>
            <a:r>
              <a:rPr lang="en-US" b="0" i="0" dirty="0">
                <a:solidFill>
                  <a:srgbClr val="0D0D0D"/>
                </a:solidFill>
                <a:effectLst/>
                <a:latin typeface="Eras Medium ITC" panose="020B0602030504020804" pitchFamily="34" charset="0"/>
              </a:rPr>
              <a:t> (commonly used words like "the", "is", etc.), and stemming or lemmatization (reducing words to their base form).</a:t>
            </a:r>
          </a:p>
          <a:p>
            <a:pPr algn="l">
              <a:buFont typeface="+mj-lt"/>
              <a:buAutoNum type="arabicPeriod"/>
            </a:pPr>
            <a:r>
              <a:rPr lang="en-US" b="1" i="0" dirty="0">
                <a:solidFill>
                  <a:srgbClr val="0D0D0D"/>
                </a:solidFill>
                <a:effectLst/>
                <a:latin typeface="Eras Medium ITC" panose="020B0602030504020804" pitchFamily="34" charset="0"/>
              </a:rPr>
              <a:t>Feature Extraction:</a:t>
            </a:r>
            <a:r>
              <a:rPr lang="en-US" b="0" i="0" dirty="0">
                <a:solidFill>
                  <a:srgbClr val="0D0D0D"/>
                </a:solidFill>
                <a:effectLst/>
                <a:latin typeface="Eras Medium ITC" panose="020B0602030504020804" pitchFamily="34" charset="0"/>
              </a:rPr>
              <a:t> NLTK provides tools for extracting features from text data that can be used in machine learning models. For example, you can use NLTK to generate bag-of-words or TF-IDF representations of text, which can then be fed into classification algorithms.</a:t>
            </a:r>
          </a:p>
          <a:p>
            <a:pPr algn="l">
              <a:buFont typeface="+mj-lt"/>
              <a:buAutoNum type="arabicPeriod"/>
            </a:pPr>
            <a:r>
              <a:rPr lang="en-US" b="1" i="0" dirty="0">
                <a:solidFill>
                  <a:srgbClr val="0D0D0D"/>
                </a:solidFill>
                <a:effectLst/>
                <a:latin typeface="Eras Medium ITC" panose="020B0602030504020804" pitchFamily="34" charset="0"/>
              </a:rPr>
              <a:t>Named Entity Recognition (NER):</a:t>
            </a:r>
            <a:r>
              <a:rPr lang="en-US" b="0" i="0" dirty="0">
                <a:solidFill>
                  <a:srgbClr val="0D0D0D"/>
                </a:solidFill>
                <a:effectLst/>
                <a:latin typeface="Eras Medium ITC" panose="020B0602030504020804" pitchFamily="34" charset="0"/>
              </a:rPr>
              <a:t> NLTK includes modules for identifying and extracting named entities such as names of people, organizations, locations, etc. This could be useful for identifying key entities mentioned in the calls, which may provide additional context for classification.</a:t>
            </a:r>
          </a:p>
          <a:p>
            <a:pPr algn="l">
              <a:buFont typeface="+mj-lt"/>
              <a:buAutoNum type="arabicPeriod"/>
            </a:pPr>
            <a:r>
              <a:rPr lang="en-US" b="1" i="0" dirty="0">
                <a:solidFill>
                  <a:srgbClr val="0D0D0D"/>
                </a:solidFill>
                <a:effectLst/>
                <a:latin typeface="Eras Medium ITC" panose="020B0602030504020804" pitchFamily="34" charset="0"/>
              </a:rPr>
              <a:t>Sentiment Analysis:</a:t>
            </a:r>
            <a:r>
              <a:rPr lang="en-US" b="0" i="0" dirty="0">
                <a:solidFill>
                  <a:srgbClr val="0D0D0D"/>
                </a:solidFill>
                <a:effectLst/>
                <a:latin typeface="Eras Medium ITC" panose="020B0602030504020804" pitchFamily="34" charset="0"/>
              </a:rPr>
              <a:t> NLTK includes tools for sentiment analysis, allowing you to determine the sentiment (positive, negative, neutral) expressed in text. While this may not directly apply to your classification task, it could provide additional insights into the emotional tone of the calls.</a:t>
            </a:r>
          </a:p>
          <a:p>
            <a:endParaRPr lang="he-IL" dirty="0">
              <a:latin typeface="Eras Medium ITC" panose="020B0602030504020804" pitchFamily="34" charset="0"/>
            </a:endParaRPr>
          </a:p>
        </p:txBody>
      </p:sp>
    </p:spTree>
    <p:extLst>
      <p:ext uri="{BB962C8B-B14F-4D97-AF65-F5344CB8AC3E}">
        <p14:creationId xmlns:p14="http://schemas.microsoft.com/office/powerpoint/2010/main" val="71128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B77467-218D-D936-D8F7-1CA16973D8DD}"/>
              </a:ext>
            </a:extLst>
          </p:cNvPr>
          <p:cNvSpPr>
            <a:spLocks noGrp="1"/>
          </p:cNvSpPr>
          <p:nvPr>
            <p:ph type="title"/>
          </p:nvPr>
        </p:nvSpPr>
        <p:spPr>
          <a:xfrm>
            <a:off x="1219200" y="365125"/>
            <a:ext cx="9493249" cy="747395"/>
          </a:xfrm>
        </p:spPr>
        <p:txBody>
          <a:bodyPr>
            <a:normAutofit fontScale="90000"/>
          </a:bodyPr>
          <a:lstStyle/>
          <a:p>
            <a:r>
              <a:rPr lang="en-US" dirty="0">
                <a:latin typeface="Eras Medium ITC" panose="020B0602030504020804" pitchFamily="34" charset="0"/>
              </a:rPr>
              <a:t>Architecture - </a:t>
            </a:r>
            <a:r>
              <a:rPr lang="en-US" b="0" i="0" dirty="0">
                <a:solidFill>
                  <a:srgbClr val="202124"/>
                </a:solidFill>
                <a:effectLst/>
                <a:latin typeface="Google Sans"/>
              </a:rPr>
              <a:t>UML</a:t>
            </a:r>
            <a:endParaRPr lang="he-IL" dirty="0">
              <a:latin typeface="Eras Medium ITC" panose="020B0602030504020804" pitchFamily="34" charset="0"/>
            </a:endParaRPr>
          </a:p>
        </p:txBody>
      </p:sp>
      <p:pic>
        <p:nvPicPr>
          <p:cNvPr id="9" name="מציין מיקום תוכן 8">
            <a:extLst>
              <a:ext uri="{FF2B5EF4-FFF2-40B4-BE49-F238E27FC236}">
                <a16:creationId xmlns:a16="http://schemas.microsoft.com/office/drawing/2014/main" id="{6C0D22EB-CD87-D901-629E-85B079B70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1743709"/>
            <a:ext cx="8839200" cy="4175125"/>
          </a:xfrm>
        </p:spPr>
      </p:pic>
    </p:spTree>
    <p:extLst>
      <p:ext uri="{BB962C8B-B14F-4D97-AF65-F5344CB8AC3E}">
        <p14:creationId xmlns:p14="http://schemas.microsoft.com/office/powerpoint/2010/main" val="236785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8E76C8F-969C-DFF8-AB5A-208AE41E53B5}"/>
              </a:ext>
            </a:extLst>
          </p:cNvPr>
          <p:cNvSpPr>
            <a:spLocks noGrp="1"/>
          </p:cNvSpPr>
          <p:nvPr>
            <p:ph type="title"/>
          </p:nvPr>
        </p:nvSpPr>
        <p:spPr>
          <a:xfrm>
            <a:off x="1219200" y="685800"/>
            <a:ext cx="10286999" cy="878592"/>
          </a:xfrm>
        </p:spPr>
        <p:txBody>
          <a:bodyPr vert="horz" lIns="91440" tIns="45720" rIns="91440" bIns="45720" rtlCol="0" anchor="t">
            <a:normAutofit/>
          </a:bodyPr>
          <a:lstStyle/>
          <a:p>
            <a:r>
              <a:rPr lang="en-US" dirty="0"/>
              <a:t>Gantt chart</a:t>
            </a:r>
          </a:p>
        </p:txBody>
      </p:sp>
      <p:sp>
        <p:nvSpPr>
          <p:cNvPr id="20" name="Rectangle 19">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993847" y="2399634"/>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1726406" y="1873898"/>
            <a:ext cx="3549202" cy="481701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125829" y="2260582"/>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צילום מסך, מספר, גופן&#10;&#10;התיאור נוצר באופן אוטומטי">
            <a:extLst>
              <a:ext uri="{FF2B5EF4-FFF2-40B4-BE49-F238E27FC236}">
                <a16:creationId xmlns:a16="http://schemas.microsoft.com/office/drawing/2014/main" id="{0AB0D96C-FDBE-6127-5F14-3B9DF977D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734" y="2686749"/>
            <a:ext cx="4410730" cy="3186753"/>
          </a:xfrm>
          <a:prstGeom prst="rect">
            <a:avLst/>
          </a:prstGeom>
        </p:spPr>
      </p:pic>
      <p:sp>
        <p:nvSpPr>
          <p:cNvPr id="26" name="Freeform: Shape 25">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0000" flipV="1">
            <a:off x="6852752" y="1751408"/>
            <a:ext cx="3581434" cy="4789123"/>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5" name="מציין מיקום תוכן 4" descr="תמונה שמכילה טקסט, צילום מסך, מספר, גופן&#10;&#10;התיאור נוצר באופן אוטומטי">
            <a:extLst>
              <a:ext uri="{FF2B5EF4-FFF2-40B4-BE49-F238E27FC236}">
                <a16:creationId xmlns:a16="http://schemas.microsoft.com/office/drawing/2014/main" id="{FDF6F8C5-A09A-64F9-9AC0-87DACDA0C5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91787">
            <a:off x="6405346" y="2639350"/>
            <a:ext cx="4461777" cy="3004144"/>
          </a:xfrm>
          <a:prstGeom prst="rect">
            <a:avLst/>
          </a:prstGeom>
        </p:spPr>
      </p:pic>
      <p:grpSp>
        <p:nvGrpSpPr>
          <p:cNvPr id="28" name="Group 27">
            <a:extLst>
              <a:ext uri="{FF2B5EF4-FFF2-40B4-BE49-F238E27FC236}">
                <a16:creationId xmlns:a16="http://schemas.microsoft.com/office/drawing/2014/main" id="{3764E34D-5977-436B-9A82-C31C8E17FB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9" name="Group 28">
              <a:extLst>
                <a:ext uri="{FF2B5EF4-FFF2-40B4-BE49-F238E27FC236}">
                  <a16:creationId xmlns:a16="http://schemas.microsoft.com/office/drawing/2014/main" id="{55B90D12-FCCE-4166-BE8A-C94B282025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1" name="Straight Connector 30">
                <a:extLst>
                  <a:ext uri="{FF2B5EF4-FFF2-40B4-BE49-F238E27FC236}">
                    <a16:creationId xmlns:a16="http://schemas.microsoft.com/office/drawing/2014/main" id="{361AE8F8-0F31-4647-8F7E-A3BF41FA28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EBA181-FD15-4BE6-B234-DF61F4E3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5E95A71E-836A-40CF-8189-CA4E1297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Shape 3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1013">
            <a:off x="10290140" y="5188786"/>
            <a:ext cx="464589" cy="177205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773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F3C718-EC87-B534-0858-52EB846509B7}"/>
              </a:ext>
            </a:extLst>
          </p:cNvPr>
          <p:cNvSpPr>
            <a:spLocks noGrp="1"/>
          </p:cNvSpPr>
          <p:nvPr>
            <p:ph type="title"/>
          </p:nvPr>
        </p:nvSpPr>
        <p:spPr>
          <a:xfrm>
            <a:off x="1219200" y="365125"/>
            <a:ext cx="9493249" cy="657225"/>
          </a:xfrm>
        </p:spPr>
        <p:txBody>
          <a:bodyPr>
            <a:normAutofit fontScale="90000"/>
          </a:bodyPr>
          <a:lstStyle/>
          <a:p>
            <a:r>
              <a:rPr lang="en-US" dirty="0"/>
              <a:t>_UML-</a:t>
            </a:r>
            <a:endParaRPr lang="he-IL" dirty="0"/>
          </a:p>
        </p:txBody>
      </p:sp>
      <p:pic>
        <p:nvPicPr>
          <p:cNvPr id="5" name="מציין מיקום תוכן 4" descr="תמונה שמכילה תרשים, קו, שרטוט טכני, עלילה">
            <a:extLst>
              <a:ext uri="{FF2B5EF4-FFF2-40B4-BE49-F238E27FC236}">
                <a16:creationId xmlns:a16="http://schemas.microsoft.com/office/drawing/2014/main" id="{C95DAF88-CEA8-F9A2-01C4-0008BAF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00" y="1339010"/>
            <a:ext cx="10331449" cy="5315790"/>
          </a:xfrm>
        </p:spPr>
      </p:pic>
    </p:spTree>
    <p:extLst>
      <p:ext uri="{BB962C8B-B14F-4D97-AF65-F5344CB8AC3E}">
        <p14:creationId xmlns:p14="http://schemas.microsoft.com/office/powerpoint/2010/main" val="215343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306042"/>
          </a:xfrm>
        </p:spPr>
        <p:txBody>
          <a:bodyPr>
            <a:normAutofit fontScale="92500" lnSpcReduction="10000"/>
          </a:bodyPr>
          <a:lstStyle/>
          <a:p>
            <a:pPr algn="l" rtl="1"/>
            <a:r>
              <a:rPr lang="en-US" sz="3400" b="1" i="0" dirty="0">
                <a:solidFill>
                  <a:srgbClr val="FF0000"/>
                </a:solidFill>
                <a:effectLst/>
                <a:latin typeface="Eras Medium ITC" panose="020B0602030504020804" pitchFamily="34" charset="0"/>
                <a:cs typeface="Assistant" pitchFamily="2" charset="-79"/>
              </a:rPr>
              <a:t>One in three women is sexually assaulted during her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data of the World Health Organization, approximately 35% of women in the world experience physical sexual abuse during their lifetime. </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estimates of the Ministry of Internal Security, one in three women will be sexually assaulted in her lifetime - with 84,000 women being harmed a year. This means that in Israel, according to the estimate, about 230 sexual assaults take place every day. According to the National Violence Index, published by the Ministry in 2014, the rate of sexual violence offenses in Israel is 10% higher than the average rate in the member countries of the Organization of the Developed Countries (OECD).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In a study conducted by Dr. Abigail Moore in 2009 on a sample of Israeli women and girls between the ages of 16 and 28, it was found that 33% of the subjects had been physically sexually assaulted during their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One in five women is raped.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Various studies in the world present data according to which between 20% and 25% of women are raped, or attempted rape, during their lifetime. </a:t>
            </a:r>
          </a:p>
          <a:p>
            <a:pPr algn="l" rtl="1"/>
            <a:r>
              <a:rPr lang="en-US" b="1" i="0" dirty="0">
                <a:solidFill>
                  <a:srgbClr val="404040"/>
                </a:solidFill>
                <a:effectLst/>
                <a:latin typeface="Eras Medium ITC" panose="020B0602030504020804" pitchFamily="34" charset="0"/>
                <a:cs typeface="Assistant" pitchFamily="2" charset="-79"/>
              </a:rPr>
              <a:t>According to Moore's research, conducted on Israeli subjects, about 21% of girls and women in Israel have been raped</a:t>
            </a:r>
            <a:endParaRPr lang="he-IL" dirty="0">
              <a:latin typeface="Eras Medium ITC" panose="020B0602030504020804" pitchFamily="34" charset="0"/>
            </a:endParaRPr>
          </a:p>
        </p:txBody>
      </p:sp>
    </p:spTree>
    <p:extLst>
      <p:ext uri="{BB962C8B-B14F-4D97-AF65-F5344CB8AC3E}">
        <p14:creationId xmlns:p14="http://schemas.microsoft.com/office/powerpoint/2010/main" val="134680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045692"/>
          </a:xfrm>
        </p:spPr>
        <p:txBody>
          <a:bodyPr>
            <a:noAutofit/>
          </a:bodyPr>
          <a:lstStyle/>
          <a:p>
            <a:r>
              <a:rPr lang="en-US" sz="2000" dirty="0">
                <a:latin typeface="Eras Medium ITC" panose="020B0602030504020804" pitchFamily="34" charset="0"/>
              </a:rPr>
              <a:t>Details about assistance centers -</a:t>
            </a:r>
          </a:p>
          <a:p>
            <a:r>
              <a:rPr lang="en-US" sz="2000" dirty="0">
                <a:latin typeface="Eras Medium ITC" panose="020B0602030504020804" pitchFamily="34" charset="0"/>
              </a:rPr>
              <a:t>In Israel, there are 9 assistance centers for victims and victims of sexual assault, which provide free assistance to women and men who have been sexually assaulted and need listening, counseling, accompaniment and support. The emergency lines of the aid centers are operated by hundreds of volunteers throughout the country, and are active 24 hours a day, 7 days a week.</a:t>
            </a:r>
          </a:p>
          <a:p>
            <a:endParaRPr lang="en-US" sz="2000" dirty="0">
              <a:latin typeface="Eras Medium ITC" panose="020B0602030504020804" pitchFamily="34" charset="0"/>
            </a:endParaRPr>
          </a:p>
          <a:p>
            <a:r>
              <a:rPr lang="en-US" sz="2000" dirty="0">
                <a:latin typeface="Eras Medium ITC" panose="020B0602030504020804" pitchFamily="34" charset="0"/>
              </a:rPr>
              <a:t>After the sexual assault, you may experience several common symptoms that can appear immediately after the assault, but also years later. Among the symptoms: restlessness, insomnia, repeated images of the event, disturbing thoughts, nervousness and tension, decreased appetite, feelings of guilt, lack of concentration, memory difficulties and shame.</a:t>
            </a:r>
          </a:p>
          <a:p>
            <a:endParaRPr lang="en-US" sz="2000" dirty="0">
              <a:latin typeface="Eras Medium ITC" panose="020B0602030504020804" pitchFamily="34" charset="0"/>
            </a:endParaRPr>
          </a:p>
          <a:p>
            <a:endParaRPr lang="he-IL" sz="2000" dirty="0">
              <a:latin typeface="Eras Medium ITC" panose="020B0602030504020804" pitchFamily="34" charset="0"/>
            </a:endParaRPr>
          </a:p>
        </p:txBody>
      </p:sp>
    </p:spTree>
    <p:extLst>
      <p:ext uri="{BB962C8B-B14F-4D97-AF65-F5344CB8AC3E}">
        <p14:creationId xmlns:p14="http://schemas.microsoft.com/office/powerpoint/2010/main" val="339431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7" name="Rectangle 15">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0" name="Group 21">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מציין מיקום תוכן 8" descr="תמונה שמכילה טקסט, צילום מסך, גופן, לוגו">
            <a:extLst>
              <a:ext uri="{FF2B5EF4-FFF2-40B4-BE49-F238E27FC236}">
                <a16:creationId xmlns:a16="http://schemas.microsoft.com/office/drawing/2014/main" id="{81DAB890-01FC-5682-01ED-14F1389080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 y="0"/>
            <a:ext cx="12192000" cy="6887017"/>
          </a:xfrm>
        </p:spPr>
      </p:pic>
    </p:spTree>
    <p:extLst>
      <p:ext uri="{BB962C8B-B14F-4D97-AF65-F5344CB8AC3E}">
        <p14:creationId xmlns:p14="http://schemas.microsoft.com/office/powerpoint/2010/main" val="135675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1">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4543">
            <a:off x="5841135" y="2004561"/>
            <a:ext cx="5944186" cy="4144984"/>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
            <a:extLst>
              <a:ext uri="{FF2B5EF4-FFF2-40B4-BE49-F238E27FC236}">
                <a16:creationId xmlns:a16="http://schemas.microsoft.com/office/drawing/2014/main" id="{29E1A098-7C97-4E3D-B817-1CEA96C1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54543">
            <a:off x="6848623" y="1238882"/>
            <a:ext cx="3929209" cy="5694989"/>
          </a:xfrm>
          <a:custGeom>
            <a:avLst/>
            <a:gdLst>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20715 w 4133905"/>
              <a:gd name="connsiteY4" fmla="*/ 5253724 h 6008991"/>
              <a:gd name="connsiteX5" fmla="*/ 4118441 w 4133905"/>
              <a:gd name="connsiteY5" fmla="*/ 5979216 h 6008991"/>
              <a:gd name="connsiteX6" fmla="*/ 4088583 w 4133905"/>
              <a:gd name="connsiteY6" fmla="*/ 6008990 h 6008991"/>
              <a:gd name="connsiteX7" fmla="*/ 4048036 w 4133905"/>
              <a:gd name="connsiteY7" fmla="*/ 6008990 h 6008991"/>
              <a:gd name="connsiteX8" fmla="*/ 4048034 w 4133905"/>
              <a:gd name="connsiteY8" fmla="*/ 6008991 h 6008991"/>
              <a:gd name="connsiteX9" fmla="*/ 46751 w 4133905"/>
              <a:gd name="connsiteY9" fmla="*/ 6008991 h 6008991"/>
              <a:gd name="connsiteX10" fmla="*/ 20989 w 4133905"/>
              <a:gd name="connsiteY10" fmla="*/ 5991582 h 6008991"/>
              <a:gd name="connsiteX11" fmla="*/ 20989 w 4133905"/>
              <a:gd name="connsiteY11" fmla="*/ 5200472 h 6008991"/>
              <a:gd name="connsiteX12" fmla="*/ 13740 w 4133905"/>
              <a:gd name="connsiteY12" fmla="*/ 5174650 h 6008991"/>
              <a:gd name="connsiteX13" fmla="*/ 20989 w 4133905"/>
              <a:gd name="connsiteY13" fmla="*/ 5148088 h 6008991"/>
              <a:gd name="connsiteX14" fmla="*/ 20989 w 4133905"/>
              <a:gd name="connsiteY14" fmla="*/ 4794139 h 6008991"/>
              <a:gd name="connsiteX15" fmla="*/ 20989 w 4133905"/>
              <a:gd name="connsiteY15" fmla="*/ 4747157 h 6008991"/>
              <a:gd name="connsiteX16" fmla="*/ 13263 w 4133905"/>
              <a:gd name="connsiteY16" fmla="*/ 4720915 h 6008991"/>
              <a:gd name="connsiteX17" fmla="*/ 4410 w 4133905"/>
              <a:gd name="connsiteY17" fmla="*/ 4694086 h 6008991"/>
              <a:gd name="connsiteX18" fmla="*/ 592 w 4133905"/>
              <a:gd name="connsiteY18" fmla="*/ 4668231 h 6008991"/>
              <a:gd name="connsiteX19" fmla="*/ 0 w 4133905"/>
              <a:gd name="connsiteY19" fmla="*/ 4648327 h 6008991"/>
              <a:gd name="connsiteX20" fmla="*/ 5225 w 4133905"/>
              <a:gd name="connsiteY20" fmla="*/ 4627475 h 6008991"/>
              <a:gd name="connsiteX21" fmla="*/ 3051 w 4133905"/>
              <a:gd name="connsiteY21" fmla="*/ 4613399 h 6008991"/>
              <a:gd name="connsiteX22" fmla="*/ 8650 w 4133905"/>
              <a:gd name="connsiteY22" fmla="*/ 4587183 h 6008991"/>
              <a:gd name="connsiteX23" fmla="*/ 13808 w 4133905"/>
              <a:gd name="connsiteY23" fmla="*/ 4548834 h 6008991"/>
              <a:gd name="connsiteX24" fmla="*/ 19306 w 4133905"/>
              <a:gd name="connsiteY24" fmla="*/ 4522434 h 6008991"/>
              <a:gd name="connsiteX25" fmla="*/ 20989 w 4133905"/>
              <a:gd name="connsiteY25" fmla="*/ 4517345 h 6008991"/>
              <a:gd name="connsiteX26" fmla="*/ 20989 w 4133905"/>
              <a:gd name="connsiteY26" fmla="*/ 4344603 h 6008991"/>
              <a:gd name="connsiteX27" fmla="*/ 19107 w 4133905"/>
              <a:gd name="connsiteY27" fmla="*/ 4331860 h 6008991"/>
              <a:gd name="connsiteX28" fmla="*/ 20989 w 4133905"/>
              <a:gd name="connsiteY28" fmla="*/ 4288870 h 6008991"/>
              <a:gd name="connsiteX29" fmla="*/ 18426 w 4133905"/>
              <a:gd name="connsiteY29" fmla="*/ 4282627 h 6008991"/>
              <a:gd name="connsiteX30" fmla="*/ 20989 w 4133905"/>
              <a:gd name="connsiteY30" fmla="*/ 4240597 h 6008991"/>
              <a:gd name="connsiteX31" fmla="*/ 18813 w 4133905"/>
              <a:gd name="connsiteY31" fmla="*/ 4194547 h 6008991"/>
              <a:gd name="connsiteX32" fmla="*/ 12962 w 4133905"/>
              <a:gd name="connsiteY32" fmla="*/ 4191108 h 6008991"/>
              <a:gd name="connsiteX33" fmla="*/ 12447 w 4133905"/>
              <a:gd name="connsiteY33" fmla="*/ 4181009 h 6008991"/>
              <a:gd name="connsiteX34" fmla="*/ 12560 w 4133905"/>
              <a:gd name="connsiteY34" fmla="*/ 4165109 h 6008991"/>
              <a:gd name="connsiteX35" fmla="*/ 18700 w 4133905"/>
              <a:gd name="connsiteY35" fmla="*/ 4129496 h 6008991"/>
              <a:gd name="connsiteX36" fmla="*/ 18477 w 4133905"/>
              <a:gd name="connsiteY36" fmla="*/ 3924440 h 6008991"/>
              <a:gd name="connsiteX37" fmla="*/ 16141 w 4133905"/>
              <a:gd name="connsiteY37" fmla="*/ 3920672 h 6008991"/>
              <a:gd name="connsiteX38" fmla="*/ 12323 w 4133905"/>
              <a:gd name="connsiteY38" fmla="*/ 3894817 h 6008991"/>
              <a:gd name="connsiteX39" fmla="*/ 11731 w 4133905"/>
              <a:gd name="connsiteY39" fmla="*/ 3874914 h 6008991"/>
              <a:gd name="connsiteX40" fmla="*/ 16957 w 4133905"/>
              <a:gd name="connsiteY40" fmla="*/ 3854061 h 6008991"/>
              <a:gd name="connsiteX41" fmla="*/ 14783 w 4133905"/>
              <a:gd name="connsiteY41" fmla="*/ 3839985 h 6008991"/>
              <a:gd name="connsiteX42" fmla="*/ 18367 w 4133905"/>
              <a:gd name="connsiteY42" fmla="*/ 3823206 h 6008991"/>
              <a:gd name="connsiteX43" fmla="*/ 15069 w 4133905"/>
              <a:gd name="connsiteY43" fmla="*/ 793415 h 6008991"/>
              <a:gd name="connsiteX44" fmla="*/ 22173 w 4133905"/>
              <a:gd name="connsiteY44" fmla="*/ 783048 h 6008991"/>
              <a:gd name="connsiteX45" fmla="*/ 27627 w 4133905"/>
              <a:gd name="connsiteY45" fmla="*/ 779222 h 6008991"/>
              <a:gd name="connsiteX46" fmla="*/ 26800 w 4133905"/>
              <a:gd name="connsiteY46" fmla="*/ 20002 h 6008991"/>
              <a:gd name="connsiteX47" fmla="*/ 44155 w 4133905"/>
              <a:gd name="connsiteY47" fmla="*/ 2441 h 6008991"/>
              <a:gd name="connsiteX48" fmla="*/ 58493 w 4133905"/>
              <a:gd name="connsiteY48" fmla="*/ 174 h 6008991"/>
              <a:gd name="connsiteX49" fmla="*/ 870768 w 4133905"/>
              <a:gd name="connsiteY49" fmla="*/ 11 h 6008991"/>
              <a:gd name="connsiteX50" fmla="*/ 890555 w 4133905"/>
              <a:gd name="connsiteY50" fmla="*/ 10 h 6008991"/>
              <a:gd name="connsiteX51" fmla="*/ 890573 w 4133905"/>
              <a:gd name="connsiteY51" fmla="*/ 1 h 6008991"/>
              <a:gd name="connsiteX52" fmla="*/ 4100315 w 4133905"/>
              <a:gd name="connsiteY52" fmla="*/ 0 h 6008991"/>
              <a:gd name="connsiteX53" fmla="*/ 4130173 w 4133905"/>
              <a:gd name="connsiteY53"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18441 w 4133905"/>
              <a:gd name="connsiteY4" fmla="*/ 5979216 h 6008991"/>
              <a:gd name="connsiteX5" fmla="*/ 4088583 w 4133905"/>
              <a:gd name="connsiteY5" fmla="*/ 6008990 h 6008991"/>
              <a:gd name="connsiteX6" fmla="*/ 4048036 w 4133905"/>
              <a:gd name="connsiteY6" fmla="*/ 6008990 h 6008991"/>
              <a:gd name="connsiteX7" fmla="*/ 4048034 w 4133905"/>
              <a:gd name="connsiteY7" fmla="*/ 6008991 h 6008991"/>
              <a:gd name="connsiteX8" fmla="*/ 46751 w 4133905"/>
              <a:gd name="connsiteY8" fmla="*/ 6008991 h 6008991"/>
              <a:gd name="connsiteX9" fmla="*/ 20989 w 4133905"/>
              <a:gd name="connsiteY9" fmla="*/ 5991582 h 6008991"/>
              <a:gd name="connsiteX10" fmla="*/ 20989 w 4133905"/>
              <a:gd name="connsiteY10" fmla="*/ 5200472 h 6008991"/>
              <a:gd name="connsiteX11" fmla="*/ 13740 w 4133905"/>
              <a:gd name="connsiteY11" fmla="*/ 5174650 h 6008991"/>
              <a:gd name="connsiteX12" fmla="*/ 20989 w 4133905"/>
              <a:gd name="connsiteY12" fmla="*/ 5148088 h 6008991"/>
              <a:gd name="connsiteX13" fmla="*/ 20989 w 4133905"/>
              <a:gd name="connsiteY13" fmla="*/ 4794139 h 6008991"/>
              <a:gd name="connsiteX14" fmla="*/ 20989 w 4133905"/>
              <a:gd name="connsiteY14" fmla="*/ 4747157 h 6008991"/>
              <a:gd name="connsiteX15" fmla="*/ 13263 w 4133905"/>
              <a:gd name="connsiteY15" fmla="*/ 4720915 h 6008991"/>
              <a:gd name="connsiteX16" fmla="*/ 4410 w 4133905"/>
              <a:gd name="connsiteY16" fmla="*/ 4694086 h 6008991"/>
              <a:gd name="connsiteX17" fmla="*/ 592 w 4133905"/>
              <a:gd name="connsiteY17" fmla="*/ 4668231 h 6008991"/>
              <a:gd name="connsiteX18" fmla="*/ 0 w 4133905"/>
              <a:gd name="connsiteY18" fmla="*/ 4648327 h 6008991"/>
              <a:gd name="connsiteX19" fmla="*/ 5225 w 4133905"/>
              <a:gd name="connsiteY19" fmla="*/ 4627475 h 6008991"/>
              <a:gd name="connsiteX20" fmla="*/ 3051 w 4133905"/>
              <a:gd name="connsiteY20" fmla="*/ 4613399 h 6008991"/>
              <a:gd name="connsiteX21" fmla="*/ 8650 w 4133905"/>
              <a:gd name="connsiteY21" fmla="*/ 4587183 h 6008991"/>
              <a:gd name="connsiteX22" fmla="*/ 13808 w 4133905"/>
              <a:gd name="connsiteY22" fmla="*/ 4548834 h 6008991"/>
              <a:gd name="connsiteX23" fmla="*/ 19306 w 4133905"/>
              <a:gd name="connsiteY23" fmla="*/ 4522434 h 6008991"/>
              <a:gd name="connsiteX24" fmla="*/ 20989 w 4133905"/>
              <a:gd name="connsiteY24" fmla="*/ 4517345 h 6008991"/>
              <a:gd name="connsiteX25" fmla="*/ 20989 w 4133905"/>
              <a:gd name="connsiteY25" fmla="*/ 4344603 h 6008991"/>
              <a:gd name="connsiteX26" fmla="*/ 19107 w 4133905"/>
              <a:gd name="connsiteY26" fmla="*/ 4331860 h 6008991"/>
              <a:gd name="connsiteX27" fmla="*/ 20989 w 4133905"/>
              <a:gd name="connsiteY27" fmla="*/ 4288870 h 6008991"/>
              <a:gd name="connsiteX28" fmla="*/ 18426 w 4133905"/>
              <a:gd name="connsiteY28" fmla="*/ 4282627 h 6008991"/>
              <a:gd name="connsiteX29" fmla="*/ 20989 w 4133905"/>
              <a:gd name="connsiteY29" fmla="*/ 4240597 h 6008991"/>
              <a:gd name="connsiteX30" fmla="*/ 18813 w 4133905"/>
              <a:gd name="connsiteY30" fmla="*/ 4194547 h 6008991"/>
              <a:gd name="connsiteX31" fmla="*/ 12962 w 4133905"/>
              <a:gd name="connsiteY31" fmla="*/ 4191108 h 6008991"/>
              <a:gd name="connsiteX32" fmla="*/ 12447 w 4133905"/>
              <a:gd name="connsiteY32" fmla="*/ 4181009 h 6008991"/>
              <a:gd name="connsiteX33" fmla="*/ 12560 w 4133905"/>
              <a:gd name="connsiteY33" fmla="*/ 4165109 h 6008991"/>
              <a:gd name="connsiteX34" fmla="*/ 18700 w 4133905"/>
              <a:gd name="connsiteY34" fmla="*/ 4129496 h 6008991"/>
              <a:gd name="connsiteX35" fmla="*/ 18477 w 4133905"/>
              <a:gd name="connsiteY35" fmla="*/ 3924440 h 6008991"/>
              <a:gd name="connsiteX36" fmla="*/ 16141 w 4133905"/>
              <a:gd name="connsiteY36" fmla="*/ 3920672 h 6008991"/>
              <a:gd name="connsiteX37" fmla="*/ 12323 w 4133905"/>
              <a:gd name="connsiteY37" fmla="*/ 3894817 h 6008991"/>
              <a:gd name="connsiteX38" fmla="*/ 11731 w 4133905"/>
              <a:gd name="connsiteY38" fmla="*/ 3874914 h 6008991"/>
              <a:gd name="connsiteX39" fmla="*/ 16957 w 4133905"/>
              <a:gd name="connsiteY39" fmla="*/ 3854061 h 6008991"/>
              <a:gd name="connsiteX40" fmla="*/ 14783 w 4133905"/>
              <a:gd name="connsiteY40" fmla="*/ 3839985 h 6008991"/>
              <a:gd name="connsiteX41" fmla="*/ 18367 w 4133905"/>
              <a:gd name="connsiteY41" fmla="*/ 3823206 h 6008991"/>
              <a:gd name="connsiteX42" fmla="*/ 15069 w 4133905"/>
              <a:gd name="connsiteY42" fmla="*/ 793415 h 6008991"/>
              <a:gd name="connsiteX43" fmla="*/ 22173 w 4133905"/>
              <a:gd name="connsiteY43" fmla="*/ 783048 h 6008991"/>
              <a:gd name="connsiteX44" fmla="*/ 27627 w 4133905"/>
              <a:gd name="connsiteY44" fmla="*/ 779222 h 6008991"/>
              <a:gd name="connsiteX45" fmla="*/ 26800 w 4133905"/>
              <a:gd name="connsiteY45" fmla="*/ 20002 h 6008991"/>
              <a:gd name="connsiteX46" fmla="*/ 44155 w 4133905"/>
              <a:gd name="connsiteY46" fmla="*/ 2441 h 6008991"/>
              <a:gd name="connsiteX47" fmla="*/ 58493 w 4133905"/>
              <a:gd name="connsiteY47" fmla="*/ 174 h 6008991"/>
              <a:gd name="connsiteX48" fmla="*/ 870768 w 4133905"/>
              <a:gd name="connsiteY48" fmla="*/ 11 h 6008991"/>
              <a:gd name="connsiteX49" fmla="*/ 890555 w 4133905"/>
              <a:gd name="connsiteY49" fmla="*/ 10 h 6008991"/>
              <a:gd name="connsiteX50" fmla="*/ 890573 w 4133905"/>
              <a:gd name="connsiteY50" fmla="*/ 1 h 6008991"/>
              <a:gd name="connsiteX51" fmla="*/ 4100315 w 4133905"/>
              <a:gd name="connsiteY51" fmla="*/ 0 h 6008991"/>
              <a:gd name="connsiteX52" fmla="*/ 4130173 w 4133905"/>
              <a:gd name="connsiteY52"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18441 w 4133905"/>
              <a:gd name="connsiteY3" fmla="*/ 5979216 h 6008991"/>
              <a:gd name="connsiteX4" fmla="*/ 4088583 w 4133905"/>
              <a:gd name="connsiteY4" fmla="*/ 6008990 h 6008991"/>
              <a:gd name="connsiteX5" fmla="*/ 4048036 w 4133905"/>
              <a:gd name="connsiteY5" fmla="*/ 6008990 h 6008991"/>
              <a:gd name="connsiteX6" fmla="*/ 4048034 w 4133905"/>
              <a:gd name="connsiteY6" fmla="*/ 6008991 h 6008991"/>
              <a:gd name="connsiteX7" fmla="*/ 46751 w 4133905"/>
              <a:gd name="connsiteY7" fmla="*/ 6008991 h 6008991"/>
              <a:gd name="connsiteX8" fmla="*/ 20989 w 4133905"/>
              <a:gd name="connsiteY8" fmla="*/ 5991582 h 6008991"/>
              <a:gd name="connsiteX9" fmla="*/ 20989 w 4133905"/>
              <a:gd name="connsiteY9" fmla="*/ 5200472 h 6008991"/>
              <a:gd name="connsiteX10" fmla="*/ 13740 w 4133905"/>
              <a:gd name="connsiteY10" fmla="*/ 5174650 h 6008991"/>
              <a:gd name="connsiteX11" fmla="*/ 20989 w 4133905"/>
              <a:gd name="connsiteY11" fmla="*/ 5148088 h 6008991"/>
              <a:gd name="connsiteX12" fmla="*/ 20989 w 4133905"/>
              <a:gd name="connsiteY12" fmla="*/ 4794139 h 6008991"/>
              <a:gd name="connsiteX13" fmla="*/ 20989 w 4133905"/>
              <a:gd name="connsiteY13" fmla="*/ 4747157 h 6008991"/>
              <a:gd name="connsiteX14" fmla="*/ 13263 w 4133905"/>
              <a:gd name="connsiteY14" fmla="*/ 4720915 h 6008991"/>
              <a:gd name="connsiteX15" fmla="*/ 4410 w 4133905"/>
              <a:gd name="connsiteY15" fmla="*/ 4694086 h 6008991"/>
              <a:gd name="connsiteX16" fmla="*/ 592 w 4133905"/>
              <a:gd name="connsiteY16" fmla="*/ 4668231 h 6008991"/>
              <a:gd name="connsiteX17" fmla="*/ 0 w 4133905"/>
              <a:gd name="connsiteY17" fmla="*/ 4648327 h 6008991"/>
              <a:gd name="connsiteX18" fmla="*/ 5225 w 4133905"/>
              <a:gd name="connsiteY18" fmla="*/ 4627475 h 6008991"/>
              <a:gd name="connsiteX19" fmla="*/ 3051 w 4133905"/>
              <a:gd name="connsiteY19" fmla="*/ 4613399 h 6008991"/>
              <a:gd name="connsiteX20" fmla="*/ 8650 w 4133905"/>
              <a:gd name="connsiteY20" fmla="*/ 4587183 h 6008991"/>
              <a:gd name="connsiteX21" fmla="*/ 13808 w 4133905"/>
              <a:gd name="connsiteY21" fmla="*/ 4548834 h 6008991"/>
              <a:gd name="connsiteX22" fmla="*/ 19306 w 4133905"/>
              <a:gd name="connsiteY22" fmla="*/ 4522434 h 6008991"/>
              <a:gd name="connsiteX23" fmla="*/ 20989 w 4133905"/>
              <a:gd name="connsiteY23" fmla="*/ 4517345 h 6008991"/>
              <a:gd name="connsiteX24" fmla="*/ 20989 w 4133905"/>
              <a:gd name="connsiteY24" fmla="*/ 4344603 h 6008991"/>
              <a:gd name="connsiteX25" fmla="*/ 19107 w 4133905"/>
              <a:gd name="connsiteY25" fmla="*/ 4331860 h 6008991"/>
              <a:gd name="connsiteX26" fmla="*/ 20989 w 4133905"/>
              <a:gd name="connsiteY26" fmla="*/ 4288870 h 6008991"/>
              <a:gd name="connsiteX27" fmla="*/ 18426 w 4133905"/>
              <a:gd name="connsiteY27" fmla="*/ 4282627 h 6008991"/>
              <a:gd name="connsiteX28" fmla="*/ 20989 w 4133905"/>
              <a:gd name="connsiteY28" fmla="*/ 4240597 h 6008991"/>
              <a:gd name="connsiteX29" fmla="*/ 18813 w 4133905"/>
              <a:gd name="connsiteY29" fmla="*/ 4194547 h 6008991"/>
              <a:gd name="connsiteX30" fmla="*/ 12962 w 4133905"/>
              <a:gd name="connsiteY30" fmla="*/ 4191108 h 6008991"/>
              <a:gd name="connsiteX31" fmla="*/ 12447 w 4133905"/>
              <a:gd name="connsiteY31" fmla="*/ 4181009 h 6008991"/>
              <a:gd name="connsiteX32" fmla="*/ 12560 w 4133905"/>
              <a:gd name="connsiteY32" fmla="*/ 4165109 h 6008991"/>
              <a:gd name="connsiteX33" fmla="*/ 18700 w 4133905"/>
              <a:gd name="connsiteY33" fmla="*/ 4129496 h 6008991"/>
              <a:gd name="connsiteX34" fmla="*/ 18477 w 4133905"/>
              <a:gd name="connsiteY34" fmla="*/ 3924440 h 6008991"/>
              <a:gd name="connsiteX35" fmla="*/ 16141 w 4133905"/>
              <a:gd name="connsiteY35" fmla="*/ 3920672 h 6008991"/>
              <a:gd name="connsiteX36" fmla="*/ 12323 w 4133905"/>
              <a:gd name="connsiteY36" fmla="*/ 3894817 h 6008991"/>
              <a:gd name="connsiteX37" fmla="*/ 11731 w 4133905"/>
              <a:gd name="connsiteY37" fmla="*/ 3874914 h 6008991"/>
              <a:gd name="connsiteX38" fmla="*/ 16957 w 4133905"/>
              <a:gd name="connsiteY38" fmla="*/ 3854061 h 6008991"/>
              <a:gd name="connsiteX39" fmla="*/ 14783 w 4133905"/>
              <a:gd name="connsiteY39" fmla="*/ 3839985 h 6008991"/>
              <a:gd name="connsiteX40" fmla="*/ 18367 w 4133905"/>
              <a:gd name="connsiteY40" fmla="*/ 3823206 h 6008991"/>
              <a:gd name="connsiteX41" fmla="*/ 15069 w 4133905"/>
              <a:gd name="connsiteY41" fmla="*/ 793415 h 6008991"/>
              <a:gd name="connsiteX42" fmla="*/ 22173 w 4133905"/>
              <a:gd name="connsiteY42" fmla="*/ 783048 h 6008991"/>
              <a:gd name="connsiteX43" fmla="*/ 27627 w 4133905"/>
              <a:gd name="connsiteY43" fmla="*/ 779222 h 6008991"/>
              <a:gd name="connsiteX44" fmla="*/ 26800 w 4133905"/>
              <a:gd name="connsiteY44" fmla="*/ 20002 h 6008991"/>
              <a:gd name="connsiteX45" fmla="*/ 44155 w 4133905"/>
              <a:gd name="connsiteY45" fmla="*/ 2441 h 6008991"/>
              <a:gd name="connsiteX46" fmla="*/ 58493 w 4133905"/>
              <a:gd name="connsiteY46" fmla="*/ 174 h 6008991"/>
              <a:gd name="connsiteX47" fmla="*/ 870768 w 4133905"/>
              <a:gd name="connsiteY47" fmla="*/ 11 h 6008991"/>
              <a:gd name="connsiteX48" fmla="*/ 890555 w 4133905"/>
              <a:gd name="connsiteY48" fmla="*/ 10 h 6008991"/>
              <a:gd name="connsiteX49" fmla="*/ 890573 w 4133905"/>
              <a:gd name="connsiteY49" fmla="*/ 1 h 6008991"/>
              <a:gd name="connsiteX50" fmla="*/ 4100315 w 4133905"/>
              <a:gd name="connsiteY50" fmla="*/ 0 h 6008991"/>
              <a:gd name="connsiteX51" fmla="*/ 4130173 w 4133905"/>
              <a:gd name="connsiteY51" fmla="*/ 29860 h 6008991"/>
              <a:gd name="connsiteX0" fmla="*/ 4130173 w 4133905"/>
              <a:gd name="connsiteY0" fmla="*/ 29860 h 6008991"/>
              <a:gd name="connsiteX1" fmla="*/ 4130172 w 4133905"/>
              <a:gd name="connsiteY1" fmla="*/ 5205802 h 6008991"/>
              <a:gd name="connsiteX2" fmla="*/ 4118441 w 4133905"/>
              <a:gd name="connsiteY2" fmla="*/ 5979216 h 6008991"/>
              <a:gd name="connsiteX3" fmla="*/ 4088583 w 4133905"/>
              <a:gd name="connsiteY3" fmla="*/ 6008990 h 6008991"/>
              <a:gd name="connsiteX4" fmla="*/ 4048036 w 4133905"/>
              <a:gd name="connsiteY4" fmla="*/ 6008990 h 6008991"/>
              <a:gd name="connsiteX5" fmla="*/ 4048034 w 4133905"/>
              <a:gd name="connsiteY5" fmla="*/ 6008991 h 6008991"/>
              <a:gd name="connsiteX6" fmla="*/ 46751 w 4133905"/>
              <a:gd name="connsiteY6" fmla="*/ 6008991 h 6008991"/>
              <a:gd name="connsiteX7" fmla="*/ 20989 w 4133905"/>
              <a:gd name="connsiteY7" fmla="*/ 5991582 h 6008991"/>
              <a:gd name="connsiteX8" fmla="*/ 20989 w 4133905"/>
              <a:gd name="connsiteY8" fmla="*/ 5200472 h 6008991"/>
              <a:gd name="connsiteX9" fmla="*/ 13740 w 4133905"/>
              <a:gd name="connsiteY9" fmla="*/ 5174650 h 6008991"/>
              <a:gd name="connsiteX10" fmla="*/ 20989 w 4133905"/>
              <a:gd name="connsiteY10" fmla="*/ 5148088 h 6008991"/>
              <a:gd name="connsiteX11" fmla="*/ 20989 w 4133905"/>
              <a:gd name="connsiteY11" fmla="*/ 4794139 h 6008991"/>
              <a:gd name="connsiteX12" fmla="*/ 20989 w 4133905"/>
              <a:gd name="connsiteY12" fmla="*/ 4747157 h 6008991"/>
              <a:gd name="connsiteX13" fmla="*/ 13263 w 4133905"/>
              <a:gd name="connsiteY13" fmla="*/ 4720915 h 6008991"/>
              <a:gd name="connsiteX14" fmla="*/ 4410 w 4133905"/>
              <a:gd name="connsiteY14" fmla="*/ 4694086 h 6008991"/>
              <a:gd name="connsiteX15" fmla="*/ 592 w 4133905"/>
              <a:gd name="connsiteY15" fmla="*/ 4668231 h 6008991"/>
              <a:gd name="connsiteX16" fmla="*/ 0 w 4133905"/>
              <a:gd name="connsiteY16" fmla="*/ 4648327 h 6008991"/>
              <a:gd name="connsiteX17" fmla="*/ 5225 w 4133905"/>
              <a:gd name="connsiteY17" fmla="*/ 4627475 h 6008991"/>
              <a:gd name="connsiteX18" fmla="*/ 3051 w 4133905"/>
              <a:gd name="connsiteY18" fmla="*/ 4613399 h 6008991"/>
              <a:gd name="connsiteX19" fmla="*/ 8650 w 4133905"/>
              <a:gd name="connsiteY19" fmla="*/ 4587183 h 6008991"/>
              <a:gd name="connsiteX20" fmla="*/ 13808 w 4133905"/>
              <a:gd name="connsiteY20" fmla="*/ 4548834 h 6008991"/>
              <a:gd name="connsiteX21" fmla="*/ 19306 w 4133905"/>
              <a:gd name="connsiteY21" fmla="*/ 4522434 h 6008991"/>
              <a:gd name="connsiteX22" fmla="*/ 20989 w 4133905"/>
              <a:gd name="connsiteY22" fmla="*/ 4517345 h 6008991"/>
              <a:gd name="connsiteX23" fmla="*/ 20989 w 4133905"/>
              <a:gd name="connsiteY23" fmla="*/ 4344603 h 6008991"/>
              <a:gd name="connsiteX24" fmla="*/ 19107 w 4133905"/>
              <a:gd name="connsiteY24" fmla="*/ 4331860 h 6008991"/>
              <a:gd name="connsiteX25" fmla="*/ 20989 w 4133905"/>
              <a:gd name="connsiteY25" fmla="*/ 4288870 h 6008991"/>
              <a:gd name="connsiteX26" fmla="*/ 18426 w 4133905"/>
              <a:gd name="connsiteY26" fmla="*/ 4282627 h 6008991"/>
              <a:gd name="connsiteX27" fmla="*/ 20989 w 4133905"/>
              <a:gd name="connsiteY27" fmla="*/ 4240597 h 6008991"/>
              <a:gd name="connsiteX28" fmla="*/ 18813 w 4133905"/>
              <a:gd name="connsiteY28" fmla="*/ 4194547 h 6008991"/>
              <a:gd name="connsiteX29" fmla="*/ 12962 w 4133905"/>
              <a:gd name="connsiteY29" fmla="*/ 4191108 h 6008991"/>
              <a:gd name="connsiteX30" fmla="*/ 12447 w 4133905"/>
              <a:gd name="connsiteY30" fmla="*/ 4181009 h 6008991"/>
              <a:gd name="connsiteX31" fmla="*/ 12560 w 4133905"/>
              <a:gd name="connsiteY31" fmla="*/ 4165109 h 6008991"/>
              <a:gd name="connsiteX32" fmla="*/ 18700 w 4133905"/>
              <a:gd name="connsiteY32" fmla="*/ 4129496 h 6008991"/>
              <a:gd name="connsiteX33" fmla="*/ 18477 w 4133905"/>
              <a:gd name="connsiteY33" fmla="*/ 3924440 h 6008991"/>
              <a:gd name="connsiteX34" fmla="*/ 16141 w 4133905"/>
              <a:gd name="connsiteY34" fmla="*/ 3920672 h 6008991"/>
              <a:gd name="connsiteX35" fmla="*/ 12323 w 4133905"/>
              <a:gd name="connsiteY35" fmla="*/ 3894817 h 6008991"/>
              <a:gd name="connsiteX36" fmla="*/ 11731 w 4133905"/>
              <a:gd name="connsiteY36" fmla="*/ 3874914 h 6008991"/>
              <a:gd name="connsiteX37" fmla="*/ 16957 w 4133905"/>
              <a:gd name="connsiteY37" fmla="*/ 3854061 h 6008991"/>
              <a:gd name="connsiteX38" fmla="*/ 14783 w 4133905"/>
              <a:gd name="connsiteY38" fmla="*/ 3839985 h 6008991"/>
              <a:gd name="connsiteX39" fmla="*/ 18367 w 4133905"/>
              <a:gd name="connsiteY39" fmla="*/ 3823206 h 6008991"/>
              <a:gd name="connsiteX40" fmla="*/ 15069 w 4133905"/>
              <a:gd name="connsiteY40" fmla="*/ 793415 h 6008991"/>
              <a:gd name="connsiteX41" fmla="*/ 22173 w 4133905"/>
              <a:gd name="connsiteY41" fmla="*/ 783048 h 6008991"/>
              <a:gd name="connsiteX42" fmla="*/ 27627 w 4133905"/>
              <a:gd name="connsiteY42" fmla="*/ 779222 h 6008991"/>
              <a:gd name="connsiteX43" fmla="*/ 26800 w 4133905"/>
              <a:gd name="connsiteY43" fmla="*/ 20002 h 6008991"/>
              <a:gd name="connsiteX44" fmla="*/ 44155 w 4133905"/>
              <a:gd name="connsiteY44" fmla="*/ 2441 h 6008991"/>
              <a:gd name="connsiteX45" fmla="*/ 58493 w 4133905"/>
              <a:gd name="connsiteY45" fmla="*/ 174 h 6008991"/>
              <a:gd name="connsiteX46" fmla="*/ 870768 w 4133905"/>
              <a:gd name="connsiteY46" fmla="*/ 11 h 6008991"/>
              <a:gd name="connsiteX47" fmla="*/ 890555 w 4133905"/>
              <a:gd name="connsiteY47" fmla="*/ 10 h 6008991"/>
              <a:gd name="connsiteX48" fmla="*/ 890573 w 4133905"/>
              <a:gd name="connsiteY48" fmla="*/ 1 h 6008991"/>
              <a:gd name="connsiteX49" fmla="*/ 4100315 w 4133905"/>
              <a:gd name="connsiteY49" fmla="*/ 0 h 6008991"/>
              <a:gd name="connsiteX50" fmla="*/ 4130173 w 4133905"/>
              <a:gd name="connsiteY50"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7627 w 4130840"/>
              <a:gd name="connsiteY41" fmla="*/ 779222 h 6008991"/>
              <a:gd name="connsiteX42" fmla="*/ 26800 w 4130840"/>
              <a:gd name="connsiteY42" fmla="*/ 20002 h 6008991"/>
              <a:gd name="connsiteX43" fmla="*/ 44155 w 4130840"/>
              <a:gd name="connsiteY43" fmla="*/ 2441 h 6008991"/>
              <a:gd name="connsiteX44" fmla="*/ 58493 w 4130840"/>
              <a:gd name="connsiteY44" fmla="*/ 174 h 6008991"/>
              <a:gd name="connsiteX45" fmla="*/ 870768 w 4130840"/>
              <a:gd name="connsiteY45" fmla="*/ 11 h 6008991"/>
              <a:gd name="connsiteX46" fmla="*/ 890555 w 4130840"/>
              <a:gd name="connsiteY46" fmla="*/ 10 h 6008991"/>
              <a:gd name="connsiteX47" fmla="*/ 890573 w 4130840"/>
              <a:gd name="connsiteY47" fmla="*/ 1 h 6008991"/>
              <a:gd name="connsiteX48" fmla="*/ 4100315 w 4130840"/>
              <a:gd name="connsiteY48" fmla="*/ 0 h 6008991"/>
              <a:gd name="connsiteX49" fmla="*/ 4130173 w 4130840"/>
              <a:gd name="connsiteY49"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890573 w 4130840"/>
              <a:gd name="connsiteY46" fmla="*/ 1 h 6008991"/>
              <a:gd name="connsiteX47" fmla="*/ 4100315 w 4130840"/>
              <a:gd name="connsiteY47" fmla="*/ 0 h 6008991"/>
              <a:gd name="connsiteX48" fmla="*/ 4130173 w 4130840"/>
              <a:gd name="connsiteY48"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4100315 w 4130840"/>
              <a:gd name="connsiteY46" fmla="*/ 0 h 6008991"/>
              <a:gd name="connsiteX47" fmla="*/ 4130173 w 4130840"/>
              <a:gd name="connsiteY47"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4100315 w 4130840"/>
              <a:gd name="connsiteY45" fmla="*/ 0 h 6008991"/>
              <a:gd name="connsiteX46" fmla="*/ 4130173 w 4130840"/>
              <a:gd name="connsiteY46"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4100315 w 4130840"/>
              <a:gd name="connsiteY44" fmla="*/ 0 h 6008991"/>
              <a:gd name="connsiteX45" fmla="*/ 4130173 w 4130840"/>
              <a:gd name="connsiteY45"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6800 w 4130840"/>
              <a:gd name="connsiteY40" fmla="*/ 20002 h 6008991"/>
              <a:gd name="connsiteX41" fmla="*/ 44155 w 4130840"/>
              <a:gd name="connsiteY41" fmla="*/ 2441 h 6008991"/>
              <a:gd name="connsiteX42" fmla="*/ 58493 w 4130840"/>
              <a:gd name="connsiteY42" fmla="*/ 174 h 6008991"/>
              <a:gd name="connsiteX43" fmla="*/ 4100315 w 4130840"/>
              <a:gd name="connsiteY43" fmla="*/ 0 h 6008991"/>
              <a:gd name="connsiteX44" fmla="*/ 4130173 w 4130840"/>
              <a:gd name="connsiteY44"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26800 w 4130840"/>
              <a:gd name="connsiteY39" fmla="*/ 20002 h 6008991"/>
              <a:gd name="connsiteX40" fmla="*/ 44155 w 4130840"/>
              <a:gd name="connsiteY40" fmla="*/ 2441 h 6008991"/>
              <a:gd name="connsiteX41" fmla="*/ 58493 w 4130840"/>
              <a:gd name="connsiteY41" fmla="*/ 174 h 6008991"/>
              <a:gd name="connsiteX42" fmla="*/ 4100315 w 4130840"/>
              <a:gd name="connsiteY42" fmla="*/ 0 h 6008991"/>
              <a:gd name="connsiteX43" fmla="*/ 4130173 w 4130840"/>
              <a:gd name="connsiteY43"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20989 w 4130840"/>
              <a:gd name="connsiteY8" fmla="*/ 5148088 h 6008991"/>
              <a:gd name="connsiteX9" fmla="*/ 20989 w 4130840"/>
              <a:gd name="connsiteY9" fmla="*/ 4794139 h 6008991"/>
              <a:gd name="connsiteX10" fmla="*/ 20989 w 4130840"/>
              <a:gd name="connsiteY10" fmla="*/ 4747157 h 6008991"/>
              <a:gd name="connsiteX11" fmla="*/ 13263 w 4130840"/>
              <a:gd name="connsiteY11" fmla="*/ 4720915 h 6008991"/>
              <a:gd name="connsiteX12" fmla="*/ 4410 w 4130840"/>
              <a:gd name="connsiteY12" fmla="*/ 4694086 h 6008991"/>
              <a:gd name="connsiteX13" fmla="*/ 592 w 4130840"/>
              <a:gd name="connsiteY13" fmla="*/ 4668231 h 6008991"/>
              <a:gd name="connsiteX14" fmla="*/ 0 w 4130840"/>
              <a:gd name="connsiteY14" fmla="*/ 4648327 h 6008991"/>
              <a:gd name="connsiteX15" fmla="*/ 5225 w 4130840"/>
              <a:gd name="connsiteY15" fmla="*/ 4627475 h 6008991"/>
              <a:gd name="connsiteX16" fmla="*/ 3051 w 4130840"/>
              <a:gd name="connsiteY16" fmla="*/ 4613399 h 6008991"/>
              <a:gd name="connsiteX17" fmla="*/ 8650 w 4130840"/>
              <a:gd name="connsiteY17" fmla="*/ 4587183 h 6008991"/>
              <a:gd name="connsiteX18" fmla="*/ 13808 w 4130840"/>
              <a:gd name="connsiteY18" fmla="*/ 4548834 h 6008991"/>
              <a:gd name="connsiteX19" fmla="*/ 19306 w 4130840"/>
              <a:gd name="connsiteY19" fmla="*/ 4522434 h 6008991"/>
              <a:gd name="connsiteX20" fmla="*/ 20989 w 4130840"/>
              <a:gd name="connsiteY20" fmla="*/ 4517345 h 6008991"/>
              <a:gd name="connsiteX21" fmla="*/ 20989 w 4130840"/>
              <a:gd name="connsiteY21" fmla="*/ 4344603 h 6008991"/>
              <a:gd name="connsiteX22" fmla="*/ 19107 w 4130840"/>
              <a:gd name="connsiteY22" fmla="*/ 4331860 h 6008991"/>
              <a:gd name="connsiteX23" fmla="*/ 20989 w 4130840"/>
              <a:gd name="connsiteY23" fmla="*/ 4288870 h 6008991"/>
              <a:gd name="connsiteX24" fmla="*/ 18426 w 4130840"/>
              <a:gd name="connsiteY24" fmla="*/ 4282627 h 6008991"/>
              <a:gd name="connsiteX25" fmla="*/ 20989 w 4130840"/>
              <a:gd name="connsiteY25" fmla="*/ 4240597 h 6008991"/>
              <a:gd name="connsiteX26" fmla="*/ 18813 w 4130840"/>
              <a:gd name="connsiteY26" fmla="*/ 4194547 h 6008991"/>
              <a:gd name="connsiteX27" fmla="*/ 12962 w 4130840"/>
              <a:gd name="connsiteY27" fmla="*/ 4191108 h 6008991"/>
              <a:gd name="connsiteX28" fmla="*/ 12447 w 4130840"/>
              <a:gd name="connsiteY28" fmla="*/ 4181009 h 6008991"/>
              <a:gd name="connsiteX29" fmla="*/ 12560 w 4130840"/>
              <a:gd name="connsiteY29" fmla="*/ 4165109 h 6008991"/>
              <a:gd name="connsiteX30" fmla="*/ 18700 w 4130840"/>
              <a:gd name="connsiteY30" fmla="*/ 4129496 h 6008991"/>
              <a:gd name="connsiteX31" fmla="*/ 18477 w 4130840"/>
              <a:gd name="connsiteY31" fmla="*/ 3924440 h 6008991"/>
              <a:gd name="connsiteX32" fmla="*/ 16141 w 4130840"/>
              <a:gd name="connsiteY32" fmla="*/ 3920672 h 6008991"/>
              <a:gd name="connsiteX33" fmla="*/ 12323 w 4130840"/>
              <a:gd name="connsiteY33" fmla="*/ 3894817 h 6008991"/>
              <a:gd name="connsiteX34" fmla="*/ 11731 w 4130840"/>
              <a:gd name="connsiteY34" fmla="*/ 3874914 h 6008991"/>
              <a:gd name="connsiteX35" fmla="*/ 16957 w 4130840"/>
              <a:gd name="connsiteY35" fmla="*/ 3854061 h 6008991"/>
              <a:gd name="connsiteX36" fmla="*/ 14783 w 4130840"/>
              <a:gd name="connsiteY36" fmla="*/ 3839985 h 6008991"/>
              <a:gd name="connsiteX37" fmla="*/ 18367 w 4130840"/>
              <a:gd name="connsiteY37" fmla="*/ 3823206 h 6008991"/>
              <a:gd name="connsiteX38" fmla="*/ 26800 w 4130840"/>
              <a:gd name="connsiteY38" fmla="*/ 20002 h 6008991"/>
              <a:gd name="connsiteX39" fmla="*/ 44155 w 4130840"/>
              <a:gd name="connsiteY39" fmla="*/ 2441 h 6008991"/>
              <a:gd name="connsiteX40" fmla="*/ 58493 w 4130840"/>
              <a:gd name="connsiteY40" fmla="*/ 174 h 6008991"/>
              <a:gd name="connsiteX41" fmla="*/ 4100315 w 4130840"/>
              <a:gd name="connsiteY41" fmla="*/ 0 h 6008991"/>
              <a:gd name="connsiteX42" fmla="*/ 4130173 w 4130840"/>
              <a:gd name="connsiteY42" fmla="*/ 29860 h 600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130840" h="6008991">
                <a:moveTo>
                  <a:pt x="4130173" y="29860"/>
                </a:moveTo>
                <a:cubicBezTo>
                  <a:pt x="4133194" y="1026396"/>
                  <a:pt x="4125373" y="4982694"/>
                  <a:pt x="4118441" y="5979216"/>
                </a:cubicBezTo>
                <a:cubicBezTo>
                  <a:pt x="4118348" y="5995656"/>
                  <a:pt x="4105022" y="6008947"/>
                  <a:pt x="4088583" y="6008990"/>
                </a:cubicBezTo>
                <a:lnTo>
                  <a:pt x="4048036" y="6008990"/>
                </a:lnTo>
                <a:cubicBezTo>
                  <a:pt x="4048035" y="6008990"/>
                  <a:pt x="4048035" y="6008991"/>
                  <a:pt x="4048034" y="6008991"/>
                </a:cubicBezTo>
                <a:lnTo>
                  <a:pt x="46751" y="6008991"/>
                </a:lnTo>
                <a:cubicBezTo>
                  <a:pt x="32527" y="6008935"/>
                  <a:pt x="21027" y="6001166"/>
                  <a:pt x="20989" y="5991582"/>
                </a:cubicBezTo>
                <a:lnTo>
                  <a:pt x="20989" y="5200472"/>
                </a:lnTo>
                <a:lnTo>
                  <a:pt x="20989" y="5148088"/>
                </a:lnTo>
                <a:lnTo>
                  <a:pt x="20989" y="4794139"/>
                </a:lnTo>
                <a:lnTo>
                  <a:pt x="20989" y="4747157"/>
                </a:lnTo>
                <a:lnTo>
                  <a:pt x="13263" y="4720915"/>
                </a:lnTo>
                <a:cubicBezTo>
                  <a:pt x="19441" y="4710358"/>
                  <a:pt x="7362" y="4702637"/>
                  <a:pt x="4410" y="4694086"/>
                </a:cubicBezTo>
                <a:lnTo>
                  <a:pt x="592" y="4668231"/>
                </a:lnTo>
                <a:cubicBezTo>
                  <a:pt x="395" y="4661596"/>
                  <a:pt x="197" y="4654962"/>
                  <a:pt x="0" y="4648327"/>
                </a:cubicBezTo>
                <a:lnTo>
                  <a:pt x="5225" y="4627475"/>
                </a:lnTo>
                <a:cubicBezTo>
                  <a:pt x="5733" y="4621653"/>
                  <a:pt x="2480" y="4620114"/>
                  <a:pt x="3051" y="4613399"/>
                </a:cubicBezTo>
                <a:lnTo>
                  <a:pt x="8650" y="4587183"/>
                </a:lnTo>
                <a:lnTo>
                  <a:pt x="13808" y="4548834"/>
                </a:lnTo>
                <a:lnTo>
                  <a:pt x="19306" y="4522434"/>
                </a:lnTo>
                <a:lnTo>
                  <a:pt x="20989" y="4517345"/>
                </a:lnTo>
                <a:lnTo>
                  <a:pt x="20989" y="4344603"/>
                </a:lnTo>
                <a:lnTo>
                  <a:pt x="19107" y="4331860"/>
                </a:lnTo>
                <a:cubicBezTo>
                  <a:pt x="19734" y="4317530"/>
                  <a:pt x="20362" y="4303200"/>
                  <a:pt x="20989" y="4288870"/>
                </a:cubicBezTo>
                <a:lnTo>
                  <a:pt x="18426" y="4282627"/>
                </a:lnTo>
                <a:lnTo>
                  <a:pt x="20989" y="4240597"/>
                </a:lnTo>
                <a:cubicBezTo>
                  <a:pt x="20627" y="4226678"/>
                  <a:pt x="21199" y="4202560"/>
                  <a:pt x="18813" y="4194547"/>
                </a:cubicBezTo>
                <a:lnTo>
                  <a:pt x="12962" y="4191108"/>
                </a:lnTo>
                <a:cubicBezTo>
                  <a:pt x="12790" y="4187742"/>
                  <a:pt x="12619" y="4184375"/>
                  <a:pt x="12447" y="4181009"/>
                </a:cubicBezTo>
                <a:cubicBezTo>
                  <a:pt x="12896" y="4180270"/>
                  <a:pt x="12522" y="4165710"/>
                  <a:pt x="12560" y="4165109"/>
                </a:cubicBezTo>
                <a:lnTo>
                  <a:pt x="18700" y="4129496"/>
                </a:lnTo>
                <a:cubicBezTo>
                  <a:pt x="18626" y="4061144"/>
                  <a:pt x="18551" y="3992792"/>
                  <a:pt x="18477" y="3924440"/>
                </a:cubicBezTo>
                <a:lnTo>
                  <a:pt x="16141" y="3920672"/>
                </a:lnTo>
                <a:lnTo>
                  <a:pt x="12323" y="3894817"/>
                </a:lnTo>
                <a:cubicBezTo>
                  <a:pt x="12126" y="3888183"/>
                  <a:pt x="11928" y="3881548"/>
                  <a:pt x="11731" y="3874914"/>
                </a:cubicBezTo>
                <a:lnTo>
                  <a:pt x="16957" y="3854061"/>
                </a:lnTo>
                <a:cubicBezTo>
                  <a:pt x="17464" y="3848239"/>
                  <a:pt x="14211" y="3846700"/>
                  <a:pt x="14783" y="3839985"/>
                </a:cubicBezTo>
                <a:lnTo>
                  <a:pt x="18367" y="3823206"/>
                </a:lnTo>
                <a:cubicBezTo>
                  <a:pt x="20370" y="3186542"/>
                  <a:pt x="22502" y="656796"/>
                  <a:pt x="26800" y="20002"/>
                </a:cubicBezTo>
                <a:cubicBezTo>
                  <a:pt x="32586" y="9918"/>
                  <a:pt x="34176" y="8295"/>
                  <a:pt x="44155" y="2441"/>
                </a:cubicBezTo>
                <a:lnTo>
                  <a:pt x="58493" y="174"/>
                </a:lnTo>
                <a:lnTo>
                  <a:pt x="4100315" y="0"/>
                </a:lnTo>
                <a:cubicBezTo>
                  <a:pt x="4116788" y="48"/>
                  <a:pt x="4130132" y="13388"/>
                  <a:pt x="4130173" y="29860"/>
                </a:cubicBezTo>
                <a:close/>
              </a:path>
            </a:pathLst>
          </a:custGeom>
          <a:blipFill dpi="0" rotWithShape="1">
            <a:blip r:embed="rId2">
              <a:alphaModFix amt="84000"/>
            </a:blip>
            <a:srcRect/>
            <a:tile tx="0" ty="0" sx="100000" sy="100000" flip="none" algn="tl"/>
          </a:blipFill>
          <a:ln w="9525" cap="flat">
            <a:noFill/>
            <a:prstDash val="solid"/>
            <a:miter/>
          </a:ln>
        </p:spPr>
        <p:txBody>
          <a:bodyPr wrap="square" rtlCol="0" anchor="ctr">
            <a:noAutofit/>
          </a:bodyPr>
          <a:lstStyle/>
          <a:p>
            <a:endParaRPr lang="en-US"/>
          </a:p>
        </p:txBody>
      </p:sp>
      <p:pic>
        <p:nvPicPr>
          <p:cNvPr id="5" name="תמונה 4" descr="תמונה שמכילה טקסט, צילום מסך, גרפיקה, כחול מג'ורלי">
            <a:extLst>
              <a:ext uri="{FF2B5EF4-FFF2-40B4-BE49-F238E27FC236}">
                <a16:creationId xmlns:a16="http://schemas.microsoft.com/office/drawing/2014/main" id="{0EA9CDDE-2CB7-352F-6B47-4CFDA81D45D4}"/>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r="15435" b="3"/>
          <a:stretch/>
        </p:blipFill>
        <p:spPr>
          <a:xfrm>
            <a:off x="5884768" y="1998562"/>
            <a:ext cx="5861366" cy="4158614"/>
          </a:xfrm>
          <a:custGeom>
            <a:avLst/>
            <a:gdLst/>
            <a:ahLst/>
            <a:cxnLst/>
            <a:rect l="l" t="t" r="r" b="b"/>
            <a:pathLst>
              <a:path w="5861366" h="4158614">
                <a:moveTo>
                  <a:pt x="202154" y="26"/>
                </a:moveTo>
                <a:cubicBezTo>
                  <a:pt x="1145791" y="39599"/>
                  <a:pt x="4891228" y="215535"/>
                  <a:pt x="5834426" y="264565"/>
                </a:cubicBezTo>
                <a:cubicBezTo>
                  <a:pt x="5849988" y="265354"/>
                  <a:pt x="5862002" y="278582"/>
                  <a:pt x="5861340" y="294205"/>
                </a:cubicBezTo>
                <a:lnTo>
                  <a:pt x="5859606" y="332734"/>
                </a:lnTo>
                <a:cubicBezTo>
                  <a:pt x="5859606" y="332735"/>
                  <a:pt x="5859607" y="332735"/>
                  <a:pt x="5859607" y="332736"/>
                </a:cubicBezTo>
                <a:lnTo>
                  <a:pt x="5688568" y="4134867"/>
                </a:lnTo>
                <a:cubicBezTo>
                  <a:pt x="5687907" y="4148380"/>
                  <a:pt x="5680060" y="4158977"/>
                  <a:pt x="5670984" y="4158605"/>
                </a:cubicBezTo>
                <a:lnTo>
                  <a:pt x="4921972" y="4124910"/>
                </a:lnTo>
                <a:lnTo>
                  <a:pt x="4872375" y="4122679"/>
                </a:lnTo>
                <a:lnTo>
                  <a:pt x="4537261" y="4107604"/>
                </a:lnTo>
                <a:lnTo>
                  <a:pt x="4492779" y="4105603"/>
                </a:lnTo>
                <a:lnTo>
                  <a:pt x="4467603" y="4111827"/>
                </a:lnTo>
                <a:cubicBezTo>
                  <a:pt x="4457872" y="4105507"/>
                  <a:pt x="4450045" y="4116656"/>
                  <a:pt x="4441823" y="4119097"/>
                </a:cubicBezTo>
                <a:lnTo>
                  <a:pt x="4417181" y="4121623"/>
                </a:lnTo>
                <a:cubicBezTo>
                  <a:pt x="4410890" y="4121528"/>
                  <a:pt x="4404601" y="4121434"/>
                  <a:pt x="4398311" y="4121338"/>
                </a:cubicBezTo>
                <a:lnTo>
                  <a:pt x="4378792" y="4115485"/>
                </a:lnTo>
                <a:cubicBezTo>
                  <a:pt x="4373301" y="4114755"/>
                  <a:pt x="4371705" y="4117780"/>
                  <a:pt x="4365372" y="4116951"/>
                </a:cubicBezTo>
                <a:lnTo>
                  <a:pt x="4340790" y="4110515"/>
                </a:lnTo>
                <a:lnTo>
                  <a:pt x="4304702" y="4103980"/>
                </a:lnTo>
                <a:lnTo>
                  <a:pt x="4279942" y="4097631"/>
                </a:lnTo>
                <a:lnTo>
                  <a:pt x="4275196" y="4095815"/>
                </a:lnTo>
                <a:lnTo>
                  <a:pt x="4111646" y="4088458"/>
                </a:lnTo>
                <a:lnTo>
                  <a:pt x="4099501" y="4089704"/>
                </a:lnTo>
                <a:cubicBezTo>
                  <a:pt x="4085960" y="4088497"/>
                  <a:pt x="4072419" y="4087290"/>
                  <a:pt x="4058879" y="4086084"/>
                </a:cubicBezTo>
                <a:lnTo>
                  <a:pt x="4052858" y="4088254"/>
                </a:lnTo>
                <a:lnTo>
                  <a:pt x="4013174" y="4084028"/>
                </a:lnTo>
                <a:cubicBezTo>
                  <a:pt x="3999981" y="4083779"/>
                  <a:pt x="3977170" y="4082209"/>
                  <a:pt x="3969482" y="4084135"/>
                </a:cubicBezTo>
                <a:lnTo>
                  <a:pt x="3965976" y="4089548"/>
                </a:lnTo>
                <a:cubicBezTo>
                  <a:pt x="3962781" y="4089568"/>
                  <a:pt x="3959586" y="4089587"/>
                  <a:pt x="3956392" y="4089607"/>
                </a:cubicBezTo>
                <a:cubicBezTo>
                  <a:pt x="3955712" y="4089149"/>
                  <a:pt x="3941910" y="4088884"/>
                  <a:pt x="3941343" y="4088823"/>
                </a:cubicBezTo>
                <a:lnTo>
                  <a:pt x="3907888" y="4081471"/>
                </a:lnTo>
                <a:cubicBezTo>
                  <a:pt x="3843170" y="4078630"/>
                  <a:pt x="3778452" y="4075791"/>
                  <a:pt x="3713734" y="4072950"/>
                </a:cubicBezTo>
                <a:lnTo>
                  <a:pt x="3710066" y="4075009"/>
                </a:lnTo>
                <a:lnTo>
                  <a:pt x="3685424" y="4077536"/>
                </a:lnTo>
                <a:cubicBezTo>
                  <a:pt x="3679134" y="4077440"/>
                  <a:pt x="3672844" y="4077346"/>
                  <a:pt x="3666555" y="4077251"/>
                </a:cubicBezTo>
                <a:lnTo>
                  <a:pt x="3647035" y="4071396"/>
                </a:lnTo>
                <a:cubicBezTo>
                  <a:pt x="3641544" y="4070667"/>
                  <a:pt x="3639948" y="4073692"/>
                  <a:pt x="3633615" y="4072863"/>
                </a:cubicBezTo>
                <a:lnTo>
                  <a:pt x="3617882" y="4068742"/>
                </a:lnTo>
                <a:cubicBezTo>
                  <a:pt x="3015182" y="4039723"/>
                  <a:pt x="620142" y="3929952"/>
                  <a:pt x="17418" y="3898746"/>
                </a:cubicBezTo>
                <a:cubicBezTo>
                  <a:pt x="8118" y="3892818"/>
                  <a:pt x="6649" y="3891238"/>
                  <a:pt x="1533" y="3881507"/>
                </a:cubicBezTo>
                <a:lnTo>
                  <a:pt x="0" y="3867786"/>
                </a:lnTo>
                <a:lnTo>
                  <a:pt x="172607" y="27126"/>
                </a:lnTo>
                <a:cubicBezTo>
                  <a:pt x="173356" y="11475"/>
                  <a:pt x="186557" y="-636"/>
                  <a:pt x="202154" y="26"/>
                </a:cubicBezTo>
                <a:close/>
              </a:path>
            </a:pathLst>
          </a:custGeom>
        </p:spPr>
      </p:pic>
      <p:sp>
        <p:nvSpPr>
          <p:cNvPr id="2" name="כותרת 1">
            <a:extLst>
              <a:ext uri="{FF2B5EF4-FFF2-40B4-BE49-F238E27FC236}">
                <a16:creationId xmlns:a16="http://schemas.microsoft.com/office/drawing/2014/main" id="{74F1E7D7-68CA-63D3-C5EF-ACD1AA407CD9}"/>
              </a:ext>
            </a:extLst>
          </p:cNvPr>
          <p:cNvSpPr>
            <a:spLocks noGrp="1"/>
          </p:cNvSpPr>
          <p:nvPr>
            <p:ph type="title"/>
          </p:nvPr>
        </p:nvSpPr>
        <p:spPr>
          <a:xfrm>
            <a:off x="5232457" y="681038"/>
            <a:ext cx="5923223" cy="1599707"/>
          </a:xfrm>
        </p:spPr>
        <p:txBody>
          <a:bodyPr anchor="b">
            <a:normAutofit/>
          </a:bodyPr>
          <a:lstStyle/>
          <a:p>
            <a:r>
              <a:rPr lang="en-US" dirty="0">
                <a:latin typeface="Eras Medium ITC" panose="020B0602030504020804" pitchFamily="34" charset="0"/>
              </a:rPr>
              <a:t>Our Solution is :</a:t>
            </a:r>
            <a:endParaRPr lang="he-IL" dirty="0"/>
          </a:p>
        </p:txBody>
      </p:sp>
      <p:sp>
        <p:nvSpPr>
          <p:cNvPr id="3" name="מציין מיקום תוכן 2">
            <a:extLst>
              <a:ext uri="{FF2B5EF4-FFF2-40B4-BE49-F238E27FC236}">
                <a16:creationId xmlns:a16="http://schemas.microsoft.com/office/drawing/2014/main" id="{4118BBA3-E879-95FE-5EE6-F41028A55046}"/>
              </a:ext>
            </a:extLst>
          </p:cNvPr>
          <p:cNvSpPr>
            <a:spLocks noGrp="1"/>
          </p:cNvSpPr>
          <p:nvPr>
            <p:ph idx="1"/>
          </p:nvPr>
        </p:nvSpPr>
        <p:spPr>
          <a:xfrm>
            <a:off x="997414" y="681038"/>
            <a:ext cx="4102153" cy="5468605"/>
          </a:xfrm>
        </p:spPr>
        <p:txBody>
          <a:bodyPr>
            <a:normAutofit/>
          </a:bodyPr>
          <a:lstStyle/>
          <a:p>
            <a:pPr marL="0" indent="0">
              <a:buNone/>
            </a:pPr>
            <a:r>
              <a:rPr lang="en-US" sz="1500" dirty="0">
                <a:latin typeface="Eras Medium ITC" panose="020B0602030504020804" pitchFamily="34" charset="0"/>
              </a:rPr>
              <a:t>A groundbreaking software harnessing Natural Language Processing (NLP) has emerged, designed to address the multifaceted experiences of women in distress. Utilizing advanced algorithms, this software adeptly characterizes various situations faced by women, offering a nuanced understanding of their needs and challenges. Through the power of NLP, it can analyze and interpret textual data, to identify patterns indicative of distress or danger. This innovative tool holds immense potential to revolutionize support systems for women, providing timely and tailored assistance based on their specific circumstances, ultimately fostering a safer and more supportive environment for those in need.</a:t>
            </a:r>
            <a:endParaRPr lang="he-IL" sz="1500" dirty="0">
              <a:latin typeface="Eras Medium ITC" panose="020B0602030504020804" pitchFamily="34" charset="0"/>
            </a:endParaRPr>
          </a:p>
        </p:txBody>
      </p:sp>
      <p:grpSp>
        <p:nvGrpSpPr>
          <p:cNvPr id="153" name="Group 15">
            <a:extLst>
              <a:ext uri="{FF2B5EF4-FFF2-40B4-BE49-F238E27FC236}">
                <a16:creationId xmlns:a16="http://schemas.microsoft.com/office/drawing/2014/main" id="{966C1F39-46DD-4934-823B-EAFC7FA71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1B05F6A-AEC8-4BB4-BB7F-A448EB80972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685289C4-B61F-4CB6-9181-793119205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9">
                <a:extLst>
                  <a:ext uri="{FF2B5EF4-FFF2-40B4-BE49-F238E27FC236}">
                    <a16:creationId xmlns:a16="http://schemas.microsoft.com/office/drawing/2014/main" id="{9144D242-C3C2-4849-8D7D-DD6E56161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5" name="Oval 17">
              <a:extLst>
                <a:ext uri="{FF2B5EF4-FFF2-40B4-BE49-F238E27FC236}">
                  <a16:creationId xmlns:a16="http://schemas.microsoft.com/office/drawing/2014/main" id="{9BEE5F93-F5BB-4BC8-B191-1FAFF8E77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Freeform: Shape 21">
            <a:extLst>
              <a:ext uri="{FF2B5EF4-FFF2-40B4-BE49-F238E27FC236}">
                <a16:creationId xmlns:a16="http://schemas.microsoft.com/office/drawing/2014/main" id="{E487D834-670E-48F3-8345-296EA8357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0829" y="5405463"/>
            <a:ext cx="444795" cy="14978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כותרת 1">
            <a:extLst>
              <a:ext uri="{FF2B5EF4-FFF2-40B4-BE49-F238E27FC236}">
                <a16:creationId xmlns:a16="http://schemas.microsoft.com/office/drawing/2014/main" id="{13E751CB-7388-9083-EFF7-21D0115A5397}"/>
              </a:ext>
            </a:extLst>
          </p:cNvPr>
          <p:cNvSpPr txBox="1">
            <a:spLocks/>
          </p:cNvSpPr>
          <p:nvPr/>
        </p:nvSpPr>
        <p:spPr>
          <a:xfrm>
            <a:off x="5232457" y="349250"/>
            <a:ext cx="6642999" cy="1042642"/>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en-US" sz="5500" dirty="0">
                <a:solidFill>
                  <a:srgbClr val="FF0000"/>
                </a:solidFill>
                <a:latin typeface="Eras Medium ITC" panose="020B0602030504020804" pitchFamily="34" charset="0"/>
              </a:rPr>
              <a:t>The problem is – </a:t>
            </a:r>
          </a:p>
          <a:p>
            <a:r>
              <a:rPr lang="en-US" sz="4500" dirty="0">
                <a:latin typeface="Eras Medium ITC" panose="020B0602030504020804" pitchFamily="34" charset="0"/>
              </a:rPr>
              <a:t>There is no system that supports the aid centers to more accurately and efficiently decipher the condition of the victims</a:t>
            </a:r>
            <a:endParaRPr lang="he-IL" sz="4500" dirty="0"/>
          </a:p>
        </p:txBody>
      </p:sp>
    </p:spTree>
    <p:extLst>
      <p:ext uri="{BB962C8B-B14F-4D97-AF65-F5344CB8AC3E}">
        <p14:creationId xmlns:p14="http://schemas.microsoft.com/office/powerpoint/2010/main" val="107316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E1DA97-4FAD-BD14-C6F2-C2333247458E}"/>
              </a:ext>
            </a:extLst>
          </p:cNvPr>
          <p:cNvSpPr>
            <a:spLocks noGrp="1"/>
          </p:cNvSpPr>
          <p:nvPr>
            <p:ph type="title"/>
          </p:nvPr>
        </p:nvSpPr>
        <p:spPr>
          <a:xfrm>
            <a:off x="1219200" y="555625"/>
            <a:ext cx="9493249" cy="822325"/>
          </a:xfrm>
        </p:spPr>
        <p:txBody>
          <a:bodyPr>
            <a:normAutofit/>
          </a:bodyPr>
          <a:lstStyle/>
          <a:p>
            <a:r>
              <a:rPr lang="en-US" dirty="0"/>
              <a:t>Review of the literature</a:t>
            </a:r>
            <a:endParaRPr lang="he-IL" dirty="0"/>
          </a:p>
        </p:txBody>
      </p:sp>
      <p:sp>
        <p:nvSpPr>
          <p:cNvPr id="6" name="מציין מיקום תוכן 2">
            <a:extLst>
              <a:ext uri="{FF2B5EF4-FFF2-40B4-BE49-F238E27FC236}">
                <a16:creationId xmlns:a16="http://schemas.microsoft.com/office/drawing/2014/main" id="{E3D5341F-EDA0-BEE9-FB82-FE4E735E6C33}"/>
              </a:ext>
            </a:extLst>
          </p:cNvPr>
          <p:cNvSpPr txBox="1">
            <a:spLocks/>
          </p:cNvSpPr>
          <p:nvPr/>
        </p:nvSpPr>
        <p:spPr>
          <a:xfrm>
            <a:off x="1219200" y="1561105"/>
            <a:ext cx="10001250" cy="28013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ras Medium ITC" panose="020B0602030504020804" pitchFamily="34" charset="0"/>
              </a:rPr>
              <a:t>Our exhaustive investigation of existing initiatives and projects in Israel revealed a notable absence of concepts like ours.</a:t>
            </a:r>
          </a:p>
          <a:p>
            <a:pPr marL="0" indent="0">
              <a:buNone/>
            </a:pPr>
            <a:r>
              <a:rPr lang="en-US" dirty="0">
                <a:latin typeface="Eras Medium ITC" panose="020B0602030504020804" pitchFamily="34" charset="0"/>
              </a:rPr>
              <a:t> Through careful investigation and analysis, it became clear that our idea stands as a unique and innovative approach in the Israeli landscape. </a:t>
            </a:r>
          </a:p>
          <a:p>
            <a:pPr marL="0" indent="0">
              <a:buNone/>
            </a:pPr>
            <a:r>
              <a:rPr lang="en-US" dirty="0">
                <a:latin typeface="Eras Medium ITC" panose="020B0602030504020804" pitchFamily="34" charset="0"/>
              </a:rPr>
              <a:t>The lack of similar models emphasizes the pioneering nature of our work and guarantees unprecedented solutions and opportunities in the field of classification and assistance of distress calls.</a:t>
            </a:r>
          </a:p>
          <a:p>
            <a:pPr marL="0" indent="0">
              <a:buNone/>
            </a:pPr>
            <a:r>
              <a:rPr lang="en-US" dirty="0">
                <a:latin typeface="Eras Medium ITC" panose="020B0602030504020804" pitchFamily="34" charset="0"/>
              </a:rPr>
              <a:t>This unique location confirms the potential impact and relevance of our project and signals a transformative journey towards meeting critical social needs in Israel and abroad.</a:t>
            </a:r>
            <a:endParaRPr lang="he-IL" dirty="0">
              <a:latin typeface="Eras Medium ITC" panose="020B0602030504020804" pitchFamily="34" charset="0"/>
            </a:endParaRPr>
          </a:p>
        </p:txBody>
      </p:sp>
      <p:sp>
        <p:nvSpPr>
          <p:cNvPr id="9" name="מציין מיקום תוכן 2">
            <a:extLst>
              <a:ext uri="{FF2B5EF4-FFF2-40B4-BE49-F238E27FC236}">
                <a16:creationId xmlns:a16="http://schemas.microsoft.com/office/drawing/2014/main" id="{41D74344-5926-4BBA-6AEE-9106ED82D12E}"/>
              </a:ext>
            </a:extLst>
          </p:cNvPr>
          <p:cNvSpPr txBox="1">
            <a:spLocks/>
          </p:cNvSpPr>
          <p:nvPr/>
        </p:nvSpPr>
        <p:spPr>
          <a:xfrm>
            <a:off x="1219200" y="4819651"/>
            <a:ext cx="10001250" cy="1562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https://hopetraining.co.uk/harnessing-the-power-of-ai-in-the-violence-against-women-and-girls/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https://www.techuk.org/resource/how-nlp-and-victims-voices-are-supported-through-innovative-solutions-tackling-vawg-and-rasso-impact-days.html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https://www.omdena.com/blog/nlp-for-gender-based-violence-with-deep-learning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latin typeface="Eras Medium ITC" panose="020B0602030504020804" pitchFamily="34" charset="0"/>
            </a:endParaRPr>
          </a:p>
        </p:txBody>
      </p:sp>
    </p:spTree>
    <p:extLst>
      <p:ext uri="{BB962C8B-B14F-4D97-AF65-F5344CB8AC3E}">
        <p14:creationId xmlns:p14="http://schemas.microsoft.com/office/powerpoint/2010/main" val="225362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E3BA4F5-3749-A336-2ADB-A5D4A2619171}"/>
              </a:ext>
            </a:extLst>
          </p:cNvPr>
          <p:cNvSpPr>
            <a:spLocks noGrp="1"/>
          </p:cNvSpPr>
          <p:nvPr>
            <p:ph type="title"/>
          </p:nvPr>
        </p:nvSpPr>
        <p:spPr>
          <a:xfrm>
            <a:off x="1221476" y="685800"/>
            <a:ext cx="5075906" cy="1896616"/>
          </a:xfrm>
        </p:spPr>
        <p:txBody>
          <a:bodyPr>
            <a:normAutofit/>
          </a:bodyPr>
          <a:lstStyle/>
          <a:p>
            <a:r>
              <a:rPr lang="en-US" dirty="0">
                <a:latin typeface="Eras Medium ITC" panose="020B0602030504020804" pitchFamily="34" charset="0"/>
              </a:rPr>
              <a:t>The first steps -</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5F1E075E-FB57-ACB8-B4C6-6C57B5D14B75}"/>
              </a:ext>
            </a:extLst>
          </p:cNvPr>
          <p:cNvSpPr>
            <a:spLocks noGrp="1"/>
          </p:cNvSpPr>
          <p:nvPr>
            <p:ph idx="1"/>
          </p:nvPr>
        </p:nvSpPr>
        <p:spPr>
          <a:xfrm>
            <a:off x="1221475" y="2961280"/>
            <a:ext cx="5075905" cy="3210920"/>
          </a:xfrm>
        </p:spPr>
        <p:txBody>
          <a:bodyPr>
            <a:normAutofit/>
          </a:bodyPr>
          <a:lstStyle/>
          <a:p>
            <a:r>
              <a:rPr lang="en-US" dirty="0">
                <a:latin typeface="Eras Medium ITC" panose="020B0602030504020804" pitchFamily="34" charset="0"/>
              </a:rPr>
              <a:t>Collect data of WhatsApp conversations of women who were affected and contacted to report it and distribute help.</a:t>
            </a:r>
          </a:p>
          <a:p>
            <a:r>
              <a:rPr lang="en-US" dirty="0">
                <a:latin typeface="Eras Medium ITC" panose="020B0602030504020804" pitchFamily="34" charset="0"/>
              </a:rPr>
              <a:t>Contact assistance centers for help in classifying the classifications of the women's WhatsApp conversations.</a:t>
            </a:r>
            <a:endParaRPr lang="he-IL" dirty="0">
              <a:latin typeface="Eras Medium ITC" panose="020B0602030504020804" pitchFamily="34" charset="0"/>
            </a:endParaRPr>
          </a:p>
          <a:p>
            <a:r>
              <a:rPr lang="en-US" dirty="0">
                <a:latin typeface="Eras Medium ITC" panose="020B0602030504020804" pitchFamily="34" charset="0"/>
              </a:rPr>
              <a:t>Research about types of algorithms related to language processing.</a:t>
            </a:r>
            <a:endParaRPr lang="he-IL" dirty="0">
              <a:latin typeface="Eras Medium ITC" panose="020B0602030504020804" pitchFamily="34" charset="0"/>
            </a:endParaRPr>
          </a:p>
        </p:txBody>
      </p:sp>
      <p:sp>
        <p:nvSpPr>
          <p:cNvPr id="12" name="Freeform: Shape 11">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בוהן, אדם, יחף, עקב&#10;&#10;התיאור נוצר באופן אוטומטי">
            <a:extLst>
              <a:ext uri="{FF2B5EF4-FFF2-40B4-BE49-F238E27FC236}">
                <a16:creationId xmlns:a16="http://schemas.microsoft.com/office/drawing/2014/main" id="{0E78FAAD-DB7E-58CC-8FA4-399E5121EA6F}"/>
              </a:ext>
            </a:extLst>
          </p:cNvPr>
          <p:cNvPicPr>
            <a:picLocks noChangeAspect="1"/>
          </p:cNvPicPr>
          <p:nvPr/>
        </p:nvPicPr>
        <p:blipFill rotWithShape="1">
          <a:blip r:embed="rId3">
            <a:alphaModFix amt="81000"/>
            <a:extLst>
              <a:ext uri="{28A0092B-C50C-407E-A947-70E740481C1C}">
                <a14:useLocalDpi xmlns:a14="http://schemas.microsoft.com/office/drawing/2010/main" val="0"/>
              </a:ext>
            </a:extLst>
          </a:blip>
          <a:srcRect l="9258" r="26718"/>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16" name="Freeform: Shape 15">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488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8F08FD56-DA92-4BD4-98BB-9311E5E52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EFFAEE8-151F-BADB-3E52-3D5208A02062}"/>
              </a:ext>
            </a:extLst>
          </p:cNvPr>
          <p:cNvSpPr>
            <a:spLocks noGrp="1"/>
          </p:cNvSpPr>
          <p:nvPr>
            <p:ph type="title"/>
          </p:nvPr>
        </p:nvSpPr>
        <p:spPr>
          <a:xfrm rot="21277224">
            <a:off x="6093962" y="520926"/>
            <a:ext cx="5032572" cy="1911743"/>
          </a:xfrm>
        </p:spPr>
        <p:txBody>
          <a:bodyPr>
            <a:normAutofit/>
          </a:bodyPr>
          <a:lstStyle/>
          <a:p>
            <a:r>
              <a:rPr lang="en-US" dirty="0"/>
              <a:t>Our Goals - </a:t>
            </a:r>
            <a:endParaRPr lang="he-IL" dirty="0"/>
          </a:p>
        </p:txBody>
      </p:sp>
      <p:sp>
        <p:nvSpPr>
          <p:cNvPr id="48" name="Rectangle 11">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420">
            <a:off x="780270" y="331637"/>
            <a:ext cx="4892736" cy="583788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3">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7644">
            <a:off x="741222" y="293814"/>
            <a:ext cx="4987909" cy="588314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364" h="5549951">
                <a:moveTo>
                  <a:pt x="303343" y="0"/>
                </a:moveTo>
                <a:cubicBezTo>
                  <a:pt x="628090" y="31218"/>
                  <a:pt x="2667030" y="134017"/>
                  <a:pt x="3305529" y="171842"/>
                </a:cubicBezTo>
                <a:lnTo>
                  <a:pt x="4134340" y="226950"/>
                </a:lnTo>
                <a:lnTo>
                  <a:pt x="4507534" y="247374"/>
                </a:lnTo>
                <a:lnTo>
                  <a:pt x="4535413" y="269179"/>
                </a:lnTo>
                <a:cubicBezTo>
                  <a:pt x="4534822" y="279763"/>
                  <a:pt x="4534230" y="290346"/>
                  <a:pt x="4533639" y="300930"/>
                </a:cubicBezTo>
                <a:lnTo>
                  <a:pt x="4536561" y="302647"/>
                </a:lnTo>
                <a:cubicBezTo>
                  <a:pt x="4546159" y="304354"/>
                  <a:pt x="4555357" y="291327"/>
                  <a:pt x="4552987" y="334222"/>
                </a:cubicBezTo>
                <a:cubicBezTo>
                  <a:pt x="4542346" y="354710"/>
                  <a:pt x="4535332" y="373686"/>
                  <a:pt x="4530726" y="391868"/>
                </a:cubicBezTo>
                <a:lnTo>
                  <a:pt x="4527238" y="415489"/>
                </a:lnTo>
                <a:lnTo>
                  <a:pt x="4522133" y="506828"/>
                </a:lnTo>
                <a:cubicBezTo>
                  <a:pt x="4521916" y="522300"/>
                  <a:pt x="4521700" y="537773"/>
                  <a:pt x="4521483" y="553245"/>
                </a:cubicBezTo>
                <a:cubicBezTo>
                  <a:pt x="4521212" y="558170"/>
                  <a:pt x="4520118" y="568699"/>
                  <a:pt x="4518384" y="581709"/>
                </a:cubicBezTo>
                <a:lnTo>
                  <a:pt x="4517715" y="585890"/>
                </a:lnTo>
                <a:lnTo>
                  <a:pt x="4504778" y="817404"/>
                </a:lnTo>
                <a:lnTo>
                  <a:pt x="4506491" y="822238"/>
                </a:lnTo>
                <a:cubicBezTo>
                  <a:pt x="4506993" y="829783"/>
                  <a:pt x="4505912" y="837845"/>
                  <a:pt x="4504340" y="846069"/>
                </a:cubicBezTo>
                <a:lnTo>
                  <a:pt x="4502740" y="853854"/>
                </a:lnTo>
                <a:lnTo>
                  <a:pt x="4496502" y="965485"/>
                </a:lnTo>
                <a:lnTo>
                  <a:pt x="4498579" y="966385"/>
                </a:lnTo>
                <a:cubicBezTo>
                  <a:pt x="4500020" y="972743"/>
                  <a:pt x="4502811" y="980116"/>
                  <a:pt x="4502698" y="1002567"/>
                </a:cubicBezTo>
                <a:cubicBezTo>
                  <a:pt x="4491860" y="1029868"/>
                  <a:pt x="4512316" y="1067217"/>
                  <a:pt x="4497900" y="1101094"/>
                </a:cubicBezTo>
                <a:cubicBezTo>
                  <a:pt x="4494173" y="1113552"/>
                  <a:pt x="4492281" y="1152106"/>
                  <a:pt x="4497795" y="1159389"/>
                </a:cubicBezTo>
                <a:cubicBezTo>
                  <a:pt x="4498610" y="1167426"/>
                  <a:pt x="4495953" y="1176807"/>
                  <a:pt x="4502098" y="1180505"/>
                </a:cubicBezTo>
                <a:cubicBezTo>
                  <a:pt x="4509397" y="1186625"/>
                  <a:pt x="4495916" y="1214705"/>
                  <a:pt x="4505188" y="1210687"/>
                </a:cubicBezTo>
                <a:cubicBezTo>
                  <a:pt x="4495912" y="1230628"/>
                  <a:pt x="4511023" y="1246424"/>
                  <a:pt x="4514005" y="1263157"/>
                </a:cubicBezTo>
                <a:lnTo>
                  <a:pt x="4516282" y="1313374"/>
                </a:lnTo>
                <a:cubicBezTo>
                  <a:pt x="4515989" y="1324584"/>
                  <a:pt x="4515695" y="1335794"/>
                  <a:pt x="4515402" y="1347004"/>
                </a:cubicBezTo>
                <a:cubicBezTo>
                  <a:pt x="4515248" y="1348624"/>
                  <a:pt x="4515093" y="1350244"/>
                  <a:pt x="4514939" y="1351864"/>
                </a:cubicBezTo>
                <a:lnTo>
                  <a:pt x="4505820" y="1391762"/>
                </a:lnTo>
                <a:cubicBezTo>
                  <a:pt x="4507026" y="1392770"/>
                  <a:pt x="4508128" y="1394098"/>
                  <a:pt x="4509084" y="1395707"/>
                </a:cubicBezTo>
                <a:lnTo>
                  <a:pt x="4511926" y="1408524"/>
                </a:lnTo>
                <a:lnTo>
                  <a:pt x="4507185" y="1419109"/>
                </a:lnTo>
                <a:lnTo>
                  <a:pt x="4497001" y="1469337"/>
                </a:lnTo>
                <a:lnTo>
                  <a:pt x="4486104" y="1543038"/>
                </a:lnTo>
                <a:lnTo>
                  <a:pt x="4481223" y="1553997"/>
                </a:lnTo>
                <a:cubicBezTo>
                  <a:pt x="4475132" y="1579288"/>
                  <a:pt x="4478280" y="1610368"/>
                  <a:pt x="4466795" y="1626071"/>
                </a:cubicBezTo>
                <a:lnTo>
                  <a:pt x="4463080" y="1664103"/>
                </a:lnTo>
                <a:lnTo>
                  <a:pt x="4466740" y="1668558"/>
                </a:lnTo>
                <a:lnTo>
                  <a:pt x="4465090" y="1679756"/>
                </a:lnTo>
                <a:cubicBezTo>
                  <a:pt x="4465227" y="1680776"/>
                  <a:pt x="4465365" y="1681795"/>
                  <a:pt x="4465502" y="1682815"/>
                </a:cubicBezTo>
                <a:cubicBezTo>
                  <a:pt x="4466309" y="1688654"/>
                  <a:pt x="4466966" y="1694439"/>
                  <a:pt x="4467013" y="1700268"/>
                </a:cubicBezTo>
                <a:cubicBezTo>
                  <a:pt x="4452441" y="1697000"/>
                  <a:pt x="4458150" y="1726126"/>
                  <a:pt x="4455543" y="1735163"/>
                </a:cubicBezTo>
                <a:lnTo>
                  <a:pt x="4453483" y="1735289"/>
                </a:lnTo>
                <a:lnTo>
                  <a:pt x="4444985" y="1887374"/>
                </a:lnTo>
                <a:lnTo>
                  <a:pt x="4453676" y="1911536"/>
                </a:lnTo>
                <a:cubicBezTo>
                  <a:pt x="4454435" y="1928276"/>
                  <a:pt x="4455195" y="1945015"/>
                  <a:pt x="4455954" y="1961755"/>
                </a:cubicBezTo>
                <a:cubicBezTo>
                  <a:pt x="4455660" y="1972965"/>
                  <a:pt x="4455367" y="1984174"/>
                  <a:pt x="4455073" y="1995384"/>
                </a:cubicBezTo>
                <a:lnTo>
                  <a:pt x="4454611" y="2000244"/>
                </a:lnTo>
                <a:lnTo>
                  <a:pt x="4445491" y="2040142"/>
                </a:lnTo>
                <a:cubicBezTo>
                  <a:pt x="4446698" y="2041150"/>
                  <a:pt x="4447799" y="2042479"/>
                  <a:pt x="4448756" y="2044087"/>
                </a:cubicBezTo>
                <a:lnTo>
                  <a:pt x="4451597" y="2056904"/>
                </a:lnTo>
                <a:lnTo>
                  <a:pt x="4446856" y="2067489"/>
                </a:lnTo>
                <a:lnTo>
                  <a:pt x="4436672" y="2117719"/>
                </a:lnTo>
                <a:lnTo>
                  <a:pt x="4429341" y="2167300"/>
                </a:lnTo>
                <a:cubicBezTo>
                  <a:pt x="4410647" y="2519411"/>
                  <a:pt x="4376873" y="2876607"/>
                  <a:pt x="4373258" y="3223633"/>
                </a:cubicBezTo>
                <a:cubicBezTo>
                  <a:pt x="4370306" y="3302336"/>
                  <a:pt x="4363423" y="3398578"/>
                  <a:pt x="4360472" y="3477281"/>
                </a:cubicBezTo>
                <a:cubicBezTo>
                  <a:pt x="4367079" y="3471365"/>
                  <a:pt x="4356688" y="3621544"/>
                  <a:pt x="4349387" y="3639984"/>
                </a:cubicBezTo>
                <a:lnTo>
                  <a:pt x="4258626" y="5278921"/>
                </a:lnTo>
                <a:lnTo>
                  <a:pt x="4263924" y="5315626"/>
                </a:lnTo>
                <a:cubicBezTo>
                  <a:pt x="4269712" y="5323538"/>
                  <a:pt x="4266397" y="5327627"/>
                  <a:pt x="4267458" y="5350090"/>
                </a:cubicBezTo>
                <a:cubicBezTo>
                  <a:pt x="4268519" y="5372551"/>
                  <a:pt x="4251794" y="5406222"/>
                  <a:pt x="4270290" y="5450399"/>
                </a:cubicBezTo>
                <a:cubicBezTo>
                  <a:pt x="4269872" y="5457964"/>
                  <a:pt x="4260193" y="5476308"/>
                  <a:pt x="4251733" y="5484804"/>
                </a:cubicBezTo>
                <a:lnTo>
                  <a:pt x="4247081" y="5487504"/>
                </a:lnTo>
                <a:cubicBezTo>
                  <a:pt x="4245929" y="5508319"/>
                  <a:pt x="4247889" y="5526348"/>
                  <a:pt x="4243624" y="5549951"/>
                </a:cubicBezTo>
                <a:cubicBezTo>
                  <a:pt x="3535777" y="5517558"/>
                  <a:pt x="706564" y="5344821"/>
                  <a:pt x="0" y="5293146"/>
                </a:cubicBezTo>
                <a:lnTo>
                  <a:pt x="4241" y="5239903"/>
                </a:lnTo>
                <a:lnTo>
                  <a:pt x="8461" y="5233298"/>
                </a:lnTo>
                <a:cubicBezTo>
                  <a:pt x="8991" y="5232196"/>
                  <a:pt x="8639" y="5231467"/>
                  <a:pt x="8730" y="5230552"/>
                </a:cubicBezTo>
                <a:lnTo>
                  <a:pt x="9000" y="5227804"/>
                </a:lnTo>
                <a:cubicBezTo>
                  <a:pt x="9178" y="5225973"/>
                  <a:pt x="9545" y="5223940"/>
                  <a:pt x="9537" y="5222308"/>
                </a:cubicBezTo>
                <a:cubicBezTo>
                  <a:pt x="9481" y="5211840"/>
                  <a:pt x="8399" y="5224803"/>
                  <a:pt x="9222" y="5216405"/>
                </a:cubicBezTo>
                <a:cubicBezTo>
                  <a:pt x="9028" y="5215352"/>
                  <a:pt x="8703" y="5214469"/>
                  <a:pt x="8638" y="5213249"/>
                </a:cubicBezTo>
                <a:cubicBezTo>
                  <a:pt x="8596" y="5212477"/>
                  <a:pt x="8947" y="5211272"/>
                  <a:pt x="8907" y="5210500"/>
                </a:cubicBezTo>
                <a:cubicBezTo>
                  <a:pt x="8526" y="5203355"/>
                  <a:pt x="7974" y="5210896"/>
                  <a:pt x="8591" y="5204597"/>
                </a:cubicBezTo>
                <a:lnTo>
                  <a:pt x="8008" y="5201441"/>
                </a:lnTo>
                <a:cubicBezTo>
                  <a:pt x="6593" y="5193798"/>
                  <a:pt x="6556" y="5198023"/>
                  <a:pt x="7378" y="5189632"/>
                </a:cubicBezTo>
                <a:cubicBezTo>
                  <a:pt x="7183" y="5188581"/>
                  <a:pt x="6860" y="5187696"/>
                  <a:pt x="6794" y="5186477"/>
                </a:cubicBezTo>
                <a:cubicBezTo>
                  <a:pt x="6752" y="5185706"/>
                  <a:pt x="7185" y="5184394"/>
                  <a:pt x="7062" y="5183728"/>
                </a:cubicBezTo>
                <a:cubicBezTo>
                  <a:pt x="6788" y="5182241"/>
                  <a:pt x="4614" y="5182665"/>
                  <a:pt x="5627" y="5180163"/>
                </a:cubicBezTo>
                <a:lnTo>
                  <a:pt x="11039" y="5116566"/>
                </a:lnTo>
                <a:lnTo>
                  <a:pt x="78653" y="3839310"/>
                </a:ln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לוגו, עיצוב&#10;&#10;התיאור נוצר באופן אוטומטי">
            <a:extLst>
              <a:ext uri="{FF2B5EF4-FFF2-40B4-BE49-F238E27FC236}">
                <a16:creationId xmlns:a16="http://schemas.microsoft.com/office/drawing/2014/main" id="{CCD195B6-DA59-A2C0-F7E8-BE4FC4992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0419">
            <a:off x="1104416" y="2027862"/>
            <a:ext cx="4254392" cy="2392641"/>
          </a:xfrm>
          <a:prstGeom prst="rect">
            <a:avLst/>
          </a:prstGeom>
        </p:spPr>
      </p:pic>
      <p:sp>
        <p:nvSpPr>
          <p:cNvPr id="3" name="מציין מיקום תוכן 2">
            <a:extLst>
              <a:ext uri="{FF2B5EF4-FFF2-40B4-BE49-F238E27FC236}">
                <a16:creationId xmlns:a16="http://schemas.microsoft.com/office/drawing/2014/main" id="{4E99E0DD-3FBD-A71D-54F6-ACE425C3D556}"/>
              </a:ext>
            </a:extLst>
          </p:cNvPr>
          <p:cNvSpPr>
            <a:spLocks noGrp="1"/>
          </p:cNvSpPr>
          <p:nvPr>
            <p:ph idx="1"/>
          </p:nvPr>
        </p:nvSpPr>
        <p:spPr>
          <a:xfrm>
            <a:off x="6054534" y="2953594"/>
            <a:ext cx="5032572" cy="3218607"/>
          </a:xfrm>
        </p:spPr>
        <p:txBody>
          <a:bodyPr>
            <a:normAutofit/>
          </a:bodyPr>
          <a:lstStyle/>
          <a:p>
            <a:pPr>
              <a:lnSpc>
                <a:spcPct val="110000"/>
              </a:lnSpc>
            </a:pPr>
            <a:r>
              <a:rPr lang="en-US" sz="1400" dirty="0">
                <a:latin typeface="Eras Medium ITC" panose="020B0602030504020804" pitchFamily="34" charset="0"/>
              </a:rPr>
              <a:t>Our goal is to produce an innovative project to develop a user-friendly system for assistance centers, while improving their ability to identify and respond to the needs of the complainants in real time and retrospectively. By leveraging advanced algorithms and NLP technology, the system analyzes WhatsApp conversations to identify the type of problem the complainants are facing. By streamlining the classification process, it allows centers to offer more targeted and timely assistance, adapting to evolving trends and ensuring responsive access to support for people in need. This initiative promises to revolutionize support services, fostering a more empathetic and efficient environment for those seeking help.</a:t>
            </a:r>
            <a:endParaRPr lang="he-IL" sz="1400" dirty="0">
              <a:latin typeface="Eras Medium ITC" panose="020B0602030504020804" pitchFamily="34" charset="0"/>
            </a:endParaRPr>
          </a:p>
        </p:txBody>
      </p:sp>
      <p:grpSp>
        <p:nvGrpSpPr>
          <p:cNvPr id="50" name="Group 15">
            <a:extLst>
              <a:ext uri="{FF2B5EF4-FFF2-40B4-BE49-F238E27FC236}">
                <a16:creationId xmlns:a16="http://schemas.microsoft.com/office/drawing/2014/main" id="{96BEFBD8-C05C-43C7-8D7B-58D37F70F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622FDA5-36F9-4DD4-87A3-58FC513B837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734870DF-B7C4-4149-9E0F-2B602F26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19">
                <a:extLst>
                  <a:ext uri="{FF2B5EF4-FFF2-40B4-BE49-F238E27FC236}">
                    <a16:creationId xmlns:a16="http://schemas.microsoft.com/office/drawing/2014/main" id="{A1CD7D4A-FA69-4C48-A532-9ED58E181A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Oval 17">
              <a:extLst>
                <a:ext uri="{FF2B5EF4-FFF2-40B4-BE49-F238E27FC236}">
                  <a16:creationId xmlns:a16="http://schemas.microsoft.com/office/drawing/2014/main" id="{F57FB85D-1649-470D-A7BA-3475C851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reeform: Shape 21">
            <a:extLst>
              <a:ext uri="{FF2B5EF4-FFF2-40B4-BE49-F238E27FC236}">
                <a16:creationId xmlns:a16="http://schemas.microsoft.com/office/drawing/2014/main" id="{03CCCF79-BC42-40CC-A81F-1C5962B62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93556" y="5316608"/>
            <a:ext cx="444795" cy="165514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896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838604-098C-F9DB-0AB9-EF0B7F0F500E}"/>
              </a:ext>
            </a:extLst>
          </p:cNvPr>
          <p:cNvSpPr>
            <a:spLocks noGrp="1"/>
          </p:cNvSpPr>
          <p:nvPr>
            <p:ph type="title"/>
          </p:nvPr>
        </p:nvSpPr>
        <p:spPr>
          <a:xfrm>
            <a:off x="958850" y="306388"/>
            <a:ext cx="2628899" cy="720725"/>
          </a:xfrm>
        </p:spPr>
        <p:txBody>
          <a:bodyPr>
            <a:normAutofit fontScale="90000"/>
          </a:bodyPr>
          <a:lstStyle/>
          <a:p>
            <a:r>
              <a:rPr lang="en-US" b="0" i="0">
                <a:solidFill>
                  <a:srgbClr val="0D0D0D"/>
                </a:solidFill>
                <a:effectLst/>
                <a:latin typeface="Söhne"/>
              </a:rPr>
              <a:t>Objectives -</a:t>
            </a:r>
            <a:endParaRPr lang="he-IL" dirty="0"/>
          </a:p>
        </p:txBody>
      </p:sp>
      <p:sp>
        <p:nvSpPr>
          <p:cNvPr id="3" name="מציין מיקום תוכן 2">
            <a:extLst>
              <a:ext uri="{FF2B5EF4-FFF2-40B4-BE49-F238E27FC236}">
                <a16:creationId xmlns:a16="http://schemas.microsoft.com/office/drawing/2014/main" id="{1EA164D7-628F-7C7C-317A-0ECF62942012}"/>
              </a:ext>
            </a:extLst>
          </p:cNvPr>
          <p:cNvSpPr>
            <a:spLocks noGrp="1"/>
          </p:cNvSpPr>
          <p:nvPr>
            <p:ph idx="1"/>
          </p:nvPr>
        </p:nvSpPr>
        <p:spPr>
          <a:xfrm>
            <a:off x="958850" y="1225832"/>
            <a:ext cx="9493250" cy="3612868"/>
          </a:xfrm>
        </p:spPr>
        <p:txBody>
          <a:bodyPr>
            <a:normAutofit fontScale="77500" lnSpcReduction="20000"/>
          </a:bodyPr>
          <a:lstStyle/>
          <a:p>
            <a:pPr marL="0" indent="0">
              <a:buNone/>
            </a:pPr>
            <a:r>
              <a:rPr lang="en-US" sz="1800" b="1" dirty="0">
                <a:latin typeface="Eras Medium ITC" panose="020B0602030504020804" pitchFamily="34" charset="0"/>
              </a:rPr>
              <a:t>Display clearly graphs of statistics previously called calls and their classification:</a:t>
            </a:r>
          </a:p>
          <a:p>
            <a:r>
              <a:rPr lang="en-US" dirty="0">
                <a:latin typeface="Eras Medium ITC" panose="020B0602030504020804" pitchFamily="34" charset="0"/>
              </a:rPr>
              <a:t>Develop a feature to display statistics derived from previously analyzed conversations, providing insights into the frequency and distribution of various classifications.</a:t>
            </a:r>
          </a:p>
          <a:p>
            <a:r>
              <a:rPr lang="en-US" dirty="0">
                <a:latin typeface="Eras Medium ITC" panose="020B0602030504020804" pitchFamily="34" charset="0"/>
              </a:rPr>
              <a:t>Implement a user-friendly interface for helpdesks to easily access and interpret these statistics.</a:t>
            </a:r>
          </a:p>
          <a:p>
            <a:r>
              <a:rPr lang="en-US" dirty="0">
                <a:latin typeface="Eras Medium ITC" panose="020B0602030504020804" pitchFamily="34" charset="0"/>
              </a:rPr>
              <a:t>Ensure security and data privacy measures are in place to protect the confidentiality of conversations and their classifications.</a:t>
            </a:r>
          </a:p>
          <a:p>
            <a:pPr marL="0" indent="0">
              <a:buNone/>
            </a:pPr>
            <a:endParaRPr lang="en-US" dirty="0">
              <a:latin typeface="Eras Medium ITC" panose="020B0602030504020804" pitchFamily="34" charset="0"/>
            </a:endParaRPr>
          </a:p>
          <a:p>
            <a:pPr marL="0" indent="0">
              <a:buNone/>
            </a:pPr>
            <a:r>
              <a:rPr lang="en-US" sz="1800" b="1" dirty="0">
                <a:latin typeface="Eras Medium ITC" panose="020B0602030504020804" pitchFamily="34" charset="0"/>
              </a:rPr>
              <a:t>Crack in real time the type of the victim's problem and give a more accurate answer:</a:t>
            </a:r>
          </a:p>
          <a:p>
            <a:r>
              <a:rPr lang="en-US" dirty="0">
                <a:latin typeface="Eras Medium ITC" panose="020B0602030504020804" pitchFamily="34" charset="0"/>
              </a:rPr>
              <a:t>Enhance the system's real-time processing capabilities to quickly analyze incoming calls and identify the type of problem the victim is experiencing.</a:t>
            </a:r>
          </a:p>
          <a:p>
            <a:r>
              <a:rPr lang="en-US" dirty="0">
                <a:latin typeface="Eras Medium ITC" panose="020B0602030504020804" pitchFamily="34" charset="0"/>
              </a:rPr>
              <a:t>Combine advanced algorithms and NLP techniques to improve accuracy and precision in classifying the nature of the problem.</a:t>
            </a:r>
          </a:p>
          <a:p>
            <a:r>
              <a:rPr lang="en-US" dirty="0">
                <a:latin typeface="Eras Medium ITC" panose="020B0602030504020804" pitchFamily="34" charset="0"/>
              </a:rPr>
              <a:t>Develop a feedback loop mechanism for continuous refinement of system understanding and classification accuracy based on user interactions and feedback.</a:t>
            </a:r>
            <a:endParaRPr lang="he-IL" dirty="0">
              <a:latin typeface="Eras Medium ITC" panose="020B0602030504020804" pitchFamily="34" charset="0"/>
            </a:endParaRPr>
          </a:p>
        </p:txBody>
      </p:sp>
      <p:pic>
        <p:nvPicPr>
          <p:cNvPr id="7" name="תמונה 6" descr="תמונה שמכילה כוס יד&#10;&#10;התיאור נוצר באופן אוטומטי">
            <a:extLst>
              <a:ext uri="{FF2B5EF4-FFF2-40B4-BE49-F238E27FC236}">
                <a16:creationId xmlns:a16="http://schemas.microsoft.com/office/drawing/2014/main" id="{2310BAF1-1C48-8AFE-6C3F-D0F1ABDE8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290" y="4789423"/>
            <a:ext cx="3663950" cy="2068577"/>
          </a:xfrm>
          <a:prstGeom prst="rect">
            <a:avLst/>
          </a:prstGeom>
        </p:spPr>
      </p:pic>
    </p:spTree>
    <p:extLst>
      <p:ext uri="{BB962C8B-B14F-4D97-AF65-F5344CB8AC3E}">
        <p14:creationId xmlns:p14="http://schemas.microsoft.com/office/powerpoint/2010/main" val="1493128709"/>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303</TotalTime>
  <Words>1848</Words>
  <Application>Microsoft Office PowerPoint</Application>
  <PresentationFormat>מסך רחב</PresentationFormat>
  <Paragraphs>103</Paragraphs>
  <Slides>17</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17</vt:i4>
      </vt:variant>
    </vt:vector>
  </HeadingPairs>
  <TitlesOfParts>
    <vt:vector size="26" baseType="lpstr">
      <vt:lpstr>Aptos</vt:lpstr>
      <vt:lpstr>Arial</vt:lpstr>
      <vt:lpstr>Consolas</vt:lpstr>
      <vt:lpstr>Eras Medium ITC</vt:lpstr>
      <vt:lpstr>Franklin Gothic Heavy</vt:lpstr>
      <vt:lpstr>Google Sans</vt:lpstr>
      <vt:lpstr>Söhne</vt:lpstr>
      <vt:lpstr>Symbol</vt:lpstr>
      <vt:lpstr>StreetscapeVTI</vt:lpstr>
      <vt:lpstr>מצגת של PowerPoint‏</vt:lpstr>
      <vt:lpstr>מצגת של PowerPoint‏</vt:lpstr>
      <vt:lpstr>מצגת של PowerPoint‏</vt:lpstr>
      <vt:lpstr>מצגת של PowerPoint‏</vt:lpstr>
      <vt:lpstr>Our Solution is :</vt:lpstr>
      <vt:lpstr>Review of the literature</vt:lpstr>
      <vt:lpstr>The first steps - </vt:lpstr>
      <vt:lpstr>Our Goals - </vt:lpstr>
      <vt:lpstr>Objectives -</vt:lpstr>
      <vt:lpstr>measure of success: </vt:lpstr>
      <vt:lpstr>Functional Requirements:</vt:lpstr>
      <vt:lpstr>Non-Functional Requirements:</vt:lpstr>
      <vt:lpstr>Technologic Requirements:</vt:lpstr>
      <vt:lpstr>מצגת של PowerPoint‏</vt:lpstr>
      <vt:lpstr>Architecture - UML</vt:lpstr>
      <vt:lpstr>Gantt chart</vt:lpstr>
      <vt:lpstr>_UML-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בן נתן</dc:creator>
  <cp:lastModifiedBy>גלעד בן נתן</cp:lastModifiedBy>
  <cp:revision>2</cp:revision>
  <dcterms:created xsi:type="dcterms:W3CDTF">2024-03-09T09:58:06Z</dcterms:created>
  <dcterms:modified xsi:type="dcterms:W3CDTF">2024-03-09T15:03:10Z</dcterms:modified>
</cp:coreProperties>
</file>