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4">
  <p:sldMasterIdLst>
    <p:sldMasterId id="2147483674" r:id="rId1"/>
    <p:sldMasterId id="2147483918" r:id="rId2"/>
  </p:sldMasterIdLst>
  <p:notesMasterIdLst>
    <p:notesMasterId r:id="rId20"/>
  </p:notesMasterIdLst>
  <p:sldIdLst>
    <p:sldId id="256" r:id="rId3"/>
    <p:sldId id="257" r:id="rId4"/>
    <p:sldId id="261" r:id="rId5"/>
    <p:sldId id="258" r:id="rId6"/>
    <p:sldId id="260" r:id="rId7"/>
    <p:sldId id="259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72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88369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42C4D6C-2A5B-448F-9254-A9B510C44422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40B3BADF-C08E-4E48-8645-0604F7C3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3BADF-C08E-4E48-8645-0604F7C32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2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המצלמה בה השתמשתי (</a:t>
            </a:r>
            <a:r>
              <a:rPr lang="en-US" dirty="0"/>
              <a:t>Logitech C920</a:t>
            </a:r>
            <a:r>
              <a:rPr lang="he-IL" dirty="0"/>
              <a:t>) צורכת </a:t>
            </a:r>
            <a:r>
              <a:rPr lang="en-US" dirty="0"/>
              <a:t>500mA</a:t>
            </a:r>
            <a:r>
              <a:rPr lang="he-IL" dirty="0"/>
              <a:t> ומוזנת ע"י </a:t>
            </a:r>
            <a:r>
              <a:rPr lang="en-US"/>
              <a:t>5V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3BADF-C08E-4E48-8645-0604F7C32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0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A+,A-  </a:t>
            </a:r>
            <a:r>
              <a:rPr lang="he-IL" dirty="0"/>
              <a:t> הם ההדקים שמודדים את הפרש המתח </a:t>
            </a:r>
            <a:r>
              <a:rPr lang="en-US" dirty="0"/>
              <a:t> (Vo)</a:t>
            </a:r>
            <a:r>
              <a:rPr lang="he-IL" dirty="0"/>
              <a:t>בגשר וויסטון.</a:t>
            </a:r>
          </a:p>
          <a:p>
            <a:r>
              <a:rPr lang="en-US" dirty="0"/>
              <a:t>Data Out </a:t>
            </a:r>
            <a:r>
              <a:rPr lang="he-IL" dirty="0"/>
              <a:t> הוא הדק יציאה של </a:t>
            </a:r>
            <a:r>
              <a:rPr lang="en-US" dirty="0"/>
              <a:t>HX711</a:t>
            </a:r>
            <a:r>
              <a:rPr lang="he-IL" dirty="0"/>
              <a:t> ומעביר את המילה הבינארית שתואמת למשקל שמונח בעגלה.</a:t>
            </a:r>
          </a:p>
          <a:p>
            <a:r>
              <a:rPr lang="en-US" dirty="0"/>
              <a:t>E+</a:t>
            </a:r>
            <a:r>
              <a:rPr lang="he-IL" dirty="0"/>
              <a:t> הוא הדק </a:t>
            </a:r>
            <a:r>
              <a:rPr lang="en-US" dirty="0"/>
              <a:t>Vcc</a:t>
            </a:r>
            <a:r>
              <a:rPr lang="he-IL" dirty="0"/>
              <a:t> אספקה לרכיב.</a:t>
            </a:r>
          </a:p>
          <a:p>
            <a:r>
              <a:rPr lang="en-US" dirty="0"/>
              <a:t>E-</a:t>
            </a:r>
            <a:r>
              <a:rPr lang="he-IL" dirty="0"/>
              <a:t> הוא הדק </a:t>
            </a:r>
            <a:r>
              <a:rPr lang="en-US" dirty="0"/>
              <a:t>GND</a:t>
            </a:r>
            <a:r>
              <a:rPr lang="he-IL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3BADF-C08E-4E48-8645-0604F7C32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A+,A-  </a:t>
            </a:r>
            <a:r>
              <a:rPr lang="he-IL" dirty="0"/>
              <a:t> הם ההדקים שמודדים את הפרש המתח </a:t>
            </a:r>
            <a:r>
              <a:rPr lang="en-US" dirty="0"/>
              <a:t> (Vo)</a:t>
            </a:r>
            <a:r>
              <a:rPr lang="he-IL" dirty="0"/>
              <a:t>בגשר וויסטון.</a:t>
            </a:r>
          </a:p>
          <a:p>
            <a:r>
              <a:rPr lang="en-US" dirty="0"/>
              <a:t>Data Out </a:t>
            </a:r>
            <a:r>
              <a:rPr lang="he-IL" dirty="0"/>
              <a:t> הוא הדק יציאה של </a:t>
            </a:r>
            <a:r>
              <a:rPr lang="en-US" dirty="0"/>
              <a:t>HX711</a:t>
            </a:r>
            <a:r>
              <a:rPr lang="he-IL" dirty="0"/>
              <a:t> ומעביר את המילה הבינארית שתואמת למשקל שמונח בעגלה.</a:t>
            </a:r>
          </a:p>
          <a:p>
            <a:r>
              <a:rPr lang="en-US" dirty="0"/>
              <a:t>E+</a:t>
            </a:r>
            <a:r>
              <a:rPr lang="he-IL" dirty="0"/>
              <a:t> הוא הדק </a:t>
            </a:r>
            <a:r>
              <a:rPr lang="en-US" dirty="0"/>
              <a:t>Vcc</a:t>
            </a:r>
            <a:r>
              <a:rPr lang="he-IL" dirty="0"/>
              <a:t> אספקה לרכיב.</a:t>
            </a:r>
          </a:p>
          <a:p>
            <a:r>
              <a:rPr lang="en-US" dirty="0"/>
              <a:t>E-</a:t>
            </a:r>
            <a:r>
              <a:rPr lang="he-IL" dirty="0"/>
              <a:t> הוא הדק </a:t>
            </a:r>
            <a:r>
              <a:rPr lang="en-US" dirty="0"/>
              <a:t>GND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3BADF-C08E-4E48-8645-0604F7C32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SSH - </a:t>
            </a:r>
            <a:r>
              <a:rPr lang="he-IL" dirty="0"/>
              <a:t> זוהי שיטה מאובטחת להתחברות לשרת מרחוק לצורך מתן פקודות או העברת קבצים, </a:t>
            </a:r>
            <a:r>
              <a:rPr lang="en-US" dirty="0"/>
              <a:t>SSH</a:t>
            </a:r>
            <a:r>
              <a:rPr lang="he-IL" dirty="0"/>
              <a:t> פועל מעל פרוטוקול התקשורת </a:t>
            </a:r>
            <a:r>
              <a:rPr lang="en-US" dirty="0"/>
              <a:t>TCP/IP</a:t>
            </a:r>
            <a:r>
              <a:rPr lang="he-IL" dirty="0"/>
              <a:t>. 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he-IL" dirty="0"/>
              <a:t>הקמת שרת מסוג </a:t>
            </a:r>
            <a:r>
              <a:rPr lang="en-US" dirty="0"/>
              <a:t>FLASK</a:t>
            </a:r>
            <a:r>
              <a:rPr lang="he-IL" dirty="0"/>
              <a:t> על גבי המחשב הראשי, שרת זה יכול לבצע בקשות </a:t>
            </a:r>
            <a:r>
              <a:rPr lang="en-US" dirty="0"/>
              <a:t>HTTP</a:t>
            </a:r>
            <a:r>
              <a:rPr lang="he-IL" dirty="0"/>
              <a:t> כגון </a:t>
            </a:r>
            <a:r>
              <a:rPr lang="en-US" dirty="0"/>
              <a:t>Post Request</a:t>
            </a:r>
            <a:r>
              <a:rPr lang="he-IL" dirty="0"/>
              <a:t> בה אני משתמש בפרויקט (העגלה שולחת מידע אודות הקנייה אל השרת).</a:t>
            </a:r>
          </a:p>
          <a:p>
            <a:pPr marL="171450" indent="-171450">
              <a:buFontTx/>
              <a:buChar char="-"/>
            </a:pPr>
            <a:r>
              <a:rPr lang="he-IL" dirty="0"/>
              <a:t>שרת זה רץ בשכבת האפליקציה והוא פועל מעל פרוטוקול התקשורת </a:t>
            </a:r>
            <a:r>
              <a:rPr lang="en-US" dirty="0"/>
              <a:t>TCP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- פירוט המוצרים שנשלח מהעגלה אל המחשב הראשי, נשלח בתוך קובץ </a:t>
            </a:r>
            <a:r>
              <a:rPr lang="en-US" dirty="0"/>
              <a:t>JSON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3BADF-C08E-4E48-8645-0604F7C32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33FB-94F6-49BD-9735-6170B32B44A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F52-83C9-4167-A0AE-D37D3E2CE98A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1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9633-16EE-45E9-813F-50CC9282D6B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4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953A-B2AE-4171-A15C-B62270B5C72C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96A9-1369-4E6D-B3C9-9D29054A2E7C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3E9A-BE6E-4118-8AFB-DE185F66FF3A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2F4F-25B6-410F-B370-4455494A925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0F68-4819-444D-8174-A13E501E0CAD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3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C2B8-BE6A-4335-B2C8-34A172CD32B4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7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A9F-5F9A-40DC-9E24-171B4E7ACF16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9095-6E5E-4346-B872-0FD6B7083AD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4181-25A2-4440-8DD3-F2686303568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95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C184-2FEF-47D7-BF9F-D234892A99A6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1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4F8C-0054-43E6-8E0F-3FD4FC63F9DD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8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CE3B-B5A5-418E-A069-9F4C932D731F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38146-34B1-4A67-97C6-AA621896E1E3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39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B265-4B5D-41FD-891B-0E8AA220E23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175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CBD3-6305-4295-BB44-BC17A2B3D32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1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B70F-14A0-466A-A702-E7DE8E8D4E13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6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44A-F47C-455E-897C-1B8F7371808F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56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E5E5-2254-4268-BFB4-99FCDC71916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3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F1C6-1726-4660-B33A-75C27CC626C3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38F3-B95A-46B4-A8B7-6FCDB7397FE5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691-C3CA-4936-9F27-411862F124B0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5174-FC9B-41B8-9989-224E2A4DCC36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0C8C-81FC-4ADF-9F77-F3C726C2889A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0723-4ED0-4FBD-B7BD-68FE87C6152A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255D-5A88-46B4-9C83-09238DC6AF28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7D0-E336-4169-BEF2-0CE61FFE26A3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B550-D41E-41C7-BC64-F4E6C97DA194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55EB32-8B59-408B-9D96-0318FCB1F4D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6CB3157-B067-7AB1-48C3-F5F3F945E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5390" y="5427503"/>
            <a:ext cx="3658655" cy="1039880"/>
          </a:xfr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r" rtl="1"/>
            <a:r>
              <a:rPr lang="he-IL" sz="2800" b="1" dirty="0">
                <a:solidFill>
                  <a:schemeClr val="tx1"/>
                </a:solidFill>
                <a:cs typeface="+mn-cs"/>
              </a:rPr>
              <a:t>מוגש ע"י אור בן נעים</a:t>
            </a:r>
            <a:br>
              <a:rPr lang="en-US" sz="2800" b="1" dirty="0">
                <a:solidFill>
                  <a:schemeClr val="tx1"/>
                </a:solidFill>
                <a:cs typeface="+mn-cs"/>
              </a:rPr>
            </a:br>
            <a:r>
              <a:rPr lang="he-IL" sz="2800" b="1" dirty="0">
                <a:solidFill>
                  <a:schemeClr val="tx1"/>
                </a:solidFill>
                <a:cs typeface="+mn-cs"/>
              </a:rPr>
              <a:t>בהנחיית ד"ר פיני זורע</a:t>
            </a:r>
            <a:endParaRPr lang="en-US" sz="28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AA69C8C4-D28D-64B9-C6AA-4A2BBBEC7E15}"/>
              </a:ext>
            </a:extLst>
          </p:cNvPr>
          <p:cNvSpPr txBox="1">
            <a:spLocks/>
          </p:cNvSpPr>
          <p:nvPr/>
        </p:nvSpPr>
        <p:spPr>
          <a:xfrm>
            <a:off x="3028766" y="2953020"/>
            <a:ext cx="4405436" cy="1463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 rtl="1"/>
            <a:endParaRPr lang="en-US" sz="3200" dirty="0">
              <a:cs typeface="+mn-cs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FA36F78-A412-2289-DB05-98BD04F214A2}"/>
              </a:ext>
            </a:extLst>
          </p:cNvPr>
          <p:cNvSpPr txBox="1"/>
          <p:nvPr/>
        </p:nvSpPr>
        <p:spPr>
          <a:xfrm>
            <a:off x="3357591" y="2966172"/>
            <a:ext cx="5476817" cy="9256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indent="0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3200" b="0" i="0" cap="all">
                <a:solidFill>
                  <a:schemeClr val="bg1"/>
                </a:solidFill>
              </a:defRPr>
            </a:lvl1pPr>
            <a:lvl2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b="0" i="0">
                <a:solidFill>
                  <a:schemeClr val="tx1">
                    <a:tint val="75000"/>
                  </a:schemeClr>
                </a:solidFill>
              </a:defRPr>
            </a:lvl2pPr>
            <a:lvl3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>
                <a:solidFill>
                  <a:schemeClr val="tx1">
                    <a:tint val="75000"/>
                  </a:schemeClr>
                </a:solidFill>
              </a:defRPr>
            </a:lvl3pPr>
            <a:lvl4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</a:defRPr>
            </a:lvl4pPr>
            <a:lvl5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</a:defRPr>
            </a:lvl5pPr>
            <a:lvl6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</a:defRPr>
            </a:lvl6pPr>
            <a:lvl7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</a:defRPr>
            </a:lvl7pPr>
            <a:lvl8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</a:defRPr>
            </a:lvl8pPr>
            <a:lvl9pPr indent="0" algn="ctr" defTabSz="457200" rtl="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he-IL" sz="5400" b="1" dirty="0">
                <a:solidFill>
                  <a:schemeClr val="accent5">
                    <a:lumMod val="50000"/>
                  </a:schemeClr>
                </a:solidFill>
              </a:rPr>
              <a:t>עגלת קניות חכמה</a:t>
            </a:r>
            <a:endParaRPr 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83C33F-DD42-49F6-6D36-B321AD9471AD}"/>
              </a:ext>
            </a:extLst>
          </p:cNvPr>
          <p:cNvSpPr txBox="1"/>
          <p:nvPr/>
        </p:nvSpPr>
        <p:spPr>
          <a:xfrm>
            <a:off x="3515555" y="1753334"/>
            <a:ext cx="472935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he-IL" sz="3600" b="1" dirty="0">
                <a:solidFill>
                  <a:schemeClr val="tx1"/>
                </a:solidFill>
                <a:cs typeface="+mn-cs"/>
              </a:rPr>
              <a:t>פרויקט גמר בתכן הנדסי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6B08A4-8343-D238-82E6-31141A9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298D8E18-BE2F-FCF2-0702-9C6EF3C1421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135506" y="172314"/>
            <a:ext cx="3489455" cy="10145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49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C5FAF9-851E-6844-02CA-0CCA297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451" y="507074"/>
            <a:ext cx="4201097" cy="7280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he-IL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רמקול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9D2875-5BC5-9567-9C39-7963ABB8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114" y="1875365"/>
            <a:ext cx="6831770" cy="1748944"/>
          </a:xfrm>
        </p:spPr>
        <p:txBody>
          <a:bodyPr/>
          <a:lstStyle/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בחרתי ברמקול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שעובד בתדר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[GHz]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הרמקול הנבחר בעל טווח מקסימלי של 10 מטרים.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זמן עבודה מלא - 3 שעות.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בעל מקור מתח פנימי (סוללה נטענת) – מקל על חיווט הפרויקט.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לחצן פעולה: חזרה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1A24EB5-ED4E-960C-F074-3967C25E3F0B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8E60CCC-4798-FA91-221B-86E91B7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3E4D1891-D64C-9A83-A1C5-50D44A1B40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3533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C5FAF9-851E-6844-02CA-0CCA2978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337" y="603683"/>
            <a:ext cx="3713325" cy="7280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</a:rPr>
              <a:t>המחשב הראשי</a:t>
            </a:r>
            <a:r>
              <a:rPr lang="he-IL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9D2875-5BC5-9567-9C39-7963ABB8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18" y="1749723"/>
            <a:ext cx="10807562" cy="274389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המחשב הראשי מנוהל ע"י מנהל הסופר ויש לו שלושה תפקידים עיקריים: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שליחת קובץ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של מוצרי הסופר עם מחיריהם המעודכנים ומספרי הברקוד באמצעות פרוטוקול התקשורת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הקמת שרת על גבי המחשב הראשי כדי שהעגלה החכמה תוכל לשלוח הודעה המכילה את פירוט המוצרים שהלקוח רכש אל המחשב הראשי.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השרת ממתין להודעה מהעגלה החכמה וכשקיבל אותה המחשב הראשי מעדכן את מלאי הסופר בזמן אמת.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לחצן פעולה: חזרה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1A24EB5-ED4E-960C-F074-3967C25E3F0B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8E60CCC-4798-FA91-221B-86E91B7E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3E4D1891-D64C-9A83-A1C5-50D44A1B40B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201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5E61F-C20E-84C8-C5D2-B55A1CC9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683260B-125D-66F4-8AB6-0688DAE3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343" y="333783"/>
            <a:ext cx="5967310" cy="76768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תרשים זרימה כלל מערכתי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pic>
        <p:nvPicPr>
          <p:cNvPr id="6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AC1B0703-85BD-4C9F-21F3-C33F9C9CE4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8CA7DFE-4982-5A90-2ADA-782907A0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08" y="1382245"/>
            <a:ext cx="9357984" cy="52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5E61F-C20E-84C8-C5D2-B55A1CC9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683260B-125D-66F4-8AB6-0688DAE3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442" y="333783"/>
            <a:ext cx="6517115" cy="72963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תרשים זרימה מערכת העגלה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pic>
        <p:nvPicPr>
          <p:cNvPr id="6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AC1B0703-85BD-4C9F-21F3-C33F9C9CE4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" name="תמונה 1">
            <a:extLst>
              <a:ext uri="{FF2B5EF4-FFF2-40B4-BE49-F238E27FC236}">
                <a16:creationId xmlns:a16="http://schemas.microsoft.com/office/drawing/2014/main" id="{AD9933B0-5F94-DA00-C876-41D83F3DD2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76"/>
          <a:stretch/>
        </p:blipFill>
        <p:spPr bwMode="auto">
          <a:xfrm>
            <a:off x="1997747" y="1408923"/>
            <a:ext cx="8196503" cy="5365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153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5E61F-C20E-84C8-C5D2-B55A1CC9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683260B-125D-66F4-8AB6-0688DAE3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670" y="333782"/>
            <a:ext cx="3972660" cy="72963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ממשק המשתמש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pic>
        <p:nvPicPr>
          <p:cNvPr id="6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AC1B0703-85BD-4C9F-21F3-C33F9C9CE4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תמונה 6" descr="תמונה שמכילה צילום מסך, טקסט, מלבן, מקלדת&#10;&#10;התיאור נוצר באופן אוטומטי">
            <a:extLst>
              <a:ext uri="{FF2B5EF4-FFF2-40B4-BE49-F238E27FC236}">
                <a16:creationId xmlns:a16="http://schemas.microsoft.com/office/drawing/2014/main" id="{52722701-C847-6A45-BE87-5DABCEA5A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3" y="1377388"/>
            <a:ext cx="4095063" cy="2607291"/>
          </a:xfrm>
          <a:prstGeom prst="rect">
            <a:avLst/>
          </a:prstGeom>
        </p:spPr>
      </p:pic>
      <p:sp>
        <p:nvSpPr>
          <p:cNvPr id="8" name="חץ: שמאלה 7">
            <a:extLst>
              <a:ext uri="{FF2B5EF4-FFF2-40B4-BE49-F238E27FC236}">
                <a16:creationId xmlns:a16="http://schemas.microsoft.com/office/drawing/2014/main" id="{4F64A22A-4C03-F254-2FB4-3CEC3246B356}"/>
              </a:ext>
            </a:extLst>
          </p:cNvPr>
          <p:cNvSpPr/>
          <p:nvPr/>
        </p:nvSpPr>
        <p:spPr>
          <a:xfrm>
            <a:off x="5239491" y="2316215"/>
            <a:ext cx="1400482" cy="7296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תמונה 9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D8E0CFC0-2680-5ED1-65F7-7BAF3565F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19" y="1377387"/>
            <a:ext cx="4410114" cy="2607291"/>
          </a:xfrm>
          <a:prstGeom prst="rect">
            <a:avLst/>
          </a:prstGeom>
        </p:spPr>
      </p:pic>
      <p:pic>
        <p:nvPicPr>
          <p:cNvPr id="12" name="תמונה 11" descr="תמונה שמכילה טקסט, צילום מסך, גופן, תוכנה">
            <a:extLst>
              <a:ext uri="{FF2B5EF4-FFF2-40B4-BE49-F238E27FC236}">
                <a16:creationId xmlns:a16="http://schemas.microsoft.com/office/drawing/2014/main" id="{2F2A3481-1503-14DD-ED12-DD6B48D73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26" y="4176966"/>
            <a:ext cx="4210887" cy="26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7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5E61F-C20E-84C8-C5D2-B55A1CC9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3683260B-125D-66F4-8AB6-0688DAE3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801" y="371836"/>
            <a:ext cx="5084398" cy="72963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טבלת עמידה בדרישות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pic>
        <p:nvPicPr>
          <p:cNvPr id="6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AC1B0703-85BD-4C9F-21F3-C33F9C9CE4E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F2D0A914-3955-BC12-0D37-CADF041A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43921"/>
              </p:ext>
            </p:extLst>
          </p:nvPr>
        </p:nvGraphicFramePr>
        <p:xfrm>
          <a:off x="2176509" y="1432517"/>
          <a:ext cx="7838982" cy="51494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41899">
                  <a:extLst>
                    <a:ext uri="{9D8B030D-6E8A-4147-A177-3AD203B41FA5}">
                      <a16:colId xmlns:a16="http://schemas.microsoft.com/office/drawing/2014/main" val="973588586"/>
                    </a:ext>
                  </a:extLst>
                </a:gridCol>
                <a:gridCol w="6161103">
                  <a:extLst>
                    <a:ext uri="{9D8B030D-6E8A-4147-A177-3AD203B41FA5}">
                      <a16:colId xmlns:a16="http://schemas.microsoft.com/office/drawing/2014/main" val="1295388445"/>
                    </a:ext>
                  </a:extLst>
                </a:gridCol>
                <a:gridCol w="835980">
                  <a:extLst>
                    <a:ext uri="{9D8B030D-6E8A-4147-A177-3AD203B41FA5}">
                      <a16:colId xmlns:a16="http://schemas.microsoft.com/office/drawing/2014/main" val="1341999401"/>
                    </a:ext>
                  </a:extLst>
                </a:gridCol>
              </a:tblGrid>
              <a:tr h="365556"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ביצוע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דרישות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051835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כתיבת הצעת פרויקט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137399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שיקולי תכנון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69140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למידה על זיהוי ברקוד ופיענוחו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0707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כתיבת אלגוריתם לזיהוי מספר ברקוד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36124"/>
                  </a:ext>
                </a:extLst>
              </a:tr>
              <a:tr h="37110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הכרת מסך המגע ב-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50551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מימוש חיישן משקל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39441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כתיבת ממשק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</a:t>
                      </a:r>
                      <a:r>
                        <a:rPr lang="he-IL" sz="1600" dirty="0">
                          <a:effectLst/>
                        </a:rPr>
                        <a:t> למשתמש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35421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תכנון התקשורת בין המערכות ומימושה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73522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למידה על רכיב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RFID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601539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he-IL" sz="1600" dirty="0">
                          <a:effectLst/>
                          <a:cs typeface="+mn-cs"/>
                        </a:rPr>
                        <a:t>תכנון מערכת השמעה ע"י רמקול 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25233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אינטגרציה של כל המערכות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31553"/>
                  </a:ext>
                </a:extLst>
              </a:tr>
              <a:tr h="39166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בדיקת המערכת בתנאים שונים, איתור תקלות ותיקונן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82499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בוצע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dirty="0">
                          <a:effectLst/>
                        </a:rPr>
                        <a:t>כתיבת ספר פרויקט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49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90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D4BC26-F02B-0311-9D3D-E0E6A5A2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926" y="2811980"/>
            <a:ext cx="6718148" cy="1234039"/>
          </a:xfr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rtl="1"/>
            <a:r>
              <a:rPr lang="he-IL" sz="6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תודה על ההקשבה</a:t>
            </a:r>
            <a:endParaRPr lang="en-US" sz="6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3D2BB8-ED85-5F11-528E-BB5BDB6B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650DDA88-BC4A-6DAB-5D19-CF9FA785CE7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228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0FB5F64-9283-129F-CE5D-1469A541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D98016EB-F0BE-BE00-E649-18620293C994}"/>
              </a:ext>
            </a:extLst>
          </p:cNvPr>
          <p:cNvSpPr txBox="1">
            <a:spLocks/>
          </p:cNvSpPr>
          <p:nvPr/>
        </p:nvSpPr>
        <p:spPr>
          <a:xfrm>
            <a:off x="3496159" y="1980279"/>
            <a:ext cx="980599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98395BA-2FCD-3701-5D7D-EEF190EC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" y="1231640"/>
            <a:ext cx="5994932" cy="562636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BAF7FF9-4E55-37A9-DFD9-C2DED1DD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31" y="1231641"/>
            <a:ext cx="5776893" cy="5626359"/>
          </a:xfrm>
          <a:prstGeom prst="rect">
            <a:avLst/>
          </a:prstGeom>
        </p:spPr>
      </p:pic>
      <p:sp>
        <p:nvSpPr>
          <p:cNvPr id="13" name="כותרת 1">
            <a:extLst>
              <a:ext uri="{FF2B5EF4-FFF2-40B4-BE49-F238E27FC236}">
                <a16:creationId xmlns:a16="http://schemas.microsoft.com/office/drawing/2014/main" id="{35D036EA-199D-519B-CC58-3C580CDC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060" y="184583"/>
            <a:ext cx="3029879" cy="72963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דפי נתונים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pic>
        <p:nvPicPr>
          <p:cNvPr id="14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8D0AE5B4-8EC0-F859-37AB-D0303751E287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795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98C950-D906-CB1A-3BF3-A0989A96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79" y="248983"/>
            <a:ext cx="3654641" cy="86117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rtl="1"/>
            <a:r>
              <a:rPr lang="he-IL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מטרת הפרויקט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0CE248-1CEA-3650-99AD-39E0AE542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247" y="1323023"/>
            <a:ext cx="8946541" cy="1684581"/>
          </a:xfrm>
        </p:spPr>
        <p:txBody>
          <a:bodyPr/>
          <a:lstStyle/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מטרת הפרויקט היא לבטל את זמני ההמתנה בקופות התשלום בסופרמרקטים השונים ולשפר את חווית הקנייה של הלקוח.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ייעול תהליך הקנייה הן עבור הלקוח והן עבור רשתות הסופרמרקטים.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הפחתת השימוש בקופאיות ובעמדות תשלום עצמיות.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B44E4D2-8B09-6F55-AB04-2F7613E2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4" y="3850396"/>
            <a:ext cx="5464569" cy="2947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253A06E-2B59-93F8-ACA6-E57702BF74A0}"/>
              </a:ext>
            </a:extLst>
          </p:cNvPr>
          <p:cNvSpPr txBox="1"/>
          <p:nvPr/>
        </p:nvSpPr>
        <p:spPr>
          <a:xfrm>
            <a:off x="3992505" y="3246127"/>
            <a:ext cx="4472026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e-IL" sz="2800" b="1" dirty="0">
                <a:solidFill>
                  <a:schemeClr val="accent5">
                    <a:lumMod val="50000"/>
                  </a:schemeClr>
                </a:solidFill>
              </a:rPr>
              <a:t>כיצד ניתן למנוע את התורים הארוכים בקופות התשלום?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A228C1-ACBB-62F3-7D33-4A4E8699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F391AC18-C03F-7CD9-F60B-54D3B0503C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15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39529F2-A398-C42B-0387-83A4CAFB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5" y="3225054"/>
            <a:ext cx="7168685" cy="354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A13F5599-188E-FCF2-9363-C3DF5E69F93A}"/>
              </a:ext>
            </a:extLst>
          </p:cNvPr>
          <p:cNvSpPr txBox="1">
            <a:spLocks/>
          </p:cNvSpPr>
          <p:nvPr/>
        </p:nvSpPr>
        <p:spPr>
          <a:xfrm>
            <a:off x="1622725" y="1630119"/>
            <a:ext cx="8946541" cy="1594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עגלה חכמה שתאפשר ללקוח לשלם בכרטיס אשראי ללא המתנה בקופות התשלום.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מוצרים בעלי ברקוד באמצעות מצלמה.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שקילת מוצרים ללא ברקוד ובכך למנוע את השימוש בעמדות השקילה המשותפות בסופר.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כותרת 1">
            <a:extLst>
              <a:ext uri="{FF2B5EF4-FFF2-40B4-BE49-F238E27FC236}">
                <a16:creationId xmlns:a16="http://schemas.microsoft.com/office/drawing/2014/main" id="{D805C436-06ED-D207-7BD2-20D632CF4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0253" y="477874"/>
            <a:ext cx="3011487" cy="8611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he-IL" b="1" dirty="0">
                <a:solidFill>
                  <a:schemeClr val="accent5">
                    <a:lumMod val="50000"/>
                  </a:schemeClr>
                </a:solidFill>
              </a:rPr>
              <a:t>פתרון הבעיה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8A45B0A-D25E-B052-45A2-FC1B0C4F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F466D6AE-EF84-14F4-0F43-D8049F1709F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0962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מלבן 114">
            <a:extLst>
              <a:ext uri="{FF2B5EF4-FFF2-40B4-BE49-F238E27FC236}">
                <a16:creationId xmlns:a16="http://schemas.microsoft.com/office/drawing/2014/main" id="{A64BF7B1-B7A7-A323-030D-991AC1372411}"/>
              </a:ext>
            </a:extLst>
          </p:cNvPr>
          <p:cNvSpPr/>
          <p:nvPr/>
        </p:nvSpPr>
        <p:spPr>
          <a:xfrm>
            <a:off x="1783976" y="4491318"/>
            <a:ext cx="923365" cy="382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תמונה 107">
            <a:extLst>
              <a:ext uri="{FF2B5EF4-FFF2-40B4-BE49-F238E27FC236}">
                <a16:creationId xmlns:a16="http://schemas.microsoft.com/office/drawing/2014/main" id="{8C8E8738-9DFA-E329-AC4E-E412FE6F1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2" t="5213" r="1431" b="2143"/>
          <a:stretch/>
        </p:blipFill>
        <p:spPr>
          <a:xfrm>
            <a:off x="2194139" y="1648107"/>
            <a:ext cx="8324546" cy="4109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1" name="כותרת 1">
            <a:extLst>
              <a:ext uri="{FF2B5EF4-FFF2-40B4-BE49-F238E27FC236}">
                <a16:creationId xmlns:a16="http://schemas.microsoft.com/office/drawing/2014/main" id="{044E18A2-BE41-02DE-C65F-03C23CE0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679" y="433285"/>
            <a:ext cx="3654641" cy="86117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rtl="1"/>
            <a:r>
              <a:rPr lang="he-IL" b="1" dirty="0">
                <a:solidFill>
                  <a:schemeClr val="accent5">
                    <a:lumMod val="50000"/>
                  </a:schemeClr>
                </a:solidFill>
                <a:cs typeface="+mn-cs"/>
              </a:rPr>
              <a:t>תרשים מלבנים</a:t>
            </a:r>
            <a:endParaRPr lang="en-US" b="1" dirty="0">
              <a:solidFill>
                <a:schemeClr val="accent5">
                  <a:lumMod val="50000"/>
                </a:schemeClr>
              </a:solidFill>
              <a:cs typeface="+mn-cs"/>
            </a:endParaRPr>
          </a:p>
        </p:txBody>
      </p:sp>
      <p:sp>
        <p:nvSpPr>
          <p:cNvPr id="116" name="מלבן 115">
            <a:hlinkClick r:id="rId3" action="ppaction://hlinksldjump"/>
            <a:extLst>
              <a:ext uri="{FF2B5EF4-FFF2-40B4-BE49-F238E27FC236}">
                <a16:creationId xmlns:a16="http://schemas.microsoft.com/office/drawing/2014/main" id="{5AA69E96-3FC2-7453-DF9D-16C6535F4F18}"/>
              </a:ext>
            </a:extLst>
          </p:cNvPr>
          <p:cNvSpPr>
            <a:spLocks/>
          </p:cNvSpPr>
          <p:nvPr/>
        </p:nvSpPr>
        <p:spPr>
          <a:xfrm>
            <a:off x="2245658" y="4043119"/>
            <a:ext cx="1784611" cy="382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מלבן 116">
            <a:hlinkClick r:id="rId4" action="ppaction://hlinksldjump"/>
            <a:extLst>
              <a:ext uri="{FF2B5EF4-FFF2-40B4-BE49-F238E27FC236}">
                <a16:creationId xmlns:a16="http://schemas.microsoft.com/office/drawing/2014/main" id="{A4C88AEC-67F1-5D0C-F66C-77A9F8989B0B}"/>
              </a:ext>
            </a:extLst>
          </p:cNvPr>
          <p:cNvSpPr/>
          <p:nvPr/>
        </p:nvSpPr>
        <p:spPr>
          <a:xfrm>
            <a:off x="6591049" y="5252675"/>
            <a:ext cx="1174376" cy="43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מלבן 117">
            <a:hlinkClick r:id="rId5" action="ppaction://hlinksldjump"/>
            <a:extLst>
              <a:ext uri="{FF2B5EF4-FFF2-40B4-BE49-F238E27FC236}">
                <a16:creationId xmlns:a16="http://schemas.microsoft.com/office/drawing/2014/main" id="{533E9E66-15C8-D427-B403-5DEFC13DED45}"/>
              </a:ext>
            </a:extLst>
          </p:cNvPr>
          <p:cNvSpPr/>
          <p:nvPr/>
        </p:nvSpPr>
        <p:spPr>
          <a:xfrm>
            <a:off x="4842179" y="5209893"/>
            <a:ext cx="1236954" cy="430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17B9855-C1D1-8E02-AA63-BCAD6921641C}"/>
              </a:ext>
            </a:extLst>
          </p:cNvPr>
          <p:cNvSpPr/>
          <p:nvPr/>
        </p:nvSpPr>
        <p:spPr>
          <a:xfrm>
            <a:off x="4733365" y="2024109"/>
            <a:ext cx="877322" cy="86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13B9AC6-5D48-8851-2976-ADFC27F10CEA}"/>
              </a:ext>
            </a:extLst>
          </p:cNvPr>
          <p:cNvSpPr/>
          <p:nvPr/>
        </p:nvSpPr>
        <p:spPr>
          <a:xfrm>
            <a:off x="6178858" y="2432482"/>
            <a:ext cx="1012055" cy="45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D7B5799-E13C-3384-B8F3-8267F8B2DAD6}"/>
              </a:ext>
            </a:extLst>
          </p:cNvPr>
          <p:cNvSpPr/>
          <p:nvPr/>
        </p:nvSpPr>
        <p:spPr>
          <a:xfrm>
            <a:off x="4598634" y="2024109"/>
            <a:ext cx="1084990" cy="86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4D4F8D8-0891-064E-B088-D455D570AC5E}"/>
              </a:ext>
            </a:extLst>
          </p:cNvPr>
          <p:cNvSpPr/>
          <p:nvPr/>
        </p:nvSpPr>
        <p:spPr>
          <a:xfrm>
            <a:off x="6178858" y="2432482"/>
            <a:ext cx="1012055" cy="452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hlinkClick r:id="rId6" action="ppaction://hlinksldjump"/>
            <a:extLst>
              <a:ext uri="{FF2B5EF4-FFF2-40B4-BE49-F238E27FC236}">
                <a16:creationId xmlns:a16="http://schemas.microsoft.com/office/drawing/2014/main" id="{E932C1C7-95FD-6CAC-D7E4-541F3EAB52BF}"/>
              </a:ext>
            </a:extLst>
          </p:cNvPr>
          <p:cNvSpPr/>
          <p:nvPr/>
        </p:nvSpPr>
        <p:spPr>
          <a:xfrm>
            <a:off x="4733366" y="1733734"/>
            <a:ext cx="1360422" cy="9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hlinkClick r:id="rId7" action="ppaction://hlinksldjump"/>
            <a:extLst>
              <a:ext uri="{FF2B5EF4-FFF2-40B4-BE49-F238E27FC236}">
                <a16:creationId xmlns:a16="http://schemas.microsoft.com/office/drawing/2014/main" id="{3900228D-B3AC-4C6F-84CD-C33C3ECF682E}"/>
              </a:ext>
            </a:extLst>
          </p:cNvPr>
          <p:cNvSpPr/>
          <p:nvPr/>
        </p:nvSpPr>
        <p:spPr>
          <a:xfrm>
            <a:off x="6378719" y="2197603"/>
            <a:ext cx="1094913" cy="46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5E6F09FE-4F57-E496-7491-15D6010D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46D57BBA-D187-1A12-F9E7-1634AFBADD0A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DD3BDF98-429B-924A-E69C-2938C3FFBB3C}"/>
              </a:ext>
            </a:extLst>
          </p:cNvPr>
          <p:cNvSpPr/>
          <p:nvPr/>
        </p:nvSpPr>
        <p:spPr>
          <a:xfrm>
            <a:off x="8797770" y="3428999"/>
            <a:ext cx="1554769" cy="47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6FD179D-36B8-76CE-D4E4-E6CABDA87E7C}"/>
              </a:ext>
            </a:extLst>
          </p:cNvPr>
          <p:cNvSpPr/>
          <p:nvPr/>
        </p:nvSpPr>
        <p:spPr>
          <a:xfrm>
            <a:off x="8797770" y="3428999"/>
            <a:ext cx="1554769" cy="477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7">
            <a:hlinkClick r:id="rId9" action="ppaction://hlinksldjump"/>
            <a:extLst>
              <a:ext uri="{FF2B5EF4-FFF2-40B4-BE49-F238E27FC236}">
                <a16:creationId xmlns:a16="http://schemas.microsoft.com/office/drawing/2014/main" id="{B2A34E4B-67C5-F2BA-A380-5336FA9A76AB}"/>
              </a:ext>
            </a:extLst>
          </p:cNvPr>
          <p:cNvSpPr/>
          <p:nvPr/>
        </p:nvSpPr>
        <p:spPr>
          <a:xfrm>
            <a:off x="8797769" y="3432707"/>
            <a:ext cx="1554769" cy="46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05632B-5F46-E7A4-AD1E-23ACC747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32" y="1331259"/>
            <a:ext cx="8946541" cy="2053855"/>
          </a:xfrm>
        </p:spPr>
        <p:txBody>
          <a:bodyPr/>
          <a:lstStyle/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cs typeface="+mn-cs"/>
              </a:rPr>
              <a:t>בחרתי להשתמש במצלמת רשת בעלת רזולוציה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1920x1080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מאפשרת איכות צילום טובה ופענוח מדויק של הברקוד.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נוחות – מצלמה קלה לתכנות ומאפשרת מספר זוויות צילום שונות.</a:t>
            </a:r>
          </a:p>
          <a:p>
            <a:pPr algn="r" rtl="1"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חסרון – רזולוציה גבוהה זו מגדילה את זמן עיבוד התמונה ב-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Time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אך שומרת על ביצועים טובים מבחינת הלקוח.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לחצן פעולה: חזרה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29F78B2-D221-CCC3-463C-9DA1EA49D47E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274AB1F-6B9A-CF9B-B061-7E4F91E9CD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9" t="6500" r="5067" b="2613"/>
          <a:stretch/>
        </p:blipFill>
        <p:spPr>
          <a:xfrm>
            <a:off x="942392" y="3472886"/>
            <a:ext cx="5825961" cy="3283382"/>
          </a:xfrm>
          <a:prstGeom prst="rect">
            <a:avLst/>
          </a:prstGeom>
        </p:spPr>
      </p:pic>
      <p:sp>
        <p:nvSpPr>
          <p:cNvPr id="10" name="כותרת 1">
            <a:extLst>
              <a:ext uri="{FF2B5EF4-FFF2-40B4-BE49-F238E27FC236}">
                <a16:creationId xmlns:a16="http://schemas.microsoft.com/office/drawing/2014/main" id="{5B9BD1EF-7F29-FBA5-3091-0033FEED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172" y="295729"/>
            <a:ext cx="1856662" cy="7589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מצלמה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32A47F-7DA5-EA4E-BF8B-A90A0234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3527594A-8558-F230-301C-3C54B4FD214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205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03A29EBB-F424-672F-2B35-FC6011F09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29685" y="430565"/>
            <a:ext cx="4732625" cy="758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מכלול חיישן המשקל</a:t>
            </a:r>
            <a:br>
              <a:rPr lang="he-IL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לחצן פעולה: חזרה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F880AEB-3C84-A31E-B53F-42CA2056BFF6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ציין מיקום תוכן 2">
                <a:extLst>
                  <a:ext uri="{FF2B5EF4-FFF2-40B4-BE49-F238E27FC236}">
                    <a16:creationId xmlns:a16="http://schemas.microsoft.com/office/drawing/2014/main" id="{D1790455-DD30-BE70-AD33-0AC239EF4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2396" y="1510070"/>
                <a:ext cx="6698118" cy="3918577"/>
              </a:xfrm>
            </p:spPr>
            <p:txBody>
              <a:bodyPr>
                <a:noAutofit/>
              </a:bodyPr>
              <a:lstStyle/>
              <a:p>
                <a:pPr algn="r" rtl="1">
                  <a:lnSpc>
                    <a:spcPct val="120000"/>
                  </a:lnSpc>
                  <a:buClr>
                    <a:schemeClr val="accent3">
                      <a:lumMod val="40000"/>
                      <a:lumOff val="60000"/>
                    </a:schemeClr>
                  </a:buClr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תכננתי חיישן משקל מסוג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Strain Gauge Load Cell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אשר ממיר כוח לאות חשמלי.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מתח הזנה –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5 [V]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r" rtl="1">
                  <a:lnSpc>
                    <a:spcPct val="120000"/>
                  </a:lnSpc>
                  <a:buClr>
                    <a:schemeClr val="accent3">
                      <a:lumMod val="40000"/>
                      <a:lumOff val="60000"/>
                    </a:schemeClr>
                  </a:buClr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כאשר החיישן נמתח, שטח הפנים שלו קטן ולכן ההתנגדות שלו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גדלה לפי נוסחה: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r" rtl="1">
                  <a:lnSpc>
                    <a:spcPct val="120000"/>
                  </a:lnSpc>
                  <a:buClr>
                    <a:schemeClr val="accent3">
                      <a:lumMod val="40000"/>
                      <a:lumOff val="60000"/>
                    </a:schemeClr>
                  </a:buClr>
                </a:pP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ל-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Load Cell 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חיברתי רכיב בשם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HX711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שתפקידו להגביר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את האות החשמלי ולהמיר אותו לאות דיגיטלי ע"י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A\D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בעל 24 סיביות, כלומר בעל רזולוציה של 24^2 ערכים שונים,</a:t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רזולוציה גבוהה זו מאפשרת דיוק במדידת המשקל של כל מוצר.</a:t>
                </a:r>
              </a:p>
            </p:txBody>
          </p:sp>
        </mc:Choice>
        <mc:Fallback xmlns="">
          <p:sp>
            <p:nvSpPr>
              <p:cNvPr id="11" name="מציין מיקום תוכן 2">
                <a:extLst>
                  <a:ext uri="{FF2B5EF4-FFF2-40B4-BE49-F238E27FC236}">
                    <a16:creationId xmlns:a16="http://schemas.microsoft.com/office/drawing/2014/main" id="{D1790455-DD30-BE70-AD33-0AC239EF4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2396" y="1510070"/>
                <a:ext cx="6698118" cy="3918577"/>
              </a:xfrm>
              <a:blipFill>
                <a:blip r:embed="rId4"/>
                <a:stretch>
                  <a:fillRect t="-156" r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55FD324-0007-A3B3-E395-47C2AAF5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077C2EC1-5873-D65C-EC52-8FB8F18E11F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0C55EA51-EF30-74FE-906C-D652A1F0A0DC}"/>
              </a:ext>
            </a:extLst>
          </p:cNvPr>
          <p:cNvCxnSpPr/>
          <p:nvPr/>
        </p:nvCxnSpPr>
        <p:spPr>
          <a:xfrm flipH="1">
            <a:off x="8894445" y="6995160"/>
            <a:ext cx="436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תמונה 5">
            <a:extLst>
              <a:ext uri="{FF2B5EF4-FFF2-40B4-BE49-F238E27FC236}">
                <a16:creationId xmlns:a16="http://schemas.microsoft.com/office/drawing/2014/main" id="{A0522661-4A33-6AE4-F85F-66E45D2963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201" t="8097" r="6172"/>
          <a:stretch/>
        </p:blipFill>
        <p:spPr>
          <a:xfrm>
            <a:off x="0" y="1755479"/>
            <a:ext cx="5263304" cy="35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1">
            <a:extLst>
              <a:ext uri="{FF2B5EF4-FFF2-40B4-BE49-F238E27FC236}">
                <a16:creationId xmlns:a16="http://schemas.microsoft.com/office/drawing/2014/main" id="{03A29EBB-F424-672F-2B35-FC6011F09B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29684" y="333783"/>
            <a:ext cx="4732625" cy="758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מכלול חיישן המשקל</a:t>
            </a:r>
            <a:br>
              <a:rPr lang="he-IL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לחצן פעולה: חזרה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F880AEB-3C84-A31E-B53F-42CA2056BFF6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ציין מיקום תוכן 2">
            <a:extLst>
              <a:ext uri="{FF2B5EF4-FFF2-40B4-BE49-F238E27FC236}">
                <a16:creationId xmlns:a16="http://schemas.microsoft.com/office/drawing/2014/main" id="{D1790455-DD30-BE70-AD33-0AC239EF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866" y="1249288"/>
            <a:ext cx="8288258" cy="1567104"/>
          </a:xfrm>
        </p:spPr>
        <p:txBody>
          <a:bodyPr>
            <a:noAutofit/>
          </a:bodyPr>
          <a:lstStyle/>
          <a:p>
            <a:pPr algn="r" rtl="1">
              <a:lnSpc>
                <a:spcPct val="120000"/>
              </a:lnSpc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צריכת הזרם המקסימלית של הרכיב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HX711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היא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1.5 [mA]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20000"/>
              </a:lnSpc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טווח העבודה של חיישן המשקל הינו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0-5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ק"ג.</a:t>
            </a:r>
          </a:p>
          <a:p>
            <a:pPr algn="r" rtl="1">
              <a:lnSpc>
                <a:spcPct val="120000"/>
              </a:lnSpc>
              <a:buClr>
                <a:schemeClr val="accent3">
                  <a:lumMod val="40000"/>
                  <a:lumOff val="60000"/>
                </a:schemeClr>
              </a:buClr>
            </a:pPr>
            <a:r>
              <a:rPr lang="en-US" dirty="0">
                <a:cs typeface="+mn-cs"/>
              </a:rPr>
              <a:t>A+,A-</a:t>
            </a:r>
            <a:r>
              <a:rPr lang="he-IL" dirty="0">
                <a:cs typeface="+mn-cs"/>
              </a:rPr>
              <a:t> הם ההדקים שמודדים את הפרש המתח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</a:t>
            </a:r>
            <a:r>
              <a:rPr lang="he-IL" dirty="0">
                <a:cs typeface="+mn-cs"/>
              </a:rPr>
              <a:t> </a:t>
            </a:r>
            <a:r>
              <a:rPr lang="he-IL">
                <a:cs typeface="+mn-cs"/>
              </a:rPr>
              <a:t>בגשר וויסטון.</a:t>
            </a:r>
            <a:endParaRPr lang="he-IL" dirty="0">
              <a:cs typeface="+mn-cs"/>
            </a:endParaRPr>
          </a:p>
          <a:p>
            <a:pPr marL="0" indent="0" algn="r" rtl="1">
              <a:lnSpc>
                <a:spcPct val="120000"/>
              </a:lnSpc>
              <a:buClr>
                <a:schemeClr val="accent3">
                  <a:lumMod val="40000"/>
                  <a:lumOff val="60000"/>
                </a:schemeClr>
              </a:buClr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B2DEE69-64E3-5155-09A7-AD0A7C61F4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0" r="5247"/>
          <a:stretch/>
        </p:blipFill>
        <p:spPr>
          <a:xfrm>
            <a:off x="2314290" y="2972989"/>
            <a:ext cx="7563411" cy="3801035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9439A8F-AB05-D820-F080-210B182F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D8539EA4-27D1-222A-6662-D8B1B094108A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5541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04CA2452-59C5-8E60-EB46-5D495EF3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900" y="401498"/>
            <a:ext cx="5666200" cy="7201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מכלול זיהוי כרטיס אשראי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F63FBC15-8E63-4422-F9E1-F397FCD8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05" y="1544715"/>
            <a:ext cx="6184089" cy="5078388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50000"/>
              </a:lnSpc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מכלול זה מורכב מרכיב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RFID-RC522 Reader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אשר מתוכנן ליצור שדה אלקטרו-מגנטי בתדר של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MHz]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] 13.56 וזהו תדר העבודה של הרכיב.</a:t>
            </a:r>
          </a:p>
          <a:p>
            <a:pPr algn="r" rtl="1">
              <a:lnSpc>
                <a:spcPct val="150000"/>
              </a:lnSpc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כאשר תג מסוג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מצוי בטווח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הרכיב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RFID-RC522 Reader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עקב השראות הדדית נוצר מתח בסליל האנטנה של התג שמשמש כספק כוח לתג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שבפרויקט זה מדמה כרטיס אשראי, כעת, התג מתחיל לשדר נתונים באופן סדרתי אל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RFID-RC522 Reader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והוא קורא את מידע התג.</a:t>
            </a:r>
          </a:p>
          <a:p>
            <a:pPr algn="r" rtl="1">
              <a:lnSpc>
                <a:spcPct val="150000"/>
              </a:lnSpc>
              <a:buClr>
                <a:schemeClr val="accent3">
                  <a:lumMod val="40000"/>
                  <a:lumOff val="60000"/>
                </a:schemeClr>
              </a:buClr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לפי דפי הנתונים: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זרמי עבודה: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13~26 [mA]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מתחי אספקה: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2.5~3.3 [V]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5251332-00E6-F258-E335-A71E11709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5" t="6278" r="10425" b="623"/>
          <a:stretch/>
        </p:blipFill>
        <p:spPr>
          <a:xfrm>
            <a:off x="211105" y="1695636"/>
            <a:ext cx="5666200" cy="44007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לחצן פעולה: חזרה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DE1D38D-E27D-080D-F921-8E9943ECEE17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B0930EB0-A634-FCA6-5AE5-45641715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D0ED3055-3CBB-93B6-3609-208492BB28B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9620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FA879-937F-A50F-BDB9-3615CDDD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634" y="261958"/>
            <a:ext cx="2220729" cy="71913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he-IL" b="1" dirty="0">
                <a:solidFill>
                  <a:schemeClr val="accent5">
                    <a:lumMod val="50000"/>
                  </a:schemeClr>
                </a:solidFill>
                <a:ea typeface="Calibri" panose="020F0502020204030204" pitchFamily="34" charset="0"/>
              </a:rPr>
              <a:t>מסך מגע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6A0E51-5BBA-6093-70ED-EA3C9674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05" y="1260361"/>
            <a:ext cx="11675998" cy="1917845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בחרתי במסך מגע בגודל 7 אינץ' על מנת לאפשר ללקוח לתקשר עם המערכת באמצעות אפליקציה ייעודית שנכתבה עבור הפרויקט.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בין המסך לבקר יש שימוש בפרוטוקול תקשורת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שהוא אפיק תקשורת טורי סינכרוני, המאפשר למספר רכיבים לתקשר זה עם זה באמצעות שני חוטים בלבד: קו נתונים טורי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SDA)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 וקו שעון טורי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SCL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רזולוציית המסך: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800x480p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לחצן פעולה: חזרה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60F3519-B21B-9A0F-9BA6-592FABD2A3FD}"/>
              </a:ext>
            </a:extLst>
          </p:cNvPr>
          <p:cNvSpPr/>
          <p:nvPr/>
        </p:nvSpPr>
        <p:spPr>
          <a:xfrm>
            <a:off x="211105" y="6472183"/>
            <a:ext cx="435006" cy="301841"/>
          </a:xfrm>
          <a:prstGeom prst="actionButtonReturn">
            <a:avLst/>
          </a:prstGeom>
          <a:gradFill>
            <a:gsLst>
              <a:gs pos="0">
                <a:schemeClr val="accent3">
                  <a:tint val="64000"/>
                  <a:lumMod val="118000"/>
                </a:schemeClr>
              </a:gs>
              <a:gs pos="100000">
                <a:schemeClr val="accent3">
                  <a:tint val="92000"/>
                  <a:alpha val="100000"/>
                  <a:lumMod val="11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CEE40B1-B695-F260-CC23-466A0F70C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5" t="11925" r="14773" b="10371"/>
          <a:stretch/>
        </p:blipFill>
        <p:spPr bwMode="auto">
          <a:xfrm>
            <a:off x="1674264" y="2998795"/>
            <a:ext cx="3472502" cy="38129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B0BD216-AAF6-02FE-5881-0EDC1F65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2.png" descr="המכללה האקדמית להנדסה אורט בראודה - לדף הבית">
            <a:extLst>
              <a:ext uri="{FF2B5EF4-FFF2-40B4-BE49-F238E27FC236}">
                <a16:creationId xmlns:a16="http://schemas.microsoft.com/office/drawing/2014/main" id="{2415FED9-C41A-1977-F4A0-7EF6907C65B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1021" y="63883"/>
            <a:ext cx="1856662" cy="539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475691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867</Words>
  <Application>Microsoft Office PowerPoint</Application>
  <PresentationFormat>מסך רחב</PresentationFormat>
  <Paragraphs>127</Paragraphs>
  <Slides>17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17</vt:i4>
      </vt:variant>
    </vt:vector>
  </HeadingPairs>
  <TitlesOfParts>
    <vt:vector size="26" baseType="lpstr">
      <vt:lpstr>Aptos</vt:lpstr>
      <vt:lpstr>Arial</vt:lpstr>
      <vt:lpstr>Calibri</vt:lpstr>
      <vt:lpstr>Cambria Math</vt:lpstr>
      <vt:lpstr>Century Gothic</vt:lpstr>
      <vt:lpstr>David</vt:lpstr>
      <vt:lpstr>Wingdings 3</vt:lpstr>
      <vt:lpstr>BrushVTI</vt:lpstr>
      <vt:lpstr>יונים</vt:lpstr>
      <vt:lpstr>מצגת של PowerPoint‏</vt:lpstr>
      <vt:lpstr>מטרת הפרויקט</vt:lpstr>
      <vt:lpstr>פתרון הבעיה</vt:lpstr>
      <vt:lpstr>תרשים מלבנים</vt:lpstr>
      <vt:lpstr>מצלמה</vt:lpstr>
      <vt:lpstr>מכלול חיישן המשקל </vt:lpstr>
      <vt:lpstr>מכלול חיישן המשקל </vt:lpstr>
      <vt:lpstr>מכלול זיהוי כרטיס אשראי</vt:lpstr>
      <vt:lpstr>מסך מגע </vt:lpstr>
      <vt:lpstr>Bluetoothרמקול  </vt:lpstr>
      <vt:lpstr>המחשב הראשי  </vt:lpstr>
      <vt:lpstr>תרשים זרימה כלל מערכתי</vt:lpstr>
      <vt:lpstr>תרשים זרימה מערכת העגלה</vt:lpstr>
      <vt:lpstr>ממשק המשתמש</vt:lpstr>
      <vt:lpstr>טבלת עמידה בדרישות</vt:lpstr>
      <vt:lpstr>תודה על ההקשבה</vt:lpstr>
      <vt:lpstr>דפי נתונים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Ben Naim</dc:creator>
  <cp:lastModifiedBy>Or Ben Naim</cp:lastModifiedBy>
  <cp:revision>175</cp:revision>
  <dcterms:created xsi:type="dcterms:W3CDTF">2024-05-03T13:03:16Z</dcterms:created>
  <dcterms:modified xsi:type="dcterms:W3CDTF">2024-06-03T13:08:36Z</dcterms:modified>
</cp:coreProperties>
</file>