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57" r:id="rId5"/>
    <p:sldId id="271" r:id="rId6"/>
    <p:sldId id="260" r:id="rId7"/>
    <p:sldId id="261" r:id="rId8"/>
    <p:sldId id="262" r:id="rId9"/>
    <p:sldId id="263" r:id="rId10"/>
    <p:sldId id="265" r:id="rId11"/>
    <p:sldId id="266" r:id="rId12"/>
    <p:sldId id="267" r:id="rId13"/>
    <p:sldId id="268" r:id="rId14"/>
    <p:sldId id="269" r:id="rId15"/>
    <p:sldId id="270" r:id="rId16"/>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7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p:cNvSpPr>
            <a:spLocks noGrp="1"/>
          </p:cNvSpPr>
          <p:nvPr>
            <p:ph type="dt" sz="half" idx="10"/>
          </p:nvPr>
        </p:nvSpPr>
        <p:spPr/>
        <p:txBody>
          <a:bodyPr/>
          <a:lstStyle/>
          <a:p>
            <a:fld id="{07B33D79-A88D-43AE-ADE6-2A31BCC21429}" type="datetimeFigureOut">
              <a:rPr lang="he-IL" smtClean="0"/>
              <a:t>כ"ב/שבט/תשפ"ב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4AAE12E-D991-4CFE-B236-D6554378BB0E}" type="slidenum">
              <a:rPr lang="he-IL" smtClean="0"/>
              <a:t>‹#›</a:t>
            </a:fld>
            <a:endParaRPr lang="he-IL"/>
          </a:p>
        </p:txBody>
      </p:sp>
    </p:spTree>
    <p:extLst>
      <p:ext uri="{BB962C8B-B14F-4D97-AF65-F5344CB8AC3E}">
        <p14:creationId xmlns:p14="http://schemas.microsoft.com/office/powerpoint/2010/main" val="695172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07B33D79-A88D-43AE-ADE6-2A31BCC21429}" type="datetimeFigureOut">
              <a:rPr lang="he-IL" smtClean="0"/>
              <a:t>כ"ב/שבט/תשפ"ב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4AAE12E-D991-4CFE-B236-D6554378BB0E}" type="slidenum">
              <a:rPr lang="he-IL" smtClean="0"/>
              <a:t>‹#›</a:t>
            </a:fld>
            <a:endParaRPr lang="he-IL"/>
          </a:p>
        </p:txBody>
      </p:sp>
    </p:spTree>
    <p:extLst>
      <p:ext uri="{BB962C8B-B14F-4D97-AF65-F5344CB8AC3E}">
        <p14:creationId xmlns:p14="http://schemas.microsoft.com/office/powerpoint/2010/main" val="1873147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07B33D79-A88D-43AE-ADE6-2A31BCC21429}" type="datetimeFigureOut">
              <a:rPr lang="he-IL" smtClean="0"/>
              <a:t>כ"ב/שבט/תשפ"ב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4AAE12E-D991-4CFE-B236-D6554378BB0E}" type="slidenum">
              <a:rPr lang="he-IL" smtClean="0"/>
              <a:t>‹#›</a:t>
            </a:fld>
            <a:endParaRPr lang="he-IL"/>
          </a:p>
        </p:txBody>
      </p:sp>
    </p:spTree>
    <p:extLst>
      <p:ext uri="{BB962C8B-B14F-4D97-AF65-F5344CB8AC3E}">
        <p14:creationId xmlns:p14="http://schemas.microsoft.com/office/powerpoint/2010/main" val="3216141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07B33D79-A88D-43AE-ADE6-2A31BCC21429}" type="datetimeFigureOut">
              <a:rPr lang="he-IL" smtClean="0"/>
              <a:t>כ"ב/שבט/תשפ"ב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4AAE12E-D991-4CFE-B236-D6554378BB0E}" type="slidenum">
              <a:rPr lang="he-IL" smtClean="0"/>
              <a:t>‹#›</a:t>
            </a:fld>
            <a:endParaRPr lang="he-IL"/>
          </a:p>
        </p:txBody>
      </p:sp>
    </p:spTree>
    <p:extLst>
      <p:ext uri="{BB962C8B-B14F-4D97-AF65-F5344CB8AC3E}">
        <p14:creationId xmlns:p14="http://schemas.microsoft.com/office/powerpoint/2010/main" val="1711504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B33D79-A88D-43AE-ADE6-2A31BCC21429}" type="datetimeFigureOut">
              <a:rPr lang="he-IL" smtClean="0"/>
              <a:t>כ"ב/שבט/תשפ"ב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4AAE12E-D991-4CFE-B236-D6554378BB0E}" type="slidenum">
              <a:rPr lang="he-IL" smtClean="0"/>
              <a:t>‹#›</a:t>
            </a:fld>
            <a:endParaRPr lang="he-IL"/>
          </a:p>
        </p:txBody>
      </p:sp>
    </p:spTree>
    <p:extLst>
      <p:ext uri="{BB962C8B-B14F-4D97-AF65-F5344CB8AC3E}">
        <p14:creationId xmlns:p14="http://schemas.microsoft.com/office/powerpoint/2010/main" val="1605446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p:cNvSpPr>
            <a:spLocks noGrp="1"/>
          </p:cNvSpPr>
          <p:nvPr>
            <p:ph type="dt" sz="half" idx="10"/>
          </p:nvPr>
        </p:nvSpPr>
        <p:spPr/>
        <p:txBody>
          <a:bodyPr/>
          <a:lstStyle/>
          <a:p>
            <a:fld id="{07B33D79-A88D-43AE-ADE6-2A31BCC21429}" type="datetimeFigureOut">
              <a:rPr lang="he-IL" smtClean="0"/>
              <a:t>כ"ב/שבט/תשפ"ב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4AAE12E-D991-4CFE-B236-D6554378BB0E}" type="slidenum">
              <a:rPr lang="he-IL" smtClean="0"/>
              <a:t>‹#›</a:t>
            </a:fld>
            <a:endParaRPr lang="he-IL"/>
          </a:p>
        </p:txBody>
      </p:sp>
    </p:spTree>
    <p:extLst>
      <p:ext uri="{BB962C8B-B14F-4D97-AF65-F5344CB8AC3E}">
        <p14:creationId xmlns:p14="http://schemas.microsoft.com/office/powerpoint/2010/main" val="1311583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p:cNvSpPr>
            <a:spLocks noGrp="1"/>
          </p:cNvSpPr>
          <p:nvPr>
            <p:ph type="dt" sz="half" idx="10"/>
          </p:nvPr>
        </p:nvSpPr>
        <p:spPr/>
        <p:txBody>
          <a:bodyPr/>
          <a:lstStyle/>
          <a:p>
            <a:fld id="{07B33D79-A88D-43AE-ADE6-2A31BCC21429}" type="datetimeFigureOut">
              <a:rPr lang="he-IL" smtClean="0"/>
              <a:t>כ"ב/שבט/תשפ"ב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44AAE12E-D991-4CFE-B236-D6554378BB0E}" type="slidenum">
              <a:rPr lang="he-IL" smtClean="0"/>
              <a:t>‹#›</a:t>
            </a:fld>
            <a:endParaRPr lang="he-IL"/>
          </a:p>
        </p:txBody>
      </p:sp>
    </p:spTree>
    <p:extLst>
      <p:ext uri="{BB962C8B-B14F-4D97-AF65-F5344CB8AC3E}">
        <p14:creationId xmlns:p14="http://schemas.microsoft.com/office/powerpoint/2010/main" val="3997373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2"/>
          <p:cNvSpPr>
            <a:spLocks noGrp="1"/>
          </p:cNvSpPr>
          <p:nvPr>
            <p:ph type="dt" sz="half" idx="10"/>
          </p:nvPr>
        </p:nvSpPr>
        <p:spPr/>
        <p:txBody>
          <a:bodyPr/>
          <a:lstStyle/>
          <a:p>
            <a:fld id="{07B33D79-A88D-43AE-ADE6-2A31BCC21429}" type="datetimeFigureOut">
              <a:rPr lang="he-IL" smtClean="0"/>
              <a:t>כ"ב/שבט/תשפ"ב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44AAE12E-D991-4CFE-B236-D6554378BB0E}" type="slidenum">
              <a:rPr lang="he-IL" smtClean="0"/>
              <a:t>‹#›</a:t>
            </a:fld>
            <a:endParaRPr lang="he-IL"/>
          </a:p>
        </p:txBody>
      </p:sp>
    </p:spTree>
    <p:extLst>
      <p:ext uri="{BB962C8B-B14F-4D97-AF65-F5344CB8AC3E}">
        <p14:creationId xmlns:p14="http://schemas.microsoft.com/office/powerpoint/2010/main" val="1128829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B33D79-A88D-43AE-ADE6-2A31BCC21429}" type="datetimeFigureOut">
              <a:rPr lang="he-IL" smtClean="0"/>
              <a:t>כ"ב/שבט/תשפ"ב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44AAE12E-D991-4CFE-B236-D6554378BB0E}" type="slidenum">
              <a:rPr lang="he-IL" smtClean="0"/>
              <a:t>‹#›</a:t>
            </a:fld>
            <a:endParaRPr lang="he-IL"/>
          </a:p>
        </p:txBody>
      </p:sp>
    </p:spTree>
    <p:extLst>
      <p:ext uri="{BB962C8B-B14F-4D97-AF65-F5344CB8AC3E}">
        <p14:creationId xmlns:p14="http://schemas.microsoft.com/office/powerpoint/2010/main" val="1742430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B33D79-A88D-43AE-ADE6-2A31BCC21429}" type="datetimeFigureOut">
              <a:rPr lang="he-IL" smtClean="0"/>
              <a:t>כ"ב/שבט/תשפ"ב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4AAE12E-D991-4CFE-B236-D6554378BB0E}" type="slidenum">
              <a:rPr lang="he-IL" smtClean="0"/>
              <a:t>‹#›</a:t>
            </a:fld>
            <a:endParaRPr lang="he-IL"/>
          </a:p>
        </p:txBody>
      </p:sp>
    </p:spTree>
    <p:extLst>
      <p:ext uri="{BB962C8B-B14F-4D97-AF65-F5344CB8AC3E}">
        <p14:creationId xmlns:p14="http://schemas.microsoft.com/office/powerpoint/2010/main" val="1817104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B33D79-A88D-43AE-ADE6-2A31BCC21429}" type="datetimeFigureOut">
              <a:rPr lang="he-IL" smtClean="0"/>
              <a:t>כ"ב/שבט/תשפ"ב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4AAE12E-D991-4CFE-B236-D6554378BB0E}" type="slidenum">
              <a:rPr lang="he-IL" smtClean="0"/>
              <a:t>‹#›</a:t>
            </a:fld>
            <a:endParaRPr lang="he-IL"/>
          </a:p>
        </p:txBody>
      </p:sp>
    </p:spTree>
    <p:extLst>
      <p:ext uri="{BB962C8B-B14F-4D97-AF65-F5344CB8AC3E}">
        <p14:creationId xmlns:p14="http://schemas.microsoft.com/office/powerpoint/2010/main" val="2810497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9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B33D79-A88D-43AE-ADE6-2A31BCC21429}" type="datetimeFigureOut">
              <a:rPr lang="he-IL" smtClean="0"/>
              <a:t>כ"ב/שבט/תשפ"ב</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AAE12E-D991-4CFE-B236-D6554378BB0E}" type="slidenum">
              <a:rPr lang="he-IL" smtClean="0"/>
              <a:t>‹#›</a:t>
            </a:fld>
            <a:endParaRPr lang="he-IL"/>
          </a:p>
        </p:txBody>
      </p:sp>
    </p:spTree>
    <p:extLst>
      <p:ext uri="{BB962C8B-B14F-4D97-AF65-F5344CB8AC3E}">
        <p14:creationId xmlns:p14="http://schemas.microsoft.com/office/powerpoint/2010/main" val="1203023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lobal-warming.org/" TargetMode="External"/><Relationship Id="rId7" Type="http://schemas.openxmlformats.org/officeDocument/2006/relationships/hyperlink" Target="https://www.methanelevels.org/" TargetMode="External"/><Relationship Id="rId2" Type="http://schemas.openxmlformats.org/officeDocument/2006/relationships/hyperlink" Target="https://www.ncdc.noaa.gov/cag/global/time-series/globe/land_ocean/all/12/1880-2021" TargetMode="External"/><Relationship Id="rId1" Type="http://schemas.openxmlformats.org/officeDocument/2006/relationships/slideLayout" Target="../slideLayouts/slideLayout2.xml"/><Relationship Id="rId6" Type="http://schemas.openxmlformats.org/officeDocument/2006/relationships/hyperlink" Target="https://www.temperaturerecord.org/" TargetMode="External"/><Relationship Id="rId5" Type="http://schemas.openxmlformats.org/officeDocument/2006/relationships/hyperlink" Target="https://www.n2olevels.org/" TargetMode="External"/><Relationship Id="rId4" Type="http://schemas.openxmlformats.org/officeDocument/2006/relationships/hyperlink" Target="https://www.co2levels.org/"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782" y="-115310"/>
            <a:ext cx="9144000" cy="2387600"/>
          </a:xfrm>
        </p:spPr>
        <p:txBody>
          <a:bodyPr/>
          <a:lstStyle/>
          <a:p>
            <a:r>
              <a:rPr lang="he-IL" dirty="0"/>
              <a:t>חיזוי טמפרטורה </a:t>
            </a:r>
          </a:p>
        </p:txBody>
      </p:sp>
      <p:sp>
        <p:nvSpPr>
          <p:cNvPr id="3" name="Subtitle 2"/>
          <p:cNvSpPr>
            <a:spLocks noGrp="1"/>
          </p:cNvSpPr>
          <p:nvPr>
            <p:ph type="subTitle" idx="1"/>
          </p:nvPr>
        </p:nvSpPr>
        <p:spPr>
          <a:xfrm>
            <a:off x="1588655" y="4562620"/>
            <a:ext cx="9144000" cy="1655762"/>
          </a:xfrm>
        </p:spPr>
        <p:txBody>
          <a:bodyPr>
            <a:normAutofit/>
          </a:bodyPr>
          <a:lstStyle/>
          <a:p>
            <a:endParaRPr lang="en-US" dirty="0"/>
          </a:p>
          <a:p>
            <a:r>
              <a:rPr lang="he-IL" dirty="0"/>
              <a:t>מגישים: אור גבריאל 311328363</a:t>
            </a:r>
          </a:p>
          <a:p>
            <a:r>
              <a:rPr lang="he-IL" dirty="0"/>
              <a:t>  </a:t>
            </a:r>
            <a:r>
              <a:rPr lang="he-IL" dirty="0" err="1"/>
              <a:t>ארמנדו</a:t>
            </a:r>
            <a:r>
              <a:rPr lang="he-IL" dirty="0"/>
              <a:t> </a:t>
            </a:r>
            <a:r>
              <a:rPr lang="he-IL" dirty="0" err="1"/>
              <a:t>פרצ'ה</a:t>
            </a:r>
            <a:r>
              <a:rPr lang="he-IL" dirty="0"/>
              <a:t> 317552396</a:t>
            </a:r>
            <a:r>
              <a:rPr lang="en-US" dirty="0"/>
              <a:t> </a:t>
            </a:r>
          </a:p>
        </p:txBody>
      </p:sp>
      <p:sp>
        <p:nvSpPr>
          <p:cNvPr id="5" name="Subtitle 2"/>
          <p:cNvSpPr txBox="1">
            <a:spLocks/>
          </p:cNvSpPr>
          <p:nvPr/>
        </p:nvSpPr>
        <p:spPr>
          <a:xfrm>
            <a:off x="1824182" y="2683020"/>
            <a:ext cx="9144000" cy="165576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dirty="0"/>
              <a:t>חיזוי הטמפרטורה לשנה הבאה</a:t>
            </a:r>
            <a:endParaRPr lang="en-US" dirty="0"/>
          </a:p>
          <a:p>
            <a:endParaRPr lang="en-US" dirty="0"/>
          </a:p>
          <a:p>
            <a:endParaRPr lang="en-US" dirty="0"/>
          </a:p>
          <a:p>
            <a:r>
              <a:rPr lang="he-IL" dirty="0"/>
              <a:t>ניתוח נתונים משנים עברו, תוך דגש על התחממות גלובלית, מצב הקרחונים בעולם, קצב גדילת הטמפרטורה משנה לשנה, נתוני החמצן ועוד.</a:t>
            </a:r>
            <a:endParaRPr lang="en-US" dirty="0"/>
          </a:p>
        </p:txBody>
      </p:sp>
    </p:spTree>
    <p:extLst>
      <p:ext uri="{BB962C8B-B14F-4D97-AF65-F5344CB8AC3E}">
        <p14:creationId xmlns:p14="http://schemas.microsoft.com/office/powerpoint/2010/main" val="2991459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287" y="228600"/>
            <a:ext cx="10639425" cy="6400800"/>
          </a:xfrm>
          <a:prstGeom prst="rect">
            <a:avLst/>
          </a:prstGeom>
        </p:spPr>
      </p:pic>
    </p:spTree>
    <p:extLst>
      <p:ext uri="{BB962C8B-B14F-4D97-AF65-F5344CB8AC3E}">
        <p14:creationId xmlns:p14="http://schemas.microsoft.com/office/powerpoint/2010/main" val="3400456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 – Visualization </a:t>
            </a:r>
            <a:endParaRPr lang="he-IL"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632579">
            <a:off x="1104908" y="2633309"/>
            <a:ext cx="3699687" cy="3477826"/>
          </a:xfrm>
          <a:prstGeom prst="rect">
            <a:avLst/>
          </a:prstGeom>
        </p:spPr>
      </p:pic>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rot="1494449">
            <a:off x="7950974" y="605660"/>
            <a:ext cx="3201950" cy="2807043"/>
          </a:xfrm>
          <a:prstGeom prst="rect">
            <a:avLst/>
          </a:prstGeom>
        </p:spPr>
      </p:pic>
      <p:pic>
        <p:nvPicPr>
          <p:cNvPr id="9" name="Content Placeholder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1575" y="3909901"/>
            <a:ext cx="4114415" cy="2948099"/>
          </a:xfrm>
          <a:prstGeom prst="rect">
            <a:avLst/>
          </a:prstGeom>
        </p:spPr>
      </p:pic>
    </p:spTree>
    <p:extLst>
      <p:ext uri="{BB962C8B-B14F-4D97-AF65-F5344CB8AC3E}">
        <p14:creationId xmlns:p14="http://schemas.microsoft.com/office/powerpoint/2010/main" val="2971407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818" y="595901"/>
            <a:ext cx="9493321" cy="5632283"/>
          </a:xfrm>
          <a:prstGeom prst="rect">
            <a:avLst/>
          </a:prstGeom>
        </p:spPr>
      </p:pic>
    </p:spTree>
    <p:extLst>
      <p:ext uri="{BB962C8B-B14F-4D97-AF65-F5344CB8AC3E}">
        <p14:creationId xmlns:p14="http://schemas.microsoft.com/office/powerpoint/2010/main" val="1580562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 Random Forest</a:t>
            </a:r>
            <a:endParaRPr lang="he-IL" dirty="0"/>
          </a:p>
        </p:txBody>
      </p:sp>
      <p:sp>
        <p:nvSpPr>
          <p:cNvPr id="3" name="Content Placeholder 2"/>
          <p:cNvSpPr>
            <a:spLocks noGrp="1"/>
          </p:cNvSpPr>
          <p:nvPr>
            <p:ph idx="1"/>
          </p:nvPr>
        </p:nvSpPr>
        <p:spPr/>
        <p:txBody>
          <a:bodyPr/>
          <a:lstStyle/>
          <a:p>
            <a:pPr algn="r" rtl="1"/>
            <a:r>
              <a:rPr lang="he-IL" dirty="0"/>
              <a:t>התוצאה הטובה ביותר מתקבלת באמצעות אלגוריתם זה.</a:t>
            </a:r>
          </a:p>
          <a:p>
            <a:pPr algn="r" rtl="1"/>
            <a:r>
              <a:rPr lang="en-US" dirty="0"/>
              <a:t>Data include : date, CO2, CH4, N2O.</a:t>
            </a:r>
          </a:p>
          <a:p>
            <a:pPr algn="r" rtl="1"/>
            <a:r>
              <a:rPr lang="he-IL" dirty="0"/>
              <a:t>החיזוי מסתמך על כ- 1000 שנים אחורנית. </a:t>
            </a:r>
          </a:p>
          <a:p>
            <a:pPr algn="r" rtl="1"/>
            <a:endParaRPr lang="he-IL"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476" y="3448844"/>
            <a:ext cx="6010274" cy="3200400"/>
          </a:xfrm>
          <a:prstGeom prst="rect">
            <a:avLst/>
          </a:prstGeom>
        </p:spPr>
      </p:pic>
    </p:spTree>
    <p:extLst>
      <p:ext uri="{BB962C8B-B14F-4D97-AF65-F5344CB8AC3E}">
        <p14:creationId xmlns:p14="http://schemas.microsoft.com/office/powerpoint/2010/main" val="4129361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חיזוי מזג האוויר</a:t>
            </a:r>
          </a:p>
        </p:txBody>
      </p:sp>
      <p:pic>
        <p:nvPicPr>
          <p:cNvPr id="9" name="תמונה 8" descr="תמונה שמכילה טקסט&#10;&#10;התיאור נוצר באופן אוטומטי">
            <a:extLst>
              <a:ext uri="{FF2B5EF4-FFF2-40B4-BE49-F238E27FC236}">
                <a16:creationId xmlns:a16="http://schemas.microsoft.com/office/drawing/2014/main" id="{50652D85-4154-4A73-9A23-8CED2E8547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09823"/>
            <a:ext cx="10325985" cy="4448064"/>
          </a:xfrm>
          <a:prstGeom prst="rect">
            <a:avLst/>
          </a:prstGeom>
        </p:spPr>
      </p:pic>
    </p:spTree>
    <p:extLst>
      <p:ext uri="{BB962C8B-B14F-4D97-AF65-F5344CB8AC3E}">
        <p14:creationId xmlns:p14="http://schemas.microsoft.com/office/powerpoint/2010/main" val="1888557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לסיכום</a:t>
            </a:r>
          </a:p>
        </p:txBody>
      </p:sp>
      <p:sp>
        <p:nvSpPr>
          <p:cNvPr id="3" name="Content Placeholder 2"/>
          <p:cNvSpPr>
            <a:spLocks noGrp="1"/>
          </p:cNvSpPr>
          <p:nvPr>
            <p:ph idx="1"/>
          </p:nvPr>
        </p:nvSpPr>
        <p:spPr/>
        <p:txBody>
          <a:bodyPr/>
          <a:lstStyle/>
          <a:p>
            <a:pPr algn="r" rtl="1"/>
            <a:r>
              <a:rPr lang="he-IL" dirty="0"/>
              <a:t>לאחר הרכשת הנתונים ראינו שיש בעיה לקבל נתונים על חלק מהגזים ונאלצנו להשלים אותם. </a:t>
            </a:r>
          </a:p>
          <a:p>
            <a:pPr algn="r" rtl="1"/>
            <a:r>
              <a:rPr lang="he-IL" dirty="0"/>
              <a:t>לפי הגרפים ראינו שאין כל כך קשר בין הטמפרטורה לגזים, אך </a:t>
            </a:r>
            <a:r>
              <a:rPr lang="en-US" dirty="0"/>
              <a:t>CO2</a:t>
            </a:r>
            <a:r>
              <a:rPr lang="he-IL" dirty="0"/>
              <a:t> הוא חלק גדול מהגזים והוא קשור לטמפרטורה.</a:t>
            </a:r>
          </a:p>
          <a:p>
            <a:pPr algn="r" rtl="1"/>
            <a:r>
              <a:rPr lang="he-IL" dirty="0"/>
              <a:t>אלגוריתם </a:t>
            </a:r>
            <a:r>
              <a:rPr lang="en-US" dirty="0"/>
              <a:t>Random Forest</a:t>
            </a:r>
            <a:r>
              <a:rPr lang="he-IL" dirty="0"/>
              <a:t> נבחר מכיוון שהנתונים אינם מותאמים לינארית, ואכן באלגוריתם זה אנו מקבלים את התוצאות הטובות ביותר.</a:t>
            </a:r>
          </a:p>
          <a:p>
            <a:pPr algn="r" rtl="1"/>
            <a:r>
              <a:rPr lang="he-IL" dirty="0"/>
              <a:t>על מנת לחזות את מזג האוויר בדקנו באמצעות נתונים מהעבר והרצנו חיזוי על 12 חודשים קדימה. </a:t>
            </a:r>
          </a:p>
        </p:txBody>
      </p:sp>
    </p:spTree>
    <p:extLst>
      <p:ext uri="{BB962C8B-B14F-4D97-AF65-F5344CB8AC3E}">
        <p14:creationId xmlns:p14="http://schemas.microsoft.com/office/powerpoint/2010/main" val="3128613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he-IL" dirty="0"/>
              <a:t>שאלת המחקר:</a:t>
            </a:r>
          </a:p>
        </p:txBody>
      </p:sp>
      <p:sp>
        <p:nvSpPr>
          <p:cNvPr id="3" name="Content Placeholder 2"/>
          <p:cNvSpPr>
            <a:spLocks noGrp="1"/>
          </p:cNvSpPr>
          <p:nvPr>
            <p:ph idx="1"/>
          </p:nvPr>
        </p:nvSpPr>
        <p:spPr/>
        <p:txBody>
          <a:bodyPr/>
          <a:lstStyle/>
          <a:p>
            <a:pPr marL="0" indent="0" algn="ctr" rtl="1">
              <a:buNone/>
            </a:pPr>
            <a:r>
              <a:rPr lang="he-IL" dirty="0"/>
              <a:t>האם ניתן לחזות את שינויי הטמפרטורה לשנה הבא?</a:t>
            </a:r>
          </a:p>
        </p:txBody>
      </p:sp>
    </p:spTree>
    <p:extLst>
      <p:ext uri="{BB962C8B-B14F-4D97-AF65-F5344CB8AC3E}">
        <p14:creationId xmlns:p14="http://schemas.microsoft.com/office/powerpoint/2010/main" val="302056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Parts of the project	</a:t>
            </a:r>
            <a:endParaRPr lang="he-IL" dirty="0"/>
          </a:p>
        </p:txBody>
      </p:sp>
      <p:sp>
        <p:nvSpPr>
          <p:cNvPr id="3" name="Content Placeholder 2"/>
          <p:cNvSpPr>
            <a:spLocks noGrp="1"/>
          </p:cNvSpPr>
          <p:nvPr>
            <p:ph idx="1"/>
          </p:nvPr>
        </p:nvSpPr>
        <p:spPr/>
        <p:txBody>
          <a:bodyPr/>
          <a:lstStyle/>
          <a:p>
            <a:r>
              <a:rPr lang="en-US" dirty="0"/>
              <a:t>Data collection</a:t>
            </a:r>
          </a:p>
          <a:p>
            <a:r>
              <a:rPr lang="en-US" dirty="0"/>
              <a:t>Cleaning and Preparing Data</a:t>
            </a:r>
          </a:p>
          <a:p>
            <a:r>
              <a:rPr lang="en-US" dirty="0"/>
              <a:t>EDA – Visualization</a:t>
            </a:r>
          </a:p>
          <a:p>
            <a:r>
              <a:rPr lang="en-US" dirty="0"/>
              <a:t>Machine Learning </a:t>
            </a:r>
          </a:p>
          <a:p>
            <a:r>
              <a:rPr lang="en-US" dirty="0"/>
              <a:t>summary</a:t>
            </a:r>
            <a:endParaRPr lang="he-IL" dirty="0"/>
          </a:p>
        </p:txBody>
      </p:sp>
    </p:spTree>
    <p:extLst>
      <p:ext uri="{BB962C8B-B14F-4D97-AF65-F5344CB8AC3E}">
        <p14:creationId xmlns:p14="http://schemas.microsoft.com/office/powerpoint/2010/main" val="3632680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9000"/>
                    </a14:imgEffect>
                  </a14:imgLayer>
                </a14:imgProps>
              </a:ext>
              <a:ext uri="{28A0092B-C50C-407E-A947-70E740481C1C}">
                <a14:useLocalDpi xmlns:a14="http://schemas.microsoft.com/office/drawing/2010/main" val="0"/>
              </a:ext>
            </a:extLst>
          </a:blip>
          <a:stretch>
            <a:fillRect/>
          </a:stretch>
        </p:blipFill>
        <p:spPr>
          <a:xfrm>
            <a:off x="0" y="0"/>
            <a:ext cx="3722255" cy="2596067"/>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2" name="Title 1"/>
          <p:cNvSpPr>
            <a:spLocks noGrp="1"/>
          </p:cNvSpPr>
          <p:nvPr>
            <p:ph type="title"/>
          </p:nvPr>
        </p:nvSpPr>
        <p:spPr>
          <a:xfrm>
            <a:off x="838200" y="1408834"/>
            <a:ext cx="10515600" cy="1325563"/>
          </a:xfrm>
        </p:spPr>
        <p:txBody>
          <a:bodyPr/>
          <a:lstStyle/>
          <a:p>
            <a:pPr algn="r"/>
            <a:r>
              <a:rPr lang="he-IL" dirty="0"/>
              <a:t>שינוי אקלים</a:t>
            </a:r>
          </a:p>
        </p:txBody>
      </p:sp>
      <p:sp>
        <p:nvSpPr>
          <p:cNvPr id="3" name="Content Placeholder 2"/>
          <p:cNvSpPr>
            <a:spLocks noGrp="1"/>
          </p:cNvSpPr>
          <p:nvPr>
            <p:ph idx="1"/>
          </p:nvPr>
        </p:nvSpPr>
        <p:spPr/>
        <p:txBody>
          <a:bodyPr/>
          <a:lstStyle/>
          <a:p>
            <a:pPr marL="0" indent="0" algn="r" rtl="1">
              <a:buNone/>
            </a:pPr>
            <a:endParaRPr lang="he-IL" dirty="0"/>
          </a:p>
          <a:p>
            <a:pPr marL="0" indent="0" algn="r" rtl="1">
              <a:buNone/>
            </a:pPr>
            <a:endParaRPr lang="he-IL" dirty="0"/>
          </a:p>
          <a:p>
            <a:pPr marL="0" indent="0" algn="r" rtl="1">
              <a:buNone/>
            </a:pPr>
            <a:r>
              <a:rPr lang="he-IL" dirty="0"/>
              <a:t>שינוי אקלים הוא שינוי ארוך טווח ומשמעותי באקלים ובמזג האוויר בכדור הארץ, כתוצאה משינויים טבעיים או כתוצאה מפעילות אנושית. שינוי אקלים עלול להיווצר הן ברמה המקומית והן ברמה הגלובלית.</a:t>
            </a:r>
          </a:p>
          <a:p>
            <a:pPr marL="0" indent="0" algn="r" rtl="1">
              <a:buNone/>
            </a:pPr>
            <a:r>
              <a:rPr lang="he-IL" dirty="0"/>
              <a:t>המניע הגדול ביותר להתחממות הגלובלית הוא פליטת גזים שיוצרים אפקט חממה, ביניהם הוא דו תחמוצת הפחמן (</a:t>
            </a:r>
            <a:r>
              <a:rPr lang="en-US" dirty="0"/>
              <a:t>CO2</a:t>
            </a:r>
            <a:r>
              <a:rPr lang="he-IL" dirty="0"/>
              <a:t>). שריפת דלק לצריכת אנרגיה היא המקור העיקרי לפליטות הגזים בנוסף לשריפת הדלק יש גם: חקלאות, כריתת יערות וייצור חומרים. עליית הטמפרטורה מואצת או ממותנת ע"י משובי אקלים כמו: אובדן שלג, עליה באידוי המים ושינויים בשקעי פחמן.</a:t>
            </a:r>
          </a:p>
        </p:txBody>
      </p:sp>
    </p:spTree>
    <p:extLst>
      <p:ext uri="{BB962C8B-B14F-4D97-AF65-F5344CB8AC3E}">
        <p14:creationId xmlns:p14="http://schemas.microsoft.com/office/powerpoint/2010/main" val="3150565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ההיסטוריה של חקר שינויי האקלים	</a:t>
            </a:r>
          </a:p>
        </p:txBody>
      </p:sp>
      <p:sp>
        <p:nvSpPr>
          <p:cNvPr id="3" name="Content Placeholder 2"/>
          <p:cNvSpPr>
            <a:spLocks noGrp="1"/>
          </p:cNvSpPr>
          <p:nvPr>
            <p:ph idx="1"/>
          </p:nvPr>
        </p:nvSpPr>
        <p:spPr/>
        <p:txBody>
          <a:bodyPr>
            <a:normAutofit fontScale="55000" lnSpcReduction="20000"/>
          </a:bodyPr>
          <a:lstStyle/>
          <a:p>
            <a:pPr marL="0" indent="0" algn="r" rtl="1">
              <a:buNone/>
            </a:pPr>
            <a:r>
              <a:rPr lang="he-IL" dirty="0"/>
              <a:t>ההיסטוריה של חקר שינויי האקלים נוגעת להיסטוריה של חקר האקלים בהקשר של התחממות עולמית ושינויי אקלים, וכן מחקרים בתחומים הנוגעים בנושא כמו אפקט החממה, שינויי אקלים ועידני הקרח בעבר, עלייתה ונפילת התאוריה של התקררות עולמית והמחקר של השפעות של התחממות עולמית. המדענים שעמלו כדי להבין את האקלים של כדור הארץ, מצאו כי גורמים רבים משפיעים עליו -הרי געש, מפעלים, שמש, ועוד. המחקר המדעי עצמו הושפע מגורמים רבים החל מתפיסות שגויות פופולריות ועד למימון או לחץ ממשלתי. </a:t>
            </a:r>
          </a:p>
          <a:p>
            <a:pPr marL="0" indent="0" algn="r" rtl="1">
              <a:buNone/>
            </a:pPr>
            <a:r>
              <a:rPr lang="he-IL" dirty="0"/>
              <a:t>החשד כי האדם משפיע על האקלים החל בשנת 1930, אולם במשך תקופה ארוכה היה קשה לבדוק זאת. בשנות ה-70 של המאה ה-20 חלק מהמדענים חשבו שהעולם הוא בסכנת התקררות עולמית בשל פליטה של עשן ממפעלים שממסך את אור השמש. מדענים אחרים חשבו שאין שום שינוי מהותי בטמפרטורה העולמית הממוצעת של האטמוספרה, ומדענים רבים אחרים סברו כי האקלים עלול להתחמם. ויכוח זה גרר הגדלת ההשקעות בחקר-האקלים, פיתוח אמצעי מדידה מתוחכמים ומהימנים יותר, כגון מדידת טמפרטורות על סמך לוויינים, וכן שיתוף פעולה בין לאומי באיסוף ושיתוף נתונים על טמפרטורה ומשתנים אחרים. עם השנים, מדעני האקלים הלכו והשתכנעו כי האקלים הולך ומתחמם- דבר המוכר כיום כהתחממות עולמית, ותאוריות אחרות נדחו. במאה ועשרים השנים האחרונות נראית התחממות ברורה של כדור הארץ, עם נטייה להתחזקות בשנים האחרונות. בתקופה זו עלתה הטמפרטורה הממוצעת של כדור הארץ ב-0.7 מעלות. </a:t>
            </a:r>
          </a:p>
          <a:p>
            <a:pPr marL="0" indent="0" algn="r" rtl="1">
              <a:buNone/>
            </a:pPr>
            <a:r>
              <a:rPr lang="he-IL" dirty="0"/>
              <a:t>שינוי אקלים - התחממות או התקררות של האקלים בכדור הארץ אינם דבר חדש. ישנן סיבות רבות לשינוי האקלים לאורך חיי כדור הארץ - כגון מחזורים בפעילות השמש, התפרצות הרי געש, שינויים טבעיים בהרכב האטמוספרה וגזי החממה וסיבות נוספות. בעבר היו שינויים רבים באקלים עוד לפני הופעת האדם וחלקם גרם גם לשינויים גדולים בחיידקים וכן בחי ובצומח בכדור הארץ ולמספר </a:t>
            </a:r>
            <a:r>
              <a:rPr lang="he-IL" dirty="0" err="1"/>
              <a:t>הכחדות</a:t>
            </a:r>
            <a:r>
              <a:rPr lang="he-IL" dirty="0"/>
              <a:t> המונית. בעבר הרחוק האקלים של כדור הארץ היה חם בהרבה מאשר היום, הן בגלל פעילות רבה יותר של השמש והן בגלל סיבות נוספות, וכמובן שהיו בעבר גם תקופות קרות יותר כגון עידן הקרח האחרון. עם זאת הישובים והחקלאות האנושית הקיימת כיום מתאימה לאקלים שיש בימנו, להתחממות העולמית כבר יש השפעות קשות וחלקן עלולות להחריף באופן מסוכן- לדוגמה עליה של מפלס מי הים עלולה להציף ערי חוף רבות, ושינוי דפוסי האקלים עלול לגרום קשיים ניכרים בחקלאות.</a:t>
            </a:r>
          </a:p>
          <a:p>
            <a:pPr marL="0" indent="0" algn="r" rtl="1">
              <a:buNone/>
            </a:pPr>
            <a:endParaRPr lang="he-IL" dirty="0"/>
          </a:p>
          <a:p>
            <a:pPr marL="0" indent="0" algn="r" rtl="1">
              <a:buNone/>
            </a:pPr>
            <a:endParaRPr lang="he-IL" dirty="0"/>
          </a:p>
          <a:p>
            <a:pPr marL="0" indent="0" algn="r" rtl="1">
              <a:buNone/>
            </a:pPr>
            <a:r>
              <a:rPr lang="he-IL" dirty="0"/>
              <a:t>לאחר קצת היסטוריה והסבר על שינוי אקלים ננסה לחזות את הטמפרטורה לשנה הבאה...</a:t>
            </a:r>
          </a:p>
        </p:txBody>
      </p:sp>
    </p:spTree>
    <p:extLst>
      <p:ext uri="{BB962C8B-B14F-4D97-AF65-F5344CB8AC3E}">
        <p14:creationId xmlns:p14="http://schemas.microsoft.com/office/powerpoint/2010/main" val="4147730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Collection 	</a:t>
            </a:r>
            <a:endParaRPr lang="he-IL" dirty="0"/>
          </a:p>
        </p:txBody>
      </p:sp>
      <p:sp>
        <p:nvSpPr>
          <p:cNvPr id="3" name="Content Placeholder 2"/>
          <p:cNvSpPr>
            <a:spLocks noGrp="1"/>
          </p:cNvSpPr>
          <p:nvPr>
            <p:ph idx="1"/>
          </p:nvPr>
        </p:nvSpPr>
        <p:spPr>
          <a:xfrm>
            <a:off x="838200" y="1835899"/>
            <a:ext cx="10515600" cy="4351338"/>
          </a:xfrm>
        </p:spPr>
        <p:txBody>
          <a:bodyPr/>
          <a:lstStyle/>
          <a:p>
            <a:r>
              <a:rPr lang="en-US" dirty="0"/>
              <a:t>Crawling - </a:t>
            </a:r>
            <a:r>
              <a:rPr lang="en-US" dirty="0">
                <a:ln w="0"/>
                <a:effectLst>
                  <a:outerShdw blurRad="38100" dist="25400" dir="5400000" algn="ctr" rotWithShape="0">
                    <a:srgbClr val="6E747A">
                      <a:alpha val="43000"/>
                    </a:srgbClr>
                  </a:outerShdw>
                </a:effectLst>
                <a:hlinkClick r:id="rId2"/>
              </a:rPr>
              <a:t>https://www.ncdc.noaa.gov/cag/global/time-series/globe/land_ocean/all/12/1880-2021</a:t>
            </a:r>
            <a:r>
              <a:rPr lang="en-US" dirty="0">
                <a:ln w="0"/>
                <a:effectLst>
                  <a:outerShdw blurRad="38100" dist="25400" dir="5400000" algn="ctr" rotWithShape="0">
                    <a:srgbClr val="6E747A">
                      <a:alpha val="43000"/>
                    </a:srgbClr>
                  </a:outerShdw>
                </a:effectLst>
              </a:rPr>
              <a:t> </a:t>
            </a:r>
          </a:p>
          <a:p>
            <a:r>
              <a:rPr lang="en-US" dirty="0"/>
              <a:t>JSON - </a:t>
            </a:r>
            <a:r>
              <a:rPr lang="en-US" dirty="0">
                <a:ln w="0"/>
                <a:effectLst>
                  <a:outerShdw blurRad="38100" dist="25400" dir="5400000" algn="ctr" rotWithShape="0">
                    <a:srgbClr val="6E747A">
                      <a:alpha val="43000"/>
                    </a:srgbClr>
                  </a:outerShdw>
                </a:effectLst>
                <a:hlinkClick r:id="rId3"/>
              </a:rPr>
              <a:t>https://global-warming.org/</a:t>
            </a:r>
            <a:r>
              <a:rPr lang="en-US" dirty="0">
                <a:ln w="0"/>
                <a:effectLst>
                  <a:outerShdw blurRad="38100" dist="25400" dir="5400000" algn="ctr" rotWithShape="0">
                    <a:srgbClr val="6E747A">
                      <a:alpha val="43000"/>
                    </a:srgbClr>
                  </a:outerShdw>
                </a:effectLst>
              </a:rPr>
              <a:t> </a:t>
            </a:r>
          </a:p>
          <a:p>
            <a:r>
              <a:rPr lang="en-US" dirty="0"/>
              <a:t>Selenium - </a:t>
            </a:r>
            <a:r>
              <a:rPr lang="en-US" dirty="0">
                <a:ln w="0"/>
                <a:effectLst>
                  <a:outerShdw blurRad="38100" dist="25400" dir="5400000" algn="ctr" rotWithShape="0">
                    <a:srgbClr val="6E747A">
                      <a:alpha val="43000"/>
                    </a:srgbClr>
                  </a:outerShdw>
                </a:effectLst>
                <a:hlinkClick r:id="rId4"/>
              </a:rPr>
              <a:t>https://www.co2levels.org/</a:t>
            </a:r>
            <a:r>
              <a:rPr lang="en-US" dirty="0">
                <a:ln w="0"/>
                <a:effectLst>
                  <a:outerShdw blurRad="38100" dist="25400" dir="5400000" algn="ctr" rotWithShape="0">
                    <a:srgbClr val="6E747A">
                      <a:alpha val="43000"/>
                    </a:srgbClr>
                  </a:outerShdw>
                </a:effectLst>
              </a:rPr>
              <a:t>  </a:t>
            </a:r>
            <a:r>
              <a:rPr lang="en-US" dirty="0">
                <a:ln w="0"/>
              </a:rPr>
              <a:t>, </a:t>
            </a:r>
            <a:r>
              <a:rPr lang="en-US" dirty="0">
                <a:ln w="0"/>
                <a:effectLst>
                  <a:outerShdw blurRad="38100" dist="25400" dir="5400000" algn="ctr" rotWithShape="0">
                    <a:srgbClr val="6E747A">
                      <a:alpha val="43000"/>
                    </a:srgbClr>
                  </a:outerShdw>
                </a:effectLst>
                <a:hlinkClick r:id="rId5"/>
              </a:rPr>
              <a:t>https://www.n2olevels.org/</a:t>
            </a:r>
            <a:r>
              <a:rPr lang="en-US" dirty="0">
                <a:ln w="0"/>
                <a:effectLst>
                  <a:outerShdw blurRad="38100" dist="25400" dir="5400000" algn="ctr" rotWithShape="0">
                    <a:srgbClr val="6E747A">
                      <a:alpha val="43000"/>
                    </a:srgbClr>
                  </a:outerShdw>
                </a:effectLst>
              </a:rPr>
              <a:t> </a:t>
            </a:r>
            <a:r>
              <a:rPr lang="en-US" dirty="0">
                <a:ln w="0"/>
              </a:rPr>
              <a:t>, </a:t>
            </a:r>
            <a:r>
              <a:rPr lang="en-US" dirty="0">
                <a:ln w="0"/>
                <a:effectLst>
                  <a:outerShdw blurRad="38100" dist="25400" dir="5400000" algn="ctr" rotWithShape="0">
                    <a:srgbClr val="6E747A">
                      <a:alpha val="43000"/>
                    </a:srgbClr>
                  </a:outerShdw>
                </a:effectLst>
                <a:hlinkClick r:id="rId6"/>
              </a:rPr>
              <a:t>https://www.temperaturerecord.org/</a:t>
            </a:r>
            <a:r>
              <a:rPr lang="en-US" dirty="0">
                <a:ln w="0"/>
                <a:effectLst>
                  <a:outerShdw blurRad="38100" dist="25400" dir="5400000" algn="ctr" rotWithShape="0">
                    <a:srgbClr val="6E747A">
                      <a:alpha val="43000"/>
                    </a:srgbClr>
                  </a:outerShdw>
                </a:effectLst>
              </a:rPr>
              <a:t> </a:t>
            </a:r>
            <a:r>
              <a:rPr lang="en-US" dirty="0">
                <a:ln w="0"/>
              </a:rPr>
              <a:t>, </a:t>
            </a:r>
            <a:r>
              <a:rPr lang="en-US" dirty="0">
                <a:ln w="0"/>
                <a:effectLst>
                  <a:outerShdw blurRad="38100" dist="25400" dir="5400000" algn="ctr" rotWithShape="0">
                    <a:srgbClr val="6E747A">
                      <a:alpha val="43000"/>
                    </a:srgbClr>
                  </a:outerShdw>
                </a:effectLst>
                <a:hlinkClick r:id="rId7"/>
              </a:rPr>
              <a:t>https://www.methanelevels.org/</a:t>
            </a:r>
            <a:r>
              <a:rPr lang="en-US" dirty="0">
                <a:ln w="0"/>
                <a:effectLst>
                  <a:outerShdw blurRad="38100" dist="25400" dir="5400000" algn="ctr" rotWithShape="0">
                    <a:srgbClr val="6E747A">
                      <a:alpha val="43000"/>
                    </a:srgbClr>
                  </a:outerShdw>
                </a:effectLst>
              </a:rPr>
              <a:t> </a:t>
            </a:r>
            <a:r>
              <a:rPr lang="en-US" dirty="0">
                <a:ln w="0"/>
              </a:rPr>
              <a:t> .</a:t>
            </a:r>
            <a:endParaRPr lang="he-IL" dirty="0"/>
          </a:p>
        </p:txBody>
      </p:sp>
    </p:spTree>
    <p:extLst>
      <p:ext uri="{BB962C8B-B14F-4D97-AF65-F5344CB8AC3E}">
        <p14:creationId xmlns:p14="http://schemas.microsoft.com/office/powerpoint/2010/main" val="1198038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6825" y="1073150"/>
            <a:ext cx="8282100" cy="4351338"/>
          </a:xfrm>
        </p:spPr>
      </p:pic>
    </p:spTree>
    <p:extLst>
      <p:ext uri="{BB962C8B-B14F-4D97-AF65-F5344CB8AC3E}">
        <p14:creationId xmlns:p14="http://schemas.microsoft.com/office/powerpoint/2010/main" val="1939870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339070">
            <a:off x="4349750" y="1128714"/>
            <a:ext cx="6350000" cy="4229100"/>
          </a:xfrm>
          <a:prstGeom prst="rect">
            <a:avLst/>
          </a:prstGeom>
        </p:spPr>
      </p:pic>
      <p:sp>
        <p:nvSpPr>
          <p:cNvPr id="2" name="Title 1"/>
          <p:cNvSpPr>
            <a:spLocks noGrp="1"/>
          </p:cNvSpPr>
          <p:nvPr>
            <p:ph type="title"/>
          </p:nvPr>
        </p:nvSpPr>
        <p:spPr/>
        <p:txBody>
          <a:bodyPr/>
          <a:lstStyle/>
          <a:p>
            <a:r>
              <a:rPr lang="en-US" dirty="0"/>
              <a:t>Cleaning Data</a:t>
            </a:r>
            <a:endParaRPr lang="he-IL" dirty="0"/>
          </a:p>
        </p:txBody>
      </p:sp>
      <p:sp>
        <p:nvSpPr>
          <p:cNvPr id="3" name="Content Placeholder 2"/>
          <p:cNvSpPr>
            <a:spLocks noGrp="1"/>
          </p:cNvSpPr>
          <p:nvPr>
            <p:ph idx="1"/>
          </p:nvPr>
        </p:nvSpPr>
        <p:spPr/>
        <p:txBody>
          <a:bodyPr/>
          <a:lstStyle/>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1407523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1829" y="1"/>
            <a:ext cx="9500171" cy="591001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52356"/>
            <a:ext cx="3924728" cy="2902388"/>
          </a:xfrm>
          <a:prstGeom prst="rect">
            <a:avLst/>
          </a:prstGeom>
        </p:spPr>
      </p:pic>
    </p:spTree>
    <p:extLst>
      <p:ext uri="{BB962C8B-B14F-4D97-AF65-F5344CB8AC3E}">
        <p14:creationId xmlns:p14="http://schemas.microsoft.com/office/powerpoint/2010/main" val="1551169725"/>
      </p:ext>
    </p:extLst>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755</Words>
  <Application>Microsoft Office PowerPoint</Application>
  <PresentationFormat>מסך רחב</PresentationFormat>
  <Paragraphs>46</Paragraphs>
  <Slides>15</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15</vt:i4>
      </vt:variant>
    </vt:vector>
  </HeadingPairs>
  <TitlesOfParts>
    <vt:vector size="19" baseType="lpstr">
      <vt:lpstr>Arial</vt:lpstr>
      <vt:lpstr>Calibri</vt:lpstr>
      <vt:lpstr>Calibri Light</vt:lpstr>
      <vt:lpstr>Office Theme</vt:lpstr>
      <vt:lpstr>חיזוי טמפרטורה </vt:lpstr>
      <vt:lpstr>שאלת המחקר:</vt:lpstr>
      <vt:lpstr>Parts of the project </vt:lpstr>
      <vt:lpstr>שינוי אקלים</vt:lpstr>
      <vt:lpstr>ההיסטוריה של חקר שינויי האקלים </vt:lpstr>
      <vt:lpstr>Data Collection  </vt:lpstr>
      <vt:lpstr>מצגת של PowerPoint‏</vt:lpstr>
      <vt:lpstr>Cleaning Data</vt:lpstr>
      <vt:lpstr>מצגת של PowerPoint‏</vt:lpstr>
      <vt:lpstr>מצגת של PowerPoint‏</vt:lpstr>
      <vt:lpstr>EDA – Visualization </vt:lpstr>
      <vt:lpstr>מצגת של PowerPoint‏</vt:lpstr>
      <vt:lpstr>Machine Learning – Random Forest</vt:lpstr>
      <vt:lpstr>חיזוי מזג האוויר</vt:lpstr>
      <vt:lpstr>לסיכום</vt:lpstr>
    </vt:vector>
  </TitlesOfParts>
  <Company>ESL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Gabrial Or</dc:creator>
  <cp:lastModifiedBy>אור גבריאל</cp:lastModifiedBy>
  <cp:revision>22</cp:revision>
  <dcterms:created xsi:type="dcterms:W3CDTF">2022-01-23T09:47:49Z</dcterms:created>
  <dcterms:modified xsi:type="dcterms:W3CDTF">2022-01-24T17:07:45Z</dcterms:modified>
</cp:coreProperties>
</file>