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Assistant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Assistant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ssistan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00a9741f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00a9741f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b47f803f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b47f803f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326fd2d93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326fd2d93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b47f803f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b47f803f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b47f803f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b47f803f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c337a827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c337a827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c337a827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c337a827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3d2eb578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3d2eb578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3d2eb57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3d2eb57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3d2eb578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3d2eb578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תוכן 1">
  <p:cSld name="OBJECT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1" algn="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1" algn="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1" algn="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1" algn="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1" algn="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1" algn="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1" algn="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1" algn="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hyperlink" Target="https://styled-components.com/docs/basics/" TargetMode="External"/><Relationship Id="rId5" Type="http://schemas.openxmlformats.org/officeDocument/2006/relationships/hyperlink" Target="https://getstream.io/blog/styled-components-vs-css-stylesheets/#styled-component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454575" y="2072075"/>
            <a:ext cx="28332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.</a:t>
            </a:r>
            <a:r>
              <a:rPr b="1" lang="en" sz="2000">
                <a:solidFill>
                  <a:srgbClr val="232323"/>
                </a:solidFill>
                <a:latin typeface="Assistant"/>
                <a:ea typeface="Assistant"/>
                <a:cs typeface="Assistant"/>
                <a:sym typeface="Assistant"/>
              </a:rPr>
              <a:t>styled-components</a:t>
            </a:r>
            <a:endParaRPr b="1" sz="2000">
              <a:solidFill>
                <a:srgbClr val="232323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May 2021</a:t>
            </a:r>
            <a:endParaRPr sz="900">
              <a:solidFill>
                <a:schemeClr val="accent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0" y="0"/>
            <a:ext cx="844200" cy="51435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38688" l="0" r="0" t="38686"/>
          <a:stretch/>
        </p:blipFill>
        <p:spPr>
          <a:xfrm>
            <a:off x="8266600" y="4775939"/>
            <a:ext cx="532800" cy="168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0" y="4675000"/>
            <a:ext cx="9144000" cy="468600"/>
          </a:xfrm>
          <a:prstGeom prst="rect">
            <a:avLst/>
          </a:prstGeom>
          <a:solidFill>
            <a:srgbClr val="ECECEC">
              <a:alpha val="3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/>
        </p:nvSpPr>
        <p:spPr>
          <a:xfrm>
            <a:off x="7582825" y="4745050"/>
            <a:ext cx="14124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636475" y="428500"/>
            <a:ext cx="56172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References</a:t>
            </a:r>
            <a:r>
              <a:rPr b="1" lang="en" sz="24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.</a:t>
            </a:r>
            <a:endParaRPr b="1" sz="2400">
              <a:solidFill>
                <a:schemeClr val="accen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38688" l="0" r="0" t="38686"/>
          <a:stretch/>
        </p:blipFill>
        <p:spPr>
          <a:xfrm>
            <a:off x="199850" y="4840175"/>
            <a:ext cx="436625" cy="1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636475" y="1206325"/>
            <a:ext cx="7526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ssistant"/>
              <a:buChar char="●"/>
            </a:pPr>
            <a:r>
              <a:rPr lang="en" sz="1200" u="sng">
                <a:solidFill>
                  <a:schemeClr val="accent1"/>
                </a:solidFill>
                <a:highlight>
                  <a:schemeClr val="lt1"/>
                </a:highlight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https://styled-components.com/docs/basics/</a:t>
            </a: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200">
                <a:solidFill>
                  <a:srgbClr val="999999"/>
                </a:solidFill>
                <a:highlight>
                  <a:schemeClr val="lt1"/>
                </a:highlight>
                <a:latin typeface="Assistant"/>
                <a:ea typeface="Assistant"/>
                <a:cs typeface="Assistant"/>
                <a:sym typeface="Assistant"/>
              </a:rPr>
              <a:t> - </a:t>
            </a: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  <a:latin typeface="Assistant"/>
                <a:ea typeface="Assistant"/>
                <a:cs typeface="Assistant"/>
                <a:sym typeface="Assistant"/>
              </a:rPr>
              <a:t>Styled-components Basics</a:t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Assistant"/>
              <a:ea typeface="Assistant"/>
              <a:cs typeface="Assistant"/>
              <a:sym typeface="Assistant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●"/>
            </a:pPr>
            <a:r>
              <a:rPr lang="en" sz="1200" u="sng">
                <a:solidFill>
                  <a:schemeClr val="accent1"/>
                </a:solidFill>
                <a:highlight>
                  <a:schemeClr val="lt1"/>
                </a:highlight>
                <a:latin typeface="Assistant"/>
                <a:ea typeface="Assistant"/>
                <a:cs typeface="Assistant"/>
                <a:sym typeface="Assistan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https://getstream.io/blog/styled-components-vs-css-stylesheets/#styled-components</a:t>
            </a: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  <a:latin typeface="Assistant"/>
                <a:ea typeface="Assistant"/>
                <a:cs typeface="Assistant"/>
                <a:sym typeface="Assistant"/>
              </a:rPr>
              <a:t> - styled-components vs css-stylesheets </a:t>
            </a:r>
            <a:endParaRPr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0" y="4675000"/>
            <a:ext cx="9144000" cy="468600"/>
          </a:xfrm>
          <a:prstGeom prst="rect">
            <a:avLst/>
          </a:prstGeom>
          <a:solidFill>
            <a:srgbClr val="ECECEC">
              <a:alpha val="3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7582825" y="4745050"/>
            <a:ext cx="14124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636475" y="428500"/>
            <a:ext cx="56172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Why styled-components</a:t>
            </a:r>
            <a:r>
              <a:rPr b="1" lang="en" sz="24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.</a:t>
            </a:r>
            <a:endParaRPr b="1" sz="2400">
              <a:solidFill>
                <a:schemeClr val="accen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38688" l="0" r="0" t="38686"/>
          <a:stretch/>
        </p:blipFill>
        <p:spPr>
          <a:xfrm>
            <a:off x="199850" y="4840175"/>
            <a:ext cx="436625" cy="1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346525" y="954700"/>
            <a:ext cx="86487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rgbClr val="525564"/>
                </a:solidFill>
                <a:latin typeface="Montserrat"/>
                <a:ea typeface="Montserrat"/>
                <a:cs typeface="Montserrat"/>
                <a:sym typeface="Montserrat"/>
              </a:rPr>
              <a:t>Automatic critical CSS:</a:t>
            </a:r>
            <a:br>
              <a:rPr b="1" lang="en">
                <a:solidFill>
                  <a:srgbClr val="52556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rgbClr val="525564"/>
                </a:solidFill>
                <a:latin typeface="Montserrat"/>
                <a:ea typeface="Montserrat"/>
                <a:cs typeface="Montserrat"/>
                <a:sym typeface="Montserrat"/>
              </a:rPr>
              <a:t>Styled Components keeps track of which components are rendered on a page and injects their styles and nothing else, fully automatically. Combined with code splitting, this means your users load the least amount of code necessary.</a:t>
            </a:r>
            <a:br>
              <a:rPr lang="en">
                <a:solidFill>
                  <a:srgbClr val="52556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>
              <a:solidFill>
                <a:srgbClr val="52556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</a:pPr>
            <a:r>
              <a:rPr b="1" lang="en">
                <a:solidFill>
                  <a:srgbClr val="525564"/>
                </a:solidFill>
                <a:latin typeface="Montserrat"/>
                <a:ea typeface="Montserrat"/>
                <a:cs typeface="Montserrat"/>
                <a:sym typeface="Montserrat"/>
              </a:rPr>
              <a:t>No class name bugs: </a:t>
            </a:r>
            <a:br>
              <a:rPr b="1" lang="en">
                <a:solidFill>
                  <a:srgbClr val="52556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rgbClr val="525564"/>
                </a:solidFill>
                <a:latin typeface="Montserrat"/>
                <a:ea typeface="Montserrat"/>
                <a:cs typeface="Montserrat"/>
                <a:sym typeface="Montserrat"/>
              </a:rPr>
              <a:t>Styled Components generates unique class names for your styles. You never have to worry about duplication, overlap or misspellings.</a:t>
            </a:r>
            <a:br>
              <a:rPr lang="en">
                <a:solidFill>
                  <a:srgbClr val="52556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>
              <a:solidFill>
                <a:srgbClr val="52556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</a:pPr>
            <a:r>
              <a:rPr b="1" lang="en">
                <a:solidFill>
                  <a:srgbClr val="525564"/>
                </a:solidFill>
                <a:latin typeface="Montserrat"/>
                <a:ea typeface="Montserrat"/>
                <a:cs typeface="Montserrat"/>
                <a:sym typeface="Montserrat"/>
              </a:rPr>
              <a:t>Easier deletion of CSS:</a:t>
            </a:r>
            <a:r>
              <a:rPr lang="en">
                <a:solidFill>
                  <a:srgbClr val="52556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lang="en">
                <a:solidFill>
                  <a:srgbClr val="52556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rgbClr val="525564"/>
                </a:solidFill>
                <a:latin typeface="Montserrat"/>
                <a:ea typeface="Montserrat"/>
                <a:cs typeface="Montserrat"/>
                <a:sym typeface="Montserrat"/>
              </a:rPr>
              <a:t>it can be hard to know whether a class name is used somewhere in your codebase. Styled Components makes it obvious, as every bit of styling is tied to a specific component. If the component is unused (which tooling can detect) and gets deleted, all its styles get deleted with it.</a:t>
            </a: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0" y="4675000"/>
            <a:ext cx="9144000" cy="468600"/>
          </a:xfrm>
          <a:prstGeom prst="rect">
            <a:avLst/>
          </a:prstGeom>
          <a:solidFill>
            <a:srgbClr val="ECECEC">
              <a:alpha val="3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7582825" y="4745050"/>
            <a:ext cx="14124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636475" y="428500"/>
            <a:ext cx="56172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Why styled-components</a:t>
            </a:r>
            <a:r>
              <a:rPr b="1" lang="en" sz="2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.</a:t>
            </a:r>
            <a:endParaRPr b="1" sz="24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38688" l="0" r="0" t="38686"/>
          <a:stretch/>
        </p:blipFill>
        <p:spPr>
          <a:xfrm>
            <a:off x="199850" y="4840175"/>
            <a:ext cx="436625" cy="1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389125" y="752800"/>
            <a:ext cx="8221200" cy="3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2556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rgbClr val="525564"/>
                </a:solidFill>
                <a:latin typeface="Montserrat"/>
                <a:ea typeface="Montserrat"/>
                <a:cs typeface="Montserrat"/>
                <a:sym typeface="Montserrat"/>
              </a:rPr>
              <a:t>Simple dynamic styling:</a:t>
            </a:r>
            <a: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525564"/>
                </a:solidFill>
                <a:latin typeface="Montserrat"/>
                <a:ea typeface="Montserrat"/>
                <a:cs typeface="Montserrat"/>
                <a:sym typeface="Montserrat"/>
              </a:rPr>
              <a:t>adapting the styling of a component based on its props or a global theme is simple and intuitive without having to manually manage dozens of classes.</a:t>
            </a:r>
            <a:br>
              <a:rPr lang="en">
                <a:solidFill>
                  <a:srgbClr val="52556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>
              <a:solidFill>
                <a:srgbClr val="52556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</a:pPr>
            <a:r>
              <a:rPr b="1" lang="en">
                <a:solidFill>
                  <a:srgbClr val="525564"/>
                </a:solidFill>
                <a:latin typeface="Montserrat"/>
                <a:ea typeface="Montserrat"/>
                <a:cs typeface="Montserrat"/>
                <a:sym typeface="Montserrat"/>
              </a:rPr>
              <a:t>Painless maintenance:</a:t>
            </a:r>
            <a:br>
              <a:rPr b="1" lang="en">
                <a:solidFill>
                  <a:srgbClr val="52556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rgbClr val="525564"/>
                </a:solidFill>
                <a:latin typeface="Montserrat"/>
                <a:ea typeface="Montserrat"/>
                <a:cs typeface="Montserrat"/>
                <a:sym typeface="Montserrat"/>
              </a:rPr>
              <a:t>you never have to hunt across different files to find the styling affecting your component, so maintenance is a piece of cake no matter how big your codebase is.</a:t>
            </a:r>
            <a:endParaRPr>
              <a:solidFill>
                <a:srgbClr val="52556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0"/>
              </a:spcBef>
              <a:spcAft>
                <a:spcPts val="300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0" y="4675000"/>
            <a:ext cx="9144000" cy="468600"/>
          </a:xfrm>
          <a:prstGeom prst="rect">
            <a:avLst/>
          </a:prstGeom>
          <a:solidFill>
            <a:srgbClr val="ECECEC">
              <a:alpha val="3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7582825" y="4745050"/>
            <a:ext cx="14124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636475" y="428500"/>
            <a:ext cx="56172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Basic Syntax</a:t>
            </a:r>
            <a:r>
              <a:rPr b="1" lang="en" sz="24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.</a:t>
            </a:r>
            <a:endParaRPr b="1" sz="2400">
              <a:solidFill>
                <a:schemeClr val="accen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38688" l="0" r="0" t="38686"/>
          <a:stretch/>
        </p:blipFill>
        <p:spPr>
          <a:xfrm>
            <a:off x="199850" y="4840175"/>
            <a:ext cx="436625" cy="1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04696"/>
            <a:ext cx="9144000" cy="4164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0" y="4675000"/>
            <a:ext cx="9144000" cy="468600"/>
          </a:xfrm>
          <a:prstGeom prst="rect">
            <a:avLst/>
          </a:prstGeom>
          <a:solidFill>
            <a:srgbClr val="ECECEC">
              <a:alpha val="3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7582825" y="4745050"/>
            <a:ext cx="14124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636475" y="428500"/>
            <a:ext cx="56172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Using Props</a:t>
            </a:r>
            <a:r>
              <a:rPr b="1" lang="en" sz="24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.</a:t>
            </a:r>
            <a:endParaRPr b="1" sz="2400">
              <a:solidFill>
                <a:schemeClr val="accen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38688" l="0" r="0" t="38686"/>
          <a:stretch/>
        </p:blipFill>
        <p:spPr>
          <a:xfrm>
            <a:off x="199850" y="4840175"/>
            <a:ext cx="436625" cy="1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839" y="761675"/>
            <a:ext cx="6058325" cy="38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0" y="4675000"/>
            <a:ext cx="9144000" cy="468600"/>
          </a:xfrm>
          <a:prstGeom prst="rect">
            <a:avLst/>
          </a:prstGeom>
          <a:solidFill>
            <a:srgbClr val="ECECEC">
              <a:alpha val="3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7582825" y="4745050"/>
            <a:ext cx="14124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636475" y="428500"/>
            <a:ext cx="56172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Using Props</a:t>
            </a:r>
            <a:r>
              <a:rPr b="1" lang="en" sz="24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.</a:t>
            </a:r>
            <a:endParaRPr b="1" sz="2400">
              <a:solidFill>
                <a:schemeClr val="accen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38688" l="0" r="0" t="38686"/>
          <a:stretch/>
        </p:blipFill>
        <p:spPr>
          <a:xfrm>
            <a:off x="199850" y="4840175"/>
            <a:ext cx="436625" cy="1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24" y="498275"/>
            <a:ext cx="7543749" cy="41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0" y="4675000"/>
            <a:ext cx="9144000" cy="468600"/>
          </a:xfrm>
          <a:prstGeom prst="rect">
            <a:avLst/>
          </a:prstGeom>
          <a:solidFill>
            <a:srgbClr val="ECECEC">
              <a:alpha val="3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7582825" y="4745050"/>
            <a:ext cx="14124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636475" y="428500"/>
            <a:ext cx="56172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Inheritance</a:t>
            </a:r>
            <a:endParaRPr b="1" sz="2400">
              <a:solidFill>
                <a:schemeClr val="accen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38688" l="0" r="0" t="38686"/>
          <a:stretch/>
        </p:blipFill>
        <p:spPr>
          <a:xfrm>
            <a:off x="199850" y="4840175"/>
            <a:ext cx="436625" cy="1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3251" y="956175"/>
            <a:ext cx="5455202" cy="36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>
            <a:off x="0" y="4675000"/>
            <a:ext cx="9144000" cy="468600"/>
          </a:xfrm>
          <a:prstGeom prst="rect">
            <a:avLst/>
          </a:prstGeom>
          <a:solidFill>
            <a:srgbClr val="ECECEC">
              <a:alpha val="3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7582825" y="4745050"/>
            <a:ext cx="14124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636475" y="428500"/>
            <a:ext cx="56172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 Complexed example</a:t>
            </a:r>
            <a:endParaRPr b="1" sz="2000">
              <a:solidFill>
                <a:schemeClr val="accen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38688" l="0" r="0" t="38686"/>
          <a:stretch/>
        </p:blipFill>
        <p:spPr>
          <a:xfrm>
            <a:off x="199850" y="4840175"/>
            <a:ext cx="436625" cy="1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14700"/>
            <a:ext cx="4376481" cy="17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851" y="1314688"/>
            <a:ext cx="4200550" cy="3054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6111550" y="3412350"/>
            <a:ext cx="9612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Sidebar.tsx</a:t>
            </a:r>
            <a:endParaRPr b="1" sz="1500">
              <a:solidFill>
                <a:schemeClr val="accen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5798788" y="914950"/>
            <a:ext cx="1586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CommonStyles</a:t>
            </a:r>
            <a:r>
              <a:rPr b="1"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.tsx</a:t>
            </a:r>
            <a:endParaRPr b="1" sz="1500">
              <a:solidFill>
                <a:schemeClr val="accen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1438413" y="914950"/>
            <a:ext cx="1586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SideBarStyles</a:t>
            </a:r>
            <a:r>
              <a:rPr b="1"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.tsx</a:t>
            </a:r>
            <a:endParaRPr b="1" sz="1500">
              <a:solidFill>
                <a:schemeClr val="accen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670200"/>
            <a:ext cx="4423224" cy="6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/>
          <p:nvPr/>
        </p:nvSpPr>
        <p:spPr>
          <a:xfrm>
            <a:off x="0" y="4675000"/>
            <a:ext cx="9144000" cy="468600"/>
          </a:xfrm>
          <a:prstGeom prst="rect">
            <a:avLst/>
          </a:prstGeom>
          <a:solidFill>
            <a:srgbClr val="ECECEC">
              <a:alpha val="3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7582825" y="4745050"/>
            <a:ext cx="14124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636475" y="428500"/>
            <a:ext cx="56172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Theme Provider</a:t>
            </a:r>
            <a:endParaRPr b="1" sz="2000">
              <a:solidFill>
                <a:schemeClr val="accen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38688" l="0" r="0" t="38686"/>
          <a:stretch/>
        </p:blipFill>
        <p:spPr>
          <a:xfrm>
            <a:off x="199850" y="4840175"/>
            <a:ext cx="436625" cy="1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000" y="1023500"/>
            <a:ext cx="4143883" cy="34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400" y="996100"/>
            <a:ext cx="3984945" cy="35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