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aa22c609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aa22c609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aa22c609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aa22c609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aa22c609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aa22c609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aa22c609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aa22c609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aa22c609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aa22c609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aa22c609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aa22c609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aa22c60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aa22c60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aa22c60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aa22c60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aa22c609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aa22c60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aa22c6097_0_3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aa22c6097_0_3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aa22c60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aa22c60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aa22c609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aa22c609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aa22c609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aa22c609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aa22c609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aa22c609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aa22c60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aa22c60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aa22c609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aa22c609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OrShaharr/IOT_SMART_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oracle.com/il-en/internet-of-things/what-is-io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SmartHeat 🔥😎</a:t>
            </a:r>
            <a:endParaRPr b="1"/>
          </a:p>
        </p:txBody>
      </p:sp>
      <p:sp>
        <p:nvSpPr>
          <p:cNvPr id="55" name="Google Shape;55;p13"/>
          <p:cNvSpPr txBox="1"/>
          <p:nvPr>
            <p:ph idx="1" type="subTitle"/>
          </p:nvPr>
        </p:nvSpPr>
        <p:spPr>
          <a:xfrm>
            <a:off x="311700" y="2834125"/>
            <a:ext cx="8520600" cy="185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 Shahar 313195216</a:t>
            </a:r>
            <a:endParaRPr/>
          </a:p>
          <a:p>
            <a:pPr indent="0" lvl="0" marL="0" rtl="0" algn="ctr">
              <a:spcBef>
                <a:spcPts val="0"/>
              </a:spcBef>
              <a:spcAft>
                <a:spcPts val="0"/>
              </a:spcAft>
              <a:buNone/>
            </a:pPr>
            <a:r>
              <a:rPr lang="en"/>
              <a:t>Hadar Kimel 313559056</a:t>
            </a:r>
            <a:endParaRPr/>
          </a:p>
          <a:p>
            <a:pPr indent="0" lvl="0" marL="0" rtl="0" algn="ctr">
              <a:spcBef>
                <a:spcPts val="0"/>
              </a:spcBef>
              <a:spcAft>
                <a:spcPts val="0"/>
              </a:spcAft>
              <a:buNone/>
            </a:pPr>
            <a:r>
              <a:rPr lang="en" u="sng">
                <a:solidFill>
                  <a:schemeClr val="hlink"/>
                </a:solidFill>
                <a:hlinkClick r:id="rId3"/>
              </a:rPr>
              <a:t>GitHub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Use-case</a:t>
            </a:r>
            <a:endParaRPr b="1"/>
          </a:p>
        </p:txBody>
      </p:sp>
      <p:pic>
        <p:nvPicPr>
          <p:cNvPr id="135" name="Google Shape;135;p22"/>
          <p:cNvPicPr preferRelativeResize="0"/>
          <p:nvPr/>
        </p:nvPicPr>
        <p:blipFill>
          <a:blip r:embed="rId3">
            <a:alphaModFix/>
          </a:blip>
          <a:stretch>
            <a:fillRect/>
          </a:stretch>
        </p:blipFill>
        <p:spPr>
          <a:xfrm>
            <a:off x="2216300" y="257350"/>
            <a:ext cx="3589300" cy="4698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Architecture</a:t>
            </a:r>
            <a:r>
              <a:rPr b="1" lang="en"/>
              <a:t> </a:t>
            </a:r>
            <a:endParaRPr b="1"/>
          </a:p>
        </p:txBody>
      </p:sp>
      <p:sp>
        <p:nvSpPr>
          <p:cNvPr id="141" name="Google Shape;141;p23"/>
          <p:cNvSpPr/>
          <p:nvPr/>
        </p:nvSpPr>
        <p:spPr>
          <a:xfrm>
            <a:off x="3251263" y="1017725"/>
            <a:ext cx="2641464" cy="1142964"/>
          </a:xfrm>
          <a:prstGeom prst="cloud">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MQTT Cloud broker</a:t>
            </a:r>
            <a:endParaRPr/>
          </a:p>
        </p:txBody>
      </p:sp>
      <p:cxnSp>
        <p:nvCxnSpPr>
          <p:cNvPr id="142" name="Google Shape;142;p23"/>
          <p:cNvCxnSpPr/>
          <p:nvPr/>
        </p:nvCxnSpPr>
        <p:spPr>
          <a:xfrm>
            <a:off x="5610450" y="2035100"/>
            <a:ext cx="1177800" cy="8364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3"/>
          <p:cNvCxnSpPr/>
          <p:nvPr/>
        </p:nvCxnSpPr>
        <p:spPr>
          <a:xfrm rot="10800000">
            <a:off x="5721975" y="1839850"/>
            <a:ext cx="1108200" cy="8016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3"/>
          <p:cNvSpPr txBox="1"/>
          <p:nvPr/>
        </p:nvSpPr>
        <p:spPr>
          <a:xfrm>
            <a:off x="6439825" y="4216550"/>
            <a:ext cx="163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SmartHeat App</a:t>
            </a:r>
            <a:endParaRPr>
              <a:solidFill>
                <a:schemeClr val="dk1"/>
              </a:solidFill>
            </a:endParaRPr>
          </a:p>
        </p:txBody>
      </p:sp>
      <p:sp>
        <p:nvSpPr>
          <p:cNvPr id="145" name="Google Shape;145;p23"/>
          <p:cNvSpPr/>
          <p:nvPr/>
        </p:nvSpPr>
        <p:spPr>
          <a:xfrm>
            <a:off x="940900" y="2641450"/>
            <a:ext cx="1930500" cy="1369200"/>
          </a:xfrm>
          <a:prstGeom prst="ellipse">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SmartHeat Sensor</a:t>
            </a:r>
            <a:endParaRPr/>
          </a:p>
        </p:txBody>
      </p:sp>
      <p:cxnSp>
        <p:nvCxnSpPr>
          <p:cNvPr id="146" name="Google Shape;146;p23"/>
          <p:cNvCxnSpPr/>
          <p:nvPr/>
        </p:nvCxnSpPr>
        <p:spPr>
          <a:xfrm flipH="1" rot="10800000">
            <a:off x="2286000" y="1923550"/>
            <a:ext cx="989700" cy="7179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3"/>
          <p:cNvCxnSpPr/>
          <p:nvPr/>
        </p:nvCxnSpPr>
        <p:spPr>
          <a:xfrm flipH="1">
            <a:off x="2717985" y="2062865"/>
            <a:ext cx="843300" cy="683100"/>
          </a:xfrm>
          <a:prstGeom prst="straightConnector1">
            <a:avLst/>
          </a:prstGeom>
          <a:noFill/>
          <a:ln cap="flat" cmpd="sng" w="9525">
            <a:solidFill>
              <a:schemeClr val="dk2"/>
            </a:solidFill>
            <a:prstDash val="solid"/>
            <a:round/>
            <a:headEnd len="med" w="med" type="none"/>
            <a:tailEnd len="med" w="med" type="triangle"/>
          </a:ln>
        </p:spPr>
      </p:cxnSp>
      <p:pic>
        <p:nvPicPr>
          <p:cNvPr id="148" name="Google Shape;148;p23"/>
          <p:cNvPicPr preferRelativeResize="0"/>
          <p:nvPr/>
        </p:nvPicPr>
        <p:blipFill>
          <a:blip r:embed="rId3">
            <a:alphaModFix/>
          </a:blip>
          <a:stretch>
            <a:fillRect/>
          </a:stretch>
        </p:blipFill>
        <p:spPr>
          <a:xfrm>
            <a:off x="6969901" y="2486688"/>
            <a:ext cx="804400" cy="1678726"/>
          </a:xfrm>
          <a:prstGeom prst="rect">
            <a:avLst/>
          </a:prstGeom>
          <a:noFill/>
          <a:ln>
            <a:noFill/>
          </a:ln>
        </p:spPr>
      </p:pic>
      <p:sp>
        <p:nvSpPr>
          <p:cNvPr id="149" name="Google Shape;149;p23"/>
          <p:cNvSpPr txBox="1"/>
          <p:nvPr/>
        </p:nvSpPr>
        <p:spPr>
          <a:xfrm rot="615053">
            <a:off x="7289493" y="3131828"/>
            <a:ext cx="1139590" cy="118515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500"/>
              <a:t>🔥</a:t>
            </a:r>
            <a:endParaRPr sz="6500"/>
          </a:p>
        </p:txBody>
      </p:sp>
      <p:sp>
        <p:nvSpPr>
          <p:cNvPr id="150" name="Google Shape;150;p23"/>
          <p:cNvSpPr/>
          <p:nvPr/>
        </p:nvSpPr>
        <p:spPr>
          <a:xfrm>
            <a:off x="3756425" y="3798375"/>
            <a:ext cx="1704050" cy="908975"/>
          </a:xfrm>
          <a:prstGeom prst="flowChartMagneticDisk">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SmartHeat Database</a:t>
            </a:r>
            <a:endParaRPr/>
          </a:p>
        </p:txBody>
      </p:sp>
      <p:cxnSp>
        <p:nvCxnSpPr>
          <p:cNvPr id="151" name="Google Shape;151;p23"/>
          <p:cNvCxnSpPr/>
          <p:nvPr/>
        </p:nvCxnSpPr>
        <p:spPr>
          <a:xfrm flipH="1">
            <a:off x="5589500" y="3456875"/>
            <a:ext cx="1289400" cy="8712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3"/>
          <p:cNvCxnSpPr/>
          <p:nvPr/>
        </p:nvCxnSpPr>
        <p:spPr>
          <a:xfrm>
            <a:off x="2766900" y="3826250"/>
            <a:ext cx="878400" cy="4950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3"/>
          <p:cNvSpPr txBox="1"/>
          <p:nvPr/>
        </p:nvSpPr>
        <p:spPr>
          <a:xfrm rot="2105337">
            <a:off x="5875762" y="2083361"/>
            <a:ext cx="1162221" cy="30787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Publish commands</a:t>
            </a:r>
            <a:endParaRPr sz="800">
              <a:solidFill>
                <a:schemeClr val="dk1"/>
              </a:solidFill>
            </a:endParaRPr>
          </a:p>
        </p:txBody>
      </p:sp>
      <p:sp>
        <p:nvSpPr>
          <p:cNvPr id="154" name="Google Shape;154;p23"/>
          <p:cNvSpPr txBox="1"/>
          <p:nvPr/>
        </p:nvSpPr>
        <p:spPr>
          <a:xfrm rot="2105337">
            <a:off x="5534112" y="2463199"/>
            <a:ext cx="1162221" cy="30787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Subscribe events</a:t>
            </a:r>
            <a:endParaRPr sz="800">
              <a:solidFill>
                <a:schemeClr val="dk1"/>
              </a:solidFill>
            </a:endParaRPr>
          </a:p>
        </p:txBody>
      </p:sp>
      <p:sp>
        <p:nvSpPr>
          <p:cNvPr id="155" name="Google Shape;155;p23"/>
          <p:cNvSpPr txBox="1"/>
          <p:nvPr/>
        </p:nvSpPr>
        <p:spPr>
          <a:xfrm rot="-2142266">
            <a:off x="2266482" y="1917296"/>
            <a:ext cx="1162260" cy="30787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Publish events</a:t>
            </a:r>
            <a:endParaRPr sz="800">
              <a:solidFill>
                <a:schemeClr val="dk1"/>
              </a:solidFill>
            </a:endParaRPr>
          </a:p>
        </p:txBody>
      </p:sp>
      <p:sp>
        <p:nvSpPr>
          <p:cNvPr id="156" name="Google Shape;156;p23"/>
          <p:cNvSpPr txBox="1"/>
          <p:nvPr/>
        </p:nvSpPr>
        <p:spPr>
          <a:xfrm rot="-2363795">
            <a:off x="2747290" y="2417820"/>
            <a:ext cx="1162310" cy="30783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Subscribe commands</a:t>
            </a:r>
            <a:endParaRPr sz="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SmartHeat App (Proof of concept)</a:t>
            </a:r>
            <a:endParaRPr b="1"/>
          </a:p>
        </p:txBody>
      </p:sp>
      <p:pic>
        <p:nvPicPr>
          <p:cNvPr id="162" name="Google Shape;162;p24"/>
          <p:cNvPicPr preferRelativeResize="0"/>
          <p:nvPr/>
        </p:nvPicPr>
        <p:blipFill>
          <a:blip r:embed="rId3">
            <a:alphaModFix/>
          </a:blip>
          <a:stretch>
            <a:fillRect/>
          </a:stretch>
        </p:blipFill>
        <p:spPr>
          <a:xfrm>
            <a:off x="930975" y="1261950"/>
            <a:ext cx="1596300" cy="3331426"/>
          </a:xfrm>
          <a:prstGeom prst="rect">
            <a:avLst/>
          </a:prstGeom>
          <a:noFill/>
          <a:ln>
            <a:noFill/>
          </a:ln>
        </p:spPr>
      </p:pic>
      <p:pic>
        <p:nvPicPr>
          <p:cNvPr id="163" name="Google Shape;163;p24"/>
          <p:cNvPicPr preferRelativeResize="0"/>
          <p:nvPr/>
        </p:nvPicPr>
        <p:blipFill>
          <a:blip r:embed="rId4">
            <a:alphaModFix/>
          </a:blip>
          <a:stretch>
            <a:fillRect/>
          </a:stretch>
        </p:blipFill>
        <p:spPr>
          <a:xfrm>
            <a:off x="7353159" y="2878425"/>
            <a:ext cx="955550" cy="1994201"/>
          </a:xfrm>
          <a:prstGeom prst="rect">
            <a:avLst/>
          </a:prstGeom>
          <a:noFill/>
          <a:ln>
            <a:noFill/>
          </a:ln>
        </p:spPr>
      </p:pic>
      <p:pic>
        <p:nvPicPr>
          <p:cNvPr id="164" name="Google Shape;164;p24"/>
          <p:cNvPicPr preferRelativeResize="0"/>
          <p:nvPr/>
        </p:nvPicPr>
        <p:blipFill>
          <a:blip r:embed="rId5">
            <a:alphaModFix/>
          </a:blip>
          <a:stretch>
            <a:fillRect/>
          </a:stretch>
        </p:blipFill>
        <p:spPr>
          <a:xfrm>
            <a:off x="7393476" y="387217"/>
            <a:ext cx="955550" cy="1955933"/>
          </a:xfrm>
          <a:prstGeom prst="rect">
            <a:avLst/>
          </a:prstGeom>
          <a:noFill/>
          <a:ln>
            <a:noFill/>
          </a:ln>
        </p:spPr>
      </p:pic>
      <p:pic>
        <p:nvPicPr>
          <p:cNvPr id="165" name="Google Shape;165;p24"/>
          <p:cNvPicPr preferRelativeResize="0"/>
          <p:nvPr/>
        </p:nvPicPr>
        <p:blipFill>
          <a:blip r:embed="rId6">
            <a:alphaModFix/>
          </a:blip>
          <a:stretch>
            <a:fillRect/>
          </a:stretch>
        </p:blipFill>
        <p:spPr>
          <a:xfrm>
            <a:off x="4094127" y="1514413"/>
            <a:ext cx="1467550" cy="3062700"/>
          </a:xfrm>
          <a:prstGeom prst="rect">
            <a:avLst/>
          </a:prstGeom>
          <a:noFill/>
          <a:ln>
            <a:noFill/>
          </a:ln>
        </p:spPr>
      </p:pic>
      <p:cxnSp>
        <p:nvCxnSpPr>
          <p:cNvPr id="166" name="Google Shape;166;p24"/>
          <p:cNvCxnSpPr/>
          <p:nvPr/>
        </p:nvCxnSpPr>
        <p:spPr>
          <a:xfrm>
            <a:off x="2752950" y="3059625"/>
            <a:ext cx="1198800" cy="210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4"/>
          <p:cNvCxnSpPr/>
          <p:nvPr/>
        </p:nvCxnSpPr>
        <p:spPr>
          <a:xfrm flipH="1" rot="10800000">
            <a:off x="5812575" y="1770275"/>
            <a:ext cx="1331100" cy="10245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4"/>
          <p:cNvCxnSpPr/>
          <p:nvPr/>
        </p:nvCxnSpPr>
        <p:spPr>
          <a:xfrm>
            <a:off x="5819550" y="3310525"/>
            <a:ext cx="1324200" cy="6342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4"/>
          <p:cNvSpPr txBox="1"/>
          <p:nvPr/>
        </p:nvSpPr>
        <p:spPr>
          <a:xfrm>
            <a:off x="1045425" y="4620775"/>
            <a:ext cx="140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Login Screen</a:t>
            </a:r>
            <a:endParaRPr>
              <a:solidFill>
                <a:srgbClr val="FFFFFF"/>
              </a:solidFill>
            </a:endParaRPr>
          </a:p>
        </p:txBody>
      </p:sp>
      <p:sp>
        <p:nvSpPr>
          <p:cNvPr id="170" name="Google Shape;170;p24"/>
          <p:cNvSpPr txBox="1"/>
          <p:nvPr/>
        </p:nvSpPr>
        <p:spPr>
          <a:xfrm>
            <a:off x="4258375" y="4620775"/>
            <a:ext cx="17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Home Screen</a:t>
            </a:r>
            <a:endParaRPr>
              <a:solidFill>
                <a:schemeClr val="dk1"/>
              </a:solidFill>
            </a:endParaRPr>
          </a:p>
        </p:txBody>
      </p:sp>
      <p:sp>
        <p:nvSpPr>
          <p:cNvPr id="171" name="Google Shape;171;p24"/>
          <p:cNvSpPr txBox="1"/>
          <p:nvPr/>
        </p:nvSpPr>
        <p:spPr>
          <a:xfrm>
            <a:off x="7032788" y="2273450"/>
            <a:ext cx="1596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Button screens for turning on/off</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Setup</a:t>
            </a:r>
            <a:endParaRPr/>
          </a:p>
          <a:p>
            <a:pPr indent="0" lvl="0" marL="0" rtl="0" algn="l">
              <a:spcBef>
                <a:spcPts val="0"/>
              </a:spcBef>
              <a:spcAft>
                <a:spcPts val="0"/>
              </a:spcAft>
              <a:buNone/>
            </a:pPr>
            <a:r>
              <a:t/>
            </a:r>
            <a:endParaRPr/>
          </a:p>
        </p:txBody>
      </p:sp>
      <p:sp>
        <p:nvSpPr>
          <p:cNvPr id="177" name="Google Shape;17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dk1"/>
              </a:buClr>
              <a:buSzPts val="2800"/>
              <a:buAutoNum type="arabicPeriod"/>
            </a:pPr>
            <a:r>
              <a:rPr lang="en" sz="2800">
                <a:solidFill>
                  <a:schemeClr val="dk1"/>
                </a:solidFill>
              </a:rPr>
              <a:t>Replace the “dumb” water heater button </a:t>
            </a:r>
            <a:r>
              <a:rPr lang="en" sz="2800">
                <a:solidFill>
                  <a:schemeClr val="dk1"/>
                </a:solidFill>
              </a:rPr>
              <a:t>to our SmartHeat sensor in your home.</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 sz="2800">
                <a:solidFill>
                  <a:schemeClr val="dk1"/>
                </a:solidFill>
              </a:rPr>
              <a:t>Connect it to the internet via your home network.</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 sz="2800">
                <a:solidFill>
                  <a:schemeClr val="dk1"/>
                </a:solidFill>
              </a:rPr>
              <a:t>Pair the SmartHeat sensor with the app.</a:t>
            </a:r>
            <a:endParaRPr sz="2800">
              <a:solidFill>
                <a:schemeClr val="dk1"/>
              </a:solidFill>
            </a:endParaRPr>
          </a:p>
          <a:p>
            <a:pPr indent="-406400" lvl="0" marL="457200" rtl="0" algn="l">
              <a:spcBef>
                <a:spcPts val="0"/>
              </a:spcBef>
              <a:spcAft>
                <a:spcPts val="0"/>
              </a:spcAft>
              <a:buClr>
                <a:schemeClr val="dk1"/>
              </a:buClr>
              <a:buSzPts val="2800"/>
              <a:buAutoNum type="arabicPeriod"/>
            </a:pPr>
            <a:r>
              <a:rPr lang="en" sz="2800">
                <a:solidFill>
                  <a:schemeClr val="dk1"/>
                </a:solidFill>
              </a:rPr>
              <a:t>Use the SmartHeat app on your smartphone to control your water heater.</a:t>
            </a:r>
            <a:endParaRPr sz="2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Risks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dk1"/>
              </a:buClr>
              <a:buSzPts val="2800"/>
              <a:buChar char="➔"/>
            </a:pPr>
            <a:r>
              <a:rPr lang="en" sz="2800">
                <a:solidFill>
                  <a:schemeClr val="dk1"/>
                </a:solidFill>
              </a:rPr>
              <a:t>Potential unauthorized access and privacy violations.</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Dependency on stable internet </a:t>
            </a:r>
            <a:r>
              <a:rPr lang="en" sz="2800">
                <a:solidFill>
                  <a:schemeClr val="dk1"/>
                </a:solidFill>
              </a:rPr>
              <a:t>connectivity </a:t>
            </a:r>
            <a:r>
              <a:rPr lang="en" sz="2800">
                <a:solidFill>
                  <a:schemeClr val="dk1"/>
                </a:solidFill>
              </a:rPr>
              <a:t>for system functionality.</a:t>
            </a:r>
            <a:endParaRPr sz="2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Features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dk1"/>
              </a:buClr>
              <a:buSzPts val="2800"/>
              <a:buChar char="➔"/>
            </a:pPr>
            <a:r>
              <a:rPr lang="en" sz="2800">
                <a:solidFill>
                  <a:schemeClr val="dk1"/>
                </a:solidFill>
              </a:rPr>
              <a:t>Planning the schedule for the water heater activity.</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Connect SmartHeat to virtual </a:t>
            </a:r>
            <a:r>
              <a:rPr lang="en" sz="2800">
                <a:solidFill>
                  <a:schemeClr val="dk1"/>
                </a:solidFill>
              </a:rPr>
              <a:t>assistants</a:t>
            </a:r>
            <a:r>
              <a:rPr lang="en" sz="2800">
                <a:solidFill>
                  <a:schemeClr val="dk1"/>
                </a:solidFill>
              </a:rPr>
              <a:t> like Alexa or Google Assistant.</a:t>
            </a:r>
            <a:endParaRPr sz="2800">
              <a:solidFill>
                <a:schemeClr val="dk1"/>
              </a:solidFill>
            </a:endParaRPr>
          </a:p>
          <a:p>
            <a:pPr indent="-406400" lvl="0" marL="457200" rtl="0" algn="l">
              <a:spcBef>
                <a:spcPts val="0"/>
              </a:spcBef>
              <a:spcAft>
                <a:spcPts val="0"/>
              </a:spcAft>
              <a:buClr>
                <a:schemeClr val="dk1"/>
              </a:buClr>
              <a:buSzPts val="2800"/>
              <a:buChar char="➔"/>
            </a:pPr>
            <a:r>
              <a:rPr lang="en" sz="2800">
                <a:solidFill>
                  <a:schemeClr val="dk1"/>
                </a:solidFill>
              </a:rPr>
              <a:t>In-depth monthly analytics regarding usage and expanses (using the database).</a:t>
            </a:r>
            <a:endParaRPr sz="2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Sources</a:t>
            </a:r>
            <a:endParaRPr b="1"/>
          </a:p>
        </p:txBody>
      </p:sp>
      <p:sp>
        <p:nvSpPr>
          <p:cNvPr id="195" name="Google Shape;19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dk1"/>
              </a:buClr>
              <a:buSzPts val="2800"/>
              <a:buChar char="●"/>
            </a:pPr>
            <a:r>
              <a:rPr lang="en" sz="2800" u="sng">
                <a:solidFill>
                  <a:schemeClr val="hlink"/>
                </a:solidFill>
                <a:hlinkClick r:id="rId3"/>
              </a:rPr>
              <a:t>What Is the Internet of Things (IoT)? | Oracle</a:t>
            </a:r>
            <a:endParaRPr sz="2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9" name="Shape 199"/>
        <p:cNvGrpSpPr/>
        <p:nvPr/>
      </p:nvGrpSpPr>
      <p:grpSpPr>
        <a:xfrm>
          <a:off x="0" y="0"/>
          <a:ext cx="0" cy="0"/>
          <a:chOff x="0" y="0"/>
          <a:chExt cx="0" cy="0"/>
        </a:xfrm>
      </p:grpSpPr>
      <p:sp>
        <p:nvSpPr>
          <p:cNvPr id="200" name="Google Shape;200;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Thank You! </a:t>
            </a:r>
            <a:r>
              <a:rPr b="1" lang="en"/>
              <a:t>🔥</a:t>
            </a:r>
            <a:r>
              <a:rPr b="1" lang="en"/>
              <a: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 - </a:t>
            </a:r>
            <a:r>
              <a:rPr b="1" lang="en"/>
              <a:t>What is SmartHeat?</a:t>
            </a:r>
            <a:endParaRPr b="1"/>
          </a:p>
        </p:txBody>
      </p:sp>
      <p:sp>
        <p:nvSpPr>
          <p:cNvPr id="61" name="Google Shape;61;p14"/>
          <p:cNvSpPr txBox="1"/>
          <p:nvPr>
            <p:ph idx="1" type="body"/>
          </p:nvPr>
        </p:nvSpPr>
        <p:spPr>
          <a:xfrm>
            <a:off x="311700" y="1152475"/>
            <a:ext cx="8520600" cy="3614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sz="2800">
                <a:solidFill>
                  <a:schemeClr val="dk1"/>
                </a:solidFill>
              </a:rPr>
              <a:t>We thought about the concept of SmartHeat- a smart water heater- when we were on our way home from a camping trip. It was during the winter and we had a 2 hour drive ahead of us. we thought how nice it would be if during our drive the water heater would heat our water so we could get in the shower immediately, instead of only turning it on manually when we get home and having to wait.</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is </a:t>
            </a:r>
            <a:r>
              <a:rPr b="1" lang="en"/>
              <a:t>IOT (Internet of Things)?</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en" sz="2800">
                <a:solidFill>
                  <a:schemeClr val="dk1"/>
                </a:solidFill>
              </a:rPr>
              <a:t>The Internet of Things (IoT) describes the network of physical objects (the “things”) that are embedded with sensors, software and other technologies for the purpose of connecting and trading data with other devices over the internet. These devices range from ordinary household objects for everyday use to sophisticated industrial tools.</a:t>
            </a:r>
            <a:endParaRPr sz="2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Goals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chemeClr val="dk1"/>
                </a:solidFill>
              </a:rPr>
              <a:t>Our main goal is to u</a:t>
            </a:r>
            <a:r>
              <a:rPr lang="en" sz="2800">
                <a:solidFill>
                  <a:schemeClr val="dk1"/>
                </a:solidFill>
              </a:rPr>
              <a:t>se IOT concepts and practices to a</a:t>
            </a:r>
            <a:r>
              <a:rPr lang="en" sz="2800">
                <a:solidFill>
                  <a:schemeClr val="dk1"/>
                </a:solidFill>
              </a:rPr>
              <a:t>llow our users to have full control over their water heater anytime, from anywhere. 🌎</a:t>
            </a:r>
            <a:endParaRPr sz="2800">
              <a:solidFill>
                <a:schemeClr val="dk1"/>
              </a:solidFill>
            </a:endParaRPr>
          </a:p>
          <a:p>
            <a:pPr indent="0" lvl="0" marL="0" rtl="0" algn="ctr">
              <a:spcBef>
                <a:spcPts val="1200"/>
              </a:spcBef>
              <a:spcAft>
                <a:spcPts val="1200"/>
              </a:spcAft>
              <a:buNone/>
            </a:pPr>
            <a:r>
              <a:rPr lang="en" sz="2800">
                <a:solidFill>
                  <a:schemeClr val="dk1"/>
                </a:solidFill>
              </a:rPr>
              <a:t>We also aspire to support our app on all types of smart devices (smartphones, tablets and more).</a:t>
            </a:r>
            <a:endParaRPr sz="2800">
              <a:solidFill>
                <a:schemeClr val="dk1"/>
              </a:solidFill>
            </a:endParaRPr>
          </a:p>
        </p:txBody>
      </p:sp>
      <p:pic>
        <p:nvPicPr>
          <p:cNvPr id="74" name="Google Shape;74;p16"/>
          <p:cNvPicPr preferRelativeResize="0"/>
          <p:nvPr/>
        </p:nvPicPr>
        <p:blipFill>
          <a:blip r:embed="rId3">
            <a:alphaModFix/>
          </a:blip>
          <a:stretch>
            <a:fillRect/>
          </a:stretch>
        </p:blipFill>
        <p:spPr>
          <a:xfrm>
            <a:off x="7404224" y="2273050"/>
            <a:ext cx="436475" cy="41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Potential Customers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0"/>
              </a:spcBef>
              <a:spcAft>
                <a:spcPts val="0"/>
              </a:spcAft>
              <a:buClr>
                <a:schemeClr val="dk1"/>
              </a:buClr>
              <a:buSzPct val="100000"/>
              <a:buChar char="➔"/>
            </a:pPr>
            <a:r>
              <a:rPr lang="en" sz="2800">
                <a:solidFill>
                  <a:schemeClr val="dk1"/>
                </a:solidFill>
              </a:rPr>
              <a:t>Private households 🏠</a:t>
            </a:r>
            <a:endParaRPr sz="2800">
              <a:solidFill>
                <a:schemeClr val="dk1"/>
              </a:solidFill>
            </a:endParaRPr>
          </a:p>
          <a:p>
            <a:pPr indent="-393065" lvl="0" marL="457200" rtl="0" algn="l">
              <a:spcBef>
                <a:spcPts val="0"/>
              </a:spcBef>
              <a:spcAft>
                <a:spcPts val="0"/>
              </a:spcAft>
              <a:buClr>
                <a:schemeClr val="dk1"/>
              </a:buClr>
              <a:buSzPct val="100000"/>
              <a:buChar char="➔"/>
            </a:pPr>
            <a:r>
              <a:rPr lang="en" sz="2800">
                <a:solidFill>
                  <a:schemeClr val="dk1"/>
                </a:solidFill>
              </a:rPr>
              <a:t>Eco-Conscious Consumers 🌱</a:t>
            </a:r>
            <a:endParaRPr sz="2800">
              <a:solidFill>
                <a:schemeClr val="dk1"/>
              </a:solidFill>
            </a:endParaRPr>
          </a:p>
          <a:p>
            <a:pPr indent="-393065" lvl="0" marL="457200" rtl="0" algn="l">
              <a:spcBef>
                <a:spcPts val="0"/>
              </a:spcBef>
              <a:spcAft>
                <a:spcPts val="0"/>
              </a:spcAft>
              <a:buClr>
                <a:schemeClr val="dk1"/>
              </a:buClr>
              <a:buSzPct val="100000"/>
              <a:buChar char="➔"/>
            </a:pPr>
            <a:r>
              <a:rPr lang="en" sz="2800">
                <a:solidFill>
                  <a:schemeClr val="dk1"/>
                </a:solidFill>
              </a:rPr>
              <a:t>Locations that offer showering facilities (like gyms, swimming pools, hotels) 🚿</a:t>
            </a:r>
            <a:endParaRPr sz="2800">
              <a:solidFill>
                <a:schemeClr val="dk1"/>
              </a:solidFill>
            </a:endParaRPr>
          </a:p>
          <a:p>
            <a:pPr indent="-393065" lvl="0" marL="457200" rtl="0" algn="l">
              <a:spcBef>
                <a:spcPts val="0"/>
              </a:spcBef>
              <a:spcAft>
                <a:spcPts val="0"/>
              </a:spcAft>
              <a:buClr>
                <a:schemeClr val="dk1"/>
              </a:buClr>
              <a:buSzPct val="100000"/>
              <a:buChar char="➔"/>
            </a:pPr>
            <a:r>
              <a:rPr lang="en" sz="2800">
                <a:solidFill>
                  <a:schemeClr val="dk1"/>
                </a:solidFill>
              </a:rPr>
              <a:t>Tech enthusiasts who embrace smart home technology 💻</a:t>
            </a:r>
            <a:endParaRPr sz="2800">
              <a:solidFill>
                <a:schemeClr val="dk1"/>
              </a:solidFill>
            </a:endParaRPr>
          </a:p>
          <a:p>
            <a:pPr indent="-393065" lvl="0" marL="457200" rtl="0" algn="l">
              <a:spcBef>
                <a:spcPts val="0"/>
              </a:spcBef>
              <a:spcAft>
                <a:spcPts val="0"/>
              </a:spcAft>
              <a:buClr>
                <a:schemeClr val="dk1"/>
              </a:buClr>
              <a:buSzPct val="100000"/>
              <a:buChar char="➔"/>
            </a:pPr>
            <a:r>
              <a:rPr lang="en" sz="2800">
                <a:solidFill>
                  <a:schemeClr val="dk1"/>
                </a:solidFill>
              </a:rPr>
              <a:t>Busy </a:t>
            </a:r>
            <a:r>
              <a:rPr lang="en" sz="2800">
                <a:solidFill>
                  <a:schemeClr val="dk1"/>
                </a:solidFill>
              </a:rPr>
              <a:t>individuals 💼</a:t>
            </a:r>
            <a:endParaRPr sz="2800">
              <a:solidFill>
                <a:schemeClr val="dk1"/>
              </a:solidFill>
            </a:endParaRPr>
          </a:p>
          <a:p>
            <a:pPr indent="-393065" lvl="0" marL="457200" rtl="0" algn="l">
              <a:spcBef>
                <a:spcPts val="0"/>
              </a:spcBef>
              <a:spcAft>
                <a:spcPts val="0"/>
              </a:spcAft>
              <a:buClr>
                <a:schemeClr val="dk1"/>
              </a:buClr>
              <a:buSzPct val="100000"/>
              <a:buChar char="➔"/>
            </a:pPr>
            <a:r>
              <a:rPr lang="en" sz="2800">
                <a:solidFill>
                  <a:schemeClr val="dk1"/>
                </a:solidFill>
              </a:rPr>
              <a:t>Frequent Travelers 🍹</a:t>
            </a:r>
            <a:endParaRPr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Functional </a:t>
            </a:r>
            <a:r>
              <a:rPr b="1" lang="en"/>
              <a:t>requirements</a:t>
            </a:r>
            <a:endParaRPr b="1"/>
          </a:p>
        </p:txBody>
      </p:sp>
      <p:sp>
        <p:nvSpPr>
          <p:cNvPr id="86" name="Google Shape;86;p18"/>
          <p:cNvSpPr txBox="1"/>
          <p:nvPr>
            <p:ph idx="1" type="body"/>
          </p:nvPr>
        </p:nvSpPr>
        <p:spPr>
          <a:xfrm>
            <a:off x="311700" y="1152475"/>
            <a:ext cx="8520600" cy="3600600"/>
          </a:xfrm>
          <a:prstGeom prst="rect">
            <a:avLst/>
          </a:prstGeom>
        </p:spPr>
        <p:txBody>
          <a:bodyPr anchorCtr="0" anchor="t" bIns="91425" lIns="91425" spcFirstLastPara="1" rIns="91425" wrap="square" tIns="91425">
            <a:normAutofit fontScale="70000" lnSpcReduction="20000"/>
          </a:bodyPr>
          <a:lstStyle/>
          <a:p>
            <a:pPr indent="-353060" lvl="0" marL="457200" rtl="0" algn="l">
              <a:spcBef>
                <a:spcPts val="0"/>
              </a:spcBef>
              <a:spcAft>
                <a:spcPts val="0"/>
              </a:spcAft>
              <a:buClr>
                <a:schemeClr val="dk1"/>
              </a:buClr>
              <a:buSzPct val="100000"/>
              <a:buChar char="➔"/>
            </a:pPr>
            <a:r>
              <a:rPr lang="en" sz="2800">
                <a:solidFill>
                  <a:schemeClr val="dk1"/>
                </a:solidFill>
              </a:rPr>
              <a:t>Mobile App Integration &amp; R</a:t>
            </a:r>
            <a:r>
              <a:rPr lang="en" sz="2800">
                <a:solidFill>
                  <a:schemeClr val="dk1"/>
                </a:solidFill>
              </a:rPr>
              <a:t>emote</a:t>
            </a:r>
            <a:r>
              <a:rPr lang="en" sz="2800">
                <a:solidFill>
                  <a:schemeClr val="dk1"/>
                </a:solidFill>
              </a:rPr>
              <a:t> control- The app must seamlessly connects to the SmartHeat sensor. </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Real-time response- SmartHeat must provide </a:t>
            </a:r>
            <a:r>
              <a:rPr lang="en" sz="2800">
                <a:solidFill>
                  <a:schemeClr val="dk1"/>
                </a:solidFill>
              </a:rPr>
              <a:t>continuous</a:t>
            </a:r>
            <a:r>
              <a:rPr lang="en" sz="2800">
                <a:solidFill>
                  <a:schemeClr val="dk1"/>
                </a:solidFill>
              </a:rPr>
              <a:t> information about the water heater status.</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Alerts and Notifications- to inform users of any issues or maintenance requirements.</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Usability- User-Friendly Interface &amp; Multi-User Access.</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Compatibility with Different Water Heater Types and a variety of mobile devices and operating systems.</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Energy Monitoring &amp; Holiday Mode- A feature that allows users to set the water heater to vacation mode to save energy.</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Non-functional </a:t>
            </a:r>
            <a:r>
              <a:rPr b="1" lang="en"/>
              <a:t>requirements</a:t>
            </a:r>
            <a:endParaRPr b="1"/>
          </a:p>
        </p:txBody>
      </p:sp>
      <p:sp>
        <p:nvSpPr>
          <p:cNvPr id="92" name="Google Shape;92;p19"/>
          <p:cNvSpPr txBox="1"/>
          <p:nvPr>
            <p:ph idx="1" type="body"/>
          </p:nvPr>
        </p:nvSpPr>
        <p:spPr>
          <a:xfrm>
            <a:off x="311700" y="1152475"/>
            <a:ext cx="8520600" cy="3677400"/>
          </a:xfrm>
          <a:prstGeom prst="rect">
            <a:avLst/>
          </a:prstGeom>
        </p:spPr>
        <p:txBody>
          <a:bodyPr anchorCtr="0" anchor="t" bIns="91425" lIns="91425" spcFirstLastPara="1" rIns="91425" wrap="square" tIns="91425">
            <a:normAutofit fontScale="62500" lnSpcReduction="20000"/>
          </a:bodyPr>
          <a:lstStyle/>
          <a:p>
            <a:pPr indent="-339725" lvl="0" marL="457200" rtl="0" algn="l">
              <a:spcBef>
                <a:spcPts val="0"/>
              </a:spcBef>
              <a:spcAft>
                <a:spcPts val="0"/>
              </a:spcAft>
              <a:buClr>
                <a:schemeClr val="dk1"/>
              </a:buClr>
              <a:buSzPct val="100000"/>
              <a:buChar char="➔"/>
            </a:pPr>
            <a:r>
              <a:rPr lang="en" sz="2800">
                <a:solidFill>
                  <a:schemeClr val="dk1"/>
                </a:solidFill>
              </a:rPr>
              <a:t>Reliability- The smart water heater should operate consistently without unexpected failures or downtime.</a:t>
            </a:r>
            <a:endParaRPr sz="2800">
              <a:solidFill>
                <a:schemeClr val="dk1"/>
              </a:solidFill>
            </a:endParaRPr>
          </a:p>
          <a:p>
            <a:pPr indent="-339725" lvl="0" marL="457200" rtl="0" algn="l">
              <a:spcBef>
                <a:spcPts val="0"/>
              </a:spcBef>
              <a:spcAft>
                <a:spcPts val="0"/>
              </a:spcAft>
              <a:buClr>
                <a:schemeClr val="dk1"/>
              </a:buClr>
              <a:buSzPct val="100000"/>
              <a:buChar char="➔"/>
            </a:pPr>
            <a:r>
              <a:rPr lang="en" sz="2800">
                <a:solidFill>
                  <a:schemeClr val="dk1"/>
                </a:solidFill>
              </a:rPr>
              <a:t>Network Connectivity- SmartHeat should seamlessly switch between various network types, ensuring continuous communication.</a:t>
            </a:r>
            <a:endParaRPr sz="2800">
              <a:solidFill>
                <a:schemeClr val="dk1"/>
              </a:solidFill>
            </a:endParaRPr>
          </a:p>
          <a:p>
            <a:pPr indent="-339725" lvl="0" marL="457200" rtl="0" algn="l">
              <a:spcBef>
                <a:spcPts val="0"/>
              </a:spcBef>
              <a:spcAft>
                <a:spcPts val="0"/>
              </a:spcAft>
              <a:buClr>
                <a:schemeClr val="dk1"/>
              </a:buClr>
              <a:buSzPct val="100000"/>
              <a:buChar char="➔"/>
            </a:pPr>
            <a:r>
              <a:rPr lang="en" sz="2800">
                <a:solidFill>
                  <a:schemeClr val="dk1"/>
                </a:solidFill>
              </a:rPr>
              <a:t>Scalability- The system should be designed to accommodate future upgrades or expansions, such as additional sensors or connectivity options.</a:t>
            </a:r>
            <a:endParaRPr sz="2800">
              <a:solidFill>
                <a:schemeClr val="dk1"/>
              </a:solidFill>
            </a:endParaRPr>
          </a:p>
          <a:p>
            <a:pPr indent="-339725" lvl="0" marL="457200" rtl="0" algn="l">
              <a:spcBef>
                <a:spcPts val="0"/>
              </a:spcBef>
              <a:spcAft>
                <a:spcPts val="0"/>
              </a:spcAft>
              <a:buClr>
                <a:schemeClr val="dk1"/>
              </a:buClr>
              <a:buSzPct val="100000"/>
              <a:buChar char="➔"/>
            </a:pPr>
            <a:r>
              <a:rPr lang="en" sz="2800">
                <a:solidFill>
                  <a:schemeClr val="dk1"/>
                </a:solidFill>
              </a:rPr>
              <a:t>Privacy- User privacy should be respected, and data collected by the smart water heater should be handled in compliance with relevant privacy regulations.</a:t>
            </a:r>
            <a:endParaRPr sz="2800">
              <a:solidFill>
                <a:schemeClr val="dk1"/>
              </a:solidFill>
            </a:endParaRPr>
          </a:p>
          <a:p>
            <a:pPr indent="-339725" lvl="0" marL="457200" rtl="0" algn="l">
              <a:spcBef>
                <a:spcPts val="0"/>
              </a:spcBef>
              <a:spcAft>
                <a:spcPts val="0"/>
              </a:spcAft>
              <a:buClr>
                <a:schemeClr val="dk1"/>
              </a:buClr>
              <a:buSzPct val="100000"/>
              <a:buChar char="➔"/>
            </a:pPr>
            <a:r>
              <a:rPr lang="en" sz="2800">
                <a:solidFill>
                  <a:schemeClr val="dk1"/>
                </a:solidFill>
              </a:rPr>
              <a:t>Response Time- The system's response time to user commands or alerts should be fast and </a:t>
            </a:r>
            <a:r>
              <a:rPr lang="en" sz="2800">
                <a:solidFill>
                  <a:schemeClr val="dk1"/>
                </a:solidFill>
              </a:rPr>
              <a:t>effective</a:t>
            </a:r>
            <a:r>
              <a:rPr lang="en" sz="2800">
                <a:solidFill>
                  <a:schemeClr val="dk1"/>
                </a:solidFill>
              </a:rPr>
              <a:t>.</a:t>
            </a:r>
            <a:endParaRPr sz="2800">
              <a:solidFill>
                <a:schemeClr val="dk1"/>
              </a:solidFill>
            </a:endParaRPr>
          </a:p>
          <a:p>
            <a:pPr indent="-339725" lvl="0" marL="457200" rtl="0" algn="l">
              <a:spcBef>
                <a:spcPts val="0"/>
              </a:spcBef>
              <a:spcAft>
                <a:spcPts val="0"/>
              </a:spcAft>
              <a:buClr>
                <a:schemeClr val="dk1"/>
              </a:buClr>
              <a:buSzPct val="100000"/>
              <a:buChar char="➔"/>
            </a:pPr>
            <a:r>
              <a:rPr lang="en" sz="2800">
                <a:solidFill>
                  <a:schemeClr val="dk1"/>
                </a:solidFill>
              </a:rPr>
              <a:t>Firmware and Software Updates, Warranty and Customer support- Clear warranty terms and accessible customer support channels to assist users with any issues or questions.</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Main Features</a:t>
            </a:r>
            <a:endParaRPr/>
          </a:p>
        </p:txBody>
      </p:sp>
      <p:sp>
        <p:nvSpPr>
          <p:cNvPr id="98" name="Google Shape;98;p20"/>
          <p:cNvSpPr txBox="1"/>
          <p:nvPr>
            <p:ph idx="1" type="body"/>
          </p:nvPr>
        </p:nvSpPr>
        <p:spPr>
          <a:xfrm>
            <a:off x="311700" y="1152475"/>
            <a:ext cx="8520600" cy="3698400"/>
          </a:xfrm>
          <a:prstGeom prst="rect">
            <a:avLst/>
          </a:prstGeom>
        </p:spPr>
        <p:txBody>
          <a:bodyPr anchorCtr="0" anchor="t" bIns="91425" lIns="91425" spcFirstLastPara="1" rIns="91425" wrap="square" tIns="91425">
            <a:normAutofit fontScale="70000" lnSpcReduction="20000"/>
          </a:bodyPr>
          <a:lstStyle/>
          <a:p>
            <a:pPr indent="-353060" lvl="0" marL="457200" rtl="0" algn="l">
              <a:spcBef>
                <a:spcPts val="0"/>
              </a:spcBef>
              <a:spcAft>
                <a:spcPts val="0"/>
              </a:spcAft>
              <a:buClr>
                <a:schemeClr val="dk1"/>
              </a:buClr>
              <a:buSzPct val="100000"/>
              <a:buChar char="➔"/>
            </a:pPr>
            <a:r>
              <a:rPr lang="en" sz="2800">
                <a:solidFill>
                  <a:schemeClr val="dk1"/>
                </a:solidFill>
              </a:rPr>
              <a:t>The SmartHeat system is web based and can be accessed via your preferred device’s internet connection. </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The sensor controls the water heater manually or follows the app’s commands that it gets via the broker.</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Multiple users so you can share the control </a:t>
            </a:r>
            <a:r>
              <a:rPr lang="en" sz="2800">
                <a:solidFill>
                  <a:schemeClr val="dk1"/>
                </a:solidFill>
              </a:rPr>
              <a:t>with</a:t>
            </a:r>
            <a:r>
              <a:rPr lang="en" sz="2800">
                <a:solidFill>
                  <a:schemeClr val="dk1"/>
                </a:solidFill>
              </a:rPr>
              <a:t> your family or </a:t>
            </a:r>
            <a:r>
              <a:rPr lang="en" sz="2800">
                <a:solidFill>
                  <a:schemeClr val="dk1"/>
                </a:solidFill>
              </a:rPr>
              <a:t>roommates</a:t>
            </a:r>
            <a:r>
              <a:rPr lang="en" sz="2800">
                <a:solidFill>
                  <a:schemeClr val="dk1"/>
                </a:solidFill>
              </a:rPr>
              <a:t>.</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Getting push notifications anytime the water heater is turned on or off. (optional)</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Saving money by a</a:t>
            </a:r>
            <a:r>
              <a:rPr lang="en" sz="2800">
                <a:solidFill>
                  <a:schemeClr val="dk1"/>
                </a:solidFill>
              </a:rPr>
              <a:t>utomatically</a:t>
            </a:r>
            <a:r>
              <a:rPr lang="en" sz="2800">
                <a:solidFill>
                  <a:schemeClr val="dk1"/>
                </a:solidFill>
              </a:rPr>
              <a:t> turning off the water heater and reducing </a:t>
            </a:r>
            <a:r>
              <a:rPr lang="en" sz="2800">
                <a:solidFill>
                  <a:schemeClr val="dk1"/>
                </a:solidFill>
              </a:rPr>
              <a:t>electricity</a:t>
            </a:r>
            <a:r>
              <a:rPr lang="en" sz="2800">
                <a:solidFill>
                  <a:schemeClr val="dk1"/>
                </a:solidFill>
              </a:rPr>
              <a:t> usage.</a:t>
            </a:r>
            <a:endParaRPr sz="2800">
              <a:solidFill>
                <a:schemeClr val="dk1"/>
              </a:solidFill>
            </a:endParaRPr>
          </a:p>
          <a:p>
            <a:pPr indent="-353060" lvl="0" marL="457200" rtl="0" algn="l">
              <a:spcBef>
                <a:spcPts val="0"/>
              </a:spcBef>
              <a:spcAft>
                <a:spcPts val="0"/>
              </a:spcAft>
              <a:buClr>
                <a:schemeClr val="dk1"/>
              </a:buClr>
              <a:buSzPct val="100000"/>
              <a:buChar char="➔"/>
            </a:pPr>
            <a:r>
              <a:rPr lang="en" sz="2800">
                <a:solidFill>
                  <a:schemeClr val="dk1"/>
                </a:solidFill>
              </a:rPr>
              <a:t>For </a:t>
            </a:r>
            <a:r>
              <a:rPr lang="en" sz="2800">
                <a:solidFill>
                  <a:schemeClr val="dk1"/>
                </a:solidFill>
              </a:rPr>
              <a:t>businesses- Regulatory compliance and environmental responsibility.</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Development Plan</a:t>
            </a:r>
            <a:endParaRPr b="1"/>
          </a:p>
        </p:txBody>
      </p:sp>
      <p:grpSp>
        <p:nvGrpSpPr>
          <p:cNvPr id="104" name="Google Shape;104;p21"/>
          <p:cNvGrpSpPr/>
          <p:nvPr/>
        </p:nvGrpSpPr>
        <p:grpSpPr>
          <a:xfrm>
            <a:off x="3269751" y="1318143"/>
            <a:ext cx="2604522" cy="2460300"/>
            <a:chOff x="3269751" y="1318143"/>
            <a:chExt cx="2604522" cy="2460300"/>
          </a:xfrm>
        </p:grpSpPr>
        <p:sp>
          <p:nvSpPr>
            <p:cNvPr id="105" name="Google Shape;105;p21"/>
            <p:cNvSpPr/>
            <p:nvPr/>
          </p:nvSpPr>
          <p:spPr>
            <a:xfrm rot="2700000">
              <a:off x="4255100" y="1053398"/>
              <a:ext cx="489601" cy="2989789"/>
            </a:xfrm>
            <a:prstGeom prst="roundRect">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6" name="Google Shape;106;p21"/>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a:ea typeface="Roboto"/>
                  <a:cs typeface="Roboto"/>
                  <a:sym typeface="Roboto"/>
                </a:rPr>
                <a:t>3</a:t>
              </a:r>
              <a:endParaRPr b="1" sz="900">
                <a:solidFill>
                  <a:schemeClr val="dk1"/>
                </a:solidFill>
                <a:latin typeface="Roboto"/>
                <a:ea typeface="Roboto"/>
                <a:cs typeface="Roboto"/>
                <a:sym typeface="Roboto"/>
              </a:endParaRPr>
            </a:p>
          </p:txBody>
        </p:sp>
        <p:sp>
          <p:nvSpPr>
            <p:cNvPr id="107" name="Google Shape;107;p21"/>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Infrastructure &amp; Software development</a:t>
              </a:r>
              <a:endParaRPr b="1" sz="1100">
                <a:solidFill>
                  <a:schemeClr val="dk1"/>
                </a:solidFill>
                <a:latin typeface="Roboto"/>
                <a:ea typeface="Roboto"/>
                <a:cs typeface="Roboto"/>
                <a:sym typeface="Roboto"/>
              </a:endParaRPr>
            </a:p>
          </p:txBody>
        </p:sp>
        <p:sp>
          <p:nvSpPr>
            <p:cNvPr id="108" name="Google Shape;108;p21"/>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dk1"/>
                  </a:solidFill>
                  <a:latin typeface="Roboto"/>
                  <a:ea typeface="Roboto"/>
                  <a:cs typeface="Roboto"/>
                  <a:sym typeface="Roboto"/>
                </a:rPr>
                <a:t>Developing the product</a:t>
              </a:r>
              <a:endParaRPr sz="800">
                <a:solidFill>
                  <a:schemeClr val="dk1"/>
                </a:solidFill>
                <a:latin typeface="Roboto"/>
                <a:ea typeface="Roboto"/>
                <a:cs typeface="Roboto"/>
                <a:sym typeface="Roboto"/>
              </a:endParaRPr>
            </a:p>
          </p:txBody>
        </p:sp>
      </p:grpSp>
      <p:grpSp>
        <p:nvGrpSpPr>
          <p:cNvPr id="109" name="Google Shape;109;p21"/>
          <p:cNvGrpSpPr/>
          <p:nvPr/>
        </p:nvGrpSpPr>
        <p:grpSpPr>
          <a:xfrm>
            <a:off x="1776626" y="1318143"/>
            <a:ext cx="2604522" cy="2460300"/>
            <a:chOff x="1776626" y="1318143"/>
            <a:chExt cx="2604522" cy="2460300"/>
          </a:xfrm>
        </p:grpSpPr>
        <p:grpSp>
          <p:nvGrpSpPr>
            <p:cNvPr id="110" name="Google Shape;110;p21"/>
            <p:cNvGrpSpPr/>
            <p:nvPr/>
          </p:nvGrpSpPr>
          <p:grpSpPr>
            <a:xfrm>
              <a:off x="1776626" y="1318143"/>
              <a:ext cx="2604522" cy="2460300"/>
              <a:chOff x="1776626" y="1318143"/>
              <a:chExt cx="2604522" cy="2460300"/>
            </a:xfrm>
          </p:grpSpPr>
          <p:sp>
            <p:nvSpPr>
              <p:cNvPr id="111" name="Google Shape;111;p21"/>
              <p:cNvSpPr/>
              <p:nvPr/>
            </p:nvSpPr>
            <p:spPr>
              <a:xfrm rot="2700000">
                <a:off x="2761975" y="1053398"/>
                <a:ext cx="489601" cy="2989789"/>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 name="Google Shape;112;p21"/>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Assembling</a:t>
                </a:r>
                <a:endParaRPr b="1" sz="1100">
                  <a:solidFill>
                    <a:schemeClr val="dk1"/>
                  </a:solidFill>
                  <a:latin typeface="Roboto"/>
                  <a:ea typeface="Roboto"/>
                  <a:cs typeface="Roboto"/>
                  <a:sym typeface="Roboto"/>
                </a:endParaRPr>
              </a:p>
            </p:txBody>
          </p:sp>
          <p:sp>
            <p:nvSpPr>
              <p:cNvPr id="113" name="Google Shape;113;p21"/>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dk1"/>
                    </a:solidFill>
                    <a:latin typeface="Roboto"/>
                    <a:ea typeface="Roboto"/>
                    <a:cs typeface="Roboto"/>
                    <a:sym typeface="Roboto"/>
                  </a:rPr>
                  <a:t>Building the hardware of the product (sensors and other components)</a:t>
                </a:r>
                <a:endParaRPr sz="800">
                  <a:solidFill>
                    <a:schemeClr val="dk1"/>
                  </a:solidFill>
                  <a:latin typeface="Roboto"/>
                  <a:ea typeface="Roboto"/>
                  <a:cs typeface="Roboto"/>
                  <a:sym typeface="Roboto"/>
                </a:endParaRPr>
              </a:p>
            </p:txBody>
          </p:sp>
        </p:grpSp>
        <p:sp>
          <p:nvSpPr>
            <p:cNvPr id="114" name="Google Shape;114;p21"/>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a:ea typeface="Roboto"/>
                  <a:cs typeface="Roboto"/>
                  <a:sym typeface="Roboto"/>
                </a:rPr>
                <a:t>2</a:t>
              </a:r>
              <a:endParaRPr b="1" sz="900">
                <a:solidFill>
                  <a:schemeClr val="dk1"/>
                </a:solidFill>
                <a:latin typeface="Roboto"/>
                <a:ea typeface="Roboto"/>
                <a:cs typeface="Roboto"/>
                <a:sym typeface="Roboto"/>
              </a:endParaRPr>
            </a:p>
          </p:txBody>
        </p:sp>
      </p:grpSp>
      <p:grpSp>
        <p:nvGrpSpPr>
          <p:cNvPr id="115" name="Google Shape;115;p21"/>
          <p:cNvGrpSpPr/>
          <p:nvPr/>
        </p:nvGrpSpPr>
        <p:grpSpPr>
          <a:xfrm>
            <a:off x="284959" y="1318143"/>
            <a:ext cx="2604522" cy="2460300"/>
            <a:chOff x="284959" y="1318143"/>
            <a:chExt cx="2604522" cy="2460300"/>
          </a:xfrm>
        </p:grpSpPr>
        <p:sp>
          <p:nvSpPr>
            <p:cNvPr id="116" name="Google Shape;116;p21"/>
            <p:cNvSpPr/>
            <p:nvPr/>
          </p:nvSpPr>
          <p:spPr>
            <a:xfrm rot="2700000">
              <a:off x="1270309" y="1053398"/>
              <a:ext cx="489601" cy="2989789"/>
            </a:xfrm>
            <a:prstGeom prst="roundRect">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 name="Google Shape;117;p21"/>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a:ea typeface="Roboto"/>
                  <a:cs typeface="Roboto"/>
                  <a:sym typeface="Roboto"/>
                </a:rPr>
                <a:t>1</a:t>
              </a:r>
              <a:endParaRPr b="1" sz="900">
                <a:solidFill>
                  <a:schemeClr val="dk1"/>
                </a:solidFill>
                <a:latin typeface="Roboto"/>
                <a:ea typeface="Roboto"/>
                <a:cs typeface="Roboto"/>
                <a:sym typeface="Roboto"/>
              </a:endParaRPr>
            </a:p>
          </p:txBody>
        </p:sp>
        <p:sp>
          <p:nvSpPr>
            <p:cNvPr id="118" name="Google Shape;118;p21"/>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Architecture and Planning</a:t>
              </a:r>
              <a:endParaRPr b="1" sz="1100">
                <a:solidFill>
                  <a:schemeClr val="dk1"/>
                </a:solidFill>
                <a:latin typeface="Roboto"/>
                <a:ea typeface="Roboto"/>
                <a:cs typeface="Roboto"/>
                <a:sym typeface="Roboto"/>
              </a:endParaRPr>
            </a:p>
          </p:txBody>
        </p:sp>
        <p:sp>
          <p:nvSpPr>
            <p:cNvPr id="119" name="Google Shape;119;p21"/>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dk1"/>
                  </a:solidFill>
                  <a:latin typeface="Roboto"/>
                  <a:ea typeface="Roboto"/>
                  <a:cs typeface="Roboto"/>
                  <a:sym typeface="Roboto"/>
                </a:rPr>
                <a:t>Defining and </a:t>
              </a:r>
              <a:r>
                <a:rPr lang="en" sz="800">
                  <a:solidFill>
                    <a:schemeClr val="dk1"/>
                  </a:solidFill>
                  <a:latin typeface="Roboto"/>
                  <a:ea typeface="Roboto"/>
                  <a:cs typeface="Roboto"/>
                  <a:sym typeface="Roboto"/>
                </a:rPr>
                <a:t>designing</a:t>
              </a:r>
              <a:r>
                <a:rPr lang="en" sz="800">
                  <a:solidFill>
                    <a:schemeClr val="dk1"/>
                  </a:solidFill>
                  <a:latin typeface="Roboto"/>
                  <a:ea typeface="Roboto"/>
                  <a:cs typeface="Roboto"/>
                  <a:sym typeface="Roboto"/>
                </a:rPr>
                <a:t> the product</a:t>
              </a:r>
              <a:endParaRPr b="1" sz="800">
                <a:solidFill>
                  <a:schemeClr val="dk1"/>
                </a:solidFill>
                <a:latin typeface="Roboto"/>
                <a:ea typeface="Roboto"/>
                <a:cs typeface="Roboto"/>
                <a:sym typeface="Roboto"/>
              </a:endParaRPr>
            </a:p>
          </p:txBody>
        </p:sp>
      </p:grpSp>
      <p:grpSp>
        <p:nvGrpSpPr>
          <p:cNvPr id="120" name="Google Shape;120;p21"/>
          <p:cNvGrpSpPr/>
          <p:nvPr/>
        </p:nvGrpSpPr>
        <p:grpSpPr>
          <a:xfrm>
            <a:off x="4761418" y="1318143"/>
            <a:ext cx="2604522" cy="2460300"/>
            <a:chOff x="4761418" y="1318143"/>
            <a:chExt cx="2604522" cy="2460300"/>
          </a:xfrm>
        </p:grpSpPr>
        <p:sp>
          <p:nvSpPr>
            <p:cNvPr id="121" name="Google Shape;121;p21"/>
            <p:cNvSpPr/>
            <p:nvPr/>
          </p:nvSpPr>
          <p:spPr>
            <a:xfrm rot="2700000">
              <a:off x="5746767" y="1053398"/>
              <a:ext cx="489601" cy="2989789"/>
            </a:xfrm>
            <a:prstGeom prst="roundRect">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2" name="Google Shape;122;p21"/>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a:ea typeface="Roboto"/>
                  <a:cs typeface="Roboto"/>
                  <a:sym typeface="Roboto"/>
                </a:rPr>
                <a:t>4</a:t>
              </a:r>
              <a:endParaRPr b="1" sz="900">
                <a:solidFill>
                  <a:schemeClr val="dk1"/>
                </a:solidFill>
                <a:latin typeface="Roboto"/>
                <a:ea typeface="Roboto"/>
                <a:cs typeface="Roboto"/>
                <a:sym typeface="Roboto"/>
              </a:endParaRPr>
            </a:p>
          </p:txBody>
        </p:sp>
        <p:sp>
          <p:nvSpPr>
            <p:cNvPr id="123" name="Google Shape;123;p21"/>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Testing</a:t>
              </a:r>
              <a:endParaRPr b="1" sz="1100">
                <a:solidFill>
                  <a:schemeClr val="dk1"/>
                </a:solidFill>
                <a:latin typeface="Roboto"/>
                <a:ea typeface="Roboto"/>
                <a:cs typeface="Roboto"/>
                <a:sym typeface="Roboto"/>
              </a:endParaRPr>
            </a:p>
          </p:txBody>
        </p:sp>
        <p:sp>
          <p:nvSpPr>
            <p:cNvPr id="124" name="Google Shape;124;p21"/>
            <p:cNvSpPr txBox="1"/>
            <p:nvPr/>
          </p:nvSpPr>
          <p:spPr>
            <a:xfrm rot="-2700000">
              <a:off x="5295260"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dk1"/>
                  </a:solidFill>
                  <a:latin typeface="Roboto"/>
                  <a:ea typeface="Roboto"/>
                  <a:cs typeface="Roboto"/>
                  <a:sym typeface="Roboto"/>
                </a:rPr>
                <a:t>Performing different tests on the software</a:t>
              </a:r>
              <a:endParaRPr sz="800">
                <a:solidFill>
                  <a:schemeClr val="dk1"/>
                </a:solidFill>
                <a:latin typeface="Roboto"/>
                <a:ea typeface="Roboto"/>
                <a:cs typeface="Roboto"/>
                <a:sym typeface="Roboto"/>
              </a:endParaRPr>
            </a:p>
          </p:txBody>
        </p:sp>
      </p:grpSp>
      <p:grpSp>
        <p:nvGrpSpPr>
          <p:cNvPr id="125" name="Google Shape;125;p21"/>
          <p:cNvGrpSpPr/>
          <p:nvPr/>
        </p:nvGrpSpPr>
        <p:grpSpPr>
          <a:xfrm>
            <a:off x="6254516" y="1318143"/>
            <a:ext cx="2604522" cy="2460300"/>
            <a:chOff x="6254516" y="1318143"/>
            <a:chExt cx="2604522" cy="2460300"/>
          </a:xfrm>
        </p:grpSpPr>
        <p:sp>
          <p:nvSpPr>
            <p:cNvPr id="126" name="Google Shape;126;p21"/>
            <p:cNvSpPr/>
            <p:nvPr/>
          </p:nvSpPr>
          <p:spPr>
            <a:xfrm rot="2700000">
              <a:off x="7239866" y="1053398"/>
              <a:ext cx="489601" cy="2989789"/>
            </a:xfrm>
            <a:prstGeom prst="roundRect">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 name="Google Shape;127;p21"/>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Roboto"/>
                  <a:ea typeface="Roboto"/>
                  <a:cs typeface="Roboto"/>
                  <a:sym typeface="Roboto"/>
                </a:rPr>
                <a:t>5</a:t>
              </a:r>
              <a:endParaRPr b="1" sz="900">
                <a:solidFill>
                  <a:schemeClr val="dk1"/>
                </a:solidFill>
                <a:latin typeface="Roboto"/>
                <a:ea typeface="Roboto"/>
                <a:cs typeface="Roboto"/>
                <a:sym typeface="Roboto"/>
              </a:endParaRPr>
            </a:p>
          </p:txBody>
        </p:sp>
        <p:sp>
          <p:nvSpPr>
            <p:cNvPr id="128" name="Google Shape;128;p21"/>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Roboto"/>
                  <a:ea typeface="Roboto"/>
                  <a:cs typeface="Roboto"/>
                  <a:sym typeface="Roboto"/>
                </a:rPr>
                <a:t>Marketing &amp; Distribution</a:t>
              </a:r>
              <a:endParaRPr b="1" sz="1100">
                <a:solidFill>
                  <a:schemeClr val="dk1"/>
                </a:solidFill>
                <a:latin typeface="Roboto"/>
                <a:ea typeface="Roboto"/>
                <a:cs typeface="Roboto"/>
                <a:sym typeface="Roboto"/>
              </a:endParaRPr>
            </a:p>
          </p:txBody>
        </p:sp>
        <p:sp>
          <p:nvSpPr>
            <p:cNvPr id="129" name="Google Shape;129;p21"/>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solidFill>
                    <a:schemeClr val="dk1"/>
                  </a:solidFill>
                  <a:latin typeface="Roboto"/>
                  <a:ea typeface="Roboto"/>
                  <a:cs typeface="Roboto"/>
                  <a:sym typeface="Roboto"/>
                </a:rPr>
                <a:t>Advertising and getting the product to market</a:t>
              </a:r>
              <a:endParaRPr sz="800">
                <a:solidFill>
                  <a:schemeClr val="dk1"/>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