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firstSlideNum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ahom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Tahom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2B2B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Hlogo_fi_low"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381000"/>
            <a:ext cx="20574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1" sz="4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7CD568"/>
              </a:buClr>
              <a:buFont typeface="Noto Sans Symbols"/>
              <a:buNone/>
              <a:defRPr b="0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7AC9"/>
              </a:buClr>
              <a:buFont typeface="Noto Sans Symbols"/>
              <a:buNone/>
              <a:defRPr b="0" i="0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738CBC"/>
              </a:buClr>
              <a:buFont typeface="Noto Sans Symbols"/>
              <a:buNone/>
              <a:defRPr b="0" i="0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0099B1"/>
              </a:buClr>
              <a:buFont typeface="Noto Sans Symbols"/>
              <a:buNone/>
              <a:defRPr b="0" i="0" sz="1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1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14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14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14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14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28595" y="6429396"/>
            <a:ext cx="2438399" cy="285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1447800"/>
            <a:ext cx="8077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2667000" y="152400"/>
            <a:ext cx="3657600" cy="80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7AC9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738CBC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0099B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5238749" y="2724150"/>
            <a:ext cx="4572000" cy="201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1123949" y="781050"/>
            <a:ext cx="45720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7AC9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738CBC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0099B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1447800"/>
            <a:ext cx="8077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2362200"/>
            <a:ext cx="39623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7AC9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738CBC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0099B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572000" y="2362200"/>
            <a:ext cx="39623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7AC9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738CBC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0099B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2362200"/>
            <a:ext cx="39623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7AC9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738CBC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0099B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572000" y="2362200"/>
            <a:ext cx="39623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7AC9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738CBC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0099B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1447800"/>
            <a:ext cx="8077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1447800"/>
            <a:ext cx="8077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2362200"/>
            <a:ext cx="80771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7AC9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738CBC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0099B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500033" y="1214423"/>
            <a:ext cx="6357981" cy="107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500033" y="2285991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7CD568"/>
              </a:buClr>
              <a:buFont typeface="Noto Sans Symbols"/>
              <a:buNone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007AC9"/>
              </a:buClr>
              <a:buFont typeface="Noto Sans Symbols"/>
              <a:buNone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738CBC"/>
              </a:buClr>
              <a:buFont typeface="Noto Sans Symbols"/>
              <a:buNone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80"/>
              </a:spcBef>
              <a:spcAft>
                <a:spcPts val="0"/>
              </a:spcAft>
              <a:buClr>
                <a:srgbClr val="0099B1"/>
              </a:buClr>
              <a:buFont typeface="Noto Sans Symbols"/>
              <a:buNone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457200" y="1447800"/>
            <a:ext cx="8077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i-FI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28595" y="2285991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7CD568"/>
              </a:buClr>
              <a:buFont typeface="Noto Sans Symbols"/>
              <a:buNone/>
              <a:defRPr b="1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007AC9"/>
              </a:buClr>
              <a:buFont typeface="Noto Sans Symbols"/>
              <a:buNone/>
              <a:defRPr b="1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738CBC"/>
              </a:buClr>
              <a:buFont typeface="Noto Sans Symbols"/>
              <a:buNone/>
              <a:defRPr b="1" i="0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99B1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2928934"/>
            <a:ext cx="4040187" cy="3197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7AC9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738CBC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0099B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73628" y="2285991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7CD568"/>
              </a:buClr>
              <a:buFont typeface="Noto Sans Symbols"/>
              <a:buNone/>
              <a:defRPr b="1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007AC9"/>
              </a:buClr>
              <a:buFont typeface="Noto Sans Symbols"/>
              <a:buNone/>
              <a:defRPr b="1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738CBC"/>
              </a:buClr>
              <a:buFont typeface="Noto Sans Symbols"/>
              <a:buNone/>
              <a:defRPr b="1" i="0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99B1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1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25" y="2928934"/>
            <a:ext cx="4041774" cy="3197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7AC9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738CBC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0099B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1447800"/>
            <a:ext cx="8077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28595" y="1214421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007AC9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738CBC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0099B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57200" y="2357430"/>
            <a:ext cx="3008313" cy="37687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7CD568"/>
              </a:buClr>
              <a:buFont typeface="Noto Sans Symbols"/>
              <a:buNone/>
              <a:defRPr b="0" i="0" sz="1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007AC9"/>
              </a:buClr>
              <a:buFont typeface="Noto Sans Symbols"/>
              <a:buNone/>
              <a:defRPr b="0" i="0" sz="12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738CBC"/>
              </a:buClr>
              <a:buFont typeface="Noto Sans Symbols"/>
              <a:buNone/>
              <a:defRPr b="0" i="0" sz="1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99B1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1792288" y="1285858"/>
            <a:ext cx="5486399" cy="3441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7CD568"/>
              </a:buClr>
              <a:buFont typeface="Noto Sans Symbols"/>
              <a:buNone/>
              <a:defRPr b="0" i="0" sz="32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007AC9"/>
              </a:buClr>
              <a:buFont typeface="Noto Sans Symbols"/>
              <a:buNone/>
              <a:defRPr b="0" i="0" sz="2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738CBC"/>
              </a:buClr>
              <a:buFont typeface="Noto Sans Symbols"/>
              <a:buNone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99B1"/>
              </a:buClr>
              <a:buFont typeface="Noto Sans Symbols"/>
              <a:buNone/>
              <a:defRPr b="0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2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2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2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2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2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7CD568"/>
              </a:buClr>
              <a:buFont typeface="Noto Sans Symbols"/>
              <a:buNone/>
              <a:defRPr b="0" i="0" sz="1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007AC9"/>
              </a:buClr>
              <a:buFont typeface="Noto Sans Symbols"/>
              <a:buNone/>
              <a:defRPr b="0" i="0" sz="12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738CBC"/>
              </a:buClr>
              <a:buFont typeface="Noto Sans Symbols"/>
              <a:buNone/>
              <a:defRPr b="0" i="0" sz="1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99B1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3A1A18"/>
              </a:buClr>
              <a:buFont typeface="Noto Sans Symbols"/>
              <a:buNone/>
              <a:defRPr b="0" i="0" sz="9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1447800"/>
            <a:ext cx="8077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2362200"/>
            <a:ext cx="80771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7AC9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738CBC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0099B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5" name="Shape 15"/>
          <p:cNvGrpSpPr/>
          <p:nvPr/>
        </p:nvGrpSpPr>
        <p:grpSpPr>
          <a:xfrm>
            <a:off x="8686800" y="5576888"/>
            <a:ext cx="126999" cy="914400"/>
            <a:chOff x="5568" y="2063"/>
            <a:chExt cx="294" cy="2112"/>
          </a:xfrm>
        </p:grpSpPr>
        <p:sp>
          <p:nvSpPr>
            <p:cNvPr id="16" name="Shape 16"/>
            <p:cNvSpPr/>
            <p:nvPr/>
          </p:nvSpPr>
          <p:spPr>
            <a:xfrm>
              <a:off x="5568" y="3120"/>
              <a:ext cx="294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5568" y="3886"/>
              <a:ext cx="294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568" y="2063"/>
              <a:ext cx="294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568" y="2401"/>
              <a:ext cx="294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568" y="3456"/>
              <a:ext cx="294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568" y="2735"/>
              <a:ext cx="294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Hlogo_fi_low" id="22" name="Shape 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381000"/>
            <a:ext cx="2057400" cy="790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yy.haaga-helia.fi/~a1503039/Kysel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868C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fi-FI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PALAUTTEENKERUSOFTA</a:t>
            </a:r>
            <a:br>
              <a:rPr b="1" i="1" lang="fi-FI" sz="4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1" lang="fi-FI" sz="40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D568"/>
              </a:buClr>
              <a:buSzPct val="25000"/>
              <a:buFont typeface="Noto Sans Symbols"/>
              <a:buNone/>
            </a:pPr>
            <a:r>
              <a:rPr b="0" i="0" lang="fi-FI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Oraakkelit Inc.</a:t>
            </a:r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28625" y="6500812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Hlogo_fi_low"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357187"/>
            <a:ext cx="20574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28600" y="14478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fi-FI">
                <a:solidFill>
                  <a:srgbClr val="6868CF"/>
                </a:solidFill>
              </a:rPr>
              <a:t>Haasteet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2362200"/>
            <a:ext cx="80771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524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7CD568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jQueryn käyttöönotto</a:t>
            </a: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Toiminnallisuuksien rakentaminen käyttöliittymään</a:t>
            </a: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Riittävän ja validin datan saaminen analysointiin ja tuotantoon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1" name="Shape 191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14.12.2016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1447800"/>
            <a:ext cx="8077200" cy="9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2362200"/>
            <a:ext cx="8077200" cy="36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 REST-rajapintamallin opetteleminen LearnStartup-mallin mukaisesti</a:t>
            </a:r>
          </a:p>
          <a:p>
            <a:pPr indent="-342900" lvl="1" marL="9144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fi-FI" sz="1800">
                <a:solidFill>
                  <a:schemeClr val="dk1"/>
                </a:solidFill>
              </a:rPr>
              <a:t>Yhteisen “kielen” löytäminen ohjelmistotiimin kanssa</a:t>
            </a:r>
          </a:p>
          <a:p>
            <a:pPr indent="0" lvl="0" mar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7729538" y="6215062"/>
            <a:ext cx="9144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868C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A9AD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fi-FI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KIITOS!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D568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/>
          <p:nvPr>
            <p:ph idx="11" type="ftr"/>
          </p:nvPr>
        </p:nvSpPr>
        <p:spPr>
          <a:xfrm>
            <a:off x="428595" y="6429396"/>
            <a:ext cx="2438399" cy="285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9" name="Shape 209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14.12.2016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256" y="469256"/>
            <a:ext cx="5774199" cy="57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b="0" i="0" lang="fi-FI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Saara Harju</a:t>
            </a:r>
            <a:r>
              <a:rPr lang="fi-FI">
                <a:solidFill>
                  <a:srgbClr val="000000"/>
                </a:solidFill>
              </a:rPr>
              <a:t>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0" i="1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asiakasymmärrys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0" i="0" lang="fi-FI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Lauri Vainio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i="1" lang="fi-FI" sz="1800">
                <a:solidFill>
                  <a:srgbClr val="000000"/>
                </a:solidFill>
              </a:rPr>
              <a:t>Käyttöliittymäsuunnittelu ja koodaus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fi-FI">
                <a:solidFill>
                  <a:srgbClr val="000000"/>
                </a:solidFill>
              </a:rPr>
              <a:t>Jenni Saarinen</a:t>
            </a:r>
            <a:r>
              <a:rPr b="0" i="0" lang="fi-FI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i="1" lang="fi-FI" sz="1800">
                <a:solidFill>
                  <a:srgbClr val="000000"/>
                </a:solidFill>
              </a:rPr>
              <a:t>Projektipäällikkö/Viestintä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57200" y="1447800"/>
            <a:ext cx="8077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i-FI">
                <a:solidFill>
                  <a:srgbClr val="6868CF"/>
                </a:solidFill>
              </a:rPr>
              <a:t>Digitaaliset palvelut,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i-FI">
                <a:solidFill>
                  <a:srgbClr val="6868CF"/>
                </a:solidFill>
              </a:rPr>
              <a:t>Tietojenkäsittelyn koulutusohjelma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1" sz="2400">
              <a:solidFill>
                <a:srgbClr val="6868CF"/>
              </a:solidFill>
            </a:endParaRPr>
          </a:p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14.12.2016</a:t>
            </a: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447800"/>
            <a:ext cx="8077200" cy="9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fi-FI">
                <a:solidFill>
                  <a:srgbClr val="6868CF"/>
                </a:solidFill>
              </a:rPr>
              <a:t>Softapalvelun päämäärä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2362200"/>
            <a:ext cx="8077200" cy="36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i-FI"/>
              <a:t>Kerätä palautetta tiimityöskentelystä softaprojektissa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fi-FI">
                <a:solidFill>
                  <a:schemeClr val="dk1"/>
                </a:solidFill>
              </a:rPr>
              <a:t>Palautekyselyillä selvitetään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fi-FI">
                <a:solidFill>
                  <a:schemeClr val="dk1"/>
                </a:solidFill>
              </a:rPr>
              <a:t>tiimityöskentelyä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fi-FI">
                <a:solidFill>
                  <a:schemeClr val="dk1"/>
                </a:solidFill>
              </a:rPr>
              <a:t>tiimin ilmapiiriä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fi-FI">
                <a:solidFill>
                  <a:schemeClr val="dk1"/>
                </a:solidFill>
              </a:rPr>
              <a:t>työvälineiden käyttämistä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fi-FI">
                <a:solidFill>
                  <a:schemeClr val="dk1"/>
                </a:solidFill>
              </a:rPr>
              <a:t>oppimista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</a:pPr>
            <a:r>
              <a:rPr lang="fi-FI">
                <a:solidFill>
                  <a:schemeClr val="dk1"/>
                </a:solidFill>
              </a:rPr>
              <a:t>tiimin tuottavuutta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7729538" y="6215062"/>
            <a:ext cx="9144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>
                <a:solidFill>
                  <a:srgbClr val="6868CF"/>
                </a:solidFill>
              </a:rPr>
              <a:t>Kyselylomakesofta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Yhteistyössä ohjelmistokehittäjätiimi Fluffy 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fi-FI" sz="2400">
                <a:solidFill>
                  <a:schemeClr val="dk1"/>
                </a:solidFill>
              </a:rPr>
              <a:t>Html-pohjainen käyttöliittymä 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fi-FI" sz="2400">
                <a:solidFill>
                  <a:schemeClr val="dk1"/>
                </a:solidFill>
              </a:rPr>
              <a:t>REST-arkkitehtuuri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fi-FI" sz="2400">
                <a:solidFill>
                  <a:schemeClr val="dk1"/>
                </a:solidFill>
              </a:rPr>
              <a:t>Työ</a:t>
            </a:r>
            <a:r>
              <a:rPr lang="fi-FI">
                <a:solidFill>
                  <a:schemeClr val="dk1"/>
                </a:solidFill>
              </a:rPr>
              <a:t>välineet</a:t>
            </a:r>
            <a:r>
              <a:rPr lang="fi-FI" sz="2400">
                <a:solidFill>
                  <a:schemeClr val="dk1"/>
                </a:solidFill>
              </a:rPr>
              <a:t>: 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fi-FI" sz="1800">
                <a:solidFill>
                  <a:schemeClr val="dk1"/>
                </a:solidFill>
              </a:rPr>
              <a:t>Dreamweaver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fi-FI" sz="1800">
                <a:solidFill>
                  <a:schemeClr val="dk1"/>
                </a:solidFill>
              </a:rPr>
              <a:t>Bootstrap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fi-FI" sz="1800">
                <a:solidFill>
                  <a:schemeClr val="dk1"/>
                </a:solidFill>
              </a:rPr>
              <a:t>jQuery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fi-FI" sz="1800">
                <a:solidFill>
                  <a:schemeClr val="dk1"/>
                </a:solidFill>
              </a:rPr>
              <a:t>JSON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428595" y="6429396"/>
            <a:ext cx="2438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14.12.2016</a:t>
            </a: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447800"/>
            <a:ext cx="8077200" cy="9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2362200"/>
            <a:ext cx="8077200" cy="36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Kysymysten hakeminen tietokannasta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Vastausvaihtoehtojen hakeminen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Vastausten tallentaminen </a:t>
            </a:r>
          </a:p>
          <a:p>
            <a:pPr indent="-228600" lvl="0" marL="45720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Valittujen vastausten näyttäminen käyttäjälle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7729538" y="6215062"/>
            <a:ext cx="9144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447800"/>
            <a:ext cx="8077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fi-FI" sz="3000" u="none" cap="none" strike="noStrike">
                <a:solidFill>
                  <a:srgbClr val="6868CF"/>
                </a:solidFill>
                <a:latin typeface="Arial"/>
                <a:ea typeface="Arial"/>
                <a:cs typeface="Arial"/>
                <a:sym typeface="Arial"/>
              </a:rPr>
              <a:t>Datan keräys ja asiakasymmärrys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2362200"/>
            <a:ext cx="80771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Dataa kerättiin työilmapiiristä ja hyvästä kyselylomakkeesta, joista otettiin ideoita kehitystyöhön</a:t>
            </a:r>
          </a:p>
          <a:p>
            <a:pPr indent="-342900" lvl="1" marL="9144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fi-FI" sz="1800">
                <a:solidFill>
                  <a:schemeClr val="dk1"/>
                </a:solidFill>
              </a:rPr>
              <a:t>Täsmälliset ja valmiiksi rajatut kysymykset</a:t>
            </a: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Ongelmana vastausten vähäinen määrä </a:t>
            </a:r>
          </a:p>
          <a:p>
            <a:pPr indent="-342900" lvl="1" marL="9144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fi-FI" sz="1800">
                <a:solidFill>
                  <a:schemeClr val="dk1"/>
                </a:solidFill>
              </a:rPr>
              <a:t>Datan laatu heikkoa</a:t>
            </a:r>
          </a:p>
          <a:p>
            <a:pPr indent="-6985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14.12.2016</a:t>
            </a: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1447800"/>
            <a:ext cx="8077200" cy="9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2362200"/>
            <a:ext cx="8077200" cy="36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Vähensimme kysymysten määrää ja teimme vastaamisesta vaivattomampaa käyttäjälle</a:t>
            </a:r>
          </a:p>
          <a:p>
            <a:pPr indent="-342900" lvl="1" marL="9144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fi-FI" sz="1800">
                <a:solidFill>
                  <a:schemeClr val="dk1"/>
                </a:solidFill>
              </a:rPr>
              <a:t>monivalinnat</a:t>
            </a:r>
          </a:p>
          <a:p>
            <a:pPr indent="-228600" lvl="0" marL="45720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fi-FI">
                <a:solidFill>
                  <a:schemeClr val="dk1"/>
                </a:solidFill>
              </a:rPr>
              <a:t> Kyselyn linkittäminen Moodleen mahd. aikaisessa vaiheessa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7729538" y="6215062"/>
            <a:ext cx="9144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447800"/>
            <a:ext cx="8077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fi-FI" sz="3000" u="none" cap="none" strike="noStrike">
                <a:solidFill>
                  <a:srgbClr val="6868CF"/>
                </a:solidFill>
                <a:latin typeface="Arial"/>
                <a:ea typeface="Arial"/>
                <a:cs typeface="Arial"/>
                <a:sym typeface="Arial"/>
              </a:rPr>
              <a:t>Käyttöliittymän toteutus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2362200"/>
            <a:ext cx="80771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fi-FI">
                <a:solidFill>
                  <a:srgbClr val="000000"/>
                </a:solidFill>
              </a:rPr>
              <a:t>Html-sivun sisällä toimiva jQuery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fi-FI">
                <a:solidFill>
                  <a:srgbClr val="000000"/>
                </a:solidFill>
              </a:rPr>
              <a:t>Softa hakee get-metodilla ohjelmistotuotannon urlista 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fi-FI" sz="1800">
                <a:solidFill>
                  <a:srgbClr val="000000"/>
                </a:solidFill>
              </a:rPr>
              <a:t>yhden monivalintakysymyksen 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fi-FI" sz="1800">
                <a:solidFill>
                  <a:srgbClr val="000000"/>
                </a:solidFill>
              </a:rPr>
              <a:t>kolme vastausvaihtoehtoa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fi-FI">
                <a:solidFill>
                  <a:srgbClr val="000000"/>
                </a:solidFill>
              </a:rPr>
              <a:t>Sivu lähettää kyselyn vastauksen tiedot toiseen urliin post-metodin avulla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fi-FI" sz="1800">
                <a:solidFill>
                  <a:srgbClr val="000000"/>
                </a:solidFill>
              </a:rPr>
              <a:t>Linkki kysely-softaan:</a:t>
            </a:r>
            <a:r>
              <a:rPr lang="fi-FI">
                <a:solidFill>
                  <a:srgbClr val="000000"/>
                </a:solidFill>
              </a:rPr>
              <a:t> </a:t>
            </a:r>
            <a:r>
              <a:rPr lang="fi-FI" sz="1800" u="sng">
                <a:solidFill>
                  <a:schemeClr val="hlink"/>
                </a:solidFill>
                <a:hlinkClick r:id="rId3"/>
              </a:rPr>
              <a:t>http://myy.haaga-helia.fi/~a1503039/Kysely/</a:t>
            </a:r>
          </a:p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7729538" y="64436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14.12.2016</a:t>
            </a:r>
          </a:p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428595" y="6429396"/>
            <a:ext cx="2438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7729538" y="6215062"/>
            <a:ext cx="914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fi-FI" sz="9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1447800"/>
            <a:ext cx="8077200" cy="9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-FI">
                <a:solidFill>
                  <a:srgbClr val="6868CF"/>
                </a:solidFill>
              </a:rPr>
              <a:t>Softa Mock-up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2362200"/>
            <a:ext cx="8077200" cy="36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7729538" y="6215062"/>
            <a:ext cx="9144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i-FI"/>
              <a:t>‹#›</a:t>
            </a:fld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525" y="153712"/>
            <a:ext cx="2789949" cy="655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etusrakenne">
  <a:themeElements>
    <a:clrScheme name="Oletusraken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