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12"/>
  </p:notesMasterIdLst>
  <p:sldIdLst>
    <p:sldId id="389" r:id="rId2"/>
    <p:sldId id="391" r:id="rId3"/>
    <p:sldId id="3252" r:id="rId4"/>
    <p:sldId id="3243" r:id="rId5"/>
    <p:sldId id="3258" r:id="rId6"/>
    <p:sldId id="3244" r:id="rId7"/>
    <p:sldId id="3257" r:id="rId8"/>
    <p:sldId id="3259" r:id="rId9"/>
    <p:sldId id="3241" r:id="rId10"/>
    <p:sldId id="324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0"/>
    <a:srgbClr val="D2CDC7"/>
    <a:srgbClr val="A8A29B"/>
    <a:srgbClr val="BBD1D1"/>
    <a:srgbClr val="E0E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971" autoAdjust="0"/>
    <p:restoredTop sz="82599"/>
  </p:normalViewPr>
  <p:slideViewPr>
    <p:cSldViewPr snapToGrid="0" showGuides="1">
      <p:cViewPr varScale="1">
        <p:scale>
          <a:sx n="116" d="100"/>
          <a:sy n="116" d="100"/>
        </p:scale>
        <p:origin x="1026"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C25BA-F9B0-4418-8CA0-3A9DF1256BA5}"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C5964-3162-43B5-B1EC-63C8D166D7D3}" type="slidenum">
              <a:rPr lang="en-US" smtClean="0"/>
              <a:t>‹#›</a:t>
            </a:fld>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4</a:t>
            </a:fld>
            <a:endParaRPr lang="en-US" dirty="0"/>
          </a:p>
        </p:txBody>
      </p:sp>
    </p:spTree>
    <p:extLst>
      <p:ext uri="{BB962C8B-B14F-4D97-AF65-F5344CB8AC3E}">
        <p14:creationId xmlns:p14="http://schemas.microsoft.com/office/powerpoint/2010/main" val="1287878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5</a:t>
            </a:fld>
            <a:endParaRPr lang="en-US" dirty="0"/>
          </a:p>
        </p:txBody>
      </p:sp>
    </p:spTree>
    <p:extLst>
      <p:ext uri="{BB962C8B-B14F-4D97-AF65-F5344CB8AC3E}">
        <p14:creationId xmlns:p14="http://schemas.microsoft.com/office/powerpoint/2010/main" val="346258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6</a:t>
            </a:fld>
            <a:endParaRPr lang="en-US" dirty="0"/>
          </a:p>
        </p:txBody>
      </p:sp>
    </p:spTree>
    <p:extLst>
      <p:ext uri="{BB962C8B-B14F-4D97-AF65-F5344CB8AC3E}">
        <p14:creationId xmlns:p14="http://schemas.microsoft.com/office/powerpoint/2010/main" val="2376886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7</a:t>
            </a:fld>
            <a:endParaRPr lang="en-US" dirty="0"/>
          </a:p>
        </p:txBody>
      </p:sp>
    </p:spTree>
    <p:extLst>
      <p:ext uri="{BB962C8B-B14F-4D97-AF65-F5344CB8AC3E}">
        <p14:creationId xmlns:p14="http://schemas.microsoft.com/office/powerpoint/2010/main" val="163915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B4AF31-9AA4-4253-9BE2-C951B6CFDB7A}" type="slidenum">
              <a:rPr lang="en-US" smtClean="0"/>
              <a:t>8</a:t>
            </a:fld>
            <a:endParaRPr lang="en-US" dirty="0"/>
          </a:p>
        </p:txBody>
      </p:sp>
    </p:spTree>
    <p:extLst>
      <p:ext uri="{BB962C8B-B14F-4D97-AF65-F5344CB8AC3E}">
        <p14:creationId xmlns:p14="http://schemas.microsoft.com/office/powerpoint/2010/main" val="686780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5_Dark - Blank">
    <p:bg>
      <p:bgPr>
        <a:solidFill>
          <a:srgbClr val="2C5967"/>
        </a:solidFill>
        <a:effectLst/>
      </p:bgPr>
    </p:bg>
    <p:spTree>
      <p:nvGrpSpPr>
        <p:cNvPr id="1" name=""/>
        <p:cNvGrpSpPr/>
        <p:nvPr/>
      </p:nvGrpSpPr>
      <p:grpSpPr>
        <a:xfrm>
          <a:off x="0" y="0"/>
          <a:ext cx="0" cy="0"/>
          <a:chOff x="0" y="0"/>
          <a:chExt cx="0" cy="0"/>
        </a:xfrm>
      </p:grpSpPr>
      <p:sp>
        <p:nvSpPr>
          <p:cNvPr id="12" name="Footer">
            <a:extLst>
              <a:ext uri="{FF2B5EF4-FFF2-40B4-BE49-F238E27FC236}">
                <a16:creationId xmlns="" xmlns:a16="http://schemas.microsoft.com/office/drawing/2014/main" id="{6D1EB9E1-3178-A34F-8F8E-66C53D8516C6}"/>
              </a:ext>
            </a:extLst>
          </p:cNvPr>
          <p:cNvSpPr>
            <a:spLocks noGrp="1"/>
          </p:cNvSpPr>
          <p:nvPr>
            <p:ph type="ftr" sz="quarter" idx="3"/>
          </p:nvPr>
        </p:nvSpPr>
        <p:spPr>
          <a:xfrm>
            <a:off x="2697916" y="6423978"/>
            <a:ext cx="4706620"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pic>
        <p:nvPicPr>
          <p:cNvPr id="6" name="Picture 5">
            <a:extLst>
              <a:ext uri="{FF2B5EF4-FFF2-40B4-BE49-F238E27FC236}">
                <a16:creationId xmlns="" xmlns:a16="http://schemas.microsoft.com/office/drawing/2014/main" id="{9C5B6EAC-782C-414E-A7D8-28516812BB4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038209" y="489898"/>
            <a:ext cx="1585473" cy="480446"/>
          </a:xfrm>
          <a:prstGeom prst="rect">
            <a:avLst/>
          </a:prstGeom>
        </p:spPr>
      </p:pic>
      <p:pic>
        <p:nvPicPr>
          <p:cNvPr id="7" name="Picture 6">
            <a:extLst>
              <a:ext uri="{FF2B5EF4-FFF2-40B4-BE49-F238E27FC236}">
                <a16:creationId xmlns="" xmlns:a16="http://schemas.microsoft.com/office/drawing/2014/main" id="{76ADCFA2-A02C-704F-8E9C-62AD1EE1E89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10350"/>
            <a:ext cx="1567543" cy="6847649"/>
          </a:xfrm>
          <a:prstGeom prst="rect">
            <a:avLst/>
          </a:prstGeom>
        </p:spPr>
      </p:pic>
    </p:spTree>
    <p:extLst>
      <p:ext uri="{BB962C8B-B14F-4D97-AF65-F5344CB8AC3E}">
        <p14:creationId xmlns:p14="http://schemas.microsoft.com/office/powerpoint/2010/main" val="116759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 xmlns:a16="http://schemas.microsoft.com/office/drawing/2014/main" id="{1232875C-001D-FE46-B15E-BCC2DA970349}"/>
              </a:ext>
            </a:extLst>
          </p:cNvPr>
          <p:cNvPicPr>
            <a:picLocks noChangeAspect="1"/>
          </p:cNvPicPr>
          <p:nvPr userDrawn="1"/>
        </p:nvPicPr>
        <p:blipFill rotWithShape="1">
          <a:blip r:embed="rId2" cstate="print">
            <a:alphaModFix amt="80000"/>
            <a:extLst>
              <a:ext uri="{28A0092B-C50C-407E-A947-70E740481C1C}">
                <a14:useLocalDpi xmlns:a14="http://schemas.microsoft.com/office/drawing/2010/main"/>
              </a:ext>
            </a:extLst>
          </a:blip>
          <a:srcRect/>
          <a:stretch/>
        </p:blipFill>
        <p:spPr>
          <a:xfrm>
            <a:off x="9881411" y="521208"/>
            <a:ext cx="2310589" cy="1700784"/>
          </a:xfrm>
          <a:prstGeom prst="rect">
            <a:avLst/>
          </a:prstGeom>
        </p:spPr>
      </p:pic>
      <p:pic>
        <p:nvPicPr>
          <p:cNvPr id="18" name="OTag">
            <a:extLst>
              <a:ext uri="{FF2B5EF4-FFF2-40B4-BE49-F238E27FC236}">
                <a16:creationId xmlns=""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183112" y="6355080"/>
            <a:ext cx="502920" cy="502920"/>
          </a:xfrm>
          <a:prstGeom prst="rect">
            <a:avLst/>
          </a:prstGeom>
        </p:spPr>
      </p:pic>
      <p:sp>
        <p:nvSpPr>
          <p:cNvPr id="14" name="Footer">
            <a:extLst>
              <a:ext uri="{FF2B5EF4-FFF2-40B4-BE49-F238E27FC236}">
                <a16:creationId xmlns="" xmlns:a16="http://schemas.microsoft.com/office/drawing/2014/main"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6380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 xmlns:a16="http://schemas.microsoft.com/office/drawing/2014/main" id="{0080C163-77F3-9A4B-A059-12FFFC705F80}"/>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9" name="Footer">
            <a:extLst>
              <a:ext uri="{FF2B5EF4-FFF2-40B4-BE49-F238E27FC236}">
                <a16:creationId xmlns=""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Oracle Confidential - Restricted.</a:t>
            </a:r>
          </a:p>
        </p:txBody>
      </p:sp>
      <p:sp>
        <p:nvSpPr>
          <p:cNvPr id="8" name="Slide Number">
            <a:extLst>
              <a:ext uri="{FF2B5EF4-FFF2-40B4-BE49-F238E27FC236}">
                <a16:creationId xmlns=""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0030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Light - Thank You">
    <p:bg>
      <p:bgPr>
        <a:solidFill>
          <a:schemeClr val="bg2"/>
        </a:solidFill>
        <a:effectLst/>
      </p:bgPr>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xmlns="" id="{49F92AE8-C0F0-CF4B-B569-964245B004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6000" y="4898"/>
            <a:ext cx="6096000" cy="6858000"/>
          </a:xfrm>
          <a:prstGeom prst="rect">
            <a:avLst/>
          </a:prstGeom>
        </p:spPr>
      </p:pic>
      <p:pic>
        <p:nvPicPr>
          <p:cNvPr id="26" name="OTag">
            <a:extLst>
              <a:ext uri="{FF2B5EF4-FFF2-40B4-BE49-F238E27FC236}">
                <a16:creationId xmlns:a16="http://schemas.microsoft.com/office/drawing/2014/main" xmlns=""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xmlns=""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Oracle Confidential - Restricted.</a:t>
            </a:r>
          </a:p>
        </p:txBody>
      </p:sp>
      <p:sp>
        <p:nvSpPr>
          <p:cNvPr id="16" name="Slide Number">
            <a:extLst>
              <a:ext uri="{FF2B5EF4-FFF2-40B4-BE49-F238E27FC236}">
                <a16:creationId xmlns:a16="http://schemas.microsoft.com/office/drawing/2014/main" xmlns=""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xmlns=""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a16="http://schemas.microsoft.com/office/drawing/2014/main" xmlns=""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a16="http://schemas.microsoft.com/office/drawing/2014/main" xmlns=""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xmlns=""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66968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8" name="Footer">
            <a:extLst>
              <a:ext uri="{FF2B5EF4-FFF2-40B4-BE49-F238E27FC236}">
                <a16:creationId xmlns=""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5" name="Text Placeholder 4">
            <a:extLst>
              <a:ext uri="{FF2B5EF4-FFF2-40B4-BE49-F238E27FC236}">
                <a16:creationId xmlns="" xmlns:a16="http://schemas.microsoft.com/office/drawing/2014/main"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800" r:id="rId1"/>
    <p:sldLayoutId id="2147483757" r:id="rId2"/>
    <p:sldLayoutId id="2147483802" r:id="rId3"/>
    <p:sldLayoutId id="2147483803" r:id="rId4"/>
  </p:sldLayoutIdLst>
  <p:hf hdr="0" dt="0"/>
  <p:txStyles>
    <p:titleStyle>
      <a:lvl1pPr algn="l" defTabSz="914400" rtl="0" eaLnBrk="1" latinLnBrk="0" hangingPunct="1">
        <a:lnSpc>
          <a:spcPct val="95000"/>
        </a:lnSpc>
        <a:spcBef>
          <a:spcPct val="0"/>
        </a:spcBef>
        <a:buNone/>
        <a:defRPr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6" userDrawn="1">
          <p15:clr>
            <a:srgbClr val="F26B43"/>
          </p15:clr>
        </p15:guide>
        <p15:guide id="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oracle/oci-python-sdk/tree/master/examples/usage_reports_to_adw" TargetMode="External"/><Relationship Id="rId13" Type="http://schemas.openxmlformats.org/officeDocument/2006/relationships/hyperlink" Target="https://github.com/oracle/oci-cli" TargetMode="External"/><Relationship Id="rId18" Type="http://schemas.openxmlformats.org/officeDocument/2006/relationships/hyperlink" Target="https://www.ateam-oracle.com/using-the-oci-cli-with-a-federated-user-from-a-docker-container-or-over-ssh" TargetMode="External"/><Relationship Id="rId3" Type="http://schemas.openxmlformats.org/officeDocument/2006/relationships/hyperlink" Target="https://docs.cloud.oracle.com/en-us/iaas/tools/oci-cli/2.14.4/oci_cli_docs/cmdref/resource-manager.html" TargetMode="External"/><Relationship Id="rId21" Type="http://schemas.openxmlformats.org/officeDocument/2006/relationships/hyperlink" Target="https://www.ateam-oracle.com/automated-cli-scripts-to-scale-autonomous-database-cpus" TargetMode="External"/><Relationship Id="rId7" Type="http://schemas.openxmlformats.org/officeDocument/2006/relationships/hyperlink" Target="https://github.com/oracle/oci-python-sdk/tree/master/examples/showoci" TargetMode="External"/><Relationship Id="rId12" Type="http://schemas.openxmlformats.org/officeDocument/2006/relationships/hyperlink" Target="https://github.com/OracleForResearch/Technology-How-Tos/blob/main/OCI-CLI.md" TargetMode="External"/><Relationship Id="rId17" Type="http://schemas.openxmlformats.org/officeDocument/2006/relationships/hyperlink" Target="https://blogs.oracle.com/developers/get-going-quickly-with-command-line-interface-for-oracle-cloud-infrastructure-using-docker-container" TargetMode="External"/><Relationship Id="rId2" Type="http://schemas.openxmlformats.org/officeDocument/2006/relationships/notesSlide" Target="../notesSlides/notesSlide5.xml"/><Relationship Id="rId16" Type="http://schemas.openxmlformats.org/officeDocument/2006/relationships/hyperlink" Target="https://blogs.oracle.com/cloudnative/scheduling-oci-cli-commands-to-run-via-a-kubernetes-cronjob" TargetMode="External"/><Relationship Id="rId20" Type="http://schemas.openxmlformats.org/officeDocument/2006/relationships/hyperlink" Target="https://blogs.oracle.com/wim/new-packages-added-to-oracle-linux-oci-sdkcli%2c-more-epel-packages%2c-glusterfs-server%2c-terraform%2c" TargetMode="External"/><Relationship Id="rId1" Type="http://schemas.openxmlformats.org/officeDocument/2006/relationships/slideLayout" Target="../slideLayouts/slideLayout3.xml"/><Relationship Id="rId6" Type="http://schemas.openxmlformats.org/officeDocument/2006/relationships/hyperlink" Target="https://www.oc-blog.com/oci-scripts-and-example-code/" TargetMode="External"/><Relationship Id="rId11" Type="http://schemas.openxmlformats.org/officeDocument/2006/relationships/hyperlink" Target="https://github.com/sinanpetrustoma/autostopping" TargetMode="External"/><Relationship Id="rId5" Type="http://schemas.openxmlformats.org/officeDocument/2006/relationships/hyperlink" Target="https://support.oracle.com/epmos/faces/DocumentDisplay?_afrLoop=210726212199712&amp;parent=EXTERNAL_SEARCH&amp;sourceId=BULLETIN&amp;id=2432759.1&amp;_afrWindowMode=0&amp;_adf.ctrl-state=z1syd1md1_4" TargetMode="External"/><Relationship Id="rId15" Type="http://schemas.openxmlformats.org/officeDocument/2006/relationships/hyperlink" Target="https://blogs.oracle.com/linux/easy-provisioning-of-cloud-instances-on-oracle-cloud-infrastructure-with-the-oci-cli" TargetMode="External"/><Relationship Id="rId10" Type="http://schemas.openxmlformats.org/officeDocument/2006/relationships/hyperlink" Target="https://github.com/oracle/oci-grafana-plugin" TargetMode="External"/><Relationship Id="rId19" Type="http://schemas.openxmlformats.org/officeDocument/2006/relationships/hyperlink" Target="https://blogs.oracle.com/developers/adventures-in-cicd-4-deploying-a-microservice-to-the-oracle-cloud-with-github-actions-oci-cli-edition" TargetMode="External"/><Relationship Id="rId4" Type="http://schemas.openxmlformats.org/officeDocument/2006/relationships/hyperlink" Target="https://docs.cloud.oracle.com/en-us/iaas/Content/API/Concepts/cliconcepts.htm" TargetMode="External"/><Relationship Id="rId9" Type="http://schemas.openxmlformats.org/officeDocument/2006/relationships/hyperlink" Target="https://github.com/bridgem/oracle-cloud" TargetMode="External"/><Relationship Id="rId14" Type="http://schemas.openxmlformats.org/officeDocument/2006/relationships/hyperlink" Target="https://blogs.oracle.com/dataintegration/introduction-to-cli%2c-api-for-oracle-cloud-infrastructure-oci-data-integration" TargetMode="External"/><Relationship Id="rId22" Type="http://schemas.openxmlformats.org/officeDocument/2006/relationships/hyperlink" Target="https://blogs.oracle.com/cloud-infrastructure/use-the-cli-with-restricted-object-storage-bucket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2ADAFE0-1CAA-FF4B-919A-892DD0DF9C59}"/>
              </a:ext>
            </a:extLst>
          </p:cNvPr>
          <p:cNvSpPr txBox="1"/>
          <p:nvPr/>
        </p:nvSpPr>
        <p:spPr>
          <a:xfrm>
            <a:off x="2108201" y="5283481"/>
            <a:ext cx="3987799" cy="923330"/>
          </a:xfrm>
          <a:prstGeom prst="rect">
            <a:avLst/>
          </a:prstGeom>
          <a:noFill/>
        </p:spPr>
        <p:txBody>
          <a:bodyPr wrap="square" rtlCol="0">
            <a:spAutoFit/>
          </a:bodyPr>
          <a:lstStyle/>
          <a:p>
            <a:r>
              <a:rPr lang="en-US" b="1" dirty="0" err="1">
                <a:solidFill>
                  <a:schemeClr val="bg1"/>
                </a:solidFill>
              </a:rPr>
              <a:t>Rajib</a:t>
            </a:r>
            <a:r>
              <a:rPr lang="en-US" b="1" dirty="0">
                <a:solidFill>
                  <a:schemeClr val="bg1"/>
                </a:solidFill>
              </a:rPr>
              <a:t> Ghosh</a:t>
            </a:r>
          </a:p>
          <a:p>
            <a:r>
              <a:rPr lang="en-US" dirty="0">
                <a:solidFill>
                  <a:schemeClr val="bg1"/>
                </a:solidFill>
              </a:rPr>
              <a:t>Global Solutions Architect</a:t>
            </a:r>
          </a:p>
          <a:p>
            <a:r>
              <a:rPr lang="en-US" dirty="0">
                <a:solidFill>
                  <a:schemeClr val="bg1"/>
                </a:solidFill>
              </a:rPr>
              <a:t>Oracle for Research</a:t>
            </a:r>
          </a:p>
        </p:txBody>
      </p:sp>
      <p:sp>
        <p:nvSpPr>
          <p:cNvPr id="8" name="Title 1">
            <a:extLst>
              <a:ext uri="{FF2B5EF4-FFF2-40B4-BE49-F238E27FC236}">
                <a16:creationId xmlns="" xmlns:a16="http://schemas.microsoft.com/office/drawing/2014/main" id="{04761533-698B-DC4C-AA2F-48DAC0505FE0}"/>
              </a:ext>
            </a:extLst>
          </p:cNvPr>
          <p:cNvSpPr txBox="1">
            <a:spLocks/>
          </p:cNvSpPr>
          <p:nvPr/>
        </p:nvSpPr>
        <p:spPr>
          <a:xfrm>
            <a:off x="2204431" y="2289707"/>
            <a:ext cx="8793083"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smtClean="0">
                <a:solidFill>
                  <a:prstClr val="white"/>
                </a:solidFill>
                <a:latin typeface="Georgia" panose="02040502050405020303" pitchFamily="18" charset="0"/>
                <a:ea typeface="+mj-ea"/>
                <a:cs typeface="Oracle Sans" panose="020B0503020204020204" pitchFamily="34" charset="0"/>
              </a:rPr>
              <a:t>OCI Command line Interface</a:t>
            </a:r>
            <a:r>
              <a:rPr lang="en-US" sz="3200" dirty="0" smtClean="0">
                <a:solidFill>
                  <a:prstClr val="white"/>
                </a:solidFill>
                <a:latin typeface="Georgia" panose="02040502050405020303" pitchFamily="18" charset="0"/>
                <a:ea typeface="+mj-ea"/>
                <a:cs typeface="Oracle Sans" panose="020B0503020204020204" pitchFamily="34" charset="0"/>
              </a:rPr>
              <a:t> for Researchers</a:t>
            </a:r>
            <a:endParaRPr lang="en-US" sz="3200" dirty="0">
              <a:solidFill>
                <a:prstClr val="white"/>
              </a:solidFill>
              <a:latin typeface="Georgia" panose="02040502050405020303" pitchFamily="18" charset="0"/>
              <a:ea typeface="+mj-ea"/>
              <a:cs typeface="Oracle Sans" panose="020B0503020204020204" pitchFamily="34" charset="0"/>
            </a:endParaRPr>
          </a:p>
        </p:txBody>
      </p:sp>
      <p:sp>
        <p:nvSpPr>
          <p:cNvPr id="9" name="TextBox 8">
            <a:extLst>
              <a:ext uri="{FF2B5EF4-FFF2-40B4-BE49-F238E27FC236}">
                <a16:creationId xmlns="" xmlns:a16="http://schemas.microsoft.com/office/drawing/2014/main" id="{7A3FE5A4-DE9A-F443-A167-ED190C82D950}"/>
              </a:ext>
            </a:extLst>
          </p:cNvPr>
          <p:cNvSpPr txBox="1"/>
          <p:nvPr/>
        </p:nvSpPr>
        <p:spPr>
          <a:xfrm>
            <a:off x="2204431" y="3744398"/>
            <a:ext cx="4427220" cy="861774"/>
          </a:xfrm>
          <a:prstGeom prst="rect">
            <a:avLst/>
          </a:prstGeom>
          <a:noFill/>
        </p:spPr>
        <p:txBody>
          <a:bodyPr wrap="square" lIns="0" tIns="0" rIns="0" bIns="0" rtlCol="0">
            <a:spAutoFit/>
          </a:bodyPr>
          <a:lstStyle/>
          <a:p>
            <a:r>
              <a:rPr lang="en-US" sz="2800" dirty="0">
                <a:solidFill>
                  <a:schemeClr val="bg1"/>
                </a:solidFill>
                <a:latin typeface="Oracle Sans Light" panose="020B0403020204020204" pitchFamily="34" charset="0"/>
                <a:cs typeface="Oracle Sans Light" panose="020B0403020204020204" pitchFamily="34" charset="0"/>
              </a:rPr>
              <a:t>Friday, </a:t>
            </a:r>
            <a:r>
              <a:rPr lang="en-US" sz="2800" dirty="0" smtClean="0">
                <a:solidFill>
                  <a:schemeClr val="bg1"/>
                </a:solidFill>
                <a:latin typeface="Oracle Sans Light" panose="020B0403020204020204" pitchFamily="34" charset="0"/>
                <a:cs typeface="Oracle Sans Light" panose="020B0403020204020204" pitchFamily="34" charset="0"/>
              </a:rPr>
              <a:t>November</a:t>
            </a:r>
            <a:r>
              <a:rPr lang="en-US" sz="2800" dirty="0" smtClean="0">
                <a:solidFill>
                  <a:schemeClr val="bg1"/>
                </a:solidFill>
                <a:latin typeface="Oracle Sans Light" panose="020B0403020204020204" pitchFamily="34" charset="0"/>
                <a:cs typeface="Oracle Sans Light" panose="020B0403020204020204" pitchFamily="34" charset="0"/>
              </a:rPr>
              <a:t> </a:t>
            </a:r>
            <a:r>
              <a:rPr lang="en-US" sz="2800" dirty="0">
                <a:solidFill>
                  <a:schemeClr val="bg1"/>
                </a:solidFill>
                <a:latin typeface="Oracle Sans Light" panose="020B0403020204020204" pitchFamily="34" charset="0"/>
                <a:cs typeface="Oracle Sans Light" panose="020B0403020204020204" pitchFamily="34" charset="0"/>
              </a:rPr>
              <a:t>1</a:t>
            </a:r>
            <a:r>
              <a:rPr lang="en-US" sz="2800" dirty="0" smtClean="0">
                <a:solidFill>
                  <a:schemeClr val="bg1"/>
                </a:solidFill>
                <a:latin typeface="Oracle Sans Light" panose="020B0403020204020204" pitchFamily="34" charset="0"/>
                <a:cs typeface="Oracle Sans Light" panose="020B0403020204020204" pitchFamily="34" charset="0"/>
              </a:rPr>
              <a:t>3</a:t>
            </a:r>
            <a:r>
              <a:rPr lang="en-US" sz="2800" dirty="0" smtClean="0">
                <a:solidFill>
                  <a:schemeClr val="bg1"/>
                </a:solidFill>
                <a:latin typeface="Oracle Sans Light" panose="020B0403020204020204" pitchFamily="34" charset="0"/>
                <a:cs typeface="Oracle Sans Light" panose="020B0403020204020204" pitchFamily="34" charset="0"/>
              </a:rPr>
              <a:t>, </a:t>
            </a:r>
            <a:r>
              <a:rPr lang="en-US" sz="2800" dirty="0">
                <a:solidFill>
                  <a:schemeClr val="bg1"/>
                </a:solidFill>
                <a:latin typeface="Oracle Sans Light" panose="020B0403020204020204" pitchFamily="34" charset="0"/>
                <a:cs typeface="Oracle Sans Light" panose="020B0403020204020204" pitchFamily="34" charset="0"/>
              </a:rPr>
              <a:t>2020</a:t>
            </a:r>
          </a:p>
          <a:p>
            <a:r>
              <a:rPr lang="en-US" sz="2800" dirty="0">
                <a:solidFill>
                  <a:schemeClr val="bg1"/>
                </a:solidFill>
                <a:latin typeface="Oracle Sans Light" panose="020B0403020204020204" pitchFamily="34" charset="0"/>
                <a:cs typeface="Oracle Sans Light" panose="020B0403020204020204" pitchFamily="34" charset="0"/>
              </a:rPr>
              <a:t>10:300 AM US EDT </a:t>
            </a:r>
          </a:p>
        </p:txBody>
      </p:sp>
      <p:pic>
        <p:nvPicPr>
          <p:cNvPr id="5" name="Picture 4">
            <a:extLst>
              <a:ext uri="{FF2B5EF4-FFF2-40B4-BE49-F238E27FC236}">
                <a16:creationId xmlns="" xmlns:a16="http://schemas.microsoft.com/office/drawing/2014/main"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 xmlns:a16="http://schemas.microsoft.com/office/drawing/2014/main"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292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04761533-698B-DC4C-AA2F-48DAC0505FE0}"/>
              </a:ext>
            </a:extLst>
          </p:cNvPr>
          <p:cNvSpPr txBox="1">
            <a:spLocks/>
          </p:cNvSpPr>
          <p:nvPr/>
        </p:nvSpPr>
        <p:spPr>
          <a:xfrm>
            <a:off x="2204431" y="1988624"/>
            <a:ext cx="9031980"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a:solidFill>
                  <a:prstClr val="white"/>
                </a:solidFill>
                <a:latin typeface="Georgia" panose="02040502050405020303" pitchFamily="18" charset="0"/>
                <a:ea typeface="+mj-ea"/>
                <a:cs typeface="Oracle Sans" panose="020B0503020204020204" pitchFamily="34" charset="0"/>
              </a:rPr>
              <a:t>Oracle </a:t>
            </a:r>
            <a:r>
              <a:rPr lang="en-US" sz="3200" dirty="0" smtClean="0">
                <a:solidFill>
                  <a:prstClr val="white"/>
                </a:solidFill>
                <a:latin typeface="Georgia" panose="02040502050405020303" pitchFamily="18" charset="0"/>
                <a:ea typeface="+mj-ea"/>
                <a:cs typeface="Oracle Sans" panose="020B0503020204020204" pitchFamily="34" charset="0"/>
              </a:rPr>
              <a:t>Command line interface for </a:t>
            </a:r>
            <a:r>
              <a:rPr lang="en-US" sz="3200" dirty="0">
                <a:solidFill>
                  <a:prstClr val="white"/>
                </a:solidFill>
                <a:latin typeface="Georgia" panose="02040502050405020303" pitchFamily="18" charset="0"/>
                <a:ea typeface="+mj-ea"/>
                <a:cs typeface="Oracle Sans" panose="020B0503020204020204" pitchFamily="34" charset="0"/>
              </a:rPr>
              <a:t>Researchers</a:t>
            </a:r>
          </a:p>
        </p:txBody>
      </p:sp>
      <p:pic>
        <p:nvPicPr>
          <p:cNvPr id="5" name="Picture 4">
            <a:extLst>
              <a:ext uri="{FF2B5EF4-FFF2-40B4-BE49-F238E27FC236}">
                <a16:creationId xmlns="" xmlns:a16="http://schemas.microsoft.com/office/drawing/2014/main"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 xmlns:a16="http://schemas.microsoft.com/office/drawing/2014/main"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5CA20ED6-3E69-AD40-94FD-09E9107F59C8}"/>
              </a:ext>
            </a:extLst>
          </p:cNvPr>
          <p:cNvSpPr txBox="1"/>
          <p:nvPr/>
        </p:nvSpPr>
        <p:spPr>
          <a:xfrm>
            <a:off x="2163345" y="3171404"/>
            <a:ext cx="4482783" cy="892552"/>
          </a:xfrm>
          <a:prstGeom prst="rect">
            <a:avLst/>
          </a:prstGeom>
          <a:noFill/>
        </p:spPr>
        <p:txBody>
          <a:bodyPr wrap="square" rtlCol="0">
            <a:spAutoFit/>
          </a:bodyPr>
          <a:lstStyle/>
          <a:p>
            <a:r>
              <a:rPr lang="en-US" sz="2000" b="1" dirty="0">
                <a:solidFill>
                  <a:schemeClr val="bg1"/>
                </a:solidFill>
              </a:rPr>
              <a:t>Questions? Comments? Feedback?</a:t>
            </a:r>
          </a:p>
          <a:p>
            <a:endParaRPr lang="en-US" sz="1200" b="1" dirty="0">
              <a:solidFill>
                <a:schemeClr val="bg1"/>
              </a:solidFill>
            </a:endParaRPr>
          </a:p>
          <a:p>
            <a:r>
              <a:rPr lang="en-US" sz="2000" b="1" dirty="0">
                <a:solidFill>
                  <a:schemeClr val="bg1"/>
                </a:solidFill>
              </a:rPr>
              <a:t>Contact us!</a:t>
            </a:r>
          </a:p>
        </p:txBody>
      </p:sp>
      <p:sp>
        <p:nvSpPr>
          <p:cNvPr id="7" name="TextBox 6">
            <a:extLst>
              <a:ext uri="{FF2B5EF4-FFF2-40B4-BE49-F238E27FC236}">
                <a16:creationId xmlns="" xmlns:a16="http://schemas.microsoft.com/office/drawing/2014/main" id="{B78EE18A-8494-2848-8161-EFD7DF74C0B3}"/>
              </a:ext>
            </a:extLst>
          </p:cNvPr>
          <p:cNvSpPr txBox="1"/>
          <p:nvPr/>
        </p:nvSpPr>
        <p:spPr>
          <a:xfrm>
            <a:off x="2163345" y="4000880"/>
            <a:ext cx="6211225" cy="1708160"/>
          </a:xfrm>
          <a:prstGeom prst="rect">
            <a:avLst/>
          </a:prstGeom>
          <a:noFill/>
        </p:spPr>
        <p:txBody>
          <a:bodyPr wrap="square" rtlCol="0">
            <a:spAutoFit/>
          </a:bodyPr>
          <a:lstStyle/>
          <a:p>
            <a:endParaRPr lang="en-US" b="1" dirty="0">
              <a:solidFill>
                <a:schemeClr val="bg1"/>
              </a:solidFill>
            </a:endParaRPr>
          </a:p>
          <a:p>
            <a:pPr>
              <a:spcAft>
                <a:spcPts val="600"/>
              </a:spcAft>
            </a:pPr>
            <a:r>
              <a:rPr lang="en-US" b="1" dirty="0">
                <a:solidFill>
                  <a:schemeClr val="bg1"/>
                </a:solidFill>
              </a:rPr>
              <a:t>Website: </a:t>
            </a:r>
            <a:r>
              <a:rPr lang="en-US" dirty="0">
                <a:solidFill>
                  <a:schemeClr val="bg1"/>
                </a:solidFill>
              </a:rPr>
              <a:t>oracle.com/oracle-for-research</a:t>
            </a:r>
            <a:r>
              <a:rPr lang="en-US" dirty="0" smtClean="0">
                <a:solidFill>
                  <a:schemeClr val="bg1"/>
                </a:solidFill>
              </a:rPr>
              <a:t>/</a:t>
            </a:r>
          </a:p>
          <a:p>
            <a:pPr>
              <a:spcAft>
                <a:spcPts val="600"/>
              </a:spcAft>
            </a:pPr>
            <a:r>
              <a:rPr lang="en-US" b="1" dirty="0" err="1" smtClean="0">
                <a:solidFill>
                  <a:schemeClr val="bg1"/>
                </a:solidFill>
              </a:rPr>
              <a:t>Github</a:t>
            </a:r>
            <a:r>
              <a:rPr lang="en-US" b="1" dirty="0" smtClean="0">
                <a:solidFill>
                  <a:schemeClr val="bg1"/>
                </a:solidFill>
              </a:rPr>
              <a:t>: </a:t>
            </a:r>
            <a:r>
              <a:rPr lang="en-US" dirty="0" smtClean="0">
                <a:solidFill>
                  <a:schemeClr val="bg1"/>
                </a:solidFill>
              </a:rPr>
              <a:t>github.com/</a:t>
            </a:r>
            <a:r>
              <a:rPr lang="en-US" dirty="0" err="1" smtClean="0">
                <a:solidFill>
                  <a:schemeClr val="bg1"/>
                </a:solidFill>
              </a:rPr>
              <a:t>OracleforResearch</a:t>
            </a:r>
            <a:endParaRPr lang="en-US" dirty="0">
              <a:solidFill>
                <a:schemeClr val="bg1"/>
              </a:solidFill>
            </a:endParaRPr>
          </a:p>
          <a:p>
            <a:pPr>
              <a:spcAft>
                <a:spcPts val="600"/>
              </a:spcAft>
            </a:pPr>
            <a:r>
              <a:rPr lang="en-US" b="1" dirty="0">
                <a:solidFill>
                  <a:schemeClr val="bg1"/>
                </a:solidFill>
              </a:rPr>
              <a:t>Twitter: </a:t>
            </a:r>
            <a:r>
              <a:rPr lang="en-US" dirty="0">
                <a:solidFill>
                  <a:schemeClr val="bg1"/>
                </a:solidFill>
              </a:rPr>
              <a:t>@</a:t>
            </a:r>
            <a:r>
              <a:rPr lang="en-US" dirty="0" err="1">
                <a:solidFill>
                  <a:schemeClr val="bg1"/>
                </a:solidFill>
              </a:rPr>
              <a:t>OracleResearch</a:t>
            </a:r>
            <a:endParaRPr lang="en-US" dirty="0">
              <a:solidFill>
                <a:schemeClr val="bg1"/>
              </a:solidFill>
            </a:endParaRPr>
          </a:p>
          <a:p>
            <a:r>
              <a:rPr lang="en-US" b="1" dirty="0">
                <a:solidFill>
                  <a:schemeClr val="bg1"/>
                </a:solidFill>
              </a:rPr>
              <a:t>Email: </a:t>
            </a:r>
            <a:r>
              <a:rPr lang="en-US" dirty="0" err="1">
                <a:solidFill>
                  <a:schemeClr val="bg1"/>
                </a:solidFill>
              </a:rPr>
              <a:t>OracleForResearchTech_ww@oracle.com</a:t>
            </a:r>
            <a:endParaRPr lang="en-US" dirty="0">
              <a:solidFill>
                <a:schemeClr val="bg1"/>
              </a:solidFill>
            </a:endParaRPr>
          </a:p>
        </p:txBody>
      </p:sp>
      <p:sp>
        <p:nvSpPr>
          <p:cNvPr id="10" name="Rectangle 9">
            <a:extLst>
              <a:ext uri="{FF2B5EF4-FFF2-40B4-BE49-F238E27FC236}">
                <a16:creationId xmlns="" xmlns:a16="http://schemas.microsoft.com/office/drawing/2014/main" id="{9372F31D-3EC4-EA45-83A1-BC5A1F2889CE}"/>
              </a:ext>
            </a:extLst>
          </p:cNvPr>
          <p:cNvSpPr/>
          <p:nvPr/>
        </p:nvSpPr>
        <p:spPr>
          <a:xfrm>
            <a:off x="2062975" y="5918135"/>
            <a:ext cx="7883911" cy="682238"/>
          </a:xfrm>
          <a:prstGeom prst="rect">
            <a:avLst/>
          </a:prstGeom>
        </p:spPr>
        <p:txBody>
          <a:bodyPr wrap="square">
            <a:spAutoFit/>
          </a:bodyPr>
          <a:lstStyle/>
          <a:p>
            <a:pPr>
              <a:lnSpc>
                <a:spcPts val="4600"/>
              </a:lnSpc>
              <a:spcAft>
                <a:spcPts val="1200"/>
              </a:spcAft>
            </a:pPr>
            <a:r>
              <a:rPr lang="en-US" sz="2000" i="1" dirty="0">
                <a:solidFill>
                  <a:prstClr val="white"/>
                </a:solidFill>
                <a:latin typeface="Oracle Sans Light" panose="020B0403020204020204" pitchFamily="34" charset="0"/>
                <a:cs typeface="Oracle Sans Light" panose="020B0403020204020204" pitchFamily="34" charset="0"/>
              </a:rPr>
              <a:t>Next Tech Talk: </a:t>
            </a:r>
            <a:r>
              <a:rPr lang="en-US" sz="2000" i="1" dirty="0" smtClean="0">
                <a:solidFill>
                  <a:prstClr val="white"/>
                </a:solidFill>
                <a:latin typeface="Oracle Sans Light" panose="020B0403020204020204" pitchFamily="34" charset="0"/>
                <a:cs typeface="Oracle Sans Light" panose="020B0403020204020204" pitchFamily="34" charset="0"/>
              </a:rPr>
              <a:t>November </a:t>
            </a:r>
            <a:r>
              <a:rPr lang="en-US" sz="2000" i="1" dirty="0">
                <a:solidFill>
                  <a:prstClr val="white"/>
                </a:solidFill>
                <a:latin typeface="Oracle Sans Light" panose="020B0403020204020204" pitchFamily="34" charset="0"/>
                <a:cs typeface="Oracle Sans Light" panose="020B0403020204020204" pitchFamily="34" charset="0"/>
              </a:rPr>
              <a:t>1</a:t>
            </a:r>
            <a:r>
              <a:rPr lang="en-US" sz="2000" i="1" dirty="0" smtClean="0">
                <a:solidFill>
                  <a:prstClr val="white"/>
                </a:solidFill>
                <a:latin typeface="Oracle Sans Light" panose="020B0403020204020204" pitchFamily="34" charset="0"/>
                <a:cs typeface="Oracle Sans Light" panose="020B0403020204020204" pitchFamily="34" charset="0"/>
              </a:rPr>
              <a:t>3</a:t>
            </a:r>
            <a:r>
              <a:rPr lang="en-US" sz="2000" i="1" dirty="0">
                <a:solidFill>
                  <a:prstClr val="white"/>
                </a:solidFill>
                <a:latin typeface="Oracle Sans Light" panose="020B0403020204020204" pitchFamily="34" charset="0"/>
                <a:cs typeface="Oracle Sans Light" panose="020B0403020204020204" pitchFamily="34" charset="0"/>
              </a:rPr>
              <a:t>, 2020, 10:30AM EDT</a:t>
            </a:r>
          </a:p>
        </p:txBody>
      </p:sp>
    </p:spTree>
    <p:extLst>
      <p:ext uri="{BB962C8B-B14F-4D97-AF65-F5344CB8AC3E}">
        <p14:creationId xmlns:p14="http://schemas.microsoft.com/office/powerpoint/2010/main" val="36717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68F2AAA1-EC00-B744-AF90-E0F6C0834E34}"/>
              </a:ext>
            </a:extLst>
          </p:cNvPr>
          <p:cNvSpPr>
            <a:spLocks noGrp="1"/>
          </p:cNvSpPr>
          <p:nvPr>
            <p:ph type="ftr" sz="quarter" idx="3"/>
          </p:nvPr>
        </p:nvSpPr>
        <p:spPr>
          <a:xfrm>
            <a:off x="2697915" y="6423978"/>
            <a:ext cx="6457235" cy="365125"/>
          </a:xfrm>
        </p:spPr>
        <p:txBody>
          <a:bodyPr/>
          <a:lstStyle/>
          <a:p>
            <a:r>
              <a:rPr lang="en-US" dirty="0"/>
              <a:t>Copyright © 2020, Oracle and/or its affiliates  |  Confidential: Internal/Restricted/Highly Restricted</a:t>
            </a:r>
          </a:p>
        </p:txBody>
      </p:sp>
      <p:sp>
        <p:nvSpPr>
          <p:cNvPr id="9" name="Rectangle 8">
            <a:extLst>
              <a:ext uri="{FF2B5EF4-FFF2-40B4-BE49-F238E27FC236}">
                <a16:creationId xmlns="" xmlns:a16="http://schemas.microsoft.com/office/drawing/2014/main" id="{1FDE377C-106C-EA40-AB83-40111CA8F85E}"/>
              </a:ext>
            </a:extLst>
          </p:cNvPr>
          <p:cNvSpPr/>
          <p:nvPr/>
        </p:nvSpPr>
        <p:spPr>
          <a:xfrm>
            <a:off x="2196790" y="1492257"/>
            <a:ext cx="7883911" cy="642035"/>
          </a:xfrm>
          <a:prstGeom prst="rect">
            <a:avLst/>
          </a:prstGeom>
        </p:spPr>
        <p:txBody>
          <a:bodyPr wrap="square">
            <a:spAutoFit/>
          </a:bodyPr>
          <a:lstStyle/>
          <a:p>
            <a:pPr>
              <a:lnSpc>
                <a:spcPts val="4600"/>
              </a:lnSpc>
              <a:spcAft>
                <a:spcPts val="1200"/>
              </a:spcAft>
            </a:pPr>
            <a:r>
              <a:rPr lang="en-US" sz="2600" dirty="0">
                <a:solidFill>
                  <a:prstClr val="white"/>
                </a:solidFill>
                <a:latin typeface="Oracle Sans Light" panose="020B0403020204020204" pitchFamily="34" charset="0"/>
                <a:cs typeface="Oracle Sans Light" panose="020B0403020204020204" pitchFamily="34" charset="0"/>
              </a:rPr>
              <a:t>TECH TALK HOUSEKEEPING</a:t>
            </a:r>
          </a:p>
        </p:txBody>
      </p:sp>
      <p:sp>
        <p:nvSpPr>
          <p:cNvPr id="13" name="Title 1">
            <a:extLst>
              <a:ext uri="{FF2B5EF4-FFF2-40B4-BE49-F238E27FC236}">
                <a16:creationId xmlns="" xmlns:a16="http://schemas.microsoft.com/office/drawing/2014/main" id="{81E40DFC-078D-F846-84E6-8F9F9B51A9DF}"/>
              </a:ext>
            </a:extLst>
          </p:cNvPr>
          <p:cNvSpPr txBox="1">
            <a:spLocks/>
          </p:cNvSpPr>
          <p:nvPr/>
        </p:nvSpPr>
        <p:spPr>
          <a:xfrm>
            <a:off x="2111298" y="1640111"/>
            <a:ext cx="9519423" cy="2237694"/>
          </a:xfrm>
          <a:prstGeom prst="rect">
            <a:avLst/>
          </a:prstGeom>
          <a:noFill/>
        </p:spPr>
        <p:txBody>
          <a:bodyPr vert="horz" lIns="0" tIns="45720" rIns="0" bIns="45720" rtlCol="0" anchor="t">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gn="ctr">
              <a:lnSpc>
                <a:spcPct val="100000"/>
              </a:lnSpc>
            </a:pPr>
            <a:endParaRPr lang="en-US" sz="2400" u="sng" dirty="0">
              <a:solidFill>
                <a:prstClr val="white"/>
              </a:solidFill>
              <a:latin typeface="+mn-lt"/>
              <a:ea typeface="+mj-ea"/>
              <a:cs typeface="Oracle Sans" panose="020B0503020204020204" pitchFamily="34" charset="0"/>
            </a:endParaRPr>
          </a:p>
          <a:p>
            <a:pPr algn="ctr">
              <a:lnSpc>
                <a:spcPct val="100000"/>
              </a:lnSpc>
            </a:pPr>
            <a:endParaRPr lang="en-US" sz="2000" dirty="0">
              <a:solidFill>
                <a:prstClr val="white"/>
              </a:solidFill>
              <a:latin typeface="+mn-lt"/>
              <a:ea typeface="+mj-ea"/>
              <a:cs typeface="Oracle Sans" panose="020B0503020204020204" pitchFamily="34" charset="0"/>
            </a:endParaRP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Today’s webinar is being recorded. We will share the link to the recording with you via email after the event. The recording will also be made available to the Oracle for Research community. </a:t>
            </a: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We invite your comments and questions, both about the tech topic being discussed and about the series more generally. Questions may be submitted using the Q&amp;A box on your screen or you may ask questions directly using your microphone. When not asking a question, please mute your microphone.</a:t>
            </a:r>
          </a:p>
          <a:p>
            <a:pPr marL="285750" indent="-285750">
              <a:lnSpc>
                <a:spcPct val="100000"/>
              </a:lnSpc>
              <a:spcAft>
                <a:spcPts val="18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Questions may be asked during the presentation and we will also have a Q &amp; A time at the end of the presentation when you can ask questions directly and engage in discussion.</a:t>
            </a:r>
          </a:p>
          <a:p>
            <a:pPr marL="285750" indent="-285750">
              <a:lnSpc>
                <a:spcPct val="100000"/>
              </a:lnSpc>
              <a:spcAft>
                <a:spcPts val="1200"/>
              </a:spcAft>
              <a:buFont typeface="Arial" panose="020B0604020202020204" pitchFamily="34" charset="0"/>
              <a:buChar char="•"/>
            </a:pPr>
            <a:r>
              <a:rPr lang="en-US" dirty="0">
                <a:solidFill>
                  <a:prstClr val="white"/>
                </a:solidFill>
                <a:latin typeface="+mn-lt"/>
                <a:ea typeface="+mj-ea"/>
                <a:cs typeface="Oracle Sans" panose="020B0503020204020204" pitchFamily="34" charset="0"/>
              </a:rPr>
              <a:t>At Oracle for Research, we believe that research and innovation happen best when a diverse and thoughtful community is free to engage in respectful, compassionate, and open dialog.  To that end, when asking a question or providing feedback, we ask that all participants be respectful, collaborative, and constructive.  </a:t>
            </a:r>
          </a:p>
          <a:p>
            <a:pPr marL="342900" indent="-342900">
              <a:lnSpc>
                <a:spcPct val="100000"/>
              </a:lnSpc>
              <a:spcAft>
                <a:spcPts val="1200"/>
              </a:spcAft>
              <a:buFont typeface="Arial" panose="020B0604020202020204" pitchFamily="34" charset="0"/>
              <a:buChar char="•"/>
            </a:pPr>
            <a:endParaRPr lang="en-US" sz="1800" dirty="0">
              <a:solidFill>
                <a:prstClr val="white"/>
              </a:solidFill>
              <a:latin typeface="+mn-lt"/>
              <a:ea typeface="+mj-ea"/>
              <a:cs typeface="Oracle Sans" panose="020B0503020204020204" pitchFamily="34" charset="0"/>
            </a:endParaRPr>
          </a:p>
        </p:txBody>
      </p:sp>
      <p:pic>
        <p:nvPicPr>
          <p:cNvPr id="5" name="Picture 4">
            <a:extLst>
              <a:ext uri="{FF2B5EF4-FFF2-40B4-BE49-F238E27FC236}">
                <a16:creationId xmlns="" xmlns:a16="http://schemas.microsoft.com/office/drawing/2014/main" id="{79324B54-407F-C746-BCD7-C81CF94FA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6" name="Rectangle 5">
            <a:extLst>
              <a:ext uri="{FF2B5EF4-FFF2-40B4-BE49-F238E27FC236}">
                <a16:creationId xmlns="" xmlns:a16="http://schemas.microsoft.com/office/drawing/2014/main" id="{1F06EA7C-DDE1-864E-9165-B4694601C946}"/>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1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36"/>
          </p:nvPr>
        </p:nvSpPr>
        <p:spPr/>
        <p:txBody>
          <a:bodyPr/>
          <a:lstStyle/>
          <a:p>
            <a:r>
              <a:rPr lang="en-US" dirty="0"/>
              <a:t> </a:t>
            </a:r>
          </a:p>
        </p:txBody>
      </p:sp>
      <p:sp>
        <p:nvSpPr>
          <p:cNvPr id="6" name="Text Placeholder 5"/>
          <p:cNvSpPr>
            <a:spLocks noGrp="1"/>
          </p:cNvSpPr>
          <p:nvPr>
            <p:ph type="body" sz="quarter" idx="15"/>
          </p:nvPr>
        </p:nvSpPr>
        <p:spPr>
          <a:xfrm>
            <a:off x="762000" y="3936851"/>
            <a:ext cx="5029200" cy="492443"/>
          </a:xfrm>
        </p:spPr>
        <p:txBody>
          <a:bodyPr/>
          <a:lstStyle/>
          <a:p>
            <a:endParaRPr lang="en-US" dirty="0" smtClean="0"/>
          </a:p>
          <a:p>
            <a:r>
              <a:rPr lang="en-US" dirty="0" smtClean="0"/>
              <a:t>OCI Command line interface</a:t>
            </a:r>
            <a:endParaRPr lang="en-US" dirty="0" smtClean="0"/>
          </a:p>
          <a:p>
            <a:endParaRPr lang="en-US" dirty="0"/>
          </a:p>
          <a:p>
            <a:r>
              <a:rPr lang="en-US" sz="1600" dirty="0" smtClean="0"/>
              <a:t>Rajib Ghosh</a:t>
            </a:r>
          </a:p>
          <a:p>
            <a:r>
              <a:rPr lang="en-US" sz="1600" dirty="0" smtClean="0"/>
              <a:t>(Senior solutions architect @ Oracle for Research</a:t>
            </a:r>
            <a:endParaRPr lang="en-US" sz="1600" dirty="0"/>
          </a:p>
        </p:txBody>
      </p:sp>
    </p:spTree>
    <p:extLst>
      <p:ext uri="{BB962C8B-B14F-4D97-AF65-F5344CB8AC3E}">
        <p14:creationId xmlns:p14="http://schemas.microsoft.com/office/powerpoint/2010/main" val="328294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4</a:t>
            </a:fld>
            <a:endParaRPr lang="en-US" dirty="0"/>
          </a:p>
        </p:txBody>
      </p:sp>
      <p:sp>
        <p:nvSpPr>
          <p:cNvPr id="9" name="Google Shape;70;p15">
            <a:extLst>
              <a:ext uri="{FF2B5EF4-FFF2-40B4-BE49-F238E27FC236}">
                <a16:creationId xmlns:a16="http://schemas.microsoft.com/office/drawing/2014/main" xmlns="" id="{6E553804-E03E-2E4C-8825-93899756C43A}"/>
              </a:ext>
            </a:extLst>
          </p:cNvPr>
          <p:cNvSpPr/>
          <p:nvPr/>
        </p:nvSpPr>
        <p:spPr>
          <a:xfrm>
            <a:off x="288704" y="2219256"/>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OCI Command line </a:t>
            </a:r>
          </a:p>
          <a:p>
            <a:r>
              <a:rPr lang="en-US" b="1" dirty="0" smtClean="0">
                <a:solidFill>
                  <a:schemeClr val="bg1"/>
                </a:solidFill>
                <a:latin typeface="Calibri Light" panose="020F0302020204030204" pitchFamily="34" charset="0"/>
                <a:cs typeface="Calibri Light" panose="020F0302020204030204" pitchFamily="34" charset="0"/>
                <a:sym typeface="Questrial"/>
              </a:rPr>
              <a:t>Interface (CLI)</a:t>
            </a:r>
            <a:endParaRPr lang="en-US" b="1" dirty="0" smtClean="0">
              <a:solidFill>
                <a:schemeClr val="bg1"/>
              </a:solidFill>
              <a:latin typeface="Calibri Light" panose="020F0302020204030204" pitchFamily="34" charset="0"/>
              <a:cs typeface="Calibri Light" panose="020F0302020204030204" pitchFamily="34" charset="0"/>
              <a:sym typeface="Questrial"/>
            </a:endParaRPr>
          </a:p>
        </p:txBody>
      </p:sp>
      <p:sp>
        <p:nvSpPr>
          <p:cNvPr id="10" name="Google Shape;72;p15">
            <a:extLst>
              <a:ext uri="{FF2B5EF4-FFF2-40B4-BE49-F238E27FC236}">
                <a16:creationId xmlns:a16="http://schemas.microsoft.com/office/drawing/2014/main" xmlns="" id="{F3FC4F15-A9FA-0146-B83D-7497F110DAE5}"/>
              </a:ext>
            </a:extLst>
          </p:cNvPr>
          <p:cNvSpPr/>
          <p:nvPr/>
        </p:nvSpPr>
        <p:spPr>
          <a:xfrm>
            <a:off x="2720051" y="2219256"/>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400" noProof="0" dirty="0" smtClean="0">
                <a:solidFill>
                  <a:srgbClr val="312D2A"/>
                </a:solidFill>
                <a:latin typeface="Oracle Sans"/>
                <a:ea typeface="Questrial"/>
                <a:cs typeface="Questrial"/>
                <a:sym typeface="Questrial"/>
              </a:rPr>
              <a:t>OCI-CLI Overview</a:t>
            </a:r>
            <a:endPar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lang="en-US" sz="1400" dirty="0" smtClean="0">
                <a:solidFill>
                  <a:srgbClr val="312D2A"/>
                </a:solidFill>
                <a:latin typeface="Oracle Sans"/>
                <a:ea typeface="Questrial"/>
                <a:cs typeface="Questrial"/>
                <a:sym typeface="Questrial"/>
              </a:rPr>
              <a:t>Researcher use-cases</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3.</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Resources and guidelines </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1" name="Google Shape;70;p15">
            <a:extLst>
              <a:ext uri="{FF2B5EF4-FFF2-40B4-BE49-F238E27FC236}">
                <a16:creationId xmlns:a16="http://schemas.microsoft.com/office/drawing/2014/main" xmlns="" id="{3EE84173-DDF5-6944-8B2B-612361C3E79F}"/>
              </a:ext>
            </a:extLst>
          </p:cNvPr>
          <p:cNvSpPr/>
          <p:nvPr/>
        </p:nvSpPr>
        <p:spPr>
          <a:xfrm>
            <a:off x="288704" y="314616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Demo</a:t>
            </a:r>
            <a:endParaRPr lang="en-US" b="1" dirty="0" smtClean="0">
              <a:solidFill>
                <a:schemeClr val="bg1"/>
              </a:solidFill>
              <a:latin typeface="Calibri Light" panose="020F0302020204030204" pitchFamily="34" charset="0"/>
              <a:cs typeface="Calibri Light" panose="020F0302020204030204" pitchFamily="34" charset="0"/>
              <a:sym typeface="Questrial"/>
            </a:endParaRPr>
          </a:p>
        </p:txBody>
      </p:sp>
      <p:sp>
        <p:nvSpPr>
          <p:cNvPr id="12" name="Google Shape;72;p15">
            <a:extLst>
              <a:ext uri="{FF2B5EF4-FFF2-40B4-BE49-F238E27FC236}">
                <a16:creationId xmlns:a16="http://schemas.microsoft.com/office/drawing/2014/main" xmlns="" id="{F486D52D-16D3-4446-9EF4-B7510805AB89}"/>
              </a:ext>
            </a:extLst>
          </p:cNvPr>
          <p:cNvSpPr/>
          <p:nvPr/>
        </p:nvSpPr>
        <p:spPr>
          <a:xfrm>
            <a:off x="2720052" y="3146049"/>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1. Research Gateway Image – includes (OCI-CLI)</a:t>
            </a:r>
          </a:p>
          <a:p>
            <a:pPr>
              <a:lnSpc>
                <a:spcPct val="105000"/>
              </a:lnSpc>
              <a:buSzPts val="900"/>
              <a:defRPr/>
            </a:pPr>
            <a:r>
              <a:rPr lang="en-US" sz="1400" dirty="0" smtClean="0">
                <a:solidFill>
                  <a:srgbClr val="312D2A"/>
                </a:solidFill>
                <a:ea typeface="Questrial"/>
                <a:cs typeface="Questrial"/>
                <a:sym typeface="Questrial"/>
              </a:rPr>
              <a:t>2. </a:t>
            </a:r>
            <a:r>
              <a:rPr lang="en-US" sz="1400" dirty="0" err="1" smtClean="0">
                <a:solidFill>
                  <a:srgbClr val="312D2A"/>
                </a:solidFill>
                <a:ea typeface="Questrial"/>
                <a:cs typeface="Questrial"/>
                <a:sym typeface="Questrial"/>
              </a:rPr>
              <a:t>Github</a:t>
            </a:r>
            <a:r>
              <a:rPr lang="en-US" sz="1400" dirty="0" smtClean="0">
                <a:solidFill>
                  <a:srgbClr val="312D2A"/>
                </a:solidFill>
                <a:ea typeface="Questrial"/>
                <a:cs typeface="Questrial"/>
                <a:sym typeface="Questrial"/>
              </a:rPr>
              <a:t> documentation</a:t>
            </a:r>
          </a:p>
          <a:p>
            <a:pPr>
              <a:lnSpc>
                <a:spcPct val="105000"/>
              </a:lnSpc>
              <a:buSzPts val="900"/>
              <a:defRPr/>
            </a:pPr>
            <a:r>
              <a:rPr lang="en-US" sz="1400" dirty="0" smtClean="0">
                <a:solidFill>
                  <a:srgbClr val="312D2A"/>
                </a:solidFill>
                <a:ea typeface="Questrial"/>
                <a:cs typeface="Questrial"/>
                <a:sym typeface="Questrial"/>
              </a:rPr>
              <a:t>3. </a:t>
            </a:r>
            <a:r>
              <a:rPr lang="en-US" sz="1400" dirty="0" smtClean="0">
                <a:solidFill>
                  <a:srgbClr val="312D2A"/>
                </a:solidFill>
                <a:ea typeface="Questrial"/>
                <a:cs typeface="Questrial"/>
                <a:sym typeface="Questrial"/>
              </a:rPr>
              <a:t>Example scripts </a:t>
            </a:r>
            <a:endParaRPr lang="en-US" sz="1400" dirty="0">
              <a:solidFill>
                <a:srgbClr val="312D2A"/>
              </a:solidFill>
              <a:ea typeface="Questrial"/>
              <a:cs typeface="Questrial"/>
              <a:sym typeface="Questrial"/>
            </a:endParaRPr>
          </a:p>
        </p:txBody>
      </p:sp>
      <p:sp>
        <p:nvSpPr>
          <p:cNvPr id="15" name="Google Shape;70;p15">
            <a:extLst>
              <a:ext uri="{FF2B5EF4-FFF2-40B4-BE49-F238E27FC236}">
                <a16:creationId xmlns:a16="http://schemas.microsoft.com/office/drawing/2014/main" xmlns="" id="{5259DE74-08F6-7148-A332-3725E50C98E3}"/>
              </a:ext>
            </a:extLst>
          </p:cNvPr>
          <p:cNvSpPr/>
          <p:nvPr/>
        </p:nvSpPr>
        <p:spPr>
          <a:xfrm>
            <a:off x="288704" y="5022169"/>
            <a:ext cx="2431348" cy="787897"/>
          </a:xfrm>
          <a:prstGeom prst="rect">
            <a:avLst/>
          </a:prstGeom>
          <a:solidFill>
            <a:srgbClr val="94AFAF">
              <a:hueOff val="-2094658"/>
              <a:satOff val="24567"/>
              <a:lumOff val="-35685"/>
              <a:alphaOff val="0"/>
            </a:srgbClr>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Q &amp; A</a:t>
            </a:r>
            <a:endParaRPr b="1" dirty="0">
              <a:solidFill>
                <a:schemeClr val="bg1"/>
              </a:solidFill>
              <a:latin typeface="Calibri Light" panose="020F0302020204030204" pitchFamily="34" charset="0"/>
              <a:cs typeface="Calibri Light" panose="020F0302020204030204" pitchFamily="34" charset="0"/>
              <a:sym typeface="Questrial"/>
            </a:endParaRPr>
          </a:p>
        </p:txBody>
      </p:sp>
      <p:sp>
        <p:nvSpPr>
          <p:cNvPr id="16" name="Google Shape;72;p15">
            <a:extLst>
              <a:ext uri="{FF2B5EF4-FFF2-40B4-BE49-F238E27FC236}">
                <a16:creationId xmlns:a16="http://schemas.microsoft.com/office/drawing/2014/main" xmlns="" id="{F780DD02-BE0F-1E44-AD81-98E3C1A4CA75}"/>
              </a:ext>
            </a:extLst>
          </p:cNvPr>
          <p:cNvSpPr/>
          <p:nvPr/>
        </p:nvSpPr>
        <p:spPr>
          <a:xfrm>
            <a:off x="2720052" y="5022169"/>
            <a:ext cx="9039234" cy="787897"/>
          </a:xfrm>
          <a:prstGeom prst="rect">
            <a:avLst/>
          </a:prstGeom>
          <a:solidFill>
            <a:srgbClr val="EFEFEF"/>
          </a:solidFill>
          <a:ln>
            <a:noFill/>
          </a:ln>
        </p:spPr>
        <p:txBody>
          <a:bodyPr spcFirstLastPara="1" wrap="square" lIns="180000" tIns="72000" rIns="180000" bIns="72000" anchor="ctr" anchorCtr="0">
            <a:noAutofit/>
          </a:bodyPr>
          <a:lstStyle/>
          <a:p>
            <a:pPr>
              <a:lnSpc>
                <a:spcPct val="105000"/>
              </a:lnSpc>
              <a:buSzPts val="900"/>
              <a:defRPr/>
            </a:pPr>
            <a:r>
              <a:rPr lang="en-US" sz="1400" dirty="0" smtClean="0">
                <a:solidFill>
                  <a:srgbClr val="312D2A"/>
                </a:solidFill>
                <a:ea typeface="Questrial"/>
                <a:cs typeface="Questrial"/>
                <a:sym typeface="Questrial"/>
              </a:rPr>
              <a:t>Q &amp; </a:t>
            </a:r>
            <a:r>
              <a:rPr lang="en-US" sz="1400" dirty="0" smtClean="0">
                <a:solidFill>
                  <a:srgbClr val="312D2A"/>
                </a:solidFill>
                <a:ea typeface="Questrial"/>
                <a:cs typeface="Questrial"/>
                <a:sym typeface="Questrial"/>
              </a:rPr>
              <a:t>A</a:t>
            </a:r>
            <a:r>
              <a:rPr lang="en-US" sz="1400" dirty="0">
                <a:solidFill>
                  <a:srgbClr val="312D2A"/>
                </a:solidFill>
                <a:ea typeface="Questrial"/>
                <a:cs typeface="Questrial"/>
                <a:sym typeface="Questrial"/>
              </a:rPr>
              <a:t> </a:t>
            </a:r>
            <a:r>
              <a:rPr lang="en-US" sz="1400" dirty="0" smtClean="0">
                <a:solidFill>
                  <a:srgbClr val="312D2A"/>
                </a:solidFill>
                <a:ea typeface="Questrial"/>
                <a:cs typeface="Questrial"/>
                <a:sym typeface="Questrial"/>
              </a:rPr>
              <a:t>and Feedback</a:t>
            </a:r>
          </a:p>
          <a:p>
            <a:pPr>
              <a:lnSpc>
                <a:spcPct val="105000"/>
              </a:lnSpc>
              <a:buSzPts val="900"/>
              <a:defRPr/>
            </a:pPr>
            <a:r>
              <a:rPr lang="en-US" sz="1400" dirty="0" smtClean="0">
                <a:solidFill>
                  <a:srgbClr val="312D2A"/>
                </a:solidFill>
                <a:ea typeface="Questrial"/>
                <a:cs typeface="Questrial"/>
                <a:sym typeface="Questrial"/>
              </a:rPr>
              <a:t>Oracle for Research </a:t>
            </a:r>
            <a:r>
              <a:rPr lang="en-US" sz="1400" dirty="0" err="1">
                <a:solidFill>
                  <a:srgbClr val="312D2A"/>
                </a:solidFill>
                <a:ea typeface="Questrial"/>
                <a:cs typeface="Questrial"/>
                <a:sym typeface="Questrial"/>
              </a:rPr>
              <a:t>G</a:t>
            </a:r>
            <a:r>
              <a:rPr lang="en-US" sz="1400" dirty="0" err="1" smtClean="0">
                <a:solidFill>
                  <a:srgbClr val="312D2A"/>
                </a:solidFill>
                <a:ea typeface="Questrial"/>
                <a:cs typeface="Questrial"/>
                <a:sym typeface="Questrial"/>
              </a:rPr>
              <a:t>ithub</a:t>
            </a:r>
            <a:r>
              <a:rPr lang="en-US" sz="1400" dirty="0" smtClean="0">
                <a:solidFill>
                  <a:srgbClr val="312D2A"/>
                </a:solidFill>
                <a:ea typeface="Questrial"/>
                <a:cs typeface="Questrial"/>
                <a:sym typeface="Questrial"/>
              </a:rPr>
              <a:t> collaboration</a:t>
            </a:r>
            <a:endParaRPr lang="en-US" sz="1400" dirty="0" smtClean="0">
              <a:solidFill>
                <a:srgbClr val="312D2A"/>
              </a:solidFill>
              <a:ea typeface="Questrial"/>
              <a:cs typeface="Questrial"/>
              <a:sym typeface="Questrial"/>
            </a:endParaRPr>
          </a:p>
        </p:txBody>
      </p:sp>
      <p:sp>
        <p:nvSpPr>
          <p:cNvPr id="17" name="TextBox 16">
            <a:extLst>
              <a:ext uri="{FF2B5EF4-FFF2-40B4-BE49-F238E27FC236}">
                <a16:creationId xmlns:a16="http://schemas.microsoft.com/office/drawing/2014/main" xmlns="" id="{00FABF5B-8DCC-4D38-8123-A80D08EB965B}"/>
              </a:ext>
            </a:extLst>
          </p:cNvPr>
          <p:cNvSpPr txBox="1"/>
          <p:nvPr/>
        </p:nvSpPr>
        <p:spPr>
          <a:xfrm>
            <a:off x="288703" y="358558"/>
            <a:ext cx="4246943"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dirty="0" smtClean="0">
                <a:solidFill>
                  <a:srgbClr val="000000"/>
                </a:solidFill>
                <a:latin typeface="Calibri Light" panose="020F0302020204030204" pitchFamily="34" charset="0"/>
                <a:cs typeface="Calibri Light" panose="020F0302020204030204" pitchFamily="34" charset="0"/>
                <a:sym typeface="Arial"/>
              </a:rPr>
              <a:t>Agenda</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 </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18" name="Google Shape;70;p15">
            <a:extLst>
              <a:ext uri="{FF2B5EF4-FFF2-40B4-BE49-F238E27FC236}">
                <a16:creationId xmlns:a16="http://schemas.microsoft.com/office/drawing/2014/main" xmlns="" id="{2B4AF13A-0EE5-B047-8620-09F337BEA773}"/>
              </a:ext>
            </a:extLst>
          </p:cNvPr>
          <p:cNvSpPr/>
          <p:nvPr/>
        </p:nvSpPr>
        <p:spPr>
          <a:xfrm>
            <a:off x="288704" y="4060273"/>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Researcher</a:t>
            </a:r>
            <a:r>
              <a:rPr lang="en-US" b="1" dirty="0" smtClean="0">
                <a:solidFill>
                  <a:schemeClr val="bg1"/>
                </a:solidFill>
                <a:latin typeface="Calibri Light" panose="020F0302020204030204" pitchFamily="34" charset="0"/>
                <a:cs typeface="Calibri Light" panose="020F0302020204030204" pitchFamily="34" charset="0"/>
                <a:sym typeface="Questrial"/>
              </a:rPr>
              <a:t> presentation</a:t>
            </a:r>
          </a:p>
          <a:p>
            <a:pPr algn="ctr"/>
            <a:r>
              <a:rPr lang="en-US" b="1" dirty="0" smtClean="0">
                <a:solidFill>
                  <a:schemeClr val="bg1"/>
                </a:solidFill>
                <a:latin typeface="Calibri Light" panose="020F0302020204030204" pitchFamily="34" charset="0"/>
                <a:cs typeface="Calibri Light" panose="020F0302020204030204" pitchFamily="34" charset="0"/>
                <a:sym typeface="Questrial"/>
              </a:rPr>
              <a:t>(CCHMC)</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9" name="Google Shape;72;p15">
            <a:extLst>
              <a:ext uri="{FF2B5EF4-FFF2-40B4-BE49-F238E27FC236}">
                <a16:creationId xmlns:a16="http://schemas.microsoft.com/office/drawing/2014/main" xmlns="" id="{7F2BE374-0EF0-6544-9390-8BDFA07ACD31}"/>
              </a:ext>
            </a:extLst>
          </p:cNvPr>
          <p:cNvSpPr/>
          <p:nvPr/>
        </p:nvSpPr>
        <p:spPr>
          <a:xfrm>
            <a:off x="2722988" y="4072057"/>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a:t>
            </a:r>
            <a:r>
              <a:rPr lang="en-US" sz="1400" dirty="0" smtClean="0">
                <a:solidFill>
                  <a:srgbClr val="312D2A"/>
                </a:solidFill>
                <a:ea typeface="Questrial"/>
                <a:cs typeface="Questrial"/>
                <a:sym typeface="Questrial"/>
              </a:rPr>
              <a:t>OCI-CLI implementation by a researcher</a:t>
            </a:r>
          </a:p>
          <a:p>
            <a:pPr lvl="0">
              <a:lnSpc>
                <a:spcPct val="105000"/>
              </a:lnSpc>
              <a:buSzPts val="900"/>
              <a:defRPr/>
            </a:pPr>
            <a:r>
              <a:rPr lang="en-US" sz="1400" dirty="0" smtClean="0">
                <a:solidFill>
                  <a:srgbClr val="312D2A"/>
                </a:solidFill>
                <a:ea typeface="Questrial"/>
                <a:cs typeface="Questrial"/>
                <a:sym typeface="Questrial"/>
              </a:rPr>
              <a:t>2. Pre-requisites, OCI-CLI usage on compute, BV attachments </a:t>
            </a:r>
            <a:r>
              <a:rPr lang="en-US" sz="1400" dirty="0" err="1" smtClean="0">
                <a:solidFill>
                  <a:srgbClr val="312D2A"/>
                </a:solidFill>
                <a:ea typeface="Questrial"/>
                <a:cs typeface="Questrial"/>
                <a:sym typeface="Questrial"/>
              </a:rPr>
              <a:t>etc</a:t>
            </a:r>
            <a:endParaRPr lang="en-US" sz="1400" dirty="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2. </a:t>
            </a:r>
            <a:r>
              <a:rPr lang="en-US" sz="1400" dirty="0" smtClean="0">
                <a:solidFill>
                  <a:srgbClr val="312D2A"/>
                </a:solidFill>
                <a:ea typeface="Questrial"/>
                <a:cs typeface="Questrial"/>
                <a:sym typeface="Questrial"/>
              </a:rPr>
              <a:t>OCFS2 Implementation </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3. </a:t>
            </a:r>
            <a:r>
              <a:rPr lang="en-US" sz="1400" dirty="0" smtClean="0">
                <a:solidFill>
                  <a:srgbClr val="312D2A"/>
                </a:solidFill>
                <a:ea typeface="Questrial"/>
                <a:cs typeface="Questrial"/>
                <a:sym typeface="Questrial"/>
              </a:rPr>
              <a:t>Benefits from a researcher perspective. </a:t>
            </a:r>
            <a:r>
              <a:rPr lang="en-US" sz="1400" dirty="0" smtClean="0">
                <a:solidFill>
                  <a:srgbClr val="312D2A"/>
                </a:solidFill>
                <a:ea typeface="Questrial"/>
                <a:cs typeface="Questrial"/>
                <a:sym typeface="Questrial"/>
              </a:rPr>
              <a:t>Any other </a:t>
            </a:r>
            <a:r>
              <a:rPr lang="en-US" sz="1400" dirty="0" smtClean="0">
                <a:solidFill>
                  <a:srgbClr val="312D2A"/>
                </a:solidFill>
                <a:ea typeface="Questrial"/>
                <a:cs typeface="Questrial"/>
                <a:sym typeface="Questrial"/>
              </a:rPr>
              <a:t>implementation areas</a:t>
            </a:r>
            <a:endParaRPr lang="en-US" sz="1400" dirty="0">
              <a:solidFill>
                <a:srgbClr val="312D2A"/>
              </a:solidFill>
              <a:ea typeface="Questrial"/>
              <a:cs typeface="Questrial"/>
              <a:sym typeface="Questrial"/>
            </a:endParaRPr>
          </a:p>
        </p:txBody>
      </p:sp>
      <p:sp>
        <p:nvSpPr>
          <p:cNvPr id="21" name="Google Shape;70;p15">
            <a:extLst>
              <a:ext uri="{FF2B5EF4-FFF2-40B4-BE49-F238E27FC236}">
                <a16:creationId xmlns:a16="http://schemas.microsoft.com/office/drawing/2014/main" xmlns="" id="{2B4AF13A-0EE5-B047-8620-09F337BEA773}"/>
              </a:ext>
            </a:extLst>
          </p:cNvPr>
          <p:cNvSpPr/>
          <p:nvPr/>
        </p:nvSpPr>
        <p:spPr>
          <a:xfrm>
            <a:off x="288703" y="126611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Recap and asks</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22" name="Google Shape;72;p15">
            <a:extLst>
              <a:ext uri="{FF2B5EF4-FFF2-40B4-BE49-F238E27FC236}">
                <a16:creationId xmlns:a16="http://schemas.microsoft.com/office/drawing/2014/main" xmlns="" id="{7F2BE374-0EF0-6544-9390-8BDFA07ACD31}"/>
              </a:ext>
            </a:extLst>
          </p:cNvPr>
          <p:cNvSpPr/>
          <p:nvPr/>
        </p:nvSpPr>
        <p:spPr>
          <a:xfrm>
            <a:off x="2720051" y="1266055"/>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a:t>
            </a:r>
            <a:r>
              <a:rPr lang="en-US" sz="1400" dirty="0" smtClean="0">
                <a:solidFill>
                  <a:srgbClr val="312D2A"/>
                </a:solidFill>
                <a:ea typeface="Questrial"/>
                <a:cs typeface="Questrial"/>
                <a:sym typeface="Questrial"/>
              </a:rPr>
              <a:t>Architectures </a:t>
            </a:r>
            <a:r>
              <a:rPr lang="en-US" sz="1400" dirty="0" smtClean="0">
                <a:solidFill>
                  <a:srgbClr val="312D2A"/>
                </a:solidFill>
                <a:ea typeface="Questrial"/>
                <a:cs typeface="Questrial"/>
                <a:sym typeface="Questrial"/>
              </a:rPr>
              <a:t>and automation </a:t>
            </a:r>
          </a:p>
          <a:p>
            <a:pPr lvl="0">
              <a:lnSpc>
                <a:spcPct val="105000"/>
              </a:lnSpc>
              <a:buSzPts val="900"/>
              <a:defRPr/>
            </a:pPr>
            <a:r>
              <a:rPr lang="en-US" sz="1400" dirty="0">
                <a:solidFill>
                  <a:srgbClr val="312D2A"/>
                </a:solidFill>
                <a:ea typeface="Questrial"/>
                <a:cs typeface="Questrial"/>
                <a:sym typeface="Questrial"/>
              </a:rPr>
              <a:t>2</a:t>
            </a:r>
            <a:r>
              <a:rPr lang="en-US" sz="1400" dirty="0" smtClean="0">
                <a:solidFill>
                  <a:srgbClr val="312D2A"/>
                </a:solidFill>
                <a:ea typeface="Questrial"/>
                <a:cs typeface="Questrial"/>
                <a:sym typeface="Questrial"/>
              </a:rPr>
              <a:t>. Oracle for Research sandbox images</a:t>
            </a:r>
          </a:p>
        </p:txBody>
      </p:sp>
    </p:spTree>
    <p:extLst>
      <p:ext uri="{BB962C8B-B14F-4D97-AF65-F5344CB8AC3E}">
        <p14:creationId xmlns:p14="http://schemas.microsoft.com/office/powerpoint/2010/main" val="399231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5</a:t>
            </a:fld>
            <a:endParaRPr lang="en-US" dirty="0"/>
          </a:p>
        </p:txBody>
      </p:sp>
      <p:sp>
        <p:nvSpPr>
          <p:cNvPr id="9" name="Google Shape;70;p15">
            <a:extLst>
              <a:ext uri="{FF2B5EF4-FFF2-40B4-BE49-F238E27FC236}">
                <a16:creationId xmlns:a16="http://schemas.microsoft.com/office/drawing/2014/main" xmlns="" id="{6E553804-E03E-2E4C-8825-93899756C43A}"/>
              </a:ext>
            </a:extLst>
          </p:cNvPr>
          <p:cNvSpPr/>
          <p:nvPr/>
        </p:nvSpPr>
        <p:spPr>
          <a:xfrm>
            <a:off x="288704" y="1906213"/>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Research Gateway</a:t>
            </a:r>
          </a:p>
        </p:txBody>
      </p:sp>
      <p:sp>
        <p:nvSpPr>
          <p:cNvPr id="10" name="Google Shape;72;p15">
            <a:extLst>
              <a:ext uri="{FF2B5EF4-FFF2-40B4-BE49-F238E27FC236}">
                <a16:creationId xmlns:a16="http://schemas.microsoft.com/office/drawing/2014/main" xmlns="" id="{F3FC4F15-A9FA-0146-B83D-7497F110DAE5}"/>
              </a:ext>
            </a:extLst>
          </p:cNvPr>
          <p:cNvSpPr/>
          <p:nvPr/>
        </p:nvSpPr>
        <p:spPr>
          <a:xfrm>
            <a:off x="2720051" y="1906213"/>
            <a:ext cx="9039234" cy="787897"/>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400" dirty="0" smtClean="0">
                <a:solidFill>
                  <a:srgbClr val="312D2A"/>
                </a:solidFill>
                <a:latin typeface="Oracle Sans"/>
                <a:ea typeface="Questrial"/>
                <a:cs typeface="Questrial"/>
                <a:sym typeface="Questrial"/>
              </a:rPr>
              <a:t>An Oracle Linux image with OCI-CLI installed</a:t>
            </a:r>
            <a:endPar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lang="en-US" sz="1400" noProof="0" dirty="0" smtClean="0">
                <a:solidFill>
                  <a:srgbClr val="312D2A"/>
                </a:solidFill>
                <a:latin typeface="Oracle Sans"/>
                <a:ea typeface="Questrial"/>
                <a:cs typeface="Questrial"/>
                <a:sym typeface="Questrial"/>
              </a:rPr>
              <a:t>Available as a custom image from Oracle for Research (</a:t>
            </a:r>
            <a:r>
              <a:rPr lang="en-US" sz="1400" noProof="0" dirty="0" err="1" smtClean="0">
                <a:solidFill>
                  <a:srgbClr val="312D2A"/>
                </a:solidFill>
                <a:latin typeface="Oracle Sans"/>
                <a:ea typeface="Questrial"/>
                <a:cs typeface="Questrial"/>
                <a:sym typeface="Questrial"/>
              </a:rPr>
              <a:t>github</a:t>
            </a:r>
            <a:r>
              <a:rPr lang="en-US" sz="1400" noProof="0" dirty="0" smtClean="0">
                <a:solidFill>
                  <a:srgbClr val="312D2A"/>
                </a:solidFill>
                <a:latin typeface="Oracle Sans"/>
                <a:ea typeface="Questrial"/>
                <a:cs typeface="Questrial"/>
                <a:sym typeface="Questrial"/>
              </a:rPr>
              <a:t> link)</a:t>
            </a:r>
            <a:endParaRPr lang="en-US" sz="14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3.</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400" dirty="0" smtClean="0">
                <a:solidFill>
                  <a:srgbClr val="312D2A"/>
                </a:solidFill>
                <a:latin typeface="Oracle Sans"/>
                <a:ea typeface="Questrial"/>
                <a:cs typeface="Questrial"/>
                <a:sym typeface="Questrial"/>
              </a:rPr>
              <a:t>Implement in a public subnet VM / standard architecture</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
        <p:nvSpPr>
          <p:cNvPr id="17" name="TextBox 16">
            <a:extLst>
              <a:ext uri="{FF2B5EF4-FFF2-40B4-BE49-F238E27FC236}">
                <a16:creationId xmlns:a16="http://schemas.microsoft.com/office/drawing/2014/main" xmlns="" id="{00FABF5B-8DCC-4D38-8123-A80D08EB965B}"/>
              </a:ext>
            </a:extLst>
          </p:cNvPr>
          <p:cNvSpPr txBox="1"/>
          <p:nvPr/>
        </p:nvSpPr>
        <p:spPr>
          <a:xfrm>
            <a:off x="288703" y="358558"/>
            <a:ext cx="6342756"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OCI-CLI and Research Gateway Image </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 </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21" name="Google Shape;70;p15">
            <a:extLst>
              <a:ext uri="{FF2B5EF4-FFF2-40B4-BE49-F238E27FC236}">
                <a16:creationId xmlns:a16="http://schemas.microsoft.com/office/drawing/2014/main" xmlns="" id="{2B4AF13A-0EE5-B047-8620-09F337BEA773}"/>
              </a:ext>
            </a:extLst>
          </p:cNvPr>
          <p:cNvSpPr/>
          <p:nvPr/>
        </p:nvSpPr>
        <p:spPr>
          <a:xfrm>
            <a:off x="288703" y="1018980"/>
            <a:ext cx="243134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r>
              <a:rPr lang="en-US" b="1" dirty="0" smtClean="0">
                <a:solidFill>
                  <a:schemeClr val="bg1"/>
                </a:solidFill>
                <a:latin typeface="Calibri Light" panose="020F0302020204030204" pitchFamily="34" charset="0"/>
                <a:cs typeface="Calibri Light" panose="020F0302020204030204" pitchFamily="34" charset="0"/>
                <a:sym typeface="Questrial"/>
              </a:rPr>
              <a:t>OCI-CLI</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22" name="Google Shape;72;p15">
            <a:extLst>
              <a:ext uri="{FF2B5EF4-FFF2-40B4-BE49-F238E27FC236}">
                <a16:creationId xmlns:a16="http://schemas.microsoft.com/office/drawing/2014/main" xmlns="" id="{7F2BE374-0EF0-6544-9390-8BDFA07ACD31}"/>
              </a:ext>
            </a:extLst>
          </p:cNvPr>
          <p:cNvSpPr/>
          <p:nvPr/>
        </p:nvSpPr>
        <p:spPr>
          <a:xfrm>
            <a:off x="2720051" y="1018925"/>
            <a:ext cx="9039234" cy="7878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dirty="0" smtClean="0">
                <a:solidFill>
                  <a:srgbClr val="312D2A"/>
                </a:solidFill>
                <a:ea typeface="Questrial"/>
                <a:cs typeface="Questrial"/>
                <a:sym typeface="Questrial"/>
              </a:rPr>
              <a:t>1. All functionality of OCI console + additional commands</a:t>
            </a:r>
            <a:endParaRPr lang="en-US" sz="1400" dirty="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2. Built on OCI python SDK that calls OCI REST APIs </a:t>
            </a:r>
          </a:p>
          <a:p>
            <a:pPr lvl="0">
              <a:lnSpc>
                <a:spcPct val="105000"/>
              </a:lnSpc>
              <a:buSzPts val="900"/>
              <a:defRPr/>
            </a:pPr>
            <a:r>
              <a:rPr lang="en-US" sz="1400" dirty="0" smtClean="0">
                <a:solidFill>
                  <a:srgbClr val="312D2A"/>
                </a:solidFill>
                <a:ea typeface="Questrial"/>
                <a:cs typeface="Questrial"/>
                <a:sym typeface="Questrial"/>
              </a:rPr>
              <a:t>3. OCI-CLI can run </a:t>
            </a:r>
            <a:r>
              <a:rPr lang="en-US" sz="1400" dirty="0" smtClean="0">
                <a:solidFill>
                  <a:srgbClr val="312D2A"/>
                </a:solidFill>
                <a:ea typeface="Questrial"/>
                <a:cs typeface="Questrial"/>
                <a:sym typeface="Questrial"/>
              </a:rPr>
              <a:t>over Linux shell, Windows batch or Mac</a:t>
            </a:r>
            <a:endParaRPr lang="en-US" sz="1400" dirty="0" smtClean="0">
              <a:solidFill>
                <a:srgbClr val="312D2A"/>
              </a:solidFill>
              <a:ea typeface="Questrial"/>
              <a:cs typeface="Questrial"/>
              <a:sym typeface="Questrial"/>
            </a:endParaRPr>
          </a:p>
        </p:txBody>
      </p:sp>
      <p:pic>
        <p:nvPicPr>
          <p:cNvPr id="4" name="Picture 3"/>
          <p:cNvPicPr>
            <a:picLocks noChangeAspect="1"/>
          </p:cNvPicPr>
          <p:nvPr/>
        </p:nvPicPr>
        <p:blipFill>
          <a:blip r:embed="rId3"/>
          <a:stretch>
            <a:fillRect/>
          </a:stretch>
        </p:blipFill>
        <p:spPr>
          <a:xfrm>
            <a:off x="288703" y="2875667"/>
            <a:ext cx="7115175" cy="2905125"/>
          </a:xfrm>
          <a:prstGeom prst="rect">
            <a:avLst/>
          </a:prstGeom>
        </p:spPr>
      </p:pic>
      <p:sp>
        <p:nvSpPr>
          <p:cNvPr id="20" name="Google Shape;72;p15">
            <a:extLst>
              <a:ext uri="{FF2B5EF4-FFF2-40B4-BE49-F238E27FC236}">
                <a16:creationId xmlns:a16="http://schemas.microsoft.com/office/drawing/2014/main" xmlns="" id="{F3FC4F15-A9FA-0146-B83D-7497F110DAE5}"/>
              </a:ext>
            </a:extLst>
          </p:cNvPr>
          <p:cNvSpPr/>
          <p:nvPr/>
        </p:nvSpPr>
        <p:spPr>
          <a:xfrm>
            <a:off x="7521146" y="2875667"/>
            <a:ext cx="4439966" cy="3195619"/>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lang="en-US" sz="1400" b="1" dirty="0" smtClean="0">
                <a:solidFill>
                  <a:srgbClr val="312D2A"/>
                </a:solidFill>
                <a:latin typeface="Oracle Sans"/>
                <a:ea typeface="Questrial"/>
                <a:cs typeface="Questrial"/>
                <a:sym typeface="Questrial"/>
              </a:rPr>
              <a:t>Research Gateway and OCI CLI Features</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1.</a:t>
            </a:r>
            <a:r>
              <a:rPr kumimoji="0" lang="en-US" sz="1400" i="0" u="none" strike="noStrike" kern="1200" cap="none" spc="0" normalizeH="0" noProof="0" dirty="0" smtClean="0">
                <a:ln>
                  <a:noFill/>
                </a:ln>
                <a:solidFill>
                  <a:srgbClr val="312D2A"/>
                </a:solidFill>
                <a:effectLst/>
                <a:uLnTx/>
                <a:uFillTx/>
                <a:latin typeface="Oracle Sans"/>
                <a:ea typeface="Questrial"/>
                <a:cs typeface="Questrial"/>
                <a:sym typeface="Questrial"/>
              </a:rPr>
              <a:t> Programmatic usage OCI Console features</a:t>
            </a:r>
          </a:p>
          <a:p>
            <a:pPr marR="0" lvl="0" algn="l" defTabSz="914400" rtl="0" eaLnBrk="1" fontAlgn="auto" latinLnBrk="0" hangingPunct="1">
              <a:lnSpc>
                <a:spcPct val="105000"/>
              </a:lnSpc>
              <a:spcBef>
                <a:spcPts val="0"/>
              </a:spcBef>
              <a:spcAft>
                <a:spcPts val="0"/>
              </a:spcAft>
              <a:buClrTx/>
              <a:buSzPts val="900"/>
              <a:tabLst/>
              <a:defRPr/>
            </a:pPr>
            <a:r>
              <a:rPr kumimoji="0" lang="en-US" sz="14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Quick and easy install</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3. Low learning curve</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4. Multiple tenancy support </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4. Integrates well with Linux shell commands</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5. APIs released before console features</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6. Command generation options</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7. JSON support</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8. Extensible usage and cost API</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9. Notification API</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10. Logging and audit API</a:t>
            </a:r>
          </a:p>
          <a:p>
            <a:pPr marR="0" lvl="0" algn="l" defTabSz="914400" rtl="0" eaLnBrk="1" fontAlgn="auto" latinLnBrk="0" hangingPunct="1">
              <a:lnSpc>
                <a:spcPct val="105000"/>
              </a:lnSpc>
              <a:spcBef>
                <a:spcPts val="0"/>
              </a:spcBef>
              <a:spcAft>
                <a:spcPts val="0"/>
              </a:spcAft>
              <a:buClrTx/>
              <a:buSzPts val="900"/>
              <a:tabLst/>
              <a:defRPr/>
            </a:pPr>
            <a:r>
              <a:rPr lang="en-US" sz="1400" dirty="0" smtClean="0">
                <a:solidFill>
                  <a:srgbClr val="312D2A"/>
                </a:solidFill>
                <a:latin typeface="Oracle Sans"/>
                <a:ea typeface="Questrial"/>
                <a:cs typeface="Questrial"/>
                <a:sym typeface="Questrial"/>
              </a:rPr>
              <a:t>11. Manage console resources stack and Terraform </a:t>
            </a:r>
            <a:endParaRPr kumimoji="0" sz="1400" i="0" u="none" strike="noStrike" kern="1200" cap="none" spc="0" normalizeH="0" baseline="0" noProof="0" dirty="0">
              <a:ln>
                <a:noFill/>
              </a:ln>
              <a:solidFill>
                <a:srgbClr val="312D2A"/>
              </a:solidFill>
              <a:effectLst/>
              <a:uLnTx/>
              <a:uFillTx/>
              <a:latin typeface="Oracle Sans"/>
              <a:ea typeface="Questrial"/>
              <a:cs typeface="Questrial"/>
              <a:sym typeface="Questrial"/>
            </a:endParaRPr>
          </a:p>
        </p:txBody>
      </p:sp>
    </p:spTree>
    <p:extLst>
      <p:ext uri="{BB962C8B-B14F-4D97-AF65-F5344CB8AC3E}">
        <p14:creationId xmlns:p14="http://schemas.microsoft.com/office/powerpoint/2010/main" val="428435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07">
            <a:extLst>
              <a:ext uri="{FF2B5EF4-FFF2-40B4-BE49-F238E27FC236}">
                <a16:creationId xmlns="" xmlns:a16="http://schemas.microsoft.com/office/drawing/2014/main" id="{00FABF5B-8DCC-4D38-8123-A80D08EB965B}"/>
              </a:ext>
            </a:extLst>
          </p:cNvPr>
          <p:cNvSpPr txBox="1"/>
          <p:nvPr/>
        </p:nvSpPr>
        <p:spPr>
          <a:xfrm>
            <a:off x="1712890" y="319050"/>
            <a:ext cx="8976575"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OCI Standard </a:t>
            </a:r>
            <a:r>
              <a:rPr lang="en-US" sz="3200" kern="0" dirty="0">
                <a:solidFill>
                  <a:srgbClr val="000000"/>
                </a:solidFill>
                <a:latin typeface="Calibri Light" panose="020F0302020204030204" pitchFamily="34" charset="0"/>
                <a:cs typeface="Calibri Light" panose="020F0302020204030204" pitchFamily="34" charset="0"/>
                <a:sym typeface="Arial"/>
              </a:rPr>
              <a:t>c</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luster architecture for Researchers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pic>
        <p:nvPicPr>
          <p:cNvPr id="2" name="Picture 1"/>
          <p:cNvPicPr>
            <a:picLocks noChangeAspect="1"/>
          </p:cNvPicPr>
          <p:nvPr/>
        </p:nvPicPr>
        <p:blipFill>
          <a:blip r:embed="rId3"/>
          <a:stretch>
            <a:fillRect/>
          </a:stretch>
        </p:blipFill>
        <p:spPr>
          <a:xfrm>
            <a:off x="1862138" y="713677"/>
            <a:ext cx="8319390" cy="6110868"/>
          </a:xfrm>
          <a:prstGeom prst="rect">
            <a:avLst/>
          </a:prstGeom>
        </p:spPr>
      </p:pic>
    </p:spTree>
    <p:extLst>
      <p:ext uri="{BB962C8B-B14F-4D97-AF65-F5344CB8AC3E}">
        <p14:creationId xmlns:p14="http://schemas.microsoft.com/office/powerpoint/2010/main" val="426556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7</a:t>
            </a:fld>
            <a:endParaRPr lang="en-US" dirty="0"/>
          </a:p>
        </p:txBody>
      </p:sp>
      <p:sp>
        <p:nvSpPr>
          <p:cNvPr id="9" name="Google Shape;70;p15">
            <a:extLst>
              <a:ext uri="{FF2B5EF4-FFF2-40B4-BE49-F238E27FC236}">
                <a16:creationId xmlns:a16="http://schemas.microsoft.com/office/drawing/2014/main" xmlns="" id="{6E553804-E03E-2E4C-8825-93899756C43A}"/>
              </a:ext>
            </a:extLst>
          </p:cNvPr>
          <p:cNvSpPr/>
          <p:nvPr/>
        </p:nvSpPr>
        <p:spPr>
          <a:xfrm>
            <a:off x="6134867" y="1263838"/>
            <a:ext cx="5624418"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OCI Console</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10" name="Google Shape;72;p15">
            <a:extLst>
              <a:ext uri="{FF2B5EF4-FFF2-40B4-BE49-F238E27FC236}">
                <a16:creationId xmlns:a16="http://schemas.microsoft.com/office/drawing/2014/main" xmlns="" id="{F3FC4F15-A9FA-0146-B83D-7497F110DAE5}"/>
              </a:ext>
            </a:extLst>
          </p:cNvPr>
          <p:cNvSpPr/>
          <p:nvPr/>
        </p:nvSpPr>
        <p:spPr>
          <a:xfrm>
            <a:off x="288702" y="2227150"/>
            <a:ext cx="5632413" cy="4066558"/>
          </a:xfrm>
          <a:prstGeom prst="rect">
            <a:avLst/>
          </a:prstGeom>
          <a:solidFill>
            <a:srgbClr val="EFEFEF"/>
          </a:solidFill>
          <a:ln>
            <a:noFill/>
          </a:ln>
        </p:spPr>
        <p:txBody>
          <a:bodyPr spcFirstLastPara="1" wrap="square" lIns="180000" tIns="72000" rIns="180000" bIns="72000" anchor="ctr" anchorCtr="0">
            <a:noAutofit/>
          </a:bodyPr>
          <a:lstStyle/>
          <a:p>
            <a:pPr marR="0" lvl="0" algn="l" defTabSz="914400" rtl="0" eaLnBrk="1" fontAlgn="auto" latinLnBrk="0" hangingPunct="1">
              <a:lnSpc>
                <a:spcPct val="105000"/>
              </a:lnSpc>
              <a:spcBef>
                <a:spcPts val="0"/>
              </a:spcBef>
              <a:spcAft>
                <a:spcPts val="0"/>
              </a:spcAft>
              <a:buClrTx/>
              <a:buSzPts val="900"/>
              <a:tabLst/>
              <a:defRPr/>
            </a:pPr>
            <a:r>
              <a:rPr kumimoji="0" lang="en-US" i="0" u="sng" strike="noStrike" kern="1200" cap="none" spc="0" normalizeH="0" noProof="0" dirty="0" smtClean="0">
                <a:ln>
                  <a:noFill/>
                </a:ln>
                <a:solidFill>
                  <a:srgbClr val="312D2A"/>
                </a:solidFill>
                <a:effectLst/>
                <a:uLnTx/>
                <a:uFillTx/>
                <a:latin typeface="Oracle Sans"/>
                <a:ea typeface="Questrial"/>
                <a:cs typeface="Questrial"/>
                <a:sym typeface="Questrial"/>
              </a:rPr>
              <a:t>Recommended </a:t>
            </a:r>
            <a:r>
              <a:rPr lang="en-US" u="sng" dirty="0" smtClean="0">
                <a:solidFill>
                  <a:srgbClr val="312D2A"/>
                </a:solidFill>
                <a:latin typeface="Oracle Sans"/>
                <a:ea typeface="Questrial"/>
                <a:cs typeface="Questrial"/>
                <a:sym typeface="Questrial"/>
              </a:rPr>
              <a:t>for – Repeatable tasks</a:t>
            </a:r>
            <a:r>
              <a:rPr kumimoji="0" lang="en-US" i="0" u="sng" strike="noStrike" kern="1200" cap="none" spc="0" normalizeH="0" noProof="0" dirty="0" smtClean="0">
                <a:ln>
                  <a:noFill/>
                </a:ln>
                <a:solidFill>
                  <a:srgbClr val="312D2A"/>
                </a:solidFill>
                <a:effectLst/>
                <a:uLnTx/>
                <a:uFillTx/>
                <a:latin typeface="Oracle Sans"/>
                <a:ea typeface="Questrial"/>
                <a:cs typeface="Questrial"/>
                <a:sym typeface="Questrial"/>
              </a:rPr>
              <a:t> </a:t>
            </a:r>
            <a:endParaRPr kumimoji="0" lang="en-US" i="0" u="sng" strike="noStrike" kern="1200" cap="none" spc="0" normalizeH="0" noProof="0" dirty="0" smtClean="0">
              <a:ln>
                <a:noFill/>
              </a:ln>
              <a:solidFill>
                <a:srgbClr val="312D2A"/>
              </a:solidFill>
              <a:effectLst/>
              <a:uLnTx/>
              <a:uFillTx/>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lang="en-US" sz="1600" dirty="0" smtClean="0">
                <a:solidFill>
                  <a:srgbClr val="312D2A"/>
                </a:solidFill>
                <a:latin typeface="Oracle Sans"/>
                <a:ea typeface="Questrial"/>
                <a:cs typeface="Questrial"/>
                <a:sym typeface="Questrial"/>
              </a:rPr>
              <a:t>1. </a:t>
            </a:r>
            <a:r>
              <a:rPr lang="en-US" sz="1600" dirty="0" smtClean="0">
                <a:solidFill>
                  <a:srgbClr val="312D2A"/>
                </a:solidFill>
                <a:latin typeface="Oracle Sans"/>
                <a:ea typeface="Questrial"/>
                <a:cs typeface="Questrial"/>
                <a:sym typeface="Questrial"/>
              </a:rPr>
              <a:t>Starting and terminating an instances</a:t>
            </a:r>
            <a:endParaRPr lang="en-US" sz="16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2. </a:t>
            </a:r>
            <a:r>
              <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Attaching / detaching block volumes / file</a:t>
            </a:r>
            <a:r>
              <a:rPr kumimoji="0" lang="en-US" sz="1600" i="0" u="none" strike="noStrike" kern="1200" cap="none" spc="0" normalizeH="0" noProof="0" dirty="0" smtClean="0">
                <a:ln>
                  <a:noFill/>
                </a:ln>
                <a:solidFill>
                  <a:srgbClr val="312D2A"/>
                </a:solidFill>
                <a:effectLst/>
                <a:uLnTx/>
                <a:uFillTx/>
                <a:latin typeface="Oracle Sans"/>
                <a:ea typeface="Questrial"/>
                <a:cs typeface="Questrial"/>
                <a:sym typeface="Questrial"/>
              </a:rPr>
              <a:t> systems</a:t>
            </a:r>
            <a:endParaRPr lang="en-US" sz="1600" noProof="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600" i="0" u="none" strike="noStrike" kern="1200" cap="none" spc="0" normalizeH="0" baseline="0" dirty="0" smtClean="0">
                <a:ln>
                  <a:noFill/>
                </a:ln>
                <a:solidFill>
                  <a:srgbClr val="312D2A"/>
                </a:solidFill>
                <a:effectLst/>
                <a:uLnTx/>
                <a:uFillTx/>
                <a:latin typeface="Oracle Sans"/>
                <a:ea typeface="Questrial"/>
                <a:cs typeface="Questrial"/>
                <a:sym typeface="Questrial"/>
              </a:rPr>
              <a:t>3.</a:t>
            </a:r>
            <a:r>
              <a:rPr kumimoji="0" lang="en-US" sz="1600" i="0" u="none" strike="noStrike" kern="1200" cap="none" spc="0" normalizeH="0" dirty="0" smtClean="0">
                <a:ln>
                  <a:noFill/>
                </a:ln>
                <a:solidFill>
                  <a:srgbClr val="312D2A"/>
                </a:solidFill>
                <a:effectLst/>
                <a:uLnTx/>
                <a:uFillTx/>
                <a:latin typeface="Oracle Sans"/>
                <a:ea typeface="Questrial"/>
                <a:cs typeface="Questrial"/>
                <a:sym typeface="Questrial"/>
              </a:rPr>
              <a:t> </a:t>
            </a:r>
            <a:r>
              <a:rPr lang="en-US" sz="1600" dirty="0" smtClean="0">
                <a:solidFill>
                  <a:srgbClr val="312D2A"/>
                </a:solidFill>
                <a:latin typeface="Oracle Sans"/>
                <a:ea typeface="Questrial"/>
                <a:cs typeface="Questrial"/>
                <a:sym typeface="Questrial"/>
              </a:rPr>
              <a:t>Copying, deleting and exporting data</a:t>
            </a:r>
            <a:endParaRPr lang="en-US" sz="16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4. </a:t>
            </a:r>
            <a:r>
              <a:rPr lang="en-US" sz="1600" noProof="0" dirty="0" smtClean="0">
                <a:solidFill>
                  <a:srgbClr val="312D2A"/>
                </a:solidFill>
                <a:latin typeface="Oracle Sans"/>
                <a:ea typeface="Questrial"/>
                <a:cs typeface="Questrial"/>
                <a:sym typeface="Questrial"/>
              </a:rPr>
              <a:t>Integration with Linux shell / </a:t>
            </a:r>
            <a:r>
              <a:rPr lang="en-US" sz="1600" noProof="0" dirty="0" err="1" smtClean="0">
                <a:solidFill>
                  <a:srgbClr val="312D2A"/>
                </a:solidFill>
                <a:latin typeface="Oracle Sans"/>
                <a:ea typeface="Questrial"/>
                <a:cs typeface="Questrial"/>
                <a:sym typeface="Questrial"/>
              </a:rPr>
              <a:t>cron</a:t>
            </a:r>
            <a:r>
              <a:rPr lang="en-US" sz="1600" noProof="0" dirty="0" smtClean="0">
                <a:solidFill>
                  <a:srgbClr val="312D2A"/>
                </a:solidFill>
                <a:latin typeface="Oracle Sans"/>
                <a:ea typeface="Questrial"/>
                <a:cs typeface="Questrial"/>
                <a:sym typeface="Questrial"/>
              </a:rPr>
              <a:t> &amp; scheduling</a:t>
            </a:r>
            <a:endPar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lang="en-US" sz="1600" dirty="0" smtClean="0">
                <a:solidFill>
                  <a:srgbClr val="312D2A"/>
                </a:solidFill>
                <a:latin typeface="Oracle Sans"/>
                <a:ea typeface="Questrial"/>
                <a:cs typeface="Questrial"/>
                <a:sym typeface="Questrial"/>
              </a:rPr>
              <a:t>5</a:t>
            </a:r>
            <a:r>
              <a:rPr lang="en-US" sz="1600" dirty="0" smtClean="0">
                <a:solidFill>
                  <a:srgbClr val="312D2A"/>
                </a:solidFill>
                <a:latin typeface="Oracle Sans"/>
                <a:ea typeface="Questrial"/>
                <a:cs typeface="Questrial"/>
                <a:sym typeface="Questrial"/>
              </a:rPr>
              <a:t>. </a:t>
            </a:r>
            <a:r>
              <a:rPr lang="en-US" sz="1600" dirty="0" smtClean="0">
                <a:solidFill>
                  <a:srgbClr val="312D2A"/>
                </a:solidFill>
                <a:latin typeface="Oracle Sans"/>
                <a:ea typeface="Questrial"/>
                <a:cs typeface="Questrial"/>
                <a:sym typeface="Questrial"/>
              </a:rPr>
              <a:t>Benchmark data collection and storage</a:t>
            </a:r>
            <a:endParaRPr lang="en-US" sz="16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6.</a:t>
            </a:r>
            <a:r>
              <a:rPr kumimoji="0" lang="en-US" sz="16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600" noProof="0" dirty="0" smtClean="0">
                <a:solidFill>
                  <a:srgbClr val="312D2A"/>
                </a:solidFill>
                <a:latin typeface="Oracle Sans"/>
                <a:ea typeface="Questrial"/>
                <a:cs typeface="Questrial"/>
                <a:sym typeface="Questrial"/>
              </a:rPr>
              <a:t>Monitoring CPU / RAM / Storage utilization</a:t>
            </a:r>
          </a:p>
          <a:p>
            <a:pPr marR="0" lvl="0" algn="l" defTabSz="914400" rtl="0" eaLnBrk="1" fontAlgn="auto" latinLnBrk="0" hangingPunct="1">
              <a:lnSpc>
                <a:spcPct val="105000"/>
              </a:lnSpc>
              <a:spcBef>
                <a:spcPts val="0"/>
              </a:spcBef>
              <a:spcAft>
                <a:spcPts val="0"/>
              </a:spcAft>
              <a:buClrTx/>
              <a:buSzPts val="900"/>
              <a:tabLst/>
              <a:defRPr/>
            </a:pPr>
            <a:r>
              <a:rPr lang="en-US" sz="1600" dirty="0" smtClean="0">
                <a:solidFill>
                  <a:srgbClr val="312D2A"/>
                </a:solidFill>
                <a:latin typeface="Oracle Sans"/>
                <a:ea typeface="Questrial"/>
                <a:cs typeface="Questrial"/>
                <a:sym typeface="Questrial"/>
              </a:rPr>
              <a:t>7.  Integration with HPC Cluster provisioning</a:t>
            </a:r>
            <a:endParaRPr lang="en-US" sz="16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lang="en-US" sz="1600" dirty="0">
                <a:solidFill>
                  <a:srgbClr val="312D2A"/>
                </a:solidFill>
                <a:latin typeface="Oracle Sans"/>
                <a:ea typeface="Questrial"/>
                <a:cs typeface="Questrial"/>
                <a:sym typeface="Questrial"/>
              </a:rPr>
              <a:t>8</a:t>
            </a:r>
            <a:r>
              <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a:t>
            </a:r>
            <a:r>
              <a:rPr kumimoji="0" lang="en-US" sz="1600" i="0" u="none" strike="noStrike" kern="1200" cap="none" spc="0" normalizeH="0" noProof="0" dirty="0" smtClean="0">
                <a:ln>
                  <a:noFill/>
                </a:ln>
                <a:solidFill>
                  <a:srgbClr val="312D2A"/>
                </a:solidFill>
                <a:effectLst/>
                <a:uLnTx/>
                <a:uFillTx/>
                <a:latin typeface="Oracle Sans"/>
                <a:ea typeface="Questrial"/>
                <a:cs typeface="Questrial"/>
                <a:sym typeface="Questrial"/>
              </a:rPr>
              <a:t> </a:t>
            </a:r>
            <a:r>
              <a:rPr lang="en-US" sz="1600" dirty="0" smtClean="0">
                <a:solidFill>
                  <a:srgbClr val="312D2A"/>
                </a:solidFill>
                <a:latin typeface="Oracle Sans"/>
                <a:ea typeface="Questrial"/>
                <a:cs typeface="Questrial"/>
                <a:sym typeface="Questrial"/>
              </a:rPr>
              <a:t>Cloud advisor and cost report customization</a:t>
            </a:r>
            <a:endParaRPr lang="en-US" sz="16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lang="en-US" sz="1600" dirty="0">
                <a:solidFill>
                  <a:srgbClr val="312D2A"/>
                </a:solidFill>
                <a:latin typeface="Oracle Sans"/>
                <a:ea typeface="Questrial"/>
                <a:cs typeface="Questrial"/>
                <a:sym typeface="Questrial"/>
              </a:rPr>
              <a:t>9</a:t>
            </a:r>
            <a:r>
              <a:rPr kumimoji="0" lang="en-US" sz="1600" i="0" u="none" strike="noStrike" kern="1200" cap="none" spc="0" normalizeH="0" baseline="0" noProof="0" dirty="0" smtClean="0">
                <a:ln>
                  <a:noFill/>
                </a:ln>
                <a:solidFill>
                  <a:srgbClr val="312D2A"/>
                </a:solidFill>
                <a:effectLst/>
                <a:uLnTx/>
                <a:uFillTx/>
                <a:latin typeface="Oracle Sans"/>
                <a:ea typeface="Questrial"/>
                <a:cs typeface="Questrial"/>
                <a:sym typeface="Questrial"/>
              </a:rPr>
              <a:t>. </a:t>
            </a:r>
            <a:r>
              <a:rPr lang="en-US" sz="1600" dirty="0" smtClean="0">
                <a:solidFill>
                  <a:srgbClr val="312D2A"/>
                </a:solidFill>
                <a:latin typeface="Oracle Sans"/>
                <a:ea typeface="Questrial"/>
                <a:cs typeface="Questrial"/>
                <a:sym typeface="Questrial"/>
              </a:rPr>
              <a:t>Object storage data pulls and replication</a:t>
            </a:r>
            <a:endParaRPr kumimoji="0" lang="en-US" sz="1600" i="0" u="none" strike="noStrike" kern="1200" cap="none" spc="0" normalizeH="0" noProof="0" dirty="0" smtClean="0">
              <a:ln>
                <a:noFill/>
              </a:ln>
              <a:solidFill>
                <a:srgbClr val="312D2A"/>
              </a:solidFill>
              <a:effectLst/>
              <a:uLnTx/>
              <a:uFillTx/>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lang="en-US" sz="1600" dirty="0" smtClean="0">
                <a:solidFill>
                  <a:srgbClr val="312D2A"/>
                </a:solidFill>
                <a:latin typeface="Oracle Sans"/>
                <a:ea typeface="Questrial"/>
                <a:cs typeface="Questrial"/>
                <a:sym typeface="Questrial"/>
              </a:rPr>
              <a:t>10</a:t>
            </a:r>
            <a:r>
              <a:rPr lang="en-US" sz="1600" baseline="0" dirty="0" smtClean="0">
                <a:solidFill>
                  <a:srgbClr val="312D2A"/>
                </a:solidFill>
                <a:latin typeface="Oracle Sans"/>
                <a:ea typeface="Questrial"/>
                <a:cs typeface="Questrial"/>
                <a:sym typeface="Questrial"/>
              </a:rPr>
              <a:t>.</a:t>
            </a:r>
            <a:r>
              <a:rPr lang="en-US" sz="1600" dirty="0" smtClean="0">
                <a:solidFill>
                  <a:srgbClr val="312D2A"/>
                </a:solidFill>
                <a:latin typeface="Oracle Sans"/>
                <a:ea typeface="Questrial"/>
                <a:cs typeface="Questrial"/>
                <a:sym typeface="Questrial"/>
              </a:rPr>
              <a:t> Docker/Singularity and container integration</a:t>
            </a:r>
            <a:endParaRPr lang="en-US" sz="1600" dirty="0" smtClean="0">
              <a:solidFill>
                <a:srgbClr val="312D2A"/>
              </a:solidFill>
              <a:latin typeface="Oracle Sans"/>
              <a:ea typeface="Questrial"/>
              <a:cs typeface="Questrial"/>
              <a:sym typeface="Questrial"/>
            </a:endParaRPr>
          </a:p>
          <a:p>
            <a:pPr marR="0" lvl="0" algn="l" defTabSz="914400" rtl="0" eaLnBrk="1" fontAlgn="auto" latinLnBrk="0" hangingPunct="1">
              <a:lnSpc>
                <a:spcPct val="105000"/>
              </a:lnSpc>
              <a:spcBef>
                <a:spcPts val="0"/>
              </a:spcBef>
              <a:spcAft>
                <a:spcPts val="0"/>
              </a:spcAft>
              <a:buClrTx/>
              <a:buSzPts val="900"/>
              <a:tabLst/>
              <a:defRPr/>
            </a:pPr>
            <a:r>
              <a:rPr lang="en-US" sz="1600" dirty="0" smtClean="0">
                <a:solidFill>
                  <a:srgbClr val="312D2A"/>
                </a:solidFill>
                <a:latin typeface="Oracle Sans"/>
                <a:ea typeface="Questrial"/>
                <a:cs typeface="Questrial"/>
                <a:sym typeface="Questrial"/>
              </a:rPr>
              <a:t>11.  API based Cloud bursting integration</a:t>
            </a:r>
          </a:p>
        </p:txBody>
      </p:sp>
      <p:sp>
        <p:nvSpPr>
          <p:cNvPr id="17" name="TextBox 16">
            <a:extLst>
              <a:ext uri="{FF2B5EF4-FFF2-40B4-BE49-F238E27FC236}">
                <a16:creationId xmlns:a16="http://schemas.microsoft.com/office/drawing/2014/main" xmlns="" id="{00FABF5B-8DCC-4D38-8123-A80D08EB965B}"/>
              </a:ext>
            </a:extLst>
          </p:cNvPr>
          <p:cNvSpPr txBox="1"/>
          <p:nvPr/>
        </p:nvSpPr>
        <p:spPr>
          <a:xfrm>
            <a:off x="288703" y="358558"/>
            <a:ext cx="4246943"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dirty="0" smtClean="0">
                <a:solidFill>
                  <a:srgbClr val="000000"/>
                </a:solidFill>
                <a:latin typeface="Calibri Light" panose="020F0302020204030204" pitchFamily="34" charset="0"/>
                <a:cs typeface="Calibri Light" panose="020F0302020204030204" pitchFamily="34" charset="0"/>
                <a:sym typeface="Arial"/>
              </a:rPr>
              <a:t>Researcher use-cases</a:t>
            </a:r>
            <a:r>
              <a:rPr lang="en-US" sz="3200" kern="0" noProof="0" dirty="0" smtClean="0">
                <a:solidFill>
                  <a:srgbClr val="000000"/>
                </a:solidFill>
                <a:latin typeface="Calibri Light" panose="020F0302020204030204" pitchFamily="34" charset="0"/>
                <a:cs typeface="Calibri Light" panose="020F0302020204030204" pitchFamily="34" charset="0"/>
                <a:sym typeface="Arial"/>
              </a:rPr>
              <a:t> </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21" name="Google Shape;70;p15">
            <a:extLst>
              <a:ext uri="{FF2B5EF4-FFF2-40B4-BE49-F238E27FC236}">
                <a16:creationId xmlns:a16="http://schemas.microsoft.com/office/drawing/2014/main" xmlns="" id="{2B4AF13A-0EE5-B047-8620-09F337BEA773}"/>
              </a:ext>
            </a:extLst>
          </p:cNvPr>
          <p:cNvSpPr/>
          <p:nvPr/>
        </p:nvSpPr>
        <p:spPr>
          <a:xfrm>
            <a:off x="288702" y="1263839"/>
            <a:ext cx="5632413" cy="787897"/>
          </a:xfrm>
          <a:prstGeom prst="rect">
            <a:avLst/>
          </a:prstGeom>
          <a:solidFill>
            <a:srgbClr val="2B6242"/>
          </a:solidFill>
          <a:ln w="12700" cap="flat" cmpd="sng" algn="ctr">
            <a:solidFill>
              <a:srgbClr val="FCFBFA">
                <a:hueOff val="0"/>
                <a:satOff val="0"/>
                <a:lumOff val="0"/>
                <a:alphaOff val="0"/>
              </a:srgbClr>
            </a:solidFill>
            <a:prstDash val="solid"/>
            <a:miter lim="800000"/>
          </a:ln>
          <a:effectLst/>
        </p:spPr>
        <p:txBody>
          <a:bodyPr spcFirstLastPara="0" vert="horz" wrap="none" lIns="144000" tIns="72000" rIns="144000" bIns="72000" numCol="1" spcCol="1270" anchor="ctr" anchorCtr="0">
            <a:noAutofit/>
          </a:bodyPr>
          <a:lstStyle/>
          <a:p>
            <a:pPr algn="ctr"/>
            <a:r>
              <a:rPr lang="en-US" b="1" dirty="0" smtClean="0">
                <a:solidFill>
                  <a:schemeClr val="bg1"/>
                </a:solidFill>
                <a:latin typeface="Calibri Light" panose="020F0302020204030204" pitchFamily="34" charset="0"/>
                <a:cs typeface="Calibri Light" panose="020F0302020204030204" pitchFamily="34" charset="0"/>
                <a:sym typeface="Questrial"/>
              </a:rPr>
              <a:t>OCI Command line interface / API</a:t>
            </a:r>
            <a:r>
              <a:rPr lang="en-US" b="1" dirty="0" smtClean="0">
                <a:solidFill>
                  <a:schemeClr val="bg1"/>
                </a:solidFill>
                <a:latin typeface="Calibri Light" panose="020F0302020204030204" pitchFamily="34" charset="0"/>
                <a:cs typeface="Calibri Light" panose="020F0302020204030204" pitchFamily="34" charset="0"/>
                <a:sym typeface="Questrial"/>
              </a:rPr>
              <a:t> </a:t>
            </a:r>
            <a:endParaRPr lang="en-US" b="1" dirty="0">
              <a:solidFill>
                <a:schemeClr val="bg1"/>
              </a:solidFill>
              <a:latin typeface="Calibri Light" panose="020F0302020204030204" pitchFamily="34" charset="0"/>
              <a:cs typeface="Calibri Light" panose="020F0302020204030204" pitchFamily="34" charset="0"/>
              <a:sym typeface="Questrial"/>
            </a:endParaRPr>
          </a:p>
        </p:txBody>
      </p:sp>
      <p:sp>
        <p:nvSpPr>
          <p:cNvPr id="22" name="Google Shape;72;p15">
            <a:extLst>
              <a:ext uri="{FF2B5EF4-FFF2-40B4-BE49-F238E27FC236}">
                <a16:creationId xmlns:a16="http://schemas.microsoft.com/office/drawing/2014/main" xmlns="" id="{7F2BE374-0EF0-6544-9390-8BDFA07ACD31}"/>
              </a:ext>
            </a:extLst>
          </p:cNvPr>
          <p:cNvSpPr/>
          <p:nvPr/>
        </p:nvSpPr>
        <p:spPr>
          <a:xfrm>
            <a:off x="6134868" y="2227148"/>
            <a:ext cx="5624418" cy="4066560"/>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u="sng" dirty="0" smtClean="0">
                <a:solidFill>
                  <a:srgbClr val="312D2A"/>
                </a:solidFill>
                <a:ea typeface="Questrial"/>
                <a:cs typeface="Questrial"/>
                <a:sym typeface="Questrial"/>
              </a:rPr>
              <a:t>Recommended </a:t>
            </a:r>
            <a:r>
              <a:rPr lang="en-US" u="sng" dirty="0" smtClean="0">
                <a:solidFill>
                  <a:srgbClr val="312D2A"/>
                </a:solidFill>
                <a:ea typeface="Questrial"/>
                <a:cs typeface="Questrial"/>
                <a:sym typeface="Questrial"/>
              </a:rPr>
              <a:t>for – One-time setup tasks</a:t>
            </a:r>
            <a:endParaRPr lang="en-US" u="sng" dirty="0" smtClean="0">
              <a:solidFill>
                <a:srgbClr val="312D2A"/>
              </a:solidFill>
              <a:ea typeface="Questrial"/>
              <a:cs typeface="Questrial"/>
              <a:sym typeface="Questrial"/>
            </a:endParaRPr>
          </a:p>
          <a:p>
            <a:pPr lvl="0">
              <a:lnSpc>
                <a:spcPct val="105000"/>
              </a:lnSpc>
              <a:buSzPts val="900"/>
              <a:defRPr/>
            </a:pPr>
            <a:r>
              <a:rPr lang="en-US" sz="1600" dirty="0" smtClean="0">
                <a:solidFill>
                  <a:srgbClr val="312D2A"/>
                </a:solidFill>
                <a:ea typeface="Questrial"/>
                <a:cs typeface="Questrial"/>
                <a:sym typeface="Questrial"/>
              </a:rPr>
              <a:t>1. </a:t>
            </a:r>
            <a:r>
              <a:rPr lang="en-US" sz="1600" dirty="0" smtClean="0">
                <a:solidFill>
                  <a:srgbClr val="312D2A"/>
                </a:solidFill>
                <a:ea typeface="Questrial"/>
                <a:cs typeface="Questrial"/>
                <a:sym typeface="Questrial"/>
              </a:rPr>
              <a:t>User setup and federated identity management</a:t>
            </a:r>
            <a:endParaRPr lang="en-US" sz="1600" dirty="0" smtClean="0">
              <a:solidFill>
                <a:srgbClr val="312D2A"/>
              </a:solidFill>
              <a:ea typeface="Questrial"/>
              <a:cs typeface="Questrial"/>
              <a:sym typeface="Questrial"/>
            </a:endParaRPr>
          </a:p>
          <a:p>
            <a:pPr lvl="0">
              <a:lnSpc>
                <a:spcPct val="105000"/>
              </a:lnSpc>
              <a:buSzPts val="900"/>
              <a:defRPr/>
            </a:pPr>
            <a:r>
              <a:rPr lang="en-US" sz="1600" dirty="0" smtClean="0">
                <a:solidFill>
                  <a:srgbClr val="312D2A"/>
                </a:solidFill>
                <a:ea typeface="Questrial"/>
                <a:cs typeface="Questrial"/>
                <a:sym typeface="Questrial"/>
              </a:rPr>
              <a:t>2. </a:t>
            </a:r>
            <a:r>
              <a:rPr lang="en-US" sz="1600" dirty="0" smtClean="0">
                <a:solidFill>
                  <a:srgbClr val="312D2A"/>
                </a:solidFill>
                <a:ea typeface="Questrial"/>
                <a:cs typeface="Questrial"/>
                <a:sym typeface="Questrial"/>
              </a:rPr>
              <a:t>Importing Marketplace / Custom images</a:t>
            </a:r>
          </a:p>
          <a:p>
            <a:pPr lvl="0">
              <a:lnSpc>
                <a:spcPct val="105000"/>
              </a:lnSpc>
              <a:buSzPts val="900"/>
              <a:defRPr/>
            </a:pPr>
            <a:r>
              <a:rPr lang="en-US" sz="1600" dirty="0" smtClean="0">
                <a:solidFill>
                  <a:srgbClr val="312D2A"/>
                </a:solidFill>
                <a:ea typeface="Questrial"/>
                <a:cs typeface="Questrial"/>
                <a:sym typeface="Questrial"/>
              </a:rPr>
              <a:t>3. Importing Oracle for Research Images</a:t>
            </a:r>
            <a:endParaRPr lang="en-US" sz="1600" dirty="0" smtClean="0">
              <a:solidFill>
                <a:srgbClr val="312D2A"/>
              </a:solidFill>
              <a:ea typeface="Questrial"/>
              <a:cs typeface="Questrial"/>
              <a:sym typeface="Questrial"/>
            </a:endParaRPr>
          </a:p>
          <a:p>
            <a:pPr lvl="0">
              <a:lnSpc>
                <a:spcPct val="105000"/>
              </a:lnSpc>
              <a:buSzPts val="900"/>
              <a:defRPr/>
            </a:pPr>
            <a:r>
              <a:rPr lang="en-US" sz="1600" dirty="0">
                <a:solidFill>
                  <a:srgbClr val="312D2A"/>
                </a:solidFill>
                <a:ea typeface="Questrial"/>
                <a:cs typeface="Questrial"/>
                <a:sym typeface="Questrial"/>
              </a:rPr>
              <a:t>4</a:t>
            </a:r>
            <a:r>
              <a:rPr lang="en-US" sz="1600" dirty="0" smtClean="0">
                <a:solidFill>
                  <a:srgbClr val="312D2A"/>
                </a:solidFill>
                <a:ea typeface="Questrial"/>
                <a:cs typeface="Questrial"/>
                <a:sym typeface="Questrial"/>
              </a:rPr>
              <a:t>. </a:t>
            </a:r>
            <a:r>
              <a:rPr lang="en-US" sz="1600" dirty="0" smtClean="0">
                <a:solidFill>
                  <a:srgbClr val="312D2A"/>
                </a:solidFill>
                <a:ea typeface="Questrial"/>
                <a:cs typeface="Questrial"/>
                <a:sym typeface="Questrial"/>
              </a:rPr>
              <a:t>Quick data transfer from </a:t>
            </a:r>
            <a:r>
              <a:rPr lang="en-US" sz="1600" dirty="0" err="1" smtClean="0">
                <a:solidFill>
                  <a:srgbClr val="312D2A"/>
                </a:solidFill>
                <a:ea typeface="Questrial"/>
                <a:cs typeface="Questrial"/>
                <a:sym typeface="Questrial"/>
              </a:rPr>
              <a:t>on-premise</a:t>
            </a:r>
            <a:r>
              <a:rPr lang="en-US" sz="1600" dirty="0" smtClean="0">
                <a:solidFill>
                  <a:srgbClr val="312D2A"/>
                </a:solidFill>
                <a:ea typeface="Questrial"/>
                <a:cs typeface="Questrial"/>
                <a:sym typeface="Questrial"/>
              </a:rPr>
              <a:t> to object store</a:t>
            </a:r>
            <a:endParaRPr lang="en-US" sz="1600" dirty="0" smtClean="0">
              <a:solidFill>
                <a:srgbClr val="312D2A"/>
              </a:solidFill>
              <a:ea typeface="Questrial"/>
              <a:cs typeface="Questrial"/>
              <a:sym typeface="Questrial"/>
            </a:endParaRPr>
          </a:p>
          <a:p>
            <a:pPr lvl="0">
              <a:lnSpc>
                <a:spcPct val="105000"/>
              </a:lnSpc>
              <a:buSzPts val="900"/>
              <a:defRPr/>
            </a:pPr>
            <a:r>
              <a:rPr lang="en-US" sz="1600" dirty="0">
                <a:solidFill>
                  <a:srgbClr val="312D2A"/>
                </a:solidFill>
                <a:ea typeface="Questrial"/>
                <a:cs typeface="Questrial"/>
                <a:sym typeface="Questrial"/>
              </a:rPr>
              <a:t>5</a:t>
            </a:r>
            <a:r>
              <a:rPr lang="en-US" sz="1600" dirty="0" smtClean="0">
                <a:solidFill>
                  <a:srgbClr val="312D2A"/>
                </a:solidFill>
                <a:ea typeface="Questrial"/>
                <a:cs typeface="Questrial"/>
                <a:sym typeface="Questrial"/>
              </a:rPr>
              <a:t>. </a:t>
            </a:r>
            <a:r>
              <a:rPr lang="en-US" sz="1600" dirty="0" smtClean="0">
                <a:solidFill>
                  <a:srgbClr val="312D2A"/>
                </a:solidFill>
                <a:ea typeface="Questrial"/>
                <a:cs typeface="Questrial"/>
                <a:sym typeface="Questrial"/>
              </a:rPr>
              <a:t>Block volume / FSS creation and administration</a:t>
            </a:r>
            <a:endParaRPr lang="en-US" sz="1600" dirty="0" smtClean="0">
              <a:solidFill>
                <a:srgbClr val="312D2A"/>
              </a:solidFill>
              <a:ea typeface="Questrial"/>
              <a:cs typeface="Questrial"/>
              <a:sym typeface="Questrial"/>
            </a:endParaRPr>
          </a:p>
          <a:p>
            <a:pPr lvl="0">
              <a:lnSpc>
                <a:spcPct val="105000"/>
              </a:lnSpc>
              <a:buSzPts val="900"/>
              <a:defRPr/>
            </a:pPr>
            <a:r>
              <a:rPr lang="en-US" sz="1600" dirty="0">
                <a:solidFill>
                  <a:srgbClr val="312D2A"/>
                </a:solidFill>
                <a:ea typeface="Questrial"/>
                <a:cs typeface="Questrial"/>
                <a:sym typeface="Questrial"/>
              </a:rPr>
              <a:t>6</a:t>
            </a:r>
            <a:r>
              <a:rPr lang="en-US" sz="1600" dirty="0" smtClean="0">
                <a:solidFill>
                  <a:srgbClr val="312D2A"/>
                </a:solidFill>
                <a:ea typeface="Questrial"/>
                <a:cs typeface="Questrial"/>
                <a:sym typeface="Questrial"/>
              </a:rPr>
              <a:t>. Resource quota and usage analysis</a:t>
            </a:r>
            <a:endParaRPr lang="en-US" sz="1600" dirty="0" smtClean="0">
              <a:solidFill>
                <a:srgbClr val="312D2A"/>
              </a:solidFill>
              <a:ea typeface="Questrial"/>
              <a:cs typeface="Questrial"/>
              <a:sym typeface="Questrial"/>
            </a:endParaRPr>
          </a:p>
          <a:p>
            <a:pPr lvl="0">
              <a:lnSpc>
                <a:spcPct val="105000"/>
              </a:lnSpc>
              <a:buSzPts val="900"/>
              <a:defRPr/>
            </a:pPr>
            <a:r>
              <a:rPr lang="en-US" sz="1600" dirty="0">
                <a:solidFill>
                  <a:srgbClr val="312D2A"/>
                </a:solidFill>
                <a:ea typeface="Questrial"/>
                <a:cs typeface="Questrial"/>
                <a:sym typeface="Questrial"/>
              </a:rPr>
              <a:t>7</a:t>
            </a:r>
            <a:r>
              <a:rPr lang="en-US" sz="1600" dirty="0" smtClean="0">
                <a:solidFill>
                  <a:srgbClr val="312D2A"/>
                </a:solidFill>
                <a:ea typeface="Questrial"/>
                <a:cs typeface="Questrial"/>
                <a:sym typeface="Questrial"/>
              </a:rPr>
              <a:t>. </a:t>
            </a:r>
            <a:r>
              <a:rPr lang="en-US" sz="1600" dirty="0" smtClean="0">
                <a:solidFill>
                  <a:srgbClr val="312D2A"/>
                </a:solidFill>
                <a:ea typeface="Questrial"/>
                <a:cs typeface="Questrial"/>
                <a:sym typeface="Questrial"/>
              </a:rPr>
              <a:t>Auto-scaling based setup</a:t>
            </a:r>
            <a:endParaRPr lang="en-US" sz="1600" dirty="0" smtClean="0">
              <a:solidFill>
                <a:srgbClr val="312D2A"/>
              </a:solidFill>
              <a:ea typeface="Questrial"/>
              <a:cs typeface="Questrial"/>
              <a:sym typeface="Questrial"/>
            </a:endParaRPr>
          </a:p>
          <a:p>
            <a:pPr lvl="0">
              <a:lnSpc>
                <a:spcPct val="105000"/>
              </a:lnSpc>
              <a:buSzPts val="900"/>
              <a:defRPr/>
            </a:pPr>
            <a:r>
              <a:rPr lang="en-US" sz="1600" dirty="0">
                <a:solidFill>
                  <a:srgbClr val="312D2A"/>
                </a:solidFill>
                <a:ea typeface="Questrial"/>
                <a:cs typeface="Questrial"/>
                <a:sym typeface="Questrial"/>
              </a:rPr>
              <a:t>8</a:t>
            </a:r>
            <a:r>
              <a:rPr lang="en-US" sz="1600" dirty="0" smtClean="0">
                <a:solidFill>
                  <a:srgbClr val="312D2A"/>
                </a:solidFill>
                <a:ea typeface="Questrial"/>
                <a:cs typeface="Questrial"/>
                <a:sym typeface="Questrial"/>
              </a:rPr>
              <a:t>. </a:t>
            </a:r>
            <a:r>
              <a:rPr lang="en-US" sz="1600" dirty="0" smtClean="0">
                <a:solidFill>
                  <a:srgbClr val="312D2A"/>
                </a:solidFill>
                <a:ea typeface="Questrial"/>
                <a:cs typeface="Questrial"/>
                <a:sym typeface="Questrial"/>
              </a:rPr>
              <a:t>Standard architecture and networking setup</a:t>
            </a:r>
            <a:endParaRPr lang="en-US" sz="1600" dirty="0" smtClean="0">
              <a:solidFill>
                <a:srgbClr val="312D2A"/>
              </a:solidFill>
              <a:ea typeface="Questrial"/>
              <a:cs typeface="Questrial"/>
              <a:sym typeface="Questrial"/>
            </a:endParaRPr>
          </a:p>
          <a:p>
            <a:pPr lvl="0">
              <a:lnSpc>
                <a:spcPct val="105000"/>
              </a:lnSpc>
              <a:buSzPts val="900"/>
              <a:defRPr/>
            </a:pPr>
            <a:r>
              <a:rPr lang="en-US" sz="1600" dirty="0">
                <a:solidFill>
                  <a:srgbClr val="312D2A"/>
                </a:solidFill>
                <a:ea typeface="Questrial"/>
                <a:cs typeface="Questrial"/>
                <a:sym typeface="Questrial"/>
              </a:rPr>
              <a:t>9</a:t>
            </a:r>
            <a:r>
              <a:rPr lang="en-US" sz="1600" dirty="0" smtClean="0">
                <a:solidFill>
                  <a:srgbClr val="312D2A"/>
                </a:solidFill>
                <a:ea typeface="Questrial"/>
                <a:cs typeface="Questrial"/>
                <a:sym typeface="Questrial"/>
              </a:rPr>
              <a:t>. Resource stack and Terraform setup</a:t>
            </a:r>
            <a:endParaRPr lang="en-US" sz="1600" dirty="0" smtClean="0">
              <a:solidFill>
                <a:srgbClr val="312D2A"/>
              </a:solidFill>
              <a:ea typeface="Questrial"/>
              <a:cs typeface="Questrial"/>
              <a:sym typeface="Questrial"/>
            </a:endParaRPr>
          </a:p>
          <a:p>
            <a:pPr lvl="0">
              <a:lnSpc>
                <a:spcPct val="105000"/>
              </a:lnSpc>
              <a:buSzPts val="900"/>
              <a:defRPr/>
            </a:pPr>
            <a:r>
              <a:rPr lang="en-US" sz="1600" dirty="0" smtClean="0">
                <a:solidFill>
                  <a:srgbClr val="312D2A"/>
                </a:solidFill>
                <a:ea typeface="Questrial"/>
                <a:cs typeface="Questrial"/>
                <a:sym typeface="Questrial"/>
              </a:rPr>
              <a:t>10. Data science &amp; data flow PaaS services</a:t>
            </a:r>
            <a:endParaRPr lang="en-US" sz="1600" dirty="0" smtClean="0">
              <a:solidFill>
                <a:srgbClr val="312D2A"/>
              </a:solidFill>
              <a:ea typeface="Questrial"/>
              <a:cs typeface="Questrial"/>
              <a:sym typeface="Questrial"/>
            </a:endParaRPr>
          </a:p>
          <a:p>
            <a:pPr lvl="0">
              <a:lnSpc>
                <a:spcPct val="105000"/>
              </a:lnSpc>
              <a:buSzPts val="900"/>
              <a:defRPr/>
            </a:pPr>
            <a:r>
              <a:rPr lang="en-US" sz="1600" dirty="0" smtClean="0">
                <a:solidFill>
                  <a:srgbClr val="312D2A"/>
                </a:solidFill>
                <a:ea typeface="Questrial"/>
                <a:cs typeface="Questrial"/>
                <a:sym typeface="Questrial"/>
              </a:rPr>
              <a:t>11. Autonomous and PaaS databases </a:t>
            </a:r>
            <a:endParaRPr lang="en-US" sz="1600" dirty="0">
              <a:solidFill>
                <a:srgbClr val="312D2A"/>
              </a:solidFill>
              <a:ea typeface="Questrial"/>
              <a:cs typeface="Questrial"/>
              <a:sym typeface="Questrial"/>
            </a:endParaRPr>
          </a:p>
        </p:txBody>
      </p:sp>
    </p:spTree>
    <p:extLst>
      <p:ext uri="{BB962C8B-B14F-4D97-AF65-F5344CB8AC3E}">
        <p14:creationId xmlns:p14="http://schemas.microsoft.com/office/powerpoint/2010/main" val="383549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EB7098F0-6935-B247-92F1-05653C13B445}"/>
              </a:ext>
            </a:extLst>
          </p:cNvPr>
          <p:cNvSpPr>
            <a:spLocks noGrp="1"/>
          </p:cNvSpPr>
          <p:nvPr>
            <p:ph type="ftr" sz="quarter" idx="3"/>
          </p:nvPr>
        </p:nvSpPr>
        <p:spPr/>
        <p:txBody>
          <a:bodyPr/>
          <a:lstStyle/>
          <a:p>
            <a:r>
              <a:rPr lang="en-US" dirty="0"/>
              <a:t>Copyright © 2020 Oracle and/or its affiliates. Oracle Confidential - Restricted.</a:t>
            </a:r>
          </a:p>
        </p:txBody>
      </p:sp>
      <p:sp>
        <p:nvSpPr>
          <p:cNvPr id="3" name="Slide Number Placeholder 2">
            <a:extLst>
              <a:ext uri="{FF2B5EF4-FFF2-40B4-BE49-F238E27FC236}">
                <a16:creationId xmlns:a16="http://schemas.microsoft.com/office/drawing/2014/main" xmlns="" id="{A85048A9-3D14-B945-BA11-ED741A6748C3}"/>
              </a:ext>
            </a:extLst>
          </p:cNvPr>
          <p:cNvSpPr>
            <a:spLocks noGrp="1"/>
          </p:cNvSpPr>
          <p:nvPr>
            <p:ph type="sldNum" sz="quarter" idx="4"/>
          </p:nvPr>
        </p:nvSpPr>
        <p:spPr/>
        <p:txBody>
          <a:bodyPr/>
          <a:lstStyle/>
          <a:p>
            <a:fld id="{345D60D9-5372-5F40-9443-0F9AE5BDC3C8}" type="slidenum">
              <a:rPr lang="en-US" smtClean="0"/>
              <a:pPr/>
              <a:t>8</a:t>
            </a:fld>
            <a:endParaRPr lang="en-US" dirty="0"/>
          </a:p>
        </p:txBody>
      </p:sp>
      <p:sp>
        <p:nvSpPr>
          <p:cNvPr id="17" name="TextBox 16">
            <a:extLst>
              <a:ext uri="{FF2B5EF4-FFF2-40B4-BE49-F238E27FC236}">
                <a16:creationId xmlns:a16="http://schemas.microsoft.com/office/drawing/2014/main" xmlns="" id="{00FABF5B-8DCC-4D38-8123-A80D08EB965B}"/>
              </a:ext>
            </a:extLst>
          </p:cNvPr>
          <p:cNvSpPr txBox="1"/>
          <p:nvPr/>
        </p:nvSpPr>
        <p:spPr>
          <a:xfrm>
            <a:off x="288703" y="358558"/>
            <a:ext cx="6342756" cy="535619"/>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3200" kern="0" dirty="0" smtClean="0">
                <a:solidFill>
                  <a:srgbClr val="000000"/>
                </a:solidFill>
                <a:latin typeface="Calibri Light" panose="020F0302020204030204" pitchFamily="34" charset="0"/>
                <a:cs typeface="Calibri Light" panose="020F0302020204030204" pitchFamily="34" charset="0"/>
                <a:sym typeface="Arial"/>
              </a:rPr>
              <a:t>OCI-CLI links</a:t>
            </a:r>
            <a:endParaRPr kumimoji="0" lang="en-US" sz="3200" b="0" i="0" u="none" strike="noStrike" kern="0" cap="none" spc="0" normalizeH="0" baseline="0" noProof="0" dirty="0">
              <a:ln>
                <a:noFill/>
              </a:ln>
              <a:solidFill>
                <a:srgbClr val="000000"/>
              </a:solidFill>
              <a:uLnTx/>
              <a:uFillTx/>
              <a:latin typeface="Calibri Light" panose="020F0302020204030204" pitchFamily="34" charset="0"/>
              <a:ea typeface="+mn-ea"/>
              <a:cs typeface="Calibri Light" panose="020F0302020204030204" pitchFamily="34" charset="0"/>
              <a:sym typeface="Arial"/>
            </a:endParaRPr>
          </a:p>
        </p:txBody>
      </p:sp>
      <p:sp>
        <p:nvSpPr>
          <p:cNvPr id="22" name="Google Shape;72;p15">
            <a:extLst>
              <a:ext uri="{FF2B5EF4-FFF2-40B4-BE49-F238E27FC236}">
                <a16:creationId xmlns:a16="http://schemas.microsoft.com/office/drawing/2014/main" xmlns="" id="{7F2BE374-0EF0-6544-9390-8BDFA07ACD31}"/>
              </a:ext>
            </a:extLst>
          </p:cNvPr>
          <p:cNvSpPr/>
          <p:nvPr/>
        </p:nvSpPr>
        <p:spPr>
          <a:xfrm>
            <a:off x="762000" y="1006563"/>
            <a:ext cx="9039234" cy="5417097"/>
          </a:xfrm>
          <a:prstGeom prst="rect">
            <a:avLst/>
          </a:prstGeom>
          <a:solidFill>
            <a:srgbClr val="EFEFEF"/>
          </a:solidFill>
          <a:ln>
            <a:noFill/>
          </a:ln>
        </p:spPr>
        <p:txBody>
          <a:bodyPr spcFirstLastPara="1" wrap="square" lIns="180000" tIns="72000" rIns="180000" bIns="72000" anchor="ctr" anchorCtr="0">
            <a:noAutofit/>
          </a:bodyPr>
          <a:lstStyle/>
          <a:p>
            <a:pPr lvl="0">
              <a:lnSpc>
                <a:spcPct val="105000"/>
              </a:lnSpc>
              <a:buSzPts val="900"/>
              <a:defRPr/>
            </a:pPr>
            <a:r>
              <a:rPr lang="en-US" sz="1400" b="1" dirty="0" err="1" smtClean="0">
                <a:solidFill>
                  <a:srgbClr val="312D2A"/>
                </a:solidFill>
                <a:ea typeface="Questrial"/>
                <a:cs typeface="Questrial"/>
                <a:sym typeface="Questrial"/>
              </a:rPr>
              <a:t>Github</a:t>
            </a:r>
            <a:r>
              <a:rPr lang="en-US" sz="1400" b="1" dirty="0" smtClean="0">
                <a:solidFill>
                  <a:srgbClr val="312D2A"/>
                </a:solidFill>
                <a:ea typeface="Questrial"/>
                <a:cs typeface="Questrial"/>
                <a:sym typeface="Questrial"/>
              </a:rPr>
              <a:t> and documentation</a:t>
            </a:r>
          </a:p>
          <a:p>
            <a:pPr lvl="0">
              <a:lnSpc>
                <a:spcPct val="105000"/>
              </a:lnSpc>
              <a:buSzPts val="900"/>
              <a:defRPr/>
            </a:pPr>
            <a:r>
              <a:rPr lang="en-US" sz="1400" dirty="0" smtClean="0">
                <a:solidFill>
                  <a:srgbClr val="312D2A"/>
                </a:solidFill>
                <a:ea typeface="Questrial"/>
                <a:cs typeface="Questrial"/>
                <a:sym typeface="Questrial"/>
                <a:hlinkClick r:id="rId3"/>
              </a:rPr>
              <a:t>1. OCI- CLI Documentation</a:t>
            </a:r>
            <a:r>
              <a:rPr lang="en-US" sz="1400" dirty="0" smtClean="0">
                <a:solidFill>
                  <a:srgbClr val="312D2A"/>
                </a:solidFill>
                <a:ea typeface="Questrial"/>
                <a:cs typeface="Questrial"/>
                <a:sym typeface="Questrial"/>
              </a:rPr>
              <a:t> &amp; </a:t>
            </a:r>
            <a:r>
              <a:rPr lang="en-US" sz="1400" dirty="0" smtClean="0">
                <a:solidFill>
                  <a:srgbClr val="312D2A"/>
                </a:solidFill>
                <a:ea typeface="Questrial"/>
                <a:cs typeface="Questrial"/>
                <a:sym typeface="Questrial"/>
                <a:hlinkClick r:id="rId4"/>
              </a:rPr>
              <a:t>OCI Documentation</a:t>
            </a:r>
            <a:endParaRPr lang="en-US" sz="1400" dirty="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2. </a:t>
            </a:r>
            <a:r>
              <a:rPr lang="en-US" sz="1400" dirty="0" smtClean="0">
                <a:solidFill>
                  <a:srgbClr val="312D2A"/>
                </a:solidFill>
                <a:ea typeface="Questrial"/>
                <a:cs typeface="Questrial"/>
                <a:sym typeface="Questrial"/>
                <a:hlinkClick r:id="rId5"/>
              </a:rPr>
              <a:t>Quickest way to install / configure OCI-CLI</a:t>
            </a:r>
            <a:endParaRPr lang="en-US" sz="1400" dirty="0" smtClean="0">
              <a:solidFill>
                <a:srgbClr val="312D2A"/>
              </a:solidFill>
              <a:ea typeface="Questrial"/>
              <a:cs typeface="Questrial"/>
              <a:sym typeface="Questrial"/>
            </a:endParaRPr>
          </a:p>
          <a:p>
            <a:pPr lvl="0">
              <a:lnSpc>
                <a:spcPct val="105000"/>
              </a:lnSpc>
              <a:buSzPts val="900"/>
              <a:defRPr/>
            </a:pPr>
            <a:r>
              <a:rPr lang="en-US" sz="1400" dirty="0">
                <a:solidFill>
                  <a:srgbClr val="312D2A"/>
                </a:solidFill>
                <a:ea typeface="Questrial"/>
                <a:cs typeface="Questrial"/>
                <a:sym typeface="Questrial"/>
              </a:rPr>
              <a:t>3</a:t>
            </a:r>
            <a:r>
              <a:rPr lang="en-US" sz="1400" dirty="0" smtClean="0">
                <a:solidFill>
                  <a:srgbClr val="312D2A"/>
                </a:solidFill>
                <a:ea typeface="Questrial"/>
                <a:cs typeface="Questrial"/>
                <a:sym typeface="Questrial"/>
              </a:rPr>
              <a:t>. </a:t>
            </a:r>
            <a:r>
              <a:rPr lang="en-US" sz="1400" dirty="0" smtClean="0">
                <a:solidFill>
                  <a:srgbClr val="312D2A"/>
                </a:solidFill>
                <a:ea typeface="Questrial"/>
                <a:cs typeface="Questrial"/>
                <a:sym typeface="Questrial"/>
                <a:hlinkClick r:id="rId6"/>
              </a:rPr>
              <a:t>OCI-CLI scripts collections and examples </a:t>
            </a:r>
            <a:r>
              <a:rPr lang="en-US" sz="1400" dirty="0" smtClean="0">
                <a:solidFill>
                  <a:srgbClr val="312D2A"/>
                </a:solidFill>
                <a:ea typeface="Questrial"/>
                <a:cs typeface="Questrial"/>
                <a:sym typeface="Questrial"/>
              </a:rPr>
              <a:t> </a:t>
            </a: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hlinkClick r:id="rId7"/>
              </a:rPr>
              <a:t>OCI reporting tool and extensions</a:t>
            </a:r>
            <a:endParaRPr lang="en-US" sz="1400" dirty="0" smtClean="0">
              <a:solidFill>
                <a:srgbClr val="312D2A"/>
              </a:solidFill>
              <a:ea typeface="Questrial"/>
              <a:cs typeface="Questrial"/>
              <a:sym typeface="Questrial"/>
            </a:endParaRP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hlinkClick r:id="rId8"/>
              </a:rPr>
              <a:t>Usage and cost reporting</a:t>
            </a:r>
            <a:endParaRPr lang="en-US" sz="1400" dirty="0" smtClean="0">
              <a:solidFill>
                <a:srgbClr val="312D2A"/>
              </a:solidFill>
              <a:ea typeface="Questrial"/>
              <a:cs typeface="Questrial"/>
              <a:sym typeface="Questrial"/>
            </a:endParaRP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rPr>
              <a:t>Auto-scaling </a:t>
            </a: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hlinkClick r:id="rId9"/>
              </a:rPr>
              <a:t>Universal credit balance &amp; usage consumption</a:t>
            </a:r>
            <a:endParaRPr lang="en-US" sz="1400" dirty="0" smtClean="0">
              <a:solidFill>
                <a:srgbClr val="312D2A"/>
              </a:solidFill>
              <a:ea typeface="Questrial"/>
              <a:cs typeface="Questrial"/>
              <a:sym typeface="Questrial"/>
            </a:endParaRP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hlinkClick r:id="rId10"/>
              </a:rPr>
              <a:t>Using Telemetry service with </a:t>
            </a:r>
            <a:r>
              <a:rPr lang="en-US" sz="1400" dirty="0" err="1" smtClean="0">
                <a:solidFill>
                  <a:srgbClr val="312D2A"/>
                </a:solidFill>
                <a:ea typeface="Questrial"/>
                <a:cs typeface="Questrial"/>
                <a:sym typeface="Questrial"/>
                <a:hlinkClick r:id="rId10"/>
              </a:rPr>
              <a:t>Grafana</a:t>
            </a:r>
            <a:r>
              <a:rPr lang="en-US" sz="1400" dirty="0" smtClean="0">
                <a:solidFill>
                  <a:srgbClr val="312D2A"/>
                </a:solidFill>
                <a:ea typeface="Questrial"/>
                <a:cs typeface="Questrial"/>
                <a:sym typeface="Questrial"/>
                <a:hlinkClick r:id="rId10"/>
              </a:rPr>
              <a:t> </a:t>
            </a:r>
            <a:endParaRPr lang="en-US" sz="1400" dirty="0" smtClean="0">
              <a:solidFill>
                <a:srgbClr val="312D2A"/>
              </a:solidFill>
              <a:ea typeface="Questrial"/>
              <a:cs typeface="Questrial"/>
              <a:sym typeface="Questrial"/>
            </a:endParaRP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rPr>
              <a:t>Nightly stop script</a:t>
            </a:r>
          </a:p>
          <a:p>
            <a:pPr marL="742950" lvl="1" indent="-285750">
              <a:lnSpc>
                <a:spcPct val="105000"/>
              </a:lnSpc>
              <a:buSzPts val="900"/>
              <a:buFont typeface="Arial" panose="020B0604020202020204" pitchFamily="34" charset="0"/>
              <a:buChar char="•"/>
              <a:defRPr/>
            </a:pPr>
            <a:r>
              <a:rPr lang="en-US" sz="1400" dirty="0" smtClean="0">
                <a:solidFill>
                  <a:srgbClr val="312D2A"/>
                </a:solidFill>
                <a:ea typeface="Questrial"/>
                <a:cs typeface="Questrial"/>
                <a:sym typeface="Questrial"/>
              </a:rPr>
              <a:t>Audit script with OCI CLI Audit logs </a:t>
            </a:r>
          </a:p>
          <a:p>
            <a:pPr marL="742950" lvl="1" indent="-285750">
              <a:lnSpc>
                <a:spcPct val="105000"/>
              </a:lnSpc>
              <a:buSzPts val="900"/>
              <a:buFont typeface="Arial" panose="020B0604020202020204" pitchFamily="34" charset="0"/>
              <a:buChar char="•"/>
              <a:defRPr/>
            </a:pPr>
            <a:r>
              <a:rPr lang="en-US" sz="1400" dirty="0">
                <a:solidFill>
                  <a:srgbClr val="312D2A"/>
                </a:solidFill>
                <a:ea typeface="Questrial"/>
                <a:cs typeface="Questrial"/>
                <a:sym typeface="Questrial"/>
                <a:hlinkClick r:id="rId11"/>
              </a:rPr>
              <a:t>Autonomous databases, DB systems with </a:t>
            </a:r>
            <a:r>
              <a:rPr lang="en-US" sz="1400" dirty="0" smtClean="0">
                <a:solidFill>
                  <a:srgbClr val="312D2A"/>
                </a:solidFill>
                <a:ea typeface="Questrial"/>
                <a:cs typeface="Questrial"/>
                <a:sym typeface="Questrial"/>
                <a:hlinkClick r:id="rId11"/>
              </a:rPr>
              <a:t>OCI-CLI</a:t>
            </a:r>
            <a:endParaRPr lang="en-US" sz="1400" dirty="0" smtClean="0">
              <a:solidFill>
                <a:srgbClr val="312D2A"/>
              </a:solidFill>
              <a:ea typeface="Questrial"/>
              <a:cs typeface="Questrial"/>
              <a:sym typeface="Questrial"/>
            </a:endParaRPr>
          </a:p>
          <a:p>
            <a:pPr lvl="0">
              <a:lnSpc>
                <a:spcPct val="105000"/>
              </a:lnSpc>
              <a:buSzPts val="900"/>
              <a:defRPr/>
            </a:pPr>
            <a:r>
              <a:rPr lang="en-US" sz="1400" dirty="0">
                <a:solidFill>
                  <a:srgbClr val="312D2A"/>
                </a:solidFill>
                <a:ea typeface="Questrial"/>
                <a:cs typeface="Questrial"/>
                <a:sym typeface="Questrial"/>
              </a:rPr>
              <a:t>4</a:t>
            </a:r>
            <a:r>
              <a:rPr lang="en-US" sz="1400" dirty="0" smtClean="0">
                <a:solidFill>
                  <a:srgbClr val="312D2A"/>
                </a:solidFill>
                <a:ea typeface="Questrial"/>
                <a:cs typeface="Questrial"/>
                <a:sym typeface="Questrial"/>
              </a:rPr>
              <a:t>. </a:t>
            </a:r>
            <a:r>
              <a:rPr lang="en-US" sz="1400" dirty="0" smtClean="0">
                <a:solidFill>
                  <a:srgbClr val="312D2A"/>
                </a:solidFill>
                <a:ea typeface="Questrial"/>
                <a:cs typeface="Questrial"/>
                <a:sym typeface="Questrial"/>
                <a:hlinkClick r:id="rId12"/>
              </a:rPr>
              <a:t>Oracle for Research OCI-CLI page</a:t>
            </a:r>
            <a:endParaRPr lang="en-US" sz="1400" dirty="0" smtClean="0">
              <a:solidFill>
                <a:srgbClr val="312D2A"/>
              </a:solidFill>
              <a:ea typeface="Questrial"/>
              <a:cs typeface="Questrial"/>
              <a:sym typeface="Questrial"/>
            </a:endParaRPr>
          </a:p>
          <a:p>
            <a:pPr lvl="0">
              <a:lnSpc>
                <a:spcPct val="105000"/>
              </a:lnSpc>
              <a:buSzPts val="900"/>
              <a:defRPr/>
            </a:pPr>
            <a:r>
              <a:rPr lang="en-US" sz="1400" dirty="0">
                <a:solidFill>
                  <a:srgbClr val="312D2A"/>
                </a:solidFill>
                <a:ea typeface="Questrial"/>
                <a:cs typeface="Questrial"/>
                <a:sym typeface="Questrial"/>
              </a:rPr>
              <a:t>5</a:t>
            </a:r>
            <a:r>
              <a:rPr lang="en-US" sz="1400" dirty="0" smtClean="0">
                <a:solidFill>
                  <a:srgbClr val="312D2A"/>
                </a:solidFill>
                <a:ea typeface="Questrial"/>
                <a:cs typeface="Questrial"/>
                <a:sym typeface="Questrial"/>
              </a:rPr>
              <a:t>. </a:t>
            </a:r>
            <a:r>
              <a:rPr lang="en-US" sz="1400" dirty="0" smtClean="0">
                <a:solidFill>
                  <a:srgbClr val="312D2A"/>
                </a:solidFill>
                <a:ea typeface="Questrial"/>
                <a:cs typeface="Questrial"/>
                <a:sym typeface="Questrial"/>
                <a:hlinkClick r:id="rId13"/>
              </a:rPr>
              <a:t>Oracle OCI-CLI </a:t>
            </a:r>
            <a:r>
              <a:rPr lang="en-US" sz="1400" dirty="0" err="1" smtClean="0">
                <a:solidFill>
                  <a:srgbClr val="312D2A"/>
                </a:solidFill>
                <a:ea typeface="Questrial"/>
                <a:cs typeface="Questrial"/>
                <a:sym typeface="Questrial"/>
                <a:hlinkClick r:id="rId13"/>
              </a:rPr>
              <a:t>github</a:t>
            </a:r>
            <a:r>
              <a:rPr lang="en-US" sz="1400" dirty="0" smtClean="0">
                <a:solidFill>
                  <a:srgbClr val="312D2A"/>
                </a:solidFill>
                <a:ea typeface="Questrial"/>
                <a:cs typeface="Questrial"/>
                <a:sym typeface="Questrial"/>
                <a:hlinkClick r:id="rId13"/>
              </a:rPr>
              <a:t> page </a:t>
            </a:r>
            <a:endParaRPr lang="en-US" sz="1400" dirty="0" smtClean="0">
              <a:solidFill>
                <a:srgbClr val="312D2A"/>
              </a:solidFill>
              <a:ea typeface="Questrial"/>
              <a:cs typeface="Questrial"/>
              <a:sym typeface="Questrial"/>
            </a:endParaRPr>
          </a:p>
          <a:p>
            <a:pPr lvl="0">
              <a:lnSpc>
                <a:spcPct val="105000"/>
              </a:lnSpc>
              <a:buSzPts val="900"/>
              <a:defRPr/>
            </a:pPr>
            <a:r>
              <a:rPr lang="en-US" sz="1400" b="1" dirty="0" smtClean="0">
                <a:solidFill>
                  <a:srgbClr val="312D2A"/>
                </a:solidFill>
                <a:ea typeface="Questrial"/>
                <a:cs typeface="Questrial"/>
                <a:sym typeface="Questrial"/>
              </a:rPr>
              <a:t>OCI-CLI blogs </a:t>
            </a:r>
          </a:p>
          <a:p>
            <a:pPr lvl="0">
              <a:lnSpc>
                <a:spcPct val="105000"/>
              </a:lnSpc>
              <a:buSzPts val="900"/>
              <a:defRPr/>
            </a:pPr>
            <a:r>
              <a:rPr lang="en-US" sz="1400" dirty="0" smtClean="0">
                <a:solidFill>
                  <a:srgbClr val="312D2A"/>
                </a:solidFill>
                <a:ea typeface="Questrial"/>
                <a:cs typeface="Questrial"/>
                <a:sym typeface="Questrial"/>
              </a:rPr>
              <a:t>1. </a:t>
            </a:r>
            <a:r>
              <a:rPr lang="en-US" sz="1400" dirty="0" smtClean="0">
                <a:solidFill>
                  <a:srgbClr val="312D2A"/>
                </a:solidFill>
                <a:ea typeface="Questrial"/>
                <a:cs typeface="Questrial"/>
                <a:sym typeface="Questrial"/>
                <a:hlinkClick r:id="rId14"/>
              </a:rPr>
              <a:t>Introduction to CLI, API and OCI Data integration</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2. </a:t>
            </a:r>
            <a:r>
              <a:rPr lang="en-US" sz="1400" dirty="0" smtClean="0">
                <a:solidFill>
                  <a:srgbClr val="312D2A"/>
                </a:solidFill>
                <a:ea typeface="Questrial"/>
                <a:cs typeface="Questrial"/>
                <a:sym typeface="Questrial"/>
                <a:hlinkClick r:id="rId15"/>
              </a:rPr>
              <a:t>Easy provisioning with OCI-CLI</a:t>
            </a:r>
            <a:endParaRPr lang="en-US" sz="1400" dirty="0" smtClean="0">
              <a:solidFill>
                <a:srgbClr val="312D2A"/>
              </a:solidFill>
              <a:ea typeface="Questrial"/>
              <a:cs typeface="Questrial"/>
              <a:sym typeface="Questrial"/>
            </a:endParaRPr>
          </a:p>
          <a:p>
            <a:pPr lvl="0">
              <a:lnSpc>
                <a:spcPct val="105000"/>
              </a:lnSpc>
              <a:buSzPts val="900"/>
              <a:defRPr/>
            </a:pPr>
            <a:r>
              <a:rPr lang="en-US" sz="1400" dirty="0">
                <a:solidFill>
                  <a:srgbClr val="312D2A"/>
                </a:solidFill>
                <a:ea typeface="Questrial"/>
                <a:cs typeface="Questrial"/>
                <a:sym typeface="Questrial"/>
              </a:rPr>
              <a:t>3</a:t>
            </a:r>
            <a:r>
              <a:rPr lang="en-US" sz="1400" dirty="0" smtClean="0">
                <a:solidFill>
                  <a:srgbClr val="312D2A"/>
                </a:solidFill>
                <a:ea typeface="Questrial"/>
                <a:cs typeface="Questrial"/>
                <a:sym typeface="Questrial"/>
              </a:rPr>
              <a:t>. </a:t>
            </a:r>
            <a:r>
              <a:rPr lang="en-US" sz="1400" dirty="0" smtClean="0">
                <a:solidFill>
                  <a:srgbClr val="312D2A"/>
                </a:solidFill>
                <a:ea typeface="Questrial"/>
                <a:cs typeface="Questrial"/>
                <a:sym typeface="Questrial"/>
                <a:hlinkClick r:id="rId16"/>
              </a:rPr>
              <a:t>Using OCI-CLI with Kubernetes </a:t>
            </a:r>
            <a:r>
              <a:rPr lang="en-US" sz="1400" dirty="0" err="1" smtClean="0">
                <a:solidFill>
                  <a:srgbClr val="312D2A"/>
                </a:solidFill>
                <a:ea typeface="Questrial"/>
                <a:cs typeface="Questrial"/>
                <a:sym typeface="Questrial"/>
                <a:hlinkClick r:id="rId16"/>
              </a:rPr>
              <a:t>cron</a:t>
            </a:r>
            <a:r>
              <a:rPr lang="en-US" sz="1400" dirty="0" smtClean="0">
                <a:solidFill>
                  <a:srgbClr val="312D2A"/>
                </a:solidFill>
                <a:ea typeface="Questrial"/>
                <a:cs typeface="Questrial"/>
                <a:sym typeface="Questrial"/>
                <a:hlinkClick r:id="rId16"/>
              </a:rPr>
              <a:t>-jobs</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4. </a:t>
            </a:r>
            <a:r>
              <a:rPr lang="en-US" sz="1400" dirty="0" smtClean="0">
                <a:solidFill>
                  <a:srgbClr val="312D2A"/>
                </a:solidFill>
                <a:ea typeface="Questrial"/>
                <a:cs typeface="Questrial"/>
                <a:sym typeface="Questrial"/>
                <a:hlinkClick r:id="rId17"/>
              </a:rPr>
              <a:t>Quickly run OCI-CLI with Docker container</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4. </a:t>
            </a:r>
            <a:r>
              <a:rPr lang="en-US" sz="1400" dirty="0" smtClean="0">
                <a:solidFill>
                  <a:srgbClr val="312D2A"/>
                </a:solidFill>
                <a:ea typeface="Questrial"/>
                <a:cs typeface="Questrial"/>
                <a:sym typeface="Questrial"/>
                <a:hlinkClick r:id="rId18"/>
              </a:rPr>
              <a:t>OCI-CLI with a federation from a Docker container </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5. </a:t>
            </a:r>
            <a:r>
              <a:rPr lang="en-US" sz="1400" dirty="0" smtClean="0">
                <a:solidFill>
                  <a:srgbClr val="312D2A"/>
                </a:solidFill>
                <a:ea typeface="Questrial"/>
                <a:cs typeface="Questrial"/>
                <a:sym typeface="Questrial"/>
                <a:hlinkClick r:id="rId19"/>
              </a:rPr>
              <a:t>Deploying a </a:t>
            </a:r>
            <a:r>
              <a:rPr lang="en-US" sz="1400" dirty="0" err="1" smtClean="0">
                <a:solidFill>
                  <a:srgbClr val="312D2A"/>
                </a:solidFill>
                <a:ea typeface="Questrial"/>
                <a:cs typeface="Questrial"/>
                <a:sym typeface="Questrial"/>
                <a:hlinkClick r:id="rId19"/>
              </a:rPr>
              <a:t>microservice</a:t>
            </a:r>
            <a:r>
              <a:rPr lang="en-US" sz="1400" dirty="0" smtClean="0">
                <a:solidFill>
                  <a:srgbClr val="312D2A"/>
                </a:solidFill>
                <a:ea typeface="Questrial"/>
                <a:cs typeface="Questrial"/>
                <a:sym typeface="Questrial"/>
                <a:hlinkClick r:id="rId19"/>
              </a:rPr>
              <a:t> to Oracle cloud with </a:t>
            </a:r>
            <a:r>
              <a:rPr lang="en-US" sz="1400" dirty="0" err="1" smtClean="0">
                <a:solidFill>
                  <a:srgbClr val="312D2A"/>
                </a:solidFill>
                <a:ea typeface="Questrial"/>
                <a:cs typeface="Questrial"/>
                <a:sym typeface="Questrial"/>
                <a:hlinkClick r:id="rId19"/>
              </a:rPr>
              <a:t>Github</a:t>
            </a:r>
            <a:r>
              <a:rPr lang="en-US" sz="1400" dirty="0" smtClean="0">
                <a:solidFill>
                  <a:srgbClr val="312D2A"/>
                </a:solidFill>
                <a:ea typeface="Questrial"/>
                <a:cs typeface="Questrial"/>
                <a:sym typeface="Questrial"/>
                <a:hlinkClick r:id="rId19"/>
              </a:rPr>
              <a:t> actions</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6. </a:t>
            </a:r>
            <a:r>
              <a:rPr lang="en-US" sz="1400" dirty="0" smtClean="0">
                <a:solidFill>
                  <a:srgbClr val="312D2A"/>
                </a:solidFill>
                <a:ea typeface="Questrial"/>
                <a:cs typeface="Questrial"/>
                <a:sym typeface="Questrial"/>
                <a:hlinkClick r:id="rId20"/>
              </a:rPr>
              <a:t>New packages for OCI-CLI/</a:t>
            </a:r>
            <a:r>
              <a:rPr lang="en-US" sz="1400" dirty="0" err="1" smtClean="0">
                <a:solidFill>
                  <a:srgbClr val="312D2A"/>
                </a:solidFill>
                <a:ea typeface="Questrial"/>
                <a:cs typeface="Questrial"/>
                <a:sym typeface="Questrial"/>
                <a:hlinkClick r:id="rId20"/>
              </a:rPr>
              <a:t>GlusterFS</a:t>
            </a:r>
            <a:r>
              <a:rPr lang="en-US" sz="1400" dirty="0" smtClean="0">
                <a:solidFill>
                  <a:srgbClr val="312D2A"/>
                </a:solidFill>
                <a:ea typeface="Questrial"/>
                <a:cs typeface="Questrial"/>
                <a:sym typeface="Questrial"/>
                <a:hlinkClick r:id="rId20"/>
              </a:rPr>
              <a:t> , Terraform</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8. </a:t>
            </a:r>
            <a:r>
              <a:rPr lang="en-US" sz="1400" dirty="0" smtClean="0">
                <a:solidFill>
                  <a:srgbClr val="312D2A"/>
                </a:solidFill>
                <a:ea typeface="Questrial"/>
                <a:cs typeface="Questrial"/>
                <a:sym typeface="Questrial"/>
                <a:hlinkClick r:id="rId21"/>
              </a:rPr>
              <a:t>Automated CLI scripts to scale autonomous databases</a:t>
            </a:r>
            <a:endParaRPr lang="en-US" sz="1400" dirty="0" smtClean="0">
              <a:solidFill>
                <a:srgbClr val="312D2A"/>
              </a:solidFill>
              <a:ea typeface="Questrial"/>
              <a:cs typeface="Questrial"/>
              <a:sym typeface="Questrial"/>
            </a:endParaRPr>
          </a:p>
          <a:p>
            <a:pPr lvl="0">
              <a:lnSpc>
                <a:spcPct val="105000"/>
              </a:lnSpc>
              <a:buSzPts val="900"/>
              <a:defRPr/>
            </a:pPr>
            <a:r>
              <a:rPr lang="en-US" sz="1400" dirty="0" smtClean="0">
                <a:solidFill>
                  <a:srgbClr val="312D2A"/>
                </a:solidFill>
                <a:ea typeface="Questrial"/>
                <a:cs typeface="Questrial"/>
                <a:sym typeface="Questrial"/>
              </a:rPr>
              <a:t>9. </a:t>
            </a:r>
            <a:r>
              <a:rPr lang="en-US" sz="1400" dirty="0" smtClean="0">
                <a:solidFill>
                  <a:srgbClr val="312D2A"/>
                </a:solidFill>
                <a:ea typeface="Questrial"/>
                <a:cs typeface="Questrial"/>
                <a:sym typeface="Questrial"/>
                <a:hlinkClick r:id="rId22"/>
              </a:rPr>
              <a:t>Using CLI with Restricted object store buckets</a:t>
            </a:r>
            <a:endParaRPr lang="en-US" sz="1400" dirty="0" smtClean="0">
              <a:solidFill>
                <a:srgbClr val="312D2A"/>
              </a:solidFill>
              <a:ea typeface="Questrial"/>
              <a:cs typeface="Questrial"/>
              <a:sym typeface="Questrial"/>
            </a:endParaRPr>
          </a:p>
        </p:txBody>
      </p:sp>
    </p:spTree>
    <p:extLst>
      <p:ext uri="{BB962C8B-B14F-4D97-AF65-F5344CB8AC3E}">
        <p14:creationId xmlns:p14="http://schemas.microsoft.com/office/powerpoint/2010/main" val="251709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04761533-698B-DC4C-AA2F-48DAC0505FE0}"/>
              </a:ext>
            </a:extLst>
          </p:cNvPr>
          <p:cNvSpPr txBox="1">
            <a:spLocks/>
          </p:cNvSpPr>
          <p:nvPr/>
        </p:nvSpPr>
        <p:spPr>
          <a:xfrm>
            <a:off x="2204431" y="2300861"/>
            <a:ext cx="8779520" cy="777380"/>
          </a:xfrm>
          <a:prstGeom prst="rect">
            <a:avLst/>
          </a:prstGeom>
          <a:noFill/>
        </p:spPr>
        <p:txBody>
          <a:bodyPr vert="horz" lIns="0" tIns="45720" rIns="0" bIns="45720" rtlCol="0" anchor="b">
            <a:noAutofit/>
          </a:bodyPr>
          <a:lstStyle>
            <a:lvl1pPr algn="l" defTabSz="914400" rtl="0" eaLnBrk="1" latinLnBrk="0" hangingPunct="1">
              <a:lnSpc>
                <a:spcPct val="90000"/>
              </a:lnSpc>
              <a:spcBef>
                <a:spcPct val="0"/>
              </a:spcBef>
              <a:buNone/>
              <a:defRPr lang="en-US" sz="1600" kern="1200">
                <a:solidFill>
                  <a:schemeClr val="bg1"/>
                </a:solidFill>
                <a:latin typeface="Oracle Sans Extra Bold" panose="020B0803020204020204" pitchFamily="34" charset="0"/>
                <a:ea typeface="+mn-ea"/>
                <a:cs typeface="Oracle Sans Extra Bold" panose="020B0803020204020204" pitchFamily="34" charset="0"/>
              </a:defRPr>
            </a:lvl1pPr>
          </a:lstStyle>
          <a:p>
            <a:pPr>
              <a:lnSpc>
                <a:spcPts val="4600"/>
              </a:lnSpc>
              <a:spcAft>
                <a:spcPts val="1200"/>
              </a:spcAft>
            </a:pPr>
            <a:r>
              <a:rPr lang="en-US" sz="2600" dirty="0">
                <a:solidFill>
                  <a:prstClr val="white"/>
                </a:solidFill>
                <a:latin typeface="Oracle Sans Light" panose="020B0403020204020204" pitchFamily="34" charset="0"/>
                <a:ea typeface="+mj-ea"/>
                <a:cs typeface="Oracle Sans Light" panose="020B0403020204020204" pitchFamily="34" charset="0"/>
              </a:rPr>
              <a:t>TECH TALK: </a:t>
            </a:r>
          </a:p>
          <a:p>
            <a:pPr>
              <a:lnSpc>
                <a:spcPct val="100000"/>
              </a:lnSpc>
            </a:pPr>
            <a:r>
              <a:rPr lang="en-US" sz="3200" dirty="0" smtClean="0">
                <a:solidFill>
                  <a:prstClr val="white"/>
                </a:solidFill>
                <a:latin typeface="Georgia" panose="02040502050405020303" pitchFamily="18" charset="0"/>
                <a:ea typeface="+mj-ea"/>
                <a:cs typeface="Oracle Sans" panose="020B0503020204020204" pitchFamily="34" charset="0"/>
              </a:rPr>
              <a:t>Oracle command line interface for </a:t>
            </a:r>
            <a:r>
              <a:rPr lang="en-US" sz="3200" dirty="0">
                <a:solidFill>
                  <a:prstClr val="white"/>
                </a:solidFill>
                <a:latin typeface="Georgia" panose="02040502050405020303" pitchFamily="18" charset="0"/>
                <a:ea typeface="+mj-ea"/>
                <a:cs typeface="Oracle Sans" panose="020B0503020204020204" pitchFamily="34" charset="0"/>
              </a:rPr>
              <a:t>Researchers</a:t>
            </a:r>
          </a:p>
        </p:txBody>
      </p:sp>
      <p:sp>
        <p:nvSpPr>
          <p:cNvPr id="9" name="TextBox 8">
            <a:extLst>
              <a:ext uri="{FF2B5EF4-FFF2-40B4-BE49-F238E27FC236}">
                <a16:creationId xmlns="" xmlns:a16="http://schemas.microsoft.com/office/drawing/2014/main" id="{7A3FE5A4-DE9A-F443-A167-ED190C82D950}"/>
              </a:ext>
            </a:extLst>
          </p:cNvPr>
          <p:cNvSpPr txBox="1"/>
          <p:nvPr/>
        </p:nvSpPr>
        <p:spPr>
          <a:xfrm>
            <a:off x="2204430" y="4134684"/>
            <a:ext cx="7920877" cy="615553"/>
          </a:xfrm>
          <a:prstGeom prst="rect">
            <a:avLst/>
          </a:prstGeom>
          <a:noFill/>
        </p:spPr>
        <p:txBody>
          <a:bodyPr wrap="square" lIns="0" tIns="0" rIns="0" bIns="0" rtlCol="0">
            <a:spAutoFit/>
          </a:bodyPr>
          <a:lstStyle/>
          <a:p>
            <a:r>
              <a:rPr lang="en-US" sz="4000" dirty="0">
                <a:solidFill>
                  <a:schemeClr val="bg1"/>
                </a:solidFill>
                <a:latin typeface="Oracle Sans Light" panose="020B0403020204020204" pitchFamily="34" charset="0"/>
                <a:cs typeface="Oracle Sans Light" panose="020B0403020204020204" pitchFamily="34" charset="0"/>
              </a:rPr>
              <a:t>Questions, Answers &amp; Discussion</a:t>
            </a:r>
          </a:p>
        </p:txBody>
      </p:sp>
      <p:pic>
        <p:nvPicPr>
          <p:cNvPr id="5" name="Picture 4">
            <a:extLst>
              <a:ext uri="{FF2B5EF4-FFF2-40B4-BE49-F238E27FC236}">
                <a16:creationId xmlns="" xmlns:a16="http://schemas.microsoft.com/office/drawing/2014/main" id="{10843A28-72DE-4D4A-A9CB-CC49D63A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30" y="495300"/>
            <a:ext cx="1714225" cy="519462"/>
          </a:xfrm>
          <a:prstGeom prst="rect">
            <a:avLst/>
          </a:prstGeom>
        </p:spPr>
      </p:pic>
      <p:sp>
        <p:nvSpPr>
          <p:cNvPr id="13" name="Rectangle 12">
            <a:extLst>
              <a:ext uri="{FF2B5EF4-FFF2-40B4-BE49-F238E27FC236}">
                <a16:creationId xmlns="" xmlns:a16="http://schemas.microsoft.com/office/drawing/2014/main" id="{0E8E37B4-B4ED-434B-A3F5-231EADD1C3A8}"/>
              </a:ext>
            </a:extLst>
          </p:cNvPr>
          <p:cNvSpPr/>
          <p:nvPr/>
        </p:nvSpPr>
        <p:spPr>
          <a:xfrm>
            <a:off x="9266663" y="297830"/>
            <a:ext cx="2732049" cy="1185281"/>
          </a:xfrm>
          <a:prstGeom prst="rect">
            <a:avLst/>
          </a:prstGeom>
          <a:solidFill>
            <a:srgbClr val="2C5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96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3" id="{2E9F41A3-D31B-554A-8B1B-2DD86BF84303}" vid="{3D569BFC-AF32-5F4F-BAA6-0F119E81C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Parent Master</Template>
  <TotalTime>14039</TotalTime>
  <Words>977</Words>
  <Application>Microsoft Office PowerPoint</Application>
  <PresentationFormat>Widescreen</PresentationFormat>
  <Paragraphs>145</Paragraphs>
  <Slides>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Georgia</vt:lpstr>
      <vt:lpstr>Oracle Sans</vt:lpstr>
      <vt:lpstr>Oracle Sans Light</vt:lpstr>
      <vt:lpstr>Questrial</vt:lpstr>
      <vt:lpstr>System Font Regular</vt:lpstr>
      <vt:lpstr>Parent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Fonts</dc:title>
  <dc:creator>Microsoft Office User</dc:creator>
  <cp:lastModifiedBy>Rajib Ghosh</cp:lastModifiedBy>
  <cp:revision>123</cp:revision>
  <dcterms:created xsi:type="dcterms:W3CDTF">2020-03-27T21:53:27Z</dcterms:created>
  <dcterms:modified xsi:type="dcterms:W3CDTF">2020-11-11T17:07:55Z</dcterms:modified>
</cp:coreProperties>
</file>