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13"/>
  </p:notesMasterIdLst>
  <p:sldIdLst>
    <p:sldId id="389" r:id="rId2"/>
    <p:sldId id="391" r:id="rId3"/>
    <p:sldId id="3252" r:id="rId4"/>
    <p:sldId id="3243" r:id="rId5"/>
    <p:sldId id="3244" r:id="rId6"/>
    <p:sldId id="3258" r:id="rId7"/>
    <p:sldId id="3260" r:id="rId8"/>
    <p:sldId id="3257" r:id="rId9"/>
    <p:sldId id="3259" r:id="rId10"/>
    <p:sldId id="3241" r:id="rId11"/>
    <p:sldId id="324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3E0"/>
    <a:srgbClr val="D2CDC7"/>
    <a:srgbClr val="A8A29B"/>
    <a:srgbClr val="BBD1D1"/>
    <a:srgbClr val="E0E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71" autoAdjust="0"/>
    <p:restoredTop sz="82599"/>
  </p:normalViewPr>
  <p:slideViewPr>
    <p:cSldViewPr snapToGrid="0" showGuides="1">
      <p:cViewPr varScale="1">
        <p:scale>
          <a:sx n="116" d="100"/>
          <a:sy n="116" d="100"/>
        </p:scale>
        <p:origin x="1026"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C25BA-F9B0-4418-8CA0-3A9DF1256BA5}" type="datetimeFigureOut">
              <a:rPr lang="en-US" smtClean="0"/>
              <a:t>11/12/2020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C5964-3162-43B5-B1EC-63C8D166D7D3}" type="slidenum">
              <a:rPr lang="en-US" smtClean="0"/>
              <a:t>‹#›</a:t>
            </a:fld>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4</a:t>
            </a:fld>
            <a:endParaRPr lang="en-US" dirty="0"/>
          </a:p>
        </p:txBody>
      </p:sp>
    </p:spTree>
    <p:extLst>
      <p:ext uri="{BB962C8B-B14F-4D97-AF65-F5344CB8AC3E}">
        <p14:creationId xmlns:p14="http://schemas.microsoft.com/office/powerpoint/2010/main" val="1287878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5</a:t>
            </a:fld>
            <a:endParaRPr lang="en-US" dirty="0"/>
          </a:p>
        </p:txBody>
      </p:sp>
    </p:spTree>
    <p:extLst>
      <p:ext uri="{BB962C8B-B14F-4D97-AF65-F5344CB8AC3E}">
        <p14:creationId xmlns:p14="http://schemas.microsoft.com/office/powerpoint/2010/main" val="2376886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6</a:t>
            </a:fld>
            <a:endParaRPr lang="en-US" dirty="0"/>
          </a:p>
        </p:txBody>
      </p:sp>
    </p:spTree>
    <p:extLst>
      <p:ext uri="{BB962C8B-B14F-4D97-AF65-F5344CB8AC3E}">
        <p14:creationId xmlns:p14="http://schemas.microsoft.com/office/powerpoint/2010/main" val="3462584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7</a:t>
            </a:fld>
            <a:endParaRPr lang="en-US" dirty="0"/>
          </a:p>
        </p:txBody>
      </p:sp>
    </p:spTree>
    <p:extLst>
      <p:ext uri="{BB962C8B-B14F-4D97-AF65-F5344CB8AC3E}">
        <p14:creationId xmlns:p14="http://schemas.microsoft.com/office/powerpoint/2010/main" val="3812717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8</a:t>
            </a:fld>
            <a:endParaRPr lang="en-US" dirty="0"/>
          </a:p>
        </p:txBody>
      </p:sp>
    </p:spTree>
    <p:extLst>
      <p:ext uri="{BB962C8B-B14F-4D97-AF65-F5344CB8AC3E}">
        <p14:creationId xmlns:p14="http://schemas.microsoft.com/office/powerpoint/2010/main" val="1639159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9</a:t>
            </a:fld>
            <a:endParaRPr lang="en-US" dirty="0"/>
          </a:p>
        </p:txBody>
      </p:sp>
    </p:spTree>
    <p:extLst>
      <p:ext uri="{BB962C8B-B14F-4D97-AF65-F5344CB8AC3E}">
        <p14:creationId xmlns:p14="http://schemas.microsoft.com/office/powerpoint/2010/main" val="686780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5_Dark - Blank">
    <p:bg>
      <p:bgPr>
        <a:solidFill>
          <a:srgbClr val="2C5967"/>
        </a:solidFill>
        <a:effectLst/>
      </p:bgPr>
    </p:bg>
    <p:spTree>
      <p:nvGrpSpPr>
        <p:cNvPr id="1" name=""/>
        <p:cNvGrpSpPr/>
        <p:nvPr/>
      </p:nvGrpSpPr>
      <p:grpSpPr>
        <a:xfrm>
          <a:off x="0" y="0"/>
          <a:ext cx="0" cy="0"/>
          <a:chOff x="0" y="0"/>
          <a:chExt cx="0" cy="0"/>
        </a:xfrm>
      </p:grpSpPr>
      <p:sp>
        <p:nvSpPr>
          <p:cNvPr id="12" name="Footer">
            <a:extLst>
              <a:ext uri="{FF2B5EF4-FFF2-40B4-BE49-F238E27FC236}">
                <a16:creationId xmlns:a16="http://schemas.microsoft.com/office/drawing/2014/main" xmlns="" id="{6D1EB9E1-3178-A34F-8F8E-66C53D8516C6}"/>
              </a:ext>
            </a:extLst>
          </p:cNvPr>
          <p:cNvSpPr>
            <a:spLocks noGrp="1"/>
          </p:cNvSpPr>
          <p:nvPr>
            <p:ph type="ftr" sz="quarter" idx="3"/>
          </p:nvPr>
        </p:nvSpPr>
        <p:spPr>
          <a:xfrm>
            <a:off x="2697916" y="6423978"/>
            <a:ext cx="4706620"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pic>
        <p:nvPicPr>
          <p:cNvPr id="6" name="Picture 5">
            <a:extLst>
              <a:ext uri="{FF2B5EF4-FFF2-40B4-BE49-F238E27FC236}">
                <a16:creationId xmlns:a16="http://schemas.microsoft.com/office/drawing/2014/main" xmlns="" id="{9C5B6EAC-782C-414E-A7D8-28516812BB4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038209" y="489898"/>
            <a:ext cx="1585473" cy="480446"/>
          </a:xfrm>
          <a:prstGeom prst="rect">
            <a:avLst/>
          </a:prstGeom>
        </p:spPr>
      </p:pic>
      <p:pic>
        <p:nvPicPr>
          <p:cNvPr id="7" name="Picture 6">
            <a:extLst>
              <a:ext uri="{FF2B5EF4-FFF2-40B4-BE49-F238E27FC236}">
                <a16:creationId xmlns:a16="http://schemas.microsoft.com/office/drawing/2014/main" xmlns="" id="{76ADCFA2-A02C-704F-8E9C-62AD1EE1E89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10350"/>
            <a:ext cx="1567543" cy="6847649"/>
          </a:xfrm>
          <a:prstGeom prst="rect">
            <a:avLst/>
          </a:prstGeom>
        </p:spPr>
      </p:pic>
    </p:spTree>
    <p:extLst>
      <p:ext uri="{BB962C8B-B14F-4D97-AF65-F5344CB8AC3E}">
        <p14:creationId xmlns:p14="http://schemas.microsoft.com/office/powerpoint/2010/main" val="116759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ight - Title 1 Column">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xmlns="" id="{1232875C-001D-FE46-B15E-BCC2DA970349}"/>
              </a:ext>
            </a:extLst>
          </p:cNvPr>
          <p:cNvPicPr>
            <a:picLocks noChangeAspect="1"/>
          </p:cNvPicPr>
          <p:nvPr userDrawn="1"/>
        </p:nvPicPr>
        <p:blipFill rotWithShape="1">
          <a:blip r:embed="rId2" cstate="print">
            <a:alphaModFix amt="80000"/>
            <a:extLst>
              <a:ext uri="{28A0092B-C50C-407E-A947-70E740481C1C}">
                <a14:useLocalDpi xmlns:a14="http://schemas.microsoft.com/office/drawing/2010/main"/>
              </a:ext>
            </a:extLst>
          </a:blip>
          <a:srcRect/>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xmlns="" id="{F65C325A-C973-E74C-AD41-1A4DFAE0BBE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xmlns="" id="{8F5FEAFC-E730-6143-955B-B888D65BB03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xmlns=""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a16="http://schemas.microsoft.com/office/drawing/2014/main" xmlns="" id="{045207A1-9D66-724A-930C-C571DE4ABBA3}"/>
              </a:ext>
            </a:extLst>
          </p:cNvPr>
          <p:cNvSpPr>
            <a:spLocks noGrp="1"/>
          </p:cNvSpPr>
          <p:nvPr>
            <p:ph type="body" sz="quarter" idx="12"/>
          </p:nvPr>
        </p:nvSpPr>
        <p:spPr>
          <a:xfrm>
            <a:off x="758952" y="1837944"/>
            <a:ext cx="10671048"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xmlns=""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xmlns=""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xmlns="" id="{97C41585-3E8F-3F44-8E67-F9A5553AB99D}"/>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6380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Light - Blank">
    <p:bg>
      <p:bgPr>
        <a:solidFill>
          <a:schemeClr val="bg2"/>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xmlns="" id="{0080C163-77F3-9A4B-A059-12FFFC705F80}"/>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0" name="OTag">
            <a:extLst>
              <a:ext uri="{FF2B5EF4-FFF2-40B4-BE49-F238E27FC236}">
                <a16:creationId xmlns:a16="http://schemas.microsoft.com/office/drawing/2014/main" xmlns="" id="{ACACB2B4-7B71-9C4C-986F-8528A7AE73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9" name="Footer">
            <a:extLst>
              <a:ext uri="{FF2B5EF4-FFF2-40B4-BE49-F238E27FC236}">
                <a16:creationId xmlns:a16="http://schemas.microsoft.com/office/drawing/2014/main" xmlns=""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Oracle Confidential - Restricted.</a:t>
            </a:r>
          </a:p>
        </p:txBody>
      </p:sp>
      <p:sp>
        <p:nvSpPr>
          <p:cNvPr id="8" name="Slide Number">
            <a:extLst>
              <a:ext uri="{FF2B5EF4-FFF2-40B4-BE49-F238E27FC236}">
                <a16:creationId xmlns:a16="http://schemas.microsoft.com/office/drawing/2014/main" xmlns=""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pic>
        <p:nvPicPr>
          <p:cNvPr id="7" name="Abstract Pattern Strip">
            <a:extLst>
              <a:ext uri="{FF2B5EF4-FFF2-40B4-BE49-F238E27FC236}">
                <a16:creationId xmlns:a16="http://schemas.microsoft.com/office/drawing/2014/main" xmlns="" id="{1C6BA009-6898-4544-B36F-423AA2D6F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00304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Light - Thank You">
    <p:bg>
      <p:bgPr>
        <a:solidFill>
          <a:schemeClr val="bg2"/>
        </a:solidFill>
        <a:effectLst/>
      </p:bgPr>
    </p:bg>
    <p:spTree>
      <p:nvGrpSpPr>
        <p:cNvPr id="1" name=""/>
        <p:cNvGrpSpPr/>
        <p:nvPr/>
      </p:nvGrpSpPr>
      <p:grpSpPr>
        <a:xfrm>
          <a:off x="0" y="0"/>
          <a:ext cx="0" cy="0"/>
          <a:chOff x="0" y="0"/>
          <a:chExt cx="0" cy="0"/>
        </a:xfrm>
      </p:grpSpPr>
      <p:pic>
        <p:nvPicPr>
          <p:cNvPr id="14" name="Abstract Illustration">
            <a:extLst>
              <a:ext uri="{FF2B5EF4-FFF2-40B4-BE49-F238E27FC236}">
                <a16:creationId xmlns="" xmlns:a16="http://schemas.microsoft.com/office/drawing/2014/main" id="{49F92AE8-C0F0-CF4B-B569-964245B0041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6000" y="4898"/>
            <a:ext cx="6096000" cy="6858000"/>
          </a:xfrm>
          <a:prstGeom prst="rect">
            <a:avLst/>
          </a:prstGeom>
        </p:spPr>
      </p:pic>
      <p:pic>
        <p:nvPicPr>
          <p:cNvPr id="26" name="OTag">
            <a:extLst>
              <a:ext uri="{FF2B5EF4-FFF2-40B4-BE49-F238E27FC236}">
                <a16:creationId xmlns="" xmlns:a16="http://schemas.microsoft.com/office/drawing/2014/main" id="{42D6F87D-23AA-1D42-BDBA-F6833AC9A0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Oracle Confidential - Restricted.</a:t>
            </a:r>
          </a:p>
        </p:txBody>
      </p:sp>
      <p:sp>
        <p:nvSpPr>
          <p:cNvPr id="16" name="Slide Number">
            <a:extLst>
              <a:ext uri="{FF2B5EF4-FFF2-40B4-BE49-F238E27FC236}">
                <a16:creationId xmlns=""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 xmlns:a16="http://schemas.microsoft.com/office/drawing/2014/main" id="{283762D0-0D31-A347-AD9E-095398CD17C5}"/>
              </a:ext>
            </a:extLst>
          </p:cNvPr>
          <p:cNvSpPr>
            <a:spLocks noGrp="1"/>
          </p:cNvSpPr>
          <p:nvPr>
            <p:ph type="body" sz="quarter" idx="36"/>
          </p:nvPr>
        </p:nvSpPr>
        <p:spPr>
          <a:xfrm>
            <a:off x="762000" y="5152453"/>
            <a:ext cx="5029200" cy="895181"/>
          </a:xfrm>
        </p:spPr>
        <p:txBody>
          <a:bodyPr>
            <a:noAutofit/>
          </a:bodyPr>
          <a:lstStyle>
            <a:lvl1pPr>
              <a:defRPr/>
            </a:lvl1pPr>
          </a:lstStyle>
          <a:p>
            <a:pPr lvl="0"/>
            <a:r>
              <a:rPr lang="en-US"/>
              <a:t>Edit Master text styles</a:t>
            </a:r>
          </a:p>
        </p:txBody>
      </p:sp>
      <p:sp>
        <p:nvSpPr>
          <p:cNvPr id="11" name="Text Field">
            <a:extLst>
              <a:ext uri="{FF2B5EF4-FFF2-40B4-BE49-F238E27FC236}">
                <a16:creationId xmlns="" xmlns:a16="http://schemas.microsoft.com/office/drawing/2014/main" id="{F273E805-B8FF-F84B-99E6-4636F8BD3EBF}"/>
              </a:ext>
            </a:extLst>
          </p:cNvPr>
          <p:cNvSpPr>
            <a:spLocks noGrp="1"/>
          </p:cNvSpPr>
          <p:nvPr>
            <p:ph type="body" sz="quarter" idx="37"/>
          </p:nvPr>
        </p:nvSpPr>
        <p:spPr>
          <a:xfrm>
            <a:off x="762000" y="4814860"/>
            <a:ext cx="5029200" cy="266291"/>
          </a:xfrm>
        </p:spPr>
        <p:txBody>
          <a:bodyPr>
            <a:noAutofit/>
          </a:bodyPr>
          <a:lstStyle>
            <a:lvl1pPr>
              <a:defRPr b="1"/>
            </a:lvl1pPr>
          </a:lstStyle>
          <a:p>
            <a:pPr lvl="0"/>
            <a:r>
              <a:rPr lang="en-US"/>
              <a:t>Edit Master text styles</a:t>
            </a:r>
          </a:p>
        </p:txBody>
      </p:sp>
      <p:cxnSp>
        <p:nvCxnSpPr>
          <p:cNvPr id="13" name="Accent Mark">
            <a:extLst>
              <a:ext uri="{FF2B5EF4-FFF2-40B4-BE49-F238E27FC236}">
                <a16:creationId xmlns="" xmlns:a16="http://schemas.microsoft.com/office/drawing/2014/main" id="{8E2FAFB4-C5ED-BC4A-844D-BB78D3D28B90}"/>
              </a:ext>
            </a:extLst>
          </p:cNvPr>
          <p:cNvCxnSpPr>
            <a:cxnSpLocks/>
          </p:cNvCxnSpPr>
          <p:nvPr userDrawn="1"/>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 xmlns:a16="http://schemas.microsoft.com/office/drawing/2014/main" id="{1A667D4A-FE6C-2E44-8B9A-7F595154584C}"/>
              </a:ext>
            </a:extLst>
          </p:cNvPr>
          <p:cNvSpPr>
            <a:spLocks noGrp="1"/>
          </p:cNvSpPr>
          <p:nvPr>
            <p:ph type="body" sz="quarter" idx="15" hasCustomPrompt="1"/>
          </p:nvPr>
        </p:nvSpPr>
        <p:spPr>
          <a:xfrm>
            <a:off x="762001" y="3814489"/>
            <a:ext cx="5029200" cy="492443"/>
          </a:xfrm>
          <a:prstGeom prst="rect">
            <a:avLst/>
          </a:prstGeom>
        </p:spPr>
        <p:txBody>
          <a:bodyPr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Thank you</a:t>
            </a:r>
          </a:p>
        </p:txBody>
      </p:sp>
    </p:spTree>
    <p:extLst>
      <p:ext uri="{BB962C8B-B14F-4D97-AF65-F5344CB8AC3E}">
        <p14:creationId xmlns:p14="http://schemas.microsoft.com/office/powerpoint/2010/main" val="166968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A70F255-3C2A-4AC7-8935-184146E3B6D6}"/>
              </a:ext>
            </a:extLst>
          </p:cNvPr>
          <p:cNvSpPr>
            <a:spLocks noGrp="1"/>
          </p:cNvSpPr>
          <p:nvPr>
            <p:ph type="title"/>
          </p:nvPr>
        </p:nvSpPr>
        <p:spPr>
          <a:xfrm>
            <a:off x="762000" y="508000"/>
            <a:ext cx="10671048" cy="822960"/>
          </a:xfrm>
          <a:prstGeom prst="rect">
            <a:avLst/>
          </a:prstGeom>
        </p:spPr>
        <p:txBody>
          <a:bodyPr vert="horz" lIns="0" tIns="0" rIns="0" bIns="0" rtlCol="0" anchor="ctr">
            <a:noAutofit/>
          </a:bodyPr>
          <a:lstStyle/>
          <a:p>
            <a:r>
              <a:rPr lang="en-US" dirty="0"/>
              <a:t>Headline</a:t>
            </a:r>
          </a:p>
        </p:txBody>
      </p:sp>
      <p:sp>
        <p:nvSpPr>
          <p:cNvPr id="18" name="Footer">
            <a:extLst>
              <a:ext uri="{FF2B5EF4-FFF2-40B4-BE49-F238E27FC236}">
                <a16:creationId xmlns:a16="http://schemas.microsoft.com/office/drawing/2014/main" xmlns=""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5" name="Text Placeholder 4">
            <a:extLst>
              <a:ext uri="{FF2B5EF4-FFF2-40B4-BE49-F238E27FC236}">
                <a16:creationId xmlns:a16="http://schemas.microsoft.com/office/drawing/2014/main" xmlns="" id="{2F704250-C0B4-A84F-9EB2-31C880A9C2D6}"/>
              </a:ext>
            </a:extLst>
          </p:cNvPr>
          <p:cNvSpPr>
            <a:spLocks noGrp="1"/>
          </p:cNvSpPr>
          <p:nvPr>
            <p:ph type="body" idx="1"/>
          </p:nvPr>
        </p:nvSpPr>
        <p:spPr>
          <a:xfrm>
            <a:off x="758952" y="1837944"/>
            <a:ext cx="10671048" cy="4261104"/>
          </a:xfrm>
          <a:prstGeom prst="rect">
            <a:avLst/>
          </a:prstGeom>
        </p:spPr>
        <p:txBody>
          <a:bodyPr vert="horz" lIns="0" tIns="0" rIns="0" bIns="0" rtlCol="0">
            <a:noAutofit/>
          </a:bodyPr>
          <a:lstStyle/>
          <a:p>
            <a:pPr lvl="0"/>
            <a:r>
              <a:rPr lang="en-US" dirty="0"/>
              <a:t>Click to edit Master text styles</a:t>
            </a:r>
          </a:p>
          <a:p>
            <a:pPr lvl="1"/>
            <a:r>
              <a:rPr lang="en-US" dirty="0"/>
              <a:t>First indent</a:t>
            </a:r>
          </a:p>
          <a:p>
            <a:pPr lvl="2"/>
            <a:r>
              <a:rPr lang="en-US" dirty="0"/>
              <a:t>Second indent</a:t>
            </a:r>
          </a:p>
          <a:p>
            <a:pPr lvl="3"/>
            <a:r>
              <a:rPr lang="en-US" dirty="0"/>
              <a:t>Third indent</a:t>
            </a:r>
          </a:p>
          <a:p>
            <a:pPr lvl="4"/>
            <a:r>
              <a:rPr lang="en-US" dirty="0"/>
              <a:t>Fourth indent</a:t>
            </a:r>
          </a:p>
          <a:p>
            <a:pPr lvl="5"/>
            <a:r>
              <a:rPr lang="en-US" dirty="0"/>
              <a:t>Fifth indent</a:t>
            </a:r>
          </a:p>
          <a:p>
            <a:pPr lvl="6"/>
            <a:r>
              <a:rPr lang="en-US" dirty="0"/>
              <a:t>Sixth indent</a:t>
            </a:r>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800" r:id="rId1"/>
    <p:sldLayoutId id="2147483757" r:id="rId2"/>
    <p:sldLayoutId id="2147483802" r:id="rId3"/>
    <p:sldLayoutId id="2147483803" r:id="rId4"/>
  </p:sldLayoutIdLst>
  <p:hf hdr="0" dt="0"/>
  <p:txStyles>
    <p:titleStyle>
      <a:lvl1pPr algn="l" defTabSz="914400" rtl="0" eaLnBrk="1" latinLnBrk="0" hangingPunct="1">
        <a:lnSpc>
          <a:spcPct val="95000"/>
        </a:lnSpc>
        <a:spcBef>
          <a:spcPct val="0"/>
        </a:spcBef>
        <a:buNone/>
        <a:defRPr sz="4000" kern="1200">
          <a:solidFill>
            <a:schemeClr val="tx1"/>
          </a:solidFill>
          <a:latin typeface="+mj-lt"/>
          <a:ea typeface="+mj-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Oracle Sans" panose="020B0503020204020204" pitchFamily="34"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6" userDrawn="1">
          <p15:clr>
            <a:srgbClr val="F26B43"/>
          </p15:clr>
        </p15:guide>
        <p15:guide id="2"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oracle/oci-python-sdk/tree/master/examples/usage_reports_to_adw" TargetMode="External"/><Relationship Id="rId13" Type="http://schemas.openxmlformats.org/officeDocument/2006/relationships/hyperlink" Target="https://github.com/oracle/oci-cli" TargetMode="External"/><Relationship Id="rId18" Type="http://schemas.openxmlformats.org/officeDocument/2006/relationships/hyperlink" Target="https://www.ateam-oracle.com/using-the-oci-cli-with-a-federated-user-from-a-docker-container-or-over-ssh" TargetMode="External"/><Relationship Id="rId3" Type="http://schemas.openxmlformats.org/officeDocument/2006/relationships/hyperlink" Target="https://docs.cloud.oracle.com/en-us/iaas/tools/oci-cli/2.14.4/oci_cli_docs/cmdref/resource-manager.html" TargetMode="External"/><Relationship Id="rId21" Type="http://schemas.openxmlformats.org/officeDocument/2006/relationships/hyperlink" Target="https://www.ateam-oracle.com/automated-cli-scripts-to-scale-autonomous-database-cpus" TargetMode="External"/><Relationship Id="rId7" Type="http://schemas.openxmlformats.org/officeDocument/2006/relationships/hyperlink" Target="https://github.com/oracle/oci-python-sdk/tree/master/examples/showoci" TargetMode="External"/><Relationship Id="rId12" Type="http://schemas.openxmlformats.org/officeDocument/2006/relationships/hyperlink" Target="https://github.com/OracleForResearch/Technology-How-Tos/blob/main/OCI-CLI.md" TargetMode="External"/><Relationship Id="rId17" Type="http://schemas.openxmlformats.org/officeDocument/2006/relationships/hyperlink" Target="https://blogs.oracle.com/developers/get-going-quickly-with-command-line-interface-for-oracle-cloud-infrastructure-using-docker-container" TargetMode="External"/><Relationship Id="rId2" Type="http://schemas.openxmlformats.org/officeDocument/2006/relationships/notesSlide" Target="../notesSlides/notesSlide6.xml"/><Relationship Id="rId16" Type="http://schemas.openxmlformats.org/officeDocument/2006/relationships/hyperlink" Target="https://blogs.oracle.com/cloudnative/scheduling-oci-cli-commands-to-run-via-a-kubernetes-cronjob" TargetMode="External"/><Relationship Id="rId20" Type="http://schemas.openxmlformats.org/officeDocument/2006/relationships/hyperlink" Target="https://blogs.oracle.com/wim/new-packages-added-to-oracle-linux-oci-sdkcli,-more-epel-packages,-glusterfs-server,-terraform," TargetMode="External"/><Relationship Id="rId1" Type="http://schemas.openxmlformats.org/officeDocument/2006/relationships/slideLayout" Target="../slideLayouts/slideLayout3.xml"/><Relationship Id="rId6" Type="http://schemas.openxmlformats.org/officeDocument/2006/relationships/hyperlink" Target="https://www.oc-blog.com/oci-scripts-and-example-code/" TargetMode="External"/><Relationship Id="rId11" Type="http://schemas.openxmlformats.org/officeDocument/2006/relationships/hyperlink" Target="https://github.com/sinanpetrustoma/autostopping" TargetMode="External"/><Relationship Id="rId5" Type="http://schemas.openxmlformats.org/officeDocument/2006/relationships/hyperlink" Target="https://support.oracle.com/epmos/faces/DocumentDisplay?_afrLoop=210726212199712&amp;parent=EXTERNAL_SEARCH&amp;sourceId=BULLETIN&amp;id=2432759.1&amp;_afrWindowMode=0&amp;_adf.ctrl-state=z1syd1md1_4" TargetMode="External"/><Relationship Id="rId15" Type="http://schemas.openxmlformats.org/officeDocument/2006/relationships/hyperlink" Target="https://blogs.oracle.com/linux/easy-provisioning-of-cloud-instances-on-oracle-cloud-infrastructure-with-the-oci-cli" TargetMode="External"/><Relationship Id="rId10" Type="http://schemas.openxmlformats.org/officeDocument/2006/relationships/hyperlink" Target="https://github.com/oracle/oci-grafana-plugin" TargetMode="External"/><Relationship Id="rId19" Type="http://schemas.openxmlformats.org/officeDocument/2006/relationships/hyperlink" Target="https://blogs.oracle.com/developers/adventures-in-cicd-4-deploying-a-microservice-to-the-oracle-cloud-with-github-actions-oci-cli-edition" TargetMode="External"/><Relationship Id="rId4" Type="http://schemas.openxmlformats.org/officeDocument/2006/relationships/hyperlink" Target="https://docs.cloud.oracle.com/en-us/iaas/Content/API/Concepts/cliconcepts.htm" TargetMode="External"/><Relationship Id="rId9" Type="http://schemas.openxmlformats.org/officeDocument/2006/relationships/hyperlink" Target="https://github.com/bridgem/oracle-cloud" TargetMode="External"/><Relationship Id="rId14" Type="http://schemas.openxmlformats.org/officeDocument/2006/relationships/hyperlink" Target="https://blogs.oracle.com/dataintegration/introduction-to-cli,-api-for-oracle-cloud-infrastructure-oci-data-integration" TargetMode="External"/><Relationship Id="rId22" Type="http://schemas.openxmlformats.org/officeDocument/2006/relationships/hyperlink" Target="https://blogs.oracle.com/cloud-infrastructure/use-the-cli-with-restricted-object-storage-bucke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2ADAFE0-1CAA-FF4B-919A-892DD0DF9C59}"/>
              </a:ext>
            </a:extLst>
          </p:cNvPr>
          <p:cNvSpPr txBox="1"/>
          <p:nvPr/>
        </p:nvSpPr>
        <p:spPr>
          <a:xfrm>
            <a:off x="2108201" y="5283481"/>
            <a:ext cx="9185875" cy="923330"/>
          </a:xfrm>
          <a:prstGeom prst="rect">
            <a:avLst/>
          </a:prstGeom>
          <a:noFill/>
        </p:spPr>
        <p:txBody>
          <a:bodyPr wrap="square" rtlCol="0">
            <a:spAutoFit/>
          </a:bodyPr>
          <a:lstStyle/>
          <a:p>
            <a:r>
              <a:rPr lang="en-US" b="1" dirty="0" err="1">
                <a:solidFill>
                  <a:schemeClr val="bg1"/>
                </a:solidFill>
              </a:rPr>
              <a:t>Rajib</a:t>
            </a:r>
            <a:r>
              <a:rPr lang="en-US" b="1" dirty="0">
                <a:solidFill>
                  <a:schemeClr val="bg1"/>
                </a:solidFill>
              </a:rPr>
              <a:t> Ghosh</a:t>
            </a:r>
          </a:p>
          <a:p>
            <a:r>
              <a:rPr lang="en-US" dirty="0">
                <a:solidFill>
                  <a:schemeClr val="bg1"/>
                </a:solidFill>
              </a:rPr>
              <a:t>Global Solutions Architect</a:t>
            </a:r>
          </a:p>
          <a:p>
            <a:r>
              <a:rPr lang="en-US" dirty="0">
                <a:solidFill>
                  <a:schemeClr val="bg1"/>
                </a:solidFill>
              </a:rPr>
              <a:t>Oracle for Research</a:t>
            </a:r>
          </a:p>
        </p:txBody>
      </p:sp>
      <p:sp>
        <p:nvSpPr>
          <p:cNvPr id="8" name="Title 1">
            <a:extLst>
              <a:ext uri="{FF2B5EF4-FFF2-40B4-BE49-F238E27FC236}">
                <a16:creationId xmlns:a16="http://schemas.microsoft.com/office/drawing/2014/main" xmlns="" id="{04761533-698B-DC4C-AA2F-48DAC0505FE0}"/>
              </a:ext>
            </a:extLst>
          </p:cNvPr>
          <p:cNvSpPr txBox="1">
            <a:spLocks/>
          </p:cNvSpPr>
          <p:nvPr/>
        </p:nvSpPr>
        <p:spPr>
          <a:xfrm>
            <a:off x="2204431" y="2289707"/>
            <a:ext cx="8793083" cy="777380"/>
          </a:xfrm>
          <a:prstGeom prst="rect">
            <a:avLst/>
          </a:prstGeom>
          <a:noFill/>
        </p:spPr>
        <p:txBody>
          <a:bodyPr vert="horz" lIns="0" tIns="45720" rIns="0" bIns="45720" rtlCol="0" anchor="b">
            <a:noAutofit/>
          </a:bodyPr>
          <a:lstStyle>
            <a:lvl1pPr algn="l" defTabSz="914400" rtl="0" eaLnBrk="1" latinLnBrk="0" hangingPunct="1">
              <a:lnSpc>
                <a:spcPct val="90000"/>
              </a:lnSpc>
              <a:spcBef>
                <a:spcPct val="0"/>
              </a:spcBef>
              <a:buNone/>
              <a:defRPr lang="en-US" sz="1600" kern="1200">
                <a:solidFill>
                  <a:schemeClr val="bg1"/>
                </a:solidFill>
                <a:latin typeface="Oracle Sans Extra Bold" panose="020B0803020204020204" pitchFamily="34" charset="0"/>
                <a:ea typeface="+mn-ea"/>
                <a:cs typeface="Oracle Sans Extra Bold" panose="020B0803020204020204" pitchFamily="34" charset="0"/>
              </a:defRPr>
            </a:lvl1pPr>
          </a:lstStyle>
          <a:p>
            <a:pPr>
              <a:lnSpc>
                <a:spcPts val="4600"/>
              </a:lnSpc>
              <a:spcAft>
                <a:spcPts val="1200"/>
              </a:spcAft>
            </a:pPr>
            <a:r>
              <a:rPr lang="en-US" sz="2600" dirty="0">
                <a:solidFill>
                  <a:prstClr val="white"/>
                </a:solidFill>
                <a:latin typeface="Oracle Sans Light" panose="020B0403020204020204" pitchFamily="34" charset="0"/>
                <a:ea typeface="+mj-ea"/>
                <a:cs typeface="Oracle Sans Light" panose="020B0403020204020204" pitchFamily="34" charset="0"/>
              </a:rPr>
              <a:t>TECH TALK: </a:t>
            </a:r>
          </a:p>
          <a:p>
            <a:pPr>
              <a:lnSpc>
                <a:spcPct val="100000"/>
              </a:lnSpc>
            </a:pPr>
            <a:r>
              <a:rPr lang="en-US" sz="3200" dirty="0" smtClean="0">
                <a:solidFill>
                  <a:prstClr val="white"/>
                </a:solidFill>
                <a:latin typeface="Georgia" panose="02040502050405020303" pitchFamily="18" charset="0"/>
                <a:ea typeface="+mj-ea"/>
                <a:cs typeface="Oracle Sans" panose="020B0503020204020204" pitchFamily="34" charset="0"/>
              </a:rPr>
              <a:t>OCI Command line Interface for Researchers</a:t>
            </a:r>
            <a:endParaRPr lang="en-US" sz="3200" dirty="0">
              <a:solidFill>
                <a:prstClr val="white"/>
              </a:solidFill>
              <a:latin typeface="Georgia" panose="02040502050405020303" pitchFamily="18" charset="0"/>
              <a:ea typeface="+mj-ea"/>
              <a:cs typeface="Oracle Sans" panose="020B0503020204020204" pitchFamily="34" charset="0"/>
            </a:endParaRPr>
          </a:p>
        </p:txBody>
      </p:sp>
      <p:sp>
        <p:nvSpPr>
          <p:cNvPr id="9" name="TextBox 8">
            <a:extLst>
              <a:ext uri="{FF2B5EF4-FFF2-40B4-BE49-F238E27FC236}">
                <a16:creationId xmlns:a16="http://schemas.microsoft.com/office/drawing/2014/main" xmlns="" id="{7A3FE5A4-DE9A-F443-A167-ED190C82D950}"/>
              </a:ext>
            </a:extLst>
          </p:cNvPr>
          <p:cNvSpPr txBox="1"/>
          <p:nvPr/>
        </p:nvSpPr>
        <p:spPr>
          <a:xfrm>
            <a:off x="2204431" y="3744398"/>
            <a:ext cx="4427220" cy="861774"/>
          </a:xfrm>
          <a:prstGeom prst="rect">
            <a:avLst/>
          </a:prstGeom>
          <a:noFill/>
        </p:spPr>
        <p:txBody>
          <a:bodyPr wrap="square" lIns="0" tIns="0" rIns="0" bIns="0" rtlCol="0">
            <a:spAutoFit/>
          </a:bodyPr>
          <a:lstStyle/>
          <a:p>
            <a:r>
              <a:rPr lang="en-US" sz="2800" dirty="0">
                <a:solidFill>
                  <a:schemeClr val="bg1"/>
                </a:solidFill>
                <a:latin typeface="Oracle Sans Light" panose="020B0403020204020204" pitchFamily="34" charset="0"/>
                <a:cs typeface="Oracle Sans Light" panose="020B0403020204020204" pitchFamily="34" charset="0"/>
              </a:rPr>
              <a:t>Friday, </a:t>
            </a:r>
            <a:r>
              <a:rPr lang="en-US" sz="2800" dirty="0" smtClean="0">
                <a:solidFill>
                  <a:schemeClr val="bg1"/>
                </a:solidFill>
                <a:latin typeface="Oracle Sans Light" panose="020B0403020204020204" pitchFamily="34" charset="0"/>
                <a:cs typeface="Oracle Sans Light" panose="020B0403020204020204" pitchFamily="34" charset="0"/>
              </a:rPr>
              <a:t>November </a:t>
            </a:r>
            <a:r>
              <a:rPr lang="en-US" sz="2800" dirty="0">
                <a:solidFill>
                  <a:schemeClr val="bg1"/>
                </a:solidFill>
                <a:latin typeface="Oracle Sans Light" panose="020B0403020204020204" pitchFamily="34" charset="0"/>
                <a:cs typeface="Oracle Sans Light" panose="020B0403020204020204" pitchFamily="34" charset="0"/>
              </a:rPr>
              <a:t>1</a:t>
            </a:r>
            <a:r>
              <a:rPr lang="en-US" sz="2800" dirty="0" smtClean="0">
                <a:solidFill>
                  <a:schemeClr val="bg1"/>
                </a:solidFill>
                <a:latin typeface="Oracle Sans Light" panose="020B0403020204020204" pitchFamily="34" charset="0"/>
                <a:cs typeface="Oracle Sans Light" panose="020B0403020204020204" pitchFamily="34" charset="0"/>
              </a:rPr>
              <a:t>3, </a:t>
            </a:r>
            <a:r>
              <a:rPr lang="en-US" sz="2800" dirty="0">
                <a:solidFill>
                  <a:schemeClr val="bg1"/>
                </a:solidFill>
                <a:latin typeface="Oracle Sans Light" panose="020B0403020204020204" pitchFamily="34" charset="0"/>
                <a:cs typeface="Oracle Sans Light" panose="020B0403020204020204" pitchFamily="34" charset="0"/>
              </a:rPr>
              <a:t>2020</a:t>
            </a:r>
          </a:p>
          <a:p>
            <a:r>
              <a:rPr lang="en-US" sz="2800" dirty="0">
                <a:solidFill>
                  <a:schemeClr val="bg1"/>
                </a:solidFill>
                <a:latin typeface="Oracle Sans Light" panose="020B0403020204020204" pitchFamily="34" charset="0"/>
                <a:cs typeface="Oracle Sans Light" panose="020B0403020204020204" pitchFamily="34" charset="0"/>
              </a:rPr>
              <a:t>10:300 AM US EDT </a:t>
            </a:r>
          </a:p>
        </p:txBody>
      </p:sp>
      <p:pic>
        <p:nvPicPr>
          <p:cNvPr id="5" name="Picture 4">
            <a:extLst>
              <a:ext uri="{FF2B5EF4-FFF2-40B4-BE49-F238E27FC236}">
                <a16:creationId xmlns:a16="http://schemas.microsoft.com/office/drawing/2014/main" xmlns="" id="{10843A28-72DE-4D4A-A9CB-CC49D63AD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30" y="495300"/>
            <a:ext cx="1714225" cy="519462"/>
          </a:xfrm>
          <a:prstGeom prst="rect">
            <a:avLst/>
          </a:prstGeom>
        </p:spPr>
      </p:pic>
      <p:sp>
        <p:nvSpPr>
          <p:cNvPr id="13" name="Rectangle 12">
            <a:extLst>
              <a:ext uri="{FF2B5EF4-FFF2-40B4-BE49-F238E27FC236}">
                <a16:creationId xmlns:a16="http://schemas.microsoft.com/office/drawing/2014/main" xmlns="" id="{0E8E37B4-B4ED-434B-A3F5-231EADD1C3A8}"/>
              </a:ext>
            </a:extLst>
          </p:cNvPr>
          <p:cNvSpPr/>
          <p:nvPr/>
        </p:nvSpPr>
        <p:spPr>
          <a:xfrm>
            <a:off x="9266663" y="297830"/>
            <a:ext cx="2732049" cy="1185281"/>
          </a:xfrm>
          <a:prstGeom prst="rect">
            <a:avLst/>
          </a:prstGeom>
          <a:solidFill>
            <a:srgbClr val="2C5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292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04761533-698B-DC4C-AA2F-48DAC0505FE0}"/>
              </a:ext>
            </a:extLst>
          </p:cNvPr>
          <p:cNvSpPr txBox="1">
            <a:spLocks/>
          </p:cNvSpPr>
          <p:nvPr/>
        </p:nvSpPr>
        <p:spPr>
          <a:xfrm>
            <a:off x="2204431" y="2300861"/>
            <a:ext cx="8779520" cy="777380"/>
          </a:xfrm>
          <a:prstGeom prst="rect">
            <a:avLst/>
          </a:prstGeom>
          <a:noFill/>
        </p:spPr>
        <p:txBody>
          <a:bodyPr vert="horz" lIns="0" tIns="45720" rIns="0" bIns="45720" rtlCol="0" anchor="b">
            <a:noAutofit/>
          </a:bodyPr>
          <a:lstStyle>
            <a:lvl1pPr algn="l" defTabSz="914400" rtl="0" eaLnBrk="1" latinLnBrk="0" hangingPunct="1">
              <a:lnSpc>
                <a:spcPct val="90000"/>
              </a:lnSpc>
              <a:spcBef>
                <a:spcPct val="0"/>
              </a:spcBef>
              <a:buNone/>
              <a:defRPr lang="en-US" sz="1600" kern="1200">
                <a:solidFill>
                  <a:schemeClr val="bg1"/>
                </a:solidFill>
                <a:latin typeface="Oracle Sans Extra Bold" panose="020B0803020204020204" pitchFamily="34" charset="0"/>
                <a:ea typeface="+mn-ea"/>
                <a:cs typeface="Oracle Sans Extra Bold" panose="020B0803020204020204" pitchFamily="34" charset="0"/>
              </a:defRPr>
            </a:lvl1pPr>
          </a:lstStyle>
          <a:p>
            <a:pPr>
              <a:lnSpc>
                <a:spcPts val="4600"/>
              </a:lnSpc>
              <a:spcAft>
                <a:spcPts val="1200"/>
              </a:spcAft>
            </a:pPr>
            <a:r>
              <a:rPr lang="en-US" sz="2600" dirty="0">
                <a:solidFill>
                  <a:prstClr val="white"/>
                </a:solidFill>
                <a:latin typeface="Oracle Sans Light" panose="020B0403020204020204" pitchFamily="34" charset="0"/>
                <a:ea typeface="+mj-ea"/>
                <a:cs typeface="Oracle Sans Light" panose="020B0403020204020204" pitchFamily="34" charset="0"/>
              </a:rPr>
              <a:t>TECH TALK: </a:t>
            </a:r>
          </a:p>
          <a:p>
            <a:pPr>
              <a:lnSpc>
                <a:spcPct val="100000"/>
              </a:lnSpc>
            </a:pPr>
            <a:r>
              <a:rPr lang="en-US" sz="3200" dirty="0" smtClean="0">
                <a:solidFill>
                  <a:prstClr val="white"/>
                </a:solidFill>
                <a:latin typeface="Georgia" panose="02040502050405020303" pitchFamily="18" charset="0"/>
                <a:ea typeface="+mj-ea"/>
                <a:cs typeface="Oracle Sans" panose="020B0503020204020204" pitchFamily="34" charset="0"/>
              </a:rPr>
              <a:t>Oracle command line interface for </a:t>
            </a:r>
            <a:r>
              <a:rPr lang="en-US" sz="3200" dirty="0">
                <a:solidFill>
                  <a:prstClr val="white"/>
                </a:solidFill>
                <a:latin typeface="Georgia" panose="02040502050405020303" pitchFamily="18" charset="0"/>
                <a:ea typeface="+mj-ea"/>
                <a:cs typeface="Oracle Sans" panose="020B0503020204020204" pitchFamily="34" charset="0"/>
              </a:rPr>
              <a:t>Researchers</a:t>
            </a:r>
          </a:p>
        </p:txBody>
      </p:sp>
      <p:sp>
        <p:nvSpPr>
          <p:cNvPr id="9" name="TextBox 8">
            <a:extLst>
              <a:ext uri="{FF2B5EF4-FFF2-40B4-BE49-F238E27FC236}">
                <a16:creationId xmlns:a16="http://schemas.microsoft.com/office/drawing/2014/main" xmlns="" id="{7A3FE5A4-DE9A-F443-A167-ED190C82D950}"/>
              </a:ext>
            </a:extLst>
          </p:cNvPr>
          <p:cNvSpPr txBox="1"/>
          <p:nvPr/>
        </p:nvSpPr>
        <p:spPr>
          <a:xfrm>
            <a:off x="2204430" y="4134684"/>
            <a:ext cx="7920877" cy="615553"/>
          </a:xfrm>
          <a:prstGeom prst="rect">
            <a:avLst/>
          </a:prstGeom>
          <a:noFill/>
        </p:spPr>
        <p:txBody>
          <a:bodyPr wrap="square" lIns="0" tIns="0" rIns="0" bIns="0" rtlCol="0">
            <a:spAutoFit/>
          </a:bodyPr>
          <a:lstStyle/>
          <a:p>
            <a:r>
              <a:rPr lang="en-US" sz="4000" dirty="0">
                <a:solidFill>
                  <a:schemeClr val="bg1"/>
                </a:solidFill>
                <a:latin typeface="Oracle Sans Light" panose="020B0403020204020204" pitchFamily="34" charset="0"/>
                <a:cs typeface="Oracle Sans Light" panose="020B0403020204020204" pitchFamily="34" charset="0"/>
              </a:rPr>
              <a:t>Questions, Answers &amp; Discussion</a:t>
            </a:r>
          </a:p>
        </p:txBody>
      </p:sp>
      <p:pic>
        <p:nvPicPr>
          <p:cNvPr id="5" name="Picture 4">
            <a:extLst>
              <a:ext uri="{FF2B5EF4-FFF2-40B4-BE49-F238E27FC236}">
                <a16:creationId xmlns:a16="http://schemas.microsoft.com/office/drawing/2014/main" xmlns="" id="{10843A28-72DE-4D4A-A9CB-CC49D63AD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30" y="495300"/>
            <a:ext cx="1714225" cy="519462"/>
          </a:xfrm>
          <a:prstGeom prst="rect">
            <a:avLst/>
          </a:prstGeom>
        </p:spPr>
      </p:pic>
      <p:sp>
        <p:nvSpPr>
          <p:cNvPr id="13" name="Rectangle 12">
            <a:extLst>
              <a:ext uri="{FF2B5EF4-FFF2-40B4-BE49-F238E27FC236}">
                <a16:creationId xmlns:a16="http://schemas.microsoft.com/office/drawing/2014/main" xmlns="" id="{0E8E37B4-B4ED-434B-A3F5-231EADD1C3A8}"/>
              </a:ext>
            </a:extLst>
          </p:cNvPr>
          <p:cNvSpPr/>
          <p:nvPr/>
        </p:nvSpPr>
        <p:spPr>
          <a:xfrm>
            <a:off x="9266663" y="297830"/>
            <a:ext cx="2732049" cy="1185281"/>
          </a:xfrm>
          <a:prstGeom prst="rect">
            <a:avLst/>
          </a:prstGeom>
          <a:solidFill>
            <a:srgbClr val="2C5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296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04761533-698B-DC4C-AA2F-48DAC0505FE0}"/>
              </a:ext>
            </a:extLst>
          </p:cNvPr>
          <p:cNvSpPr txBox="1">
            <a:spLocks/>
          </p:cNvSpPr>
          <p:nvPr/>
        </p:nvSpPr>
        <p:spPr>
          <a:xfrm>
            <a:off x="2204431" y="1988624"/>
            <a:ext cx="9031980" cy="777380"/>
          </a:xfrm>
          <a:prstGeom prst="rect">
            <a:avLst/>
          </a:prstGeom>
          <a:noFill/>
        </p:spPr>
        <p:txBody>
          <a:bodyPr vert="horz" lIns="0" tIns="45720" rIns="0" bIns="45720" rtlCol="0" anchor="b">
            <a:noAutofit/>
          </a:bodyPr>
          <a:lstStyle>
            <a:lvl1pPr algn="l" defTabSz="914400" rtl="0" eaLnBrk="1" latinLnBrk="0" hangingPunct="1">
              <a:lnSpc>
                <a:spcPct val="90000"/>
              </a:lnSpc>
              <a:spcBef>
                <a:spcPct val="0"/>
              </a:spcBef>
              <a:buNone/>
              <a:defRPr lang="en-US" sz="1600" kern="1200">
                <a:solidFill>
                  <a:schemeClr val="bg1"/>
                </a:solidFill>
                <a:latin typeface="Oracle Sans Extra Bold" panose="020B0803020204020204" pitchFamily="34" charset="0"/>
                <a:ea typeface="+mn-ea"/>
                <a:cs typeface="Oracle Sans Extra Bold" panose="020B0803020204020204" pitchFamily="34" charset="0"/>
              </a:defRPr>
            </a:lvl1pPr>
          </a:lstStyle>
          <a:p>
            <a:pPr>
              <a:lnSpc>
                <a:spcPts val="4600"/>
              </a:lnSpc>
              <a:spcAft>
                <a:spcPts val="1200"/>
              </a:spcAft>
            </a:pPr>
            <a:r>
              <a:rPr lang="en-US" sz="2600" dirty="0">
                <a:solidFill>
                  <a:prstClr val="white"/>
                </a:solidFill>
                <a:latin typeface="Oracle Sans Light" panose="020B0403020204020204" pitchFamily="34" charset="0"/>
                <a:ea typeface="+mj-ea"/>
                <a:cs typeface="Oracle Sans Light" panose="020B0403020204020204" pitchFamily="34" charset="0"/>
              </a:rPr>
              <a:t>TECH TALK: </a:t>
            </a:r>
          </a:p>
          <a:p>
            <a:pPr>
              <a:lnSpc>
                <a:spcPct val="100000"/>
              </a:lnSpc>
            </a:pPr>
            <a:r>
              <a:rPr lang="en-US" sz="3200" dirty="0">
                <a:solidFill>
                  <a:prstClr val="white"/>
                </a:solidFill>
                <a:latin typeface="Georgia" panose="02040502050405020303" pitchFamily="18" charset="0"/>
                <a:ea typeface="+mj-ea"/>
                <a:cs typeface="Oracle Sans" panose="020B0503020204020204" pitchFamily="34" charset="0"/>
              </a:rPr>
              <a:t>Oracle </a:t>
            </a:r>
            <a:r>
              <a:rPr lang="en-US" sz="3200" dirty="0" smtClean="0">
                <a:solidFill>
                  <a:prstClr val="white"/>
                </a:solidFill>
                <a:latin typeface="Georgia" panose="02040502050405020303" pitchFamily="18" charset="0"/>
                <a:ea typeface="+mj-ea"/>
                <a:cs typeface="Oracle Sans" panose="020B0503020204020204" pitchFamily="34" charset="0"/>
              </a:rPr>
              <a:t>Command line interface for </a:t>
            </a:r>
            <a:r>
              <a:rPr lang="en-US" sz="3200" dirty="0">
                <a:solidFill>
                  <a:prstClr val="white"/>
                </a:solidFill>
                <a:latin typeface="Georgia" panose="02040502050405020303" pitchFamily="18" charset="0"/>
                <a:ea typeface="+mj-ea"/>
                <a:cs typeface="Oracle Sans" panose="020B0503020204020204" pitchFamily="34" charset="0"/>
              </a:rPr>
              <a:t>Researchers</a:t>
            </a:r>
          </a:p>
        </p:txBody>
      </p:sp>
      <p:pic>
        <p:nvPicPr>
          <p:cNvPr id="5" name="Picture 4">
            <a:extLst>
              <a:ext uri="{FF2B5EF4-FFF2-40B4-BE49-F238E27FC236}">
                <a16:creationId xmlns:a16="http://schemas.microsoft.com/office/drawing/2014/main" xmlns="" id="{10843A28-72DE-4D4A-A9CB-CC49D63AD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30" y="495300"/>
            <a:ext cx="1714225" cy="519462"/>
          </a:xfrm>
          <a:prstGeom prst="rect">
            <a:avLst/>
          </a:prstGeom>
        </p:spPr>
      </p:pic>
      <p:sp>
        <p:nvSpPr>
          <p:cNvPr id="13" name="Rectangle 12">
            <a:extLst>
              <a:ext uri="{FF2B5EF4-FFF2-40B4-BE49-F238E27FC236}">
                <a16:creationId xmlns:a16="http://schemas.microsoft.com/office/drawing/2014/main" xmlns="" id="{0E8E37B4-B4ED-434B-A3F5-231EADD1C3A8}"/>
              </a:ext>
            </a:extLst>
          </p:cNvPr>
          <p:cNvSpPr/>
          <p:nvPr/>
        </p:nvSpPr>
        <p:spPr>
          <a:xfrm>
            <a:off x="9266663" y="297830"/>
            <a:ext cx="2732049" cy="1185281"/>
          </a:xfrm>
          <a:prstGeom prst="rect">
            <a:avLst/>
          </a:prstGeom>
          <a:solidFill>
            <a:srgbClr val="2C5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5CA20ED6-3E69-AD40-94FD-09E9107F59C8}"/>
              </a:ext>
            </a:extLst>
          </p:cNvPr>
          <p:cNvSpPr txBox="1"/>
          <p:nvPr/>
        </p:nvSpPr>
        <p:spPr>
          <a:xfrm>
            <a:off x="2163345" y="3171404"/>
            <a:ext cx="4482783" cy="892552"/>
          </a:xfrm>
          <a:prstGeom prst="rect">
            <a:avLst/>
          </a:prstGeom>
          <a:noFill/>
        </p:spPr>
        <p:txBody>
          <a:bodyPr wrap="square" rtlCol="0">
            <a:spAutoFit/>
          </a:bodyPr>
          <a:lstStyle/>
          <a:p>
            <a:r>
              <a:rPr lang="en-US" sz="2000" b="1" dirty="0">
                <a:solidFill>
                  <a:schemeClr val="bg1"/>
                </a:solidFill>
              </a:rPr>
              <a:t>Questions? Comments? Feedback?</a:t>
            </a:r>
          </a:p>
          <a:p>
            <a:endParaRPr lang="en-US" sz="1200" b="1" dirty="0">
              <a:solidFill>
                <a:schemeClr val="bg1"/>
              </a:solidFill>
            </a:endParaRPr>
          </a:p>
          <a:p>
            <a:r>
              <a:rPr lang="en-US" sz="2000" b="1" dirty="0">
                <a:solidFill>
                  <a:schemeClr val="bg1"/>
                </a:solidFill>
              </a:rPr>
              <a:t>Contact us!</a:t>
            </a:r>
          </a:p>
        </p:txBody>
      </p:sp>
      <p:sp>
        <p:nvSpPr>
          <p:cNvPr id="7" name="TextBox 6">
            <a:extLst>
              <a:ext uri="{FF2B5EF4-FFF2-40B4-BE49-F238E27FC236}">
                <a16:creationId xmlns:a16="http://schemas.microsoft.com/office/drawing/2014/main" xmlns="" id="{B78EE18A-8494-2848-8161-EFD7DF74C0B3}"/>
              </a:ext>
            </a:extLst>
          </p:cNvPr>
          <p:cNvSpPr txBox="1"/>
          <p:nvPr/>
        </p:nvSpPr>
        <p:spPr>
          <a:xfrm>
            <a:off x="2163345" y="4000880"/>
            <a:ext cx="6211225" cy="1708160"/>
          </a:xfrm>
          <a:prstGeom prst="rect">
            <a:avLst/>
          </a:prstGeom>
          <a:noFill/>
        </p:spPr>
        <p:txBody>
          <a:bodyPr wrap="square" rtlCol="0">
            <a:spAutoFit/>
          </a:bodyPr>
          <a:lstStyle/>
          <a:p>
            <a:endParaRPr lang="en-US" b="1" dirty="0">
              <a:solidFill>
                <a:schemeClr val="bg1"/>
              </a:solidFill>
            </a:endParaRPr>
          </a:p>
          <a:p>
            <a:pPr>
              <a:spcAft>
                <a:spcPts val="600"/>
              </a:spcAft>
            </a:pPr>
            <a:r>
              <a:rPr lang="en-US" b="1" dirty="0">
                <a:solidFill>
                  <a:schemeClr val="bg1"/>
                </a:solidFill>
              </a:rPr>
              <a:t>Website: </a:t>
            </a:r>
            <a:r>
              <a:rPr lang="en-US" dirty="0">
                <a:solidFill>
                  <a:schemeClr val="bg1"/>
                </a:solidFill>
              </a:rPr>
              <a:t>oracle.com/oracle-for-research</a:t>
            </a:r>
            <a:r>
              <a:rPr lang="en-US" dirty="0" smtClean="0">
                <a:solidFill>
                  <a:schemeClr val="bg1"/>
                </a:solidFill>
              </a:rPr>
              <a:t>/</a:t>
            </a:r>
          </a:p>
          <a:p>
            <a:pPr>
              <a:spcAft>
                <a:spcPts val="600"/>
              </a:spcAft>
            </a:pPr>
            <a:r>
              <a:rPr lang="en-US" b="1" dirty="0" err="1" smtClean="0">
                <a:solidFill>
                  <a:schemeClr val="bg1"/>
                </a:solidFill>
              </a:rPr>
              <a:t>Github</a:t>
            </a:r>
            <a:r>
              <a:rPr lang="en-US" b="1" dirty="0" smtClean="0">
                <a:solidFill>
                  <a:schemeClr val="bg1"/>
                </a:solidFill>
              </a:rPr>
              <a:t>: </a:t>
            </a:r>
            <a:r>
              <a:rPr lang="en-US" dirty="0" smtClean="0">
                <a:solidFill>
                  <a:schemeClr val="bg1"/>
                </a:solidFill>
              </a:rPr>
              <a:t>github.com/</a:t>
            </a:r>
            <a:r>
              <a:rPr lang="en-US" dirty="0" err="1" smtClean="0">
                <a:solidFill>
                  <a:schemeClr val="bg1"/>
                </a:solidFill>
              </a:rPr>
              <a:t>OracleforResearch</a:t>
            </a:r>
            <a:endParaRPr lang="en-US" dirty="0">
              <a:solidFill>
                <a:schemeClr val="bg1"/>
              </a:solidFill>
            </a:endParaRPr>
          </a:p>
          <a:p>
            <a:pPr>
              <a:spcAft>
                <a:spcPts val="600"/>
              </a:spcAft>
            </a:pPr>
            <a:r>
              <a:rPr lang="en-US" b="1" dirty="0">
                <a:solidFill>
                  <a:schemeClr val="bg1"/>
                </a:solidFill>
              </a:rPr>
              <a:t>Twitter: </a:t>
            </a:r>
            <a:r>
              <a:rPr lang="en-US" dirty="0">
                <a:solidFill>
                  <a:schemeClr val="bg1"/>
                </a:solidFill>
              </a:rPr>
              <a:t>@</a:t>
            </a:r>
            <a:r>
              <a:rPr lang="en-US" dirty="0" err="1">
                <a:solidFill>
                  <a:schemeClr val="bg1"/>
                </a:solidFill>
              </a:rPr>
              <a:t>OracleResearch</a:t>
            </a:r>
            <a:endParaRPr lang="en-US" dirty="0">
              <a:solidFill>
                <a:schemeClr val="bg1"/>
              </a:solidFill>
            </a:endParaRPr>
          </a:p>
          <a:p>
            <a:r>
              <a:rPr lang="en-US" b="1" dirty="0">
                <a:solidFill>
                  <a:schemeClr val="bg1"/>
                </a:solidFill>
              </a:rPr>
              <a:t>Email: </a:t>
            </a:r>
            <a:r>
              <a:rPr lang="en-US" dirty="0" err="1">
                <a:solidFill>
                  <a:schemeClr val="bg1"/>
                </a:solidFill>
              </a:rPr>
              <a:t>OracleForResearchTech_ww@oracle.com</a:t>
            </a:r>
            <a:endParaRPr lang="en-US" dirty="0">
              <a:solidFill>
                <a:schemeClr val="bg1"/>
              </a:solidFill>
            </a:endParaRPr>
          </a:p>
        </p:txBody>
      </p:sp>
      <p:sp>
        <p:nvSpPr>
          <p:cNvPr id="10" name="Rectangle 9">
            <a:extLst>
              <a:ext uri="{FF2B5EF4-FFF2-40B4-BE49-F238E27FC236}">
                <a16:creationId xmlns:a16="http://schemas.microsoft.com/office/drawing/2014/main" xmlns="" id="{9372F31D-3EC4-EA45-83A1-BC5A1F2889CE}"/>
              </a:ext>
            </a:extLst>
          </p:cNvPr>
          <p:cNvSpPr/>
          <p:nvPr/>
        </p:nvSpPr>
        <p:spPr>
          <a:xfrm>
            <a:off x="2062975" y="5918135"/>
            <a:ext cx="7883911" cy="682238"/>
          </a:xfrm>
          <a:prstGeom prst="rect">
            <a:avLst/>
          </a:prstGeom>
        </p:spPr>
        <p:txBody>
          <a:bodyPr wrap="square">
            <a:spAutoFit/>
          </a:bodyPr>
          <a:lstStyle/>
          <a:p>
            <a:pPr>
              <a:lnSpc>
                <a:spcPts val="4600"/>
              </a:lnSpc>
              <a:spcAft>
                <a:spcPts val="1200"/>
              </a:spcAft>
            </a:pPr>
            <a:r>
              <a:rPr lang="en-US" sz="2000" i="1" dirty="0">
                <a:solidFill>
                  <a:prstClr val="white"/>
                </a:solidFill>
                <a:latin typeface="Oracle Sans Light" panose="020B0403020204020204" pitchFamily="34" charset="0"/>
                <a:cs typeface="Oracle Sans Light" panose="020B0403020204020204" pitchFamily="34" charset="0"/>
              </a:rPr>
              <a:t>Next Tech Talk: </a:t>
            </a:r>
            <a:r>
              <a:rPr lang="en-US" sz="2000" i="1" dirty="0" smtClean="0">
                <a:solidFill>
                  <a:prstClr val="white"/>
                </a:solidFill>
                <a:latin typeface="Oracle Sans Light" panose="020B0403020204020204" pitchFamily="34" charset="0"/>
                <a:cs typeface="Oracle Sans Light" panose="020B0403020204020204" pitchFamily="34" charset="0"/>
              </a:rPr>
              <a:t>November </a:t>
            </a:r>
            <a:r>
              <a:rPr lang="en-US" sz="2000" i="1" dirty="0">
                <a:solidFill>
                  <a:prstClr val="white"/>
                </a:solidFill>
                <a:latin typeface="Oracle Sans Light" panose="020B0403020204020204" pitchFamily="34" charset="0"/>
                <a:cs typeface="Oracle Sans Light" panose="020B0403020204020204" pitchFamily="34" charset="0"/>
              </a:rPr>
              <a:t>1</a:t>
            </a:r>
            <a:r>
              <a:rPr lang="en-US" sz="2000" i="1" dirty="0" smtClean="0">
                <a:solidFill>
                  <a:prstClr val="white"/>
                </a:solidFill>
                <a:latin typeface="Oracle Sans Light" panose="020B0403020204020204" pitchFamily="34" charset="0"/>
                <a:cs typeface="Oracle Sans Light" panose="020B0403020204020204" pitchFamily="34" charset="0"/>
              </a:rPr>
              <a:t>3</a:t>
            </a:r>
            <a:r>
              <a:rPr lang="en-US" sz="2000" i="1" dirty="0">
                <a:solidFill>
                  <a:prstClr val="white"/>
                </a:solidFill>
                <a:latin typeface="Oracle Sans Light" panose="020B0403020204020204" pitchFamily="34" charset="0"/>
                <a:cs typeface="Oracle Sans Light" panose="020B0403020204020204" pitchFamily="34" charset="0"/>
              </a:rPr>
              <a:t>, 2020, 10:30AM EDT</a:t>
            </a:r>
          </a:p>
        </p:txBody>
      </p:sp>
    </p:spTree>
    <p:extLst>
      <p:ext uri="{BB962C8B-B14F-4D97-AF65-F5344CB8AC3E}">
        <p14:creationId xmlns:p14="http://schemas.microsoft.com/office/powerpoint/2010/main" val="36717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68F2AAA1-EC00-B744-AF90-E0F6C0834E34}"/>
              </a:ext>
            </a:extLst>
          </p:cNvPr>
          <p:cNvSpPr>
            <a:spLocks noGrp="1"/>
          </p:cNvSpPr>
          <p:nvPr>
            <p:ph type="ftr" sz="quarter" idx="3"/>
          </p:nvPr>
        </p:nvSpPr>
        <p:spPr>
          <a:xfrm>
            <a:off x="2697915" y="6423978"/>
            <a:ext cx="6457235" cy="365125"/>
          </a:xfrm>
        </p:spPr>
        <p:txBody>
          <a:bodyPr/>
          <a:lstStyle/>
          <a:p>
            <a:r>
              <a:rPr lang="en-US" dirty="0"/>
              <a:t>Copyright © 2020, Oracle and/or its affiliates  |  Confidential: Internal/Restricted/Highly Restricted</a:t>
            </a:r>
          </a:p>
        </p:txBody>
      </p:sp>
      <p:sp>
        <p:nvSpPr>
          <p:cNvPr id="9" name="Rectangle 8">
            <a:extLst>
              <a:ext uri="{FF2B5EF4-FFF2-40B4-BE49-F238E27FC236}">
                <a16:creationId xmlns:a16="http://schemas.microsoft.com/office/drawing/2014/main" xmlns="" id="{1FDE377C-106C-EA40-AB83-40111CA8F85E}"/>
              </a:ext>
            </a:extLst>
          </p:cNvPr>
          <p:cNvSpPr/>
          <p:nvPr/>
        </p:nvSpPr>
        <p:spPr>
          <a:xfrm>
            <a:off x="2196790" y="1492257"/>
            <a:ext cx="7883911" cy="642035"/>
          </a:xfrm>
          <a:prstGeom prst="rect">
            <a:avLst/>
          </a:prstGeom>
        </p:spPr>
        <p:txBody>
          <a:bodyPr wrap="square">
            <a:spAutoFit/>
          </a:bodyPr>
          <a:lstStyle/>
          <a:p>
            <a:pPr>
              <a:lnSpc>
                <a:spcPts val="4600"/>
              </a:lnSpc>
              <a:spcAft>
                <a:spcPts val="1200"/>
              </a:spcAft>
            </a:pPr>
            <a:r>
              <a:rPr lang="en-US" sz="2600" dirty="0">
                <a:solidFill>
                  <a:prstClr val="white"/>
                </a:solidFill>
                <a:latin typeface="Oracle Sans Light" panose="020B0403020204020204" pitchFamily="34" charset="0"/>
                <a:cs typeface="Oracle Sans Light" panose="020B0403020204020204" pitchFamily="34" charset="0"/>
              </a:rPr>
              <a:t>TECH TALK HOUSEKEEPING</a:t>
            </a:r>
          </a:p>
        </p:txBody>
      </p:sp>
      <p:sp>
        <p:nvSpPr>
          <p:cNvPr id="13" name="Title 1">
            <a:extLst>
              <a:ext uri="{FF2B5EF4-FFF2-40B4-BE49-F238E27FC236}">
                <a16:creationId xmlns:a16="http://schemas.microsoft.com/office/drawing/2014/main" xmlns="" id="{81E40DFC-078D-F846-84E6-8F9F9B51A9DF}"/>
              </a:ext>
            </a:extLst>
          </p:cNvPr>
          <p:cNvSpPr txBox="1">
            <a:spLocks/>
          </p:cNvSpPr>
          <p:nvPr/>
        </p:nvSpPr>
        <p:spPr>
          <a:xfrm>
            <a:off x="2111298" y="1640111"/>
            <a:ext cx="9519423" cy="2237694"/>
          </a:xfrm>
          <a:prstGeom prst="rect">
            <a:avLst/>
          </a:prstGeom>
          <a:noFill/>
        </p:spPr>
        <p:txBody>
          <a:bodyPr vert="horz" lIns="0" tIns="45720" rIns="0" bIns="45720" rtlCol="0" anchor="t">
            <a:noAutofit/>
          </a:bodyPr>
          <a:lstStyle>
            <a:lvl1pPr algn="l" defTabSz="914400" rtl="0" eaLnBrk="1" latinLnBrk="0" hangingPunct="1">
              <a:lnSpc>
                <a:spcPct val="90000"/>
              </a:lnSpc>
              <a:spcBef>
                <a:spcPct val="0"/>
              </a:spcBef>
              <a:buNone/>
              <a:defRPr lang="en-US" sz="1600" kern="1200">
                <a:solidFill>
                  <a:schemeClr val="bg1"/>
                </a:solidFill>
                <a:latin typeface="Oracle Sans Extra Bold" panose="020B0803020204020204" pitchFamily="34" charset="0"/>
                <a:ea typeface="+mn-ea"/>
                <a:cs typeface="Oracle Sans Extra Bold" panose="020B0803020204020204" pitchFamily="34" charset="0"/>
              </a:defRPr>
            </a:lvl1pPr>
          </a:lstStyle>
          <a:p>
            <a:pPr algn="ctr">
              <a:lnSpc>
                <a:spcPct val="100000"/>
              </a:lnSpc>
            </a:pPr>
            <a:endParaRPr lang="en-US" sz="2400" u="sng" dirty="0">
              <a:solidFill>
                <a:prstClr val="white"/>
              </a:solidFill>
              <a:latin typeface="+mn-lt"/>
              <a:ea typeface="+mj-ea"/>
              <a:cs typeface="Oracle Sans" panose="020B0503020204020204" pitchFamily="34" charset="0"/>
            </a:endParaRPr>
          </a:p>
          <a:p>
            <a:pPr algn="ctr">
              <a:lnSpc>
                <a:spcPct val="100000"/>
              </a:lnSpc>
            </a:pPr>
            <a:endParaRPr lang="en-US" sz="2000" dirty="0">
              <a:solidFill>
                <a:prstClr val="white"/>
              </a:solidFill>
              <a:latin typeface="+mn-lt"/>
              <a:ea typeface="+mj-ea"/>
              <a:cs typeface="Oracle Sans" panose="020B0503020204020204" pitchFamily="34" charset="0"/>
            </a:endParaRPr>
          </a:p>
          <a:p>
            <a:pPr marL="285750" indent="-285750">
              <a:lnSpc>
                <a:spcPct val="100000"/>
              </a:lnSpc>
              <a:spcAft>
                <a:spcPts val="1800"/>
              </a:spcAft>
              <a:buFont typeface="Arial" panose="020B0604020202020204" pitchFamily="34" charset="0"/>
              <a:buChar char="•"/>
            </a:pPr>
            <a:r>
              <a:rPr lang="en-US" dirty="0">
                <a:solidFill>
                  <a:prstClr val="white"/>
                </a:solidFill>
                <a:latin typeface="+mn-lt"/>
                <a:ea typeface="+mj-ea"/>
                <a:cs typeface="Oracle Sans" panose="020B0503020204020204" pitchFamily="34" charset="0"/>
              </a:rPr>
              <a:t>Today’s webinar is being recorded. We will share the link to the recording with you via email after the event. The recording will also be made available to the Oracle for Research community. </a:t>
            </a:r>
          </a:p>
          <a:p>
            <a:pPr marL="285750" indent="-285750">
              <a:lnSpc>
                <a:spcPct val="100000"/>
              </a:lnSpc>
              <a:spcAft>
                <a:spcPts val="1800"/>
              </a:spcAft>
              <a:buFont typeface="Arial" panose="020B0604020202020204" pitchFamily="34" charset="0"/>
              <a:buChar char="•"/>
            </a:pPr>
            <a:r>
              <a:rPr lang="en-US" dirty="0">
                <a:solidFill>
                  <a:prstClr val="white"/>
                </a:solidFill>
                <a:latin typeface="+mn-lt"/>
                <a:ea typeface="+mj-ea"/>
                <a:cs typeface="Oracle Sans" panose="020B0503020204020204" pitchFamily="34" charset="0"/>
              </a:rPr>
              <a:t>We invite your comments and questions, both about the tech topic being discussed and about the series more generally. Questions may be submitted using the Q&amp;A box on your screen or you may ask questions directly using your microphone. When not asking a question, please mute your microphone.</a:t>
            </a:r>
          </a:p>
          <a:p>
            <a:pPr marL="285750" indent="-285750">
              <a:lnSpc>
                <a:spcPct val="100000"/>
              </a:lnSpc>
              <a:spcAft>
                <a:spcPts val="1800"/>
              </a:spcAft>
              <a:buFont typeface="Arial" panose="020B0604020202020204" pitchFamily="34" charset="0"/>
              <a:buChar char="•"/>
            </a:pPr>
            <a:r>
              <a:rPr lang="en-US" dirty="0">
                <a:solidFill>
                  <a:prstClr val="white"/>
                </a:solidFill>
                <a:latin typeface="+mn-lt"/>
                <a:ea typeface="+mj-ea"/>
                <a:cs typeface="Oracle Sans" panose="020B0503020204020204" pitchFamily="34" charset="0"/>
              </a:rPr>
              <a:t>Questions may be asked during the presentation and we will also have a Q &amp; A time at the end of the presentation when you can ask questions directly and engage in discussion.</a:t>
            </a:r>
          </a:p>
          <a:p>
            <a:pPr marL="285750" indent="-285750">
              <a:lnSpc>
                <a:spcPct val="100000"/>
              </a:lnSpc>
              <a:spcAft>
                <a:spcPts val="1200"/>
              </a:spcAft>
              <a:buFont typeface="Arial" panose="020B0604020202020204" pitchFamily="34" charset="0"/>
              <a:buChar char="•"/>
            </a:pPr>
            <a:r>
              <a:rPr lang="en-US" dirty="0">
                <a:solidFill>
                  <a:prstClr val="white"/>
                </a:solidFill>
                <a:latin typeface="+mn-lt"/>
                <a:ea typeface="+mj-ea"/>
                <a:cs typeface="Oracle Sans" panose="020B0503020204020204" pitchFamily="34" charset="0"/>
              </a:rPr>
              <a:t>At Oracle for Research, we believe that research and innovation happen best when a diverse and thoughtful community is free to engage in respectful, compassionate, and open dialog.  To that end, when asking a question or providing feedback, we ask that all participants be respectful, collaborative, and constructive.  </a:t>
            </a:r>
          </a:p>
          <a:p>
            <a:pPr marL="342900" indent="-342900">
              <a:lnSpc>
                <a:spcPct val="100000"/>
              </a:lnSpc>
              <a:spcAft>
                <a:spcPts val="1200"/>
              </a:spcAft>
              <a:buFont typeface="Arial" panose="020B0604020202020204" pitchFamily="34" charset="0"/>
              <a:buChar char="•"/>
            </a:pPr>
            <a:endParaRPr lang="en-US" sz="1800" dirty="0">
              <a:solidFill>
                <a:prstClr val="white"/>
              </a:solidFill>
              <a:latin typeface="+mn-lt"/>
              <a:ea typeface="+mj-ea"/>
              <a:cs typeface="Oracle Sans" panose="020B0503020204020204" pitchFamily="34" charset="0"/>
            </a:endParaRPr>
          </a:p>
        </p:txBody>
      </p:sp>
      <p:pic>
        <p:nvPicPr>
          <p:cNvPr id="5" name="Picture 4">
            <a:extLst>
              <a:ext uri="{FF2B5EF4-FFF2-40B4-BE49-F238E27FC236}">
                <a16:creationId xmlns:a16="http://schemas.microsoft.com/office/drawing/2014/main" xmlns="" id="{79324B54-407F-C746-BCD7-C81CF94FA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30" y="495300"/>
            <a:ext cx="1714225" cy="519462"/>
          </a:xfrm>
          <a:prstGeom prst="rect">
            <a:avLst/>
          </a:prstGeom>
        </p:spPr>
      </p:pic>
      <p:sp>
        <p:nvSpPr>
          <p:cNvPr id="6" name="Rectangle 5">
            <a:extLst>
              <a:ext uri="{FF2B5EF4-FFF2-40B4-BE49-F238E27FC236}">
                <a16:creationId xmlns:a16="http://schemas.microsoft.com/office/drawing/2014/main" xmlns="" id="{1F06EA7C-DDE1-864E-9165-B4694601C946}"/>
              </a:ext>
            </a:extLst>
          </p:cNvPr>
          <p:cNvSpPr/>
          <p:nvPr/>
        </p:nvSpPr>
        <p:spPr>
          <a:xfrm>
            <a:off x="9266663" y="297830"/>
            <a:ext cx="2732049" cy="1185281"/>
          </a:xfrm>
          <a:prstGeom prst="rect">
            <a:avLst/>
          </a:prstGeom>
          <a:solidFill>
            <a:srgbClr val="2C5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16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36"/>
          </p:nvPr>
        </p:nvSpPr>
        <p:spPr/>
        <p:txBody>
          <a:bodyPr/>
          <a:lstStyle/>
          <a:p>
            <a:r>
              <a:rPr lang="en-US" dirty="0"/>
              <a:t> </a:t>
            </a:r>
          </a:p>
        </p:txBody>
      </p:sp>
      <p:sp>
        <p:nvSpPr>
          <p:cNvPr id="6" name="Text Placeholder 5"/>
          <p:cNvSpPr>
            <a:spLocks noGrp="1"/>
          </p:cNvSpPr>
          <p:nvPr>
            <p:ph type="body" sz="quarter" idx="15"/>
          </p:nvPr>
        </p:nvSpPr>
        <p:spPr>
          <a:xfrm>
            <a:off x="762000" y="3936851"/>
            <a:ext cx="5029200" cy="492443"/>
          </a:xfrm>
        </p:spPr>
        <p:txBody>
          <a:bodyPr/>
          <a:lstStyle/>
          <a:p>
            <a:endParaRPr lang="en-US" dirty="0" smtClean="0"/>
          </a:p>
          <a:p>
            <a:r>
              <a:rPr lang="en-US" dirty="0" smtClean="0"/>
              <a:t>OCI Command line interface</a:t>
            </a:r>
          </a:p>
          <a:p>
            <a:endParaRPr lang="en-US" dirty="0"/>
          </a:p>
          <a:p>
            <a:r>
              <a:rPr lang="en-US" sz="1600" dirty="0" smtClean="0"/>
              <a:t>Rajib Ghosh</a:t>
            </a:r>
          </a:p>
          <a:p>
            <a:r>
              <a:rPr lang="en-US" sz="1600" dirty="0" smtClean="0"/>
              <a:t>(Senior solutions architect @ Oracle for Research</a:t>
            </a:r>
            <a:endParaRPr lang="en-US" sz="1600" dirty="0"/>
          </a:p>
        </p:txBody>
      </p:sp>
    </p:spTree>
    <p:extLst>
      <p:ext uri="{BB962C8B-B14F-4D97-AF65-F5344CB8AC3E}">
        <p14:creationId xmlns:p14="http://schemas.microsoft.com/office/powerpoint/2010/main" val="328294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 xmlns:a16="http://schemas.microsoft.com/office/drawing/2014/main" id="{A85048A9-3D14-B945-BA11-ED741A6748C3}"/>
              </a:ext>
            </a:extLst>
          </p:cNvPr>
          <p:cNvSpPr>
            <a:spLocks noGrp="1"/>
          </p:cNvSpPr>
          <p:nvPr>
            <p:ph type="sldNum" sz="quarter" idx="4"/>
          </p:nvPr>
        </p:nvSpPr>
        <p:spPr/>
        <p:txBody>
          <a:bodyPr/>
          <a:lstStyle/>
          <a:p>
            <a:fld id="{345D60D9-5372-5F40-9443-0F9AE5BDC3C8}" type="slidenum">
              <a:rPr lang="en-US" smtClean="0"/>
              <a:pPr/>
              <a:t>4</a:t>
            </a:fld>
            <a:endParaRPr lang="en-US" dirty="0"/>
          </a:p>
        </p:txBody>
      </p:sp>
      <p:sp>
        <p:nvSpPr>
          <p:cNvPr id="9" name="Google Shape;70;p15">
            <a:extLst>
              <a:ext uri="{FF2B5EF4-FFF2-40B4-BE49-F238E27FC236}">
                <a16:creationId xmlns="" xmlns:a16="http://schemas.microsoft.com/office/drawing/2014/main" id="{6E553804-E03E-2E4C-8825-93899756C43A}"/>
              </a:ext>
            </a:extLst>
          </p:cNvPr>
          <p:cNvSpPr/>
          <p:nvPr/>
        </p:nvSpPr>
        <p:spPr>
          <a:xfrm>
            <a:off x="288704" y="2219256"/>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OCI Command line </a:t>
            </a:r>
          </a:p>
          <a:p>
            <a:r>
              <a:rPr lang="en-US" b="1" dirty="0" smtClean="0">
                <a:solidFill>
                  <a:schemeClr val="bg1"/>
                </a:solidFill>
                <a:latin typeface="Calibri Light" panose="020F0302020204030204" pitchFamily="34" charset="0"/>
                <a:cs typeface="Calibri Light" panose="020F0302020204030204" pitchFamily="34" charset="0"/>
                <a:sym typeface="Questrial"/>
              </a:rPr>
              <a:t>Interface (CLI)</a:t>
            </a:r>
          </a:p>
        </p:txBody>
      </p:sp>
      <p:sp>
        <p:nvSpPr>
          <p:cNvPr id="10" name="Google Shape;72;p15">
            <a:extLst>
              <a:ext uri="{FF2B5EF4-FFF2-40B4-BE49-F238E27FC236}">
                <a16:creationId xmlns="" xmlns:a16="http://schemas.microsoft.com/office/drawing/2014/main" id="{F3FC4F15-A9FA-0146-B83D-7497F110DAE5}"/>
              </a:ext>
            </a:extLst>
          </p:cNvPr>
          <p:cNvSpPr/>
          <p:nvPr/>
        </p:nvSpPr>
        <p:spPr>
          <a:xfrm>
            <a:off x="2720051" y="2219256"/>
            <a:ext cx="9039234"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1.</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a:t>
            </a:r>
            <a:r>
              <a:rPr lang="en-US" sz="1400" noProof="0" dirty="0" smtClean="0">
                <a:solidFill>
                  <a:srgbClr val="312D2A"/>
                </a:solidFill>
                <a:latin typeface="Oracle Sans"/>
                <a:ea typeface="Questrial"/>
                <a:cs typeface="Questrial"/>
                <a:sym typeface="Questrial"/>
              </a:rPr>
              <a:t>OCI-CLI Overview</a:t>
            </a:r>
            <a:endPar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a:t>
            </a:r>
            <a:r>
              <a:rPr lang="en-US" sz="1400" dirty="0" smtClean="0">
                <a:solidFill>
                  <a:srgbClr val="312D2A"/>
                </a:solidFill>
                <a:latin typeface="Oracle Sans"/>
                <a:ea typeface="Questrial"/>
                <a:cs typeface="Questrial"/>
                <a:sym typeface="Questrial"/>
              </a:rPr>
              <a:t>Researcher use-cases</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3.</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Resources and guidelines </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11" name="Google Shape;70;p15">
            <a:extLst>
              <a:ext uri="{FF2B5EF4-FFF2-40B4-BE49-F238E27FC236}">
                <a16:creationId xmlns="" xmlns:a16="http://schemas.microsoft.com/office/drawing/2014/main" id="{3EE84173-DDF5-6944-8B2B-612361C3E79F}"/>
              </a:ext>
            </a:extLst>
          </p:cNvPr>
          <p:cNvSpPr/>
          <p:nvPr/>
        </p:nvSpPr>
        <p:spPr>
          <a:xfrm>
            <a:off x="288704" y="3146160"/>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Demo</a:t>
            </a:r>
          </a:p>
        </p:txBody>
      </p:sp>
      <p:sp>
        <p:nvSpPr>
          <p:cNvPr id="12" name="Google Shape;72;p15">
            <a:extLst>
              <a:ext uri="{FF2B5EF4-FFF2-40B4-BE49-F238E27FC236}">
                <a16:creationId xmlns="" xmlns:a16="http://schemas.microsoft.com/office/drawing/2014/main" id="{F486D52D-16D3-4446-9EF4-B7510805AB89}"/>
              </a:ext>
            </a:extLst>
          </p:cNvPr>
          <p:cNvSpPr/>
          <p:nvPr/>
        </p:nvSpPr>
        <p:spPr>
          <a:xfrm>
            <a:off x="2720052" y="3146049"/>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smtClean="0">
                <a:solidFill>
                  <a:srgbClr val="312D2A"/>
                </a:solidFill>
                <a:ea typeface="Questrial"/>
                <a:cs typeface="Questrial"/>
                <a:sym typeface="Questrial"/>
              </a:rPr>
              <a:t>1. Research Gateway Image – includes (OCI-CLI)</a:t>
            </a:r>
          </a:p>
          <a:p>
            <a:pPr>
              <a:lnSpc>
                <a:spcPct val="105000"/>
              </a:lnSpc>
              <a:buSzPts val="900"/>
              <a:defRPr/>
            </a:pPr>
            <a:r>
              <a:rPr lang="en-US" sz="1400" dirty="0" smtClean="0">
                <a:solidFill>
                  <a:srgbClr val="312D2A"/>
                </a:solidFill>
                <a:ea typeface="Questrial"/>
                <a:cs typeface="Questrial"/>
                <a:sym typeface="Questrial"/>
              </a:rPr>
              <a:t>2. </a:t>
            </a:r>
            <a:r>
              <a:rPr lang="en-US" sz="1400" dirty="0" err="1" smtClean="0">
                <a:solidFill>
                  <a:srgbClr val="312D2A"/>
                </a:solidFill>
                <a:ea typeface="Questrial"/>
                <a:cs typeface="Questrial"/>
                <a:sym typeface="Questrial"/>
              </a:rPr>
              <a:t>Github</a:t>
            </a:r>
            <a:r>
              <a:rPr lang="en-US" sz="1400" dirty="0" smtClean="0">
                <a:solidFill>
                  <a:srgbClr val="312D2A"/>
                </a:solidFill>
                <a:ea typeface="Questrial"/>
                <a:cs typeface="Questrial"/>
                <a:sym typeface="Questrial"/>
              </a:rPr>
              <a:t> documentation</a:t>
            </a:r>
          </a:p>
          <a:p>
            <a:pPr>
              <a:lnSpc>
                <a:spcPct val="105000"/>
              </a:lnSpc>
              <a:buSzPts val="900"/>
              <a:defRPr/>
            </a:pPr>
            <a:r>
              <a:rPr lang="en-US" sz="1400" dirty="0" smtClean="0">
                <a:solidFill>
                  <a:srgbClr val="312D2A"/>
                </a:solidFill>
                <a:ea typeface="Questrial"/>
                <a:cs typeface="Questrial"/>
                <a:sym typeface="Questrial"/>
              </a:rPr>
              <a:t>3. </a:t>
            </a:r>
            <a:r>
              <a:rPr lang="en-US" sz="1400" dirty="0" smtClean="0">
                <a:solidFill>
                  <a:srgbClr val="312D2A"/>
                </a:solidFill>
                <a:ea typeface="Questrial"/>
                <a:cs typeface="Questrial"/>
                <a:sym typeface="Questrial"/>
              </a:rPr>
              <a:t>CLI scripts and development workflow for researchers </a:t>
            </a:r>
            <a:endParaRPr lang="en-US" sz="1400" dirty="0">
              <a:solidFill>
                <a:srgbClr val="312D2A"/>
              </a:solidFill>
              <a:ea typeface="Questrial"/>
              <a:cs typeface="Questrial"/>
              <a:sym typeface="Questrial"/>
            </a:endParaRPr>
          </a:p>
        </p:txBody>
      </p:sp>
      <p:sp>
        <p:nvSpPr>
          <p:cNvPr id="15" name="Google Shape;70;p15">
            <a:extLst>
              <a:ext uri="{FF2B5EF4-FFF2-40B4-BE49-F238E27FC236}">
                <a16:creationId xmlns="" xmlns:a16="http://schemas.microsoft.com/office/drawing/2014/main" id="{5259DE74-08F6-7148-A332-3725E50C98E3}"/>
              </a:ext>
            </a:extLst>
          </p:cNvPr>
          <p:cNvSpPr/>
          <p:nvPr/>
        </p:nvSpPr>
        <p:spPr>
          <a:xfrm>
            <a:off x="288704" y="5022169"/>
            <a:ext cx="2431348" cy="787897"/>
          </a:xfrm>
          <a:prstGeom prst="rect">
            <a:avLst/>
          </a:prstGeom>
          <a:solidFill>
            <a:srgbClr val="94AFAF">
              <a:hueOff val="-2094658"/>
              <a:satOff val="24567"/>
              <a:lumOff val="-35685"/>
              <a:alphaOff val="0"/>
            </a:srgbClr>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Recommendations </a:t>
            </a:r>
          </a:p>
          <a:p>
            <a:r>
              <a:rPr lang="en-US" b="1" dirty="0" smtClean="0">
                <a:solidFill>
                  <a:schemeClr val="bg1"/>
                </a:solidFill>
                <a:latin typeface="Calibri Light" panose="020F0302020204030204" pitchFamily="34" charset="0"/>
                <a:cs typeface="Calibri Light" panose="020F0302020204030204" pitchFamily="34" charset="0"/>
                <a:sym typeface="Questrial"/>
              </a:rPr>
              <a:t>and Q </a:t>
            </a:r>
            <a:r>
              <a:rPr lang="en-US" b="1" dirty="0" smtClean="0">
                <a:solidFill>
                  <a:schemeClr val="bg1"/>
                </a:solidFill>
                <a:latin typeface="Calibri Light" panose="020F0302020204030204" pitchFamily="34" charset="0"/>
                <a:cs typeface="Calibri Light" panose="020F0302020204030204" pitchFamily="34" charset="0"/>
                <a:sym typeface="Questrial"/>
              </a:rPr>
              <a:t>&amp; A</a:t>
            </a:r>
            <a:endParaRPr b="1" dirty="0">
              <a:solidFill>
                <a:schemeClr val="bg1"/>
              </a:solidFill>
              <a:latin typeface="Calibri Light" panose="020F0302020204030204" pitchFamily="34" charset="0"/>
              <a:cs typeface="Calibri Light" panose="020F0302020204030204" pitchFamily="34" charset="0"/>
              <a:sym typeface="Questrial"/>
            </a:endParaRPr>
          </a:p>
        </p:txBody>
      </p:sp>
      <p:sp>
        <p:nvSpPr>
          <p:cNvPr id="16" name="Google Shape;72;p15">
            <a:extLst>
              <a:ext uri="{FF2B5EF4-FFF2-40B4-BE49-F238E27FC236}">
                <a16:creationId xmlns="" xmlns:a16="http://schemas.microsoft.com/office/drawing/2014/main" id="{F780DD02-BE0F-1E44-AD81-98E3C1A4CA75}"/>
              </a:ext>
            </a:extLst>
          </p:cNvPr>
          <p:cNvSpPr/>
          <p:nvPr/>
        </p:nvSpPr>
        <p:spPr>
          <a:xfrm>
            <a:off x="2720052" y="5022169"/>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smtClean="0">
                <a:solidFill>
                  <a:srgbClr val="312D2A"/>
                </a:solidFill>
                <a:ea typeface="Questrial"/>
                <a:cs typeface="Questrial"/>
                <a:sym typeface="Questrial"/>
              </a:rPr>
              <a:t>Recommendations</a:t>
            </a:r>
            <a:endParaRPr lang="en-US" sz="1400" dirty="0" smtClean="0">
              <a:solidFill>
                <a:srgbClr val="312D2A"/>
              </a:solidFill>
              <a:ea typeface="Questrial"/>
              <a:cs typeface="Questrial"/>
              <a:sym typeface="Questrial"/>
            </a:endParaRPr>
          </a:p>
          <a:p>
            <a:pPr>
              <a:lnSpc>
                <a:spcPct val="105000"/>
              </a:lnSpc>
              <a:buSzPts val="900"/>
              <a:defRPr/>
            </a:pPr>
            <a:r>
              <a:rPr lang="en-US" sz="1400" dirty="0" smtClean="0">
                <a:solidFill>
                  <a:srgbClr val="312D2A"/>
                </a:solidFill>
                <a:ea typeface="Questrial"/>
                <a:cs typeface="Questrial"/>
                <a:sym typeface="Questrial"/>
              </a:rPr>
              <a:t>Oracle for Research </a:t>
            </a:r>
            <a:r>
              <a:rPr lang="en-US" sz="1400" dirty="0" err="1">
                <a:solidFill>
                  <a:srgbClr val="312D2A"/>
                </a:solidFill>
                <a:ea typeface="Questrial"/>
                <a:cs typeface="Questrial"/>
                <a:sym typeface="Questrial"/>
              </a:rPr>
              <a:t>G</a:t>
            </a:r>
            <a:r>
              <a:rPr lang="en-US" sz="1400" dirty="0" err="1" smtClean="0">
                <a:solidFill>
                  <a:srgbClr val="312D2A"/>
                </a:solidFill>
                <a:ea typeface="Questrial"/>
                <a:cs typeface="Questrial"/>
                <a:sym typeface="Questrial"/>
              </a:rPr>
              <a:t>ithub</a:t>
            </a:r>
            <a:r>
              <a:rPr lang="en-US" sz="1400" dirty="0" smtClean="0">
                <a:solidFill>
                  <a:srgbClr val="312D2A"/>
                </a:solidFill>
                <a:ea typeface="Questrial"/>
                <a:cs typeface="Questrial"/>
                <a:sym typeface="Questrial"/>
              </a:rPr>
              <a:t> collaboration</a:t>
            </a:r>
          </a:p>
        </p:txBody>
      </p:sp>
      <p:sp>
        <p:nvSpPr>
          <p:cNvPr id="17" name="TextBox 16">
            <a:extLst>
              <a:ext uri="{FF2B5EF4-FFF2-40B4-BE49-F238E27FC236}">
                <a16:creationId xmlns="" xmlns:a16="http://schemas.microsoft.com/office/drawing/2014/main" id="{00FABF5B-8DCC-4D38-8123-A80D08EB965B}"/>
              </a:ext>
            </a:extLst>
          </p:cNvPr>
          <p:cNvSpPr txBox="1"/>
          <p:nvPr/>
        </p:nvSpPr>
        <p:spPr>
          <a:xfrm>
            <a:off x="288703" y="358558"/>
            <a:ext cx="4246943"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dirty="0" smtClean="0">
                <a:solidFill>
                  <a:srgbClr val="000000"/>
                </a:solidFill>
                <a:latin typeface="Calibri Light" panose="020F0302020204030204" pitchFamily="34" charset="0"/>
                <a:cs typeface="Calibri Light" panose="020F0302020204030204" pitchFamily="34" charset="0"/>
                <a:sym typeface="Arial"/>
              </a:rPr>
              <a:t>Agenda</a:t>
            </a: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 </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18" name="Google Shape;70;p15">
            <a:extLst>
              <a:ext uri="{FF2B5EF4-FFF2-40B4-BE49-F238E27FC236}">
                <a16:creationId xmlns="" xmlns:a16="http://schemas.microsoft.com/office/drawing/2014/main" id="{2B4AF13A-0EE5-B047-8620-09F337BEA773}"/>
              </a:ext>
            </a:extLst>
          </p:cNvPr>
          <p:cNvSpPr/>
          <p:nvPr/>
        </p:nvSpPr>
        <p:spPr>
          <a:xfrm>
            <a:off x="288704" y="4060273"/>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pPr algn="ctr"/>
            <a:r>
              <a:rPr lang="en-US" b="1" dirty="0" smtClean="0">
                <a:solidFill>
                  <a:schemeClr val="bg1"/>
                </a:solidFill>
                <a:latin typeface="Calibri Light" panose="020F0302020204030204" pitchFamily="34" charset="0"/>
                <a:cs typeface="Calibri Light" panose="020F0302020204030204" pitchFamily="34" charset="0"/>
                <a:sym typeface="Questrial"/>
              </a:rPr>
              <a:t>Researcher presentation</a:t>
            </a:r>
          </a:p>
          <a:p>
            <a:pPr algn="ctr"/>
            <a:r>
              <a:rPr lang="en-US" b="1" dirty="0" smtClean="0">
                <a:solidFill>
                  <a:schemeClr val="bg1"/>
                </a:solidFill>
                <a:latin typeface="Calibri Light" panose="020F0302020204030204" pitchFamily="34" charset="0"/>
                <a:cs typeface="Calibri Light" panose="020F0302020204030204" pitchFamily="34" charset="0"/>
                <a:sym typeface="Questrial"/>
              </a:rPr>
              <a:t>(CCHMC)</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9" name="Google Shape;72;p15">
            <a:extLst>
              <a:ext uri="{FF2B5EF4-FFF2-40B4-BE49-F238E27FC236}">
                <a16:creationId xmlns="" xmlns:a16="http://schemas.microsoft.com/office/drawing/2014/main" id="{7F2BE374-0EF0-6544-9390-8BDFA07ACD31}"/>
              </a:ext>
            </a:extLst>
          </p:cNvPr>
          <p:cNvSpPr/>
          <p:nvPr/>
        </p:nvSpPr>
        <p:spPr>
          <a:xfrm>
            <a:off x="2722988" y="4072057"/>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smtClean="0">
                <a:solidFill>
                  <a:srgbClr val="312D2A"/>
                </a:solidFill>
                <a:ea typeface="Questrial"/>
                <a:cs typeface="Questrial"/>
                <a:sym typeface="Questrial"/>
              </a:rPr>
              <a:t>1. OCI-CLI implementation by a researcher</a:t>
            </a:r>
          </a:p>
          <a:p>
            <a:pPr lvl="0">
              <a:lnSpc>
                <a:spcPct val="105000"/>
              </a:lnSpc>
              <a:buSzPts val="900"/>
              <a:defRPr/>
            </a:pPr>
            <a:r>
              <a:rPr lang="en-US" sz="1400" dirty="0" smtClean="0">
                <a:solidFill>
                  <a:srgbClr val="312D2A"/>
                </a:solidFill>
                <a:ea typeface="Questrial"/>
                <a:cs typeface="Questrial"/>
                <a:sym typeface="Questrial"/>
              </a:rPr>
              <a:t>2. Pre-requisites, OCI-CLI usage on compute, BV attachments </a:t>
            </a:r>
            <a:r>
              <a:rPr lang="en-US" sz="1400" dirty="0" err="1" smtClean="0">
                <a:solidFill>
                  <a:srgbClr val="312D2A"/>
                </a:solidFill>
                <a:ea typeface="Questrial"/>
                <a:cs typeface="Questrial"/>
                <a:sym typeface="Questrial"/>
              </a:rPr>
              <a:t>etc</a:t>
            </a:r>
            <a:endParaRPr lang="en-US" sz="1400" dirty="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2. OCFS2 Implementation </a:t>
            </a:r>
          </a:p>
          <a:p>
            <a:pPr lvl="0">
              <a:lnSpc>
                <a:spcPct val="105000"/>
              </a:lnSpc>
              <a:buSzPts val="900"/>
              <a:defRPr/>
            </a:pPr>
            <a:r>
              <a:rPr lang="en-US" sz="1400" dirty="0" smtClean="0">
                <a:solidFill>
                  <a:srgbClr val="312D2A"/>
                </a:solidFill>
                <a:ea typeface="Questrial"/>
                <a:cs typeface="Questrial"/>
                <a:sym typeface="Questrial"/>
              </a:rPr>
              <a:t>3. Benefits from a researcher perspective. Any other implementation areas</a:t>
            </a:r>
            <a:endParaRPr lang="en-US" sz="1400" dirty="0">
              <a:solidFill>
                <a:srgbClr val="312D2A"/>
              </a:solidFill>
              <a:ea typeface="Questrial"/>
              <a:cs typeface="Questrial"/>
              <a:sym typeface="Questrial"/>
            </a:endParaRPr>
          </a:p>
        </p:txBody>
      </p:sp>
      <p:sp>
        <p:nvSpPr>
          <p:cNvPr id="21" name="Google Shape;70;p15">
            <a:extLst>
              <a:ext uri="{FF2B5EF4-FFF2-40B4-BE49-F238E27FC236}">
                <a16:creationId xmlns="" xmlns:a16="http://schemas.microsoft.com/office/drawing/2014/main" id="{2B4AF13A-0EE5-B047-8620-09F337BEA773}"/>
              </a:ext>
            </a:extLst>
          </p:cNvPr>
          <p:cNvSpPr/>
          <p:nvPr/>
        </p:nvSpPr>
        <p:spPr>
          <a:xfrm>
            <a:off x="288703" y="1266110"/>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Recap and asks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22" name="Google Shape;72;p15">
            <a:extLst>
              <a:ext uri="{FF2B5EF4-FFF2-40B4-BE49-F238E27FC236}">
                <a16:creationId xmlns="" xmlns:a16="http://schemas.microsoft.com/office/drawing/2014/main" id="{7F2BE374-0EF0-6544-9390-8BDFA07ACD31}"/>
              </a:ext>
            </a:extLst>
          </p:cNvPr>
          <p:cNvSpPr/>
          <p:nvPr/>
        </p:nvSpPr>
        <p:spPr>
          <a:xfrm>
            <a:off x="2720051" y="1266055"/>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smtClean="0">
                <a:solidFill>
                  <a:srgbClr val="312D2A"/>
                </a:solidFill>
                <a:ea typeface="Questrial"/>
                <a:cs typeface="Questrial"/>
                <a:sym typeface="Questrial"/>
              </a:rPr>
              <a:t>1. Architectures and automation </a:t>
            </a:r>
          </a:p>
          <a:p>
            <a:pPr lvl="0">
              <a:lnSpc>
                <a:spcPct val="105000"/>
              </a:lnSpc>
              <a:buSzPts val="900"/>
              <a:defRPr/>
            </a:pPr>
            <a:r>
              <a:rPr lang="en-US" sz="1400" dirty="0">
                <a:solidFill>
                  <a:srgbClr val="312D2A"/>
                </a:solidFill>
                <a:ea typeface="Questrial"/>
                <a:cs typeface="Questrial"/>
                <a:sym typeface="Questrial"/>
              </a:rPr>
              <a:t>2</a:t>
            </a:r>
            <a:r>
              <a:rPr lang="en-US" sz="1400" dirty="0" smtClean="0">
                <a:solidFill>
                  <a:srgbClr val="312D2A"/>
                </a:solidFill>
                <a:ea typeface="Questrial"/>
                <a:cs typeface="Questrial"/>
                <a:sym typeface="Questrial"/>
              </a:rPr>
              <a:t>. Oracle for Research sandbox images</a:t>
            </a:r>
          </a:p>
        </p:txBody>
      </p:sp>
    </p:spTree>
    <p:extLst>
      <p:ext uri="{BB962C8B-B14F-4D97-AF65-F5344CB8AC3E}">
        <p14:creationId xmlns:p14="http://schemas.microsoft.com/office/powerpoint/2010/main" val="399231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107">
            <a:extLst>
              <a:ext uri="{FF2B5EF4-FFF2-40B4-BE49-F238E27FC236}">
                <a16:creationId xmlns:a16="http://schemas.microsoft.com/office/drawing/2014/main" xmlns="" id="{00FABF5B-8DCC-4D38-8123-A80D08EB965B}"/>
              </a:ext>
            </a:extLst>
          </p:cNvPr>
          <p:cNvSpPr txBox="1"/>
          <p:nvPr/>
        </p:nvSpPr>
        <p:spPr>
          <a:xfrm>
            <a:off x="1712890" y="319050"/>
            <a:ext cx="8976575"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OCI Standard </a:t>
            </a:r>
            <a:r>
              <a:rPr lang="en-US" sz="3200" kern="0" dirty="0">
                <a:solidFill>
                  <a:srgbClr val="000000"/>
                </a:solidFill>
                <a:latin typeface="Calibri Light" panose="020F0302020204030204" pitchFamily="34" charset="0"/>
                <a:cs typeface="Calibri Light" panose="020F0302020204030204" pitchFamily="34" charset="0"/>
                <a:sym typeface="Arial"/>
              </a:rPr>
              <a:t>c</a:t>
            </a: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luster architecture for Researchers</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pic>
        <p:nvPicPr>
          <p:cNvPr id="2" name="Picture 1"/>
          <p:cNvPicPr>
            <a:picLocks noChangeAspect="1"/>
          </p:cNvPicPr>
          <p:nvPr/>
        </p:nvPicPr>
        <p:blipFill>
          <a:blip r:embed="rId3"/>
          <a:stretch>
            <a:fillRect/>
          </a:stretch>
        </p:blipFill>
        <p:spPr>
          <a:xfrm>
            <a:off x="1862138" y="713677"/>
            <a:ext cx="8319390" cy="6110868"/>
          </a:xfrm>
          <a:prstGeom prst="rect">
            <a:avLst/>
          </a:prstGeom>
        </p:spPr>
      </p:pic>
    </p:spTree>
    <p:extLst>
      <p:ext uri="{BB962C8B-B14F-4D97-AF65-F5344CB8AC3E}">
        <p14:creationId xmlns:p14="http://schemas.microsoft.com/office/powerpoint/2010/main" val="426556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 xmlns:a16="http://schemas.microsoft.com/office/drawing/2014/main" id="{A85048A9-3D14-B945-BA11-ED741A6748C3}"/>
              </a:ext>
            </a:extLst>
          </p:cNvPr>
          <p:cNvSpPr>
            <a:spLocks noGrp="1"/>
          </p:cNvSpPr>
          <p:nvPr>
            <p:ph type="sldNum" sz="quarter" idx="4"/>
          </p:nvPr>
        </p:nvSpPr>
        <p:spPr/>
        <p:txBody>
          <a:bodyPr/>
          <a:lstStyle/>
          <a:p>
            <a:fld id="{345D60D9-5372-5F40-9443-0F9AE5BDC3C8}" type="slidenum">
              <a:rPr lang="en-US" smtClean="0"/>
              <a:pPr/>
              <a:t>6</a:t>
            </a:fld>
            <a:endParaRPr lang="en-US" dirty="0"/>
          </a:p>
        </p:txBody>
      </p:sp>
      <p:sp>
        <p:nvSpPr>
          <p:cNvPr id="9" name="Google Shape;70;p15">
            <a:extLst>
              <a:ext uri="{FF2B5EF4-FFF2-40B4-BE49-F238E27FC236}">
                <a16:creationId xmlns="" xmlns:a16="http://schemas.microsoft.com/office/drawing/2014/main" id="{6E553804-E03E-2E4C-8825-93899756C43A}"/>
              </a:ext>
            </a:extLst>
          </p:cNvPr>
          <p:cNvSpPr/>
          <p:nvPr/>
        </p:nvSpPr>
        <p:spPr>
          <a:xfrm>
            <a:off x="288704" y="1906213"/>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Research Gateway</a:t>
            </a:r>
          </a:p>
        </p:txBody>
      </p:sp>
      <p:sp>
        <p:nvSpPr>
          <p:cNvPr id="10" name="Google Shape;72;p15">
            <a:extLst>
              <a:ext uri="{FF2B5EF4-FFF2-40B4-BE49-F238E27FC236}">
                <a16:creationId xmlns="" xmlns:a16="http://schemas.microsoft.com/office/drawing/2014/main" id="{F3FC4F15-A9FA-0146-B83D-7497F110DAE5}"/>
              </a:ext>
            </a:extLst>
          </p:cNvPr>
          <p:cNvSpPr/>
          <p:nvPr/>
        </p:nvSpPr>
        <p:spPr>
          <a:xfrm>
            <a:off x="2720051" y="1906213"/>
            <a:ext cx="9039234"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1.</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a:t>
            </a:r>
            <a:r>
              <a:rPr lang="en-US" sz="1400" dirty="0" smtClean="0">
                <a:solidFill>
                  <a:srgbClr val="312D2A"/>
                </a:solidFill>
                <a:latin typeface="Oracle Sans"/>
                <a:ea typeface="Questrial"/>
                <a:cs typeface="Questrial"/>
                <a:sym typeface="Questrial"/>
              </a:rPr>
              <a:t>An Oracle Linux image with OCI-CLI installed</a:t>
            </a:r>
            <a:endPar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a:t>
            </a:r>
            <a:r>
              <a:rPr lang="en-US" sz="1400" noProof="0" dirty="0" smtClean="0">
                <a:solidFill>
                  <a:srgbClr val="312D2A"/>
                </a:solidFill>
                <a:latin typeface="Oracle Sans"/>
                <a:ea typeface="Questrial"/>
                <a:cs typeface="Questrial"/>
                <a:sym typeface="Questrial"/>
              </a:rPr>
              <a:t>Available as a custom image from Oracle for Research (</a:t>
            </a:r>
            <a:r>
              <a:rPr lang="en-US" sz="1400" noProof="0" dirty="0" err="1" smtClean="0">
                <a:solidFill>
                  <a:srgbClr val="312D2A"/>
                </a:solidFill>
                <a:latin typeface="Oracle Sans"/>
                <a:ea typeface="Questrial"/>
                <a:cs typeface="Questrial"/>
                <a:sym typeface="Questrial"/>
              </a:rPr>
              <a:t>github</a:t>
            </a:r>
            <a:r>
              <a:rPr lang="en-US" sz="1400" noProof="0" dirty="0" smtClean="0">
                <a:solidFill>
                  <a:srgbClr val="312D2A"/>
                </a:solidFill>
                <a:latin typeface="Oracle Sans"/>
                <a:ea typeface="Questrial"/>
                <a:cs typeface="Questrial"/>
                <a:sym typeface="Questrial"/>
              </a:rPr>
              <a:t> link)</a:t>
            </a:r>
            <a:endParaRPr lang="en-US" sz="1400" dirty="0" smtClean="0">
              <a:solidFill>
                <a:srgbClr val="312D2A"/>
              </a:solidFill>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3.</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a:t>
            </a:r>
            <a:r>
              <a:rPr lang="en-US" sz="1400" dirty="0" smtClean="0">
                <a:solidFill>
                  <a:srgbClr val="312D2A"/>
                </a:solidFill>
                <a:latin typeface="Oracle Sans"/>
                <a:ea typeface="Questrial"/>
                <a:cs typeface="Questrial"/>
                <a:sym typeface="Questrial"/>
              </a:rPr>
              <a:t>Implement in a public subnet VM / standard architecture</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17" name="TextBox 16">
            <a:extLst>
              <a:ext uri="{FF2B5EF4-FFF2-40B4-BE49-F238E27FC236}">
                <a16:creationId xmlns="" xmlns:a16="http://schemas.microsoft.com/office/drawing/2014/main" id="{00FABF5B-8DCC-4D38-8123-A80D08EB965B}"/>
              </a:ext>
            </a:extLst>
          </p:cNvPr>
          <p:cNvSpPr txBox="1"/>
          <p:nvPr/>
        </p:nvSpPr>
        <p:spPr>
          <a:xfrm>
            <a:off x="288703" y="358558"/>
            <a:ext cx="6342756"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OCI-CLI and Research Gateway Image  </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21" name="Google Shape;70;p15">
            <a:extLst>
              <a:ext uri="{FF2B5EF4-FFF2-40B4-BE49-F238E27FC236}">
                <a16:creationId xmlns="" xmlns:a16="http://schemas.microsoft.com/office/drawing/2014/main" id="{2B4AF13A-0EE5-B047-8620-09F337BEA773}"/>
              </a:ext>
            </a:extLst>
          </p:cNvPr>
          <p:cNvSpPr/>
          <p:nvPr/>
        </p:nvSpPr>
        <p:spPr>
          <a:xfrm>
            <a:off x="288703" y="1018980"/>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OCI-CLI</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22" name="Google Shape;72;p15">
            <a:extLst>
              <a:ext uri="{FF2B5EF4-FFF2-40B4-BE49-F238E27FC236}">
                <a16:creationId xmlns="" xmlns:a16="http://schemas.microsoft.com/office/drawing/2014/main" id="{7F2BE374-0EF0-6544-9390-8BDFA07ACD31}"/>
              </a:ext>
            </a:extLst>
          </p:cNvPr>
          <p:cNvSpPr/>
          <p:nvPr/>
        </p:nvSpPr>
        <p:spPr>
          <a:xfrm>
            <a:off x="2720051" y="1018925"/>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smtClean="0">
                <a:solidFill>
                  <a:srgbClr val="312D2A"/>
                </a:solidFill>
                <a:ea typeface="Questrial"/>
                <a:cs typeface="Questrial"/>
                <a:sym typeface="Questrial"/>
              </a:rPr>
              <a:t>1. All functionality of OCI console + additional commands</a:t>
            </a:r>
            <a:endParaRPr lang="en-US" sz="1400" dirty="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2. Built on OCI python SDK that calls OCI REST APIs </a:t>
            </a:r>
          </a:p>
          <a:p>
            <a:pPr lvl="0">
              <a:lnSpc>
                <a:spcPct val="105000"/>
              </a:lnSpc>
              <a:buSzPts val="900"/>
              <a:defRPr/>
            </a:pPr>
            <a:r>
              <a:rPr lang="en-US" sz="1400" dirty="0" smtClean="0">
                <a:solidFill>
                  <a:srgbClr val="312D2A"/>
                </a:solidFill>
                <a:ea typeface="Questrial"/>
                <a:cs typeface="Questrial"/>
                <a:sym typeface="Questrial"/>
              </a:rPr>
              <a:t>3. OCI-CLI can run over Linux shell, Windows batch or Mac</a:t>
            </a:r>
          </a:p>
        </p:txBody>
      </p:sp>
      <p:pic>
        <p:nvPicPr>
          <p:cNvPr id="4" name="Picture 3"/>
          <p:cNvPicPr>
            <a:picLocks noChangeAspect="1"/>
          </p:cNvPicPr>
          <p:nvPr/>
        </p:nvPicPr>
        <p:blipFill>
          <a:blip r:embed="rId3"/>
          <a:stretch>
            <a:fillRect/>
          </a:stretch>
        </p:blipFill>
        <p:spPr>
          <a:xfrm>
            <a:off x="4819514" y="2793446"/>
            <a:ext cx="7115175" cy="2905125"/>
          </a:xfrm>
          <a:prstGeom prst="rect">
            <a:avLst/>
          </a:prstGeom>
        </p:spPr>
      </p:pic>
      <p:sp>
        <p:nvSpPr>
          <p:cNvPr id="20" name="Google Shape;72;p15">
            <a:extLst>
              <a:ext uri="{FF2B5EF4-FFF2-40B4-BE49-F238E27FC236}">
                <a16:creationId xmlns="" xmlns:a16="http://schemas.microsoft.com/office/drawing/2014/main" id="{F3FC4F15-A9FA-0146-B83D-7497F110DAE5}"/>
              </a:ext>
            </a:extLst>
          </p:cNvPr>
          <p:cNvSpPr/>
          <p:nvPr/>
        </p:nvSpPr>
        <p:spPr>
          <a:xfrm>
            <a:off x="288703" y="2793446"/>
            <a:ext cx="4439966" cy="3195619"/>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lang="en-US" sz="1400" b="1" dirty="0" smtClean="0">
                <a:solidFill>
                  <a:srgbClr val="312D2A"/>
                </a:solidFill>
                <a:latin typeface="Oracle Sans"/>
                <a:ea typeface="Questrial"/>
                <a:cs typeface="Questrial"/>
                <a:sym typeface="Questrial"/>
              </a:rPr>
              <a:t>Research Gateway and OCI CLI Features</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1.</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Programmatic usage OCI Console features</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Quick and easy install</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3. Low learning curve</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4. Multiple tenancy support </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4. Integrates well with Linux shell commands</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5. APIs released before console features</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6. Command generation options</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7. JSON support</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8. Extensible usage and cost API</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9. Notification API</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10. Logging and audit API</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11. Manage console resources stack and Terraform </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Tree>
    <p:extLst>
      <p:ext uri="{BB962C8B-B14F-4D97-AF65-F5344CB8AC3E}">
        <p14:creationId xmlns:p14="http://schemas.microsoft.com/office/powerpoint/2010/main" val="428435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 xmlns:a16="http://schemas.microsoft.com/office/drawing/2014/main" id="{A85048A9-3D14-B945-BA11-ED741A6748C3}"/>
              </a:ext>
            </a:extLst>
          </p:cNvPr>
          <p:cNvSpPr>
            <a:spLocks noGrp="1"/>
          </p:cNvSpPr>
          <p:nvPr>
            <p:ph type="sldNum" sz="quarter" idx="4"/>
          </p:nvPr>
        </p:nvSpPr>
        <p:spPr/>
        <p:txBody>
          <a:bodyPr/>
          <a:lstStyle/>
          <a:p>
            <a:fld id="{345D60D9-5372-5F40-9443-0F9AE5BDC3C8}" type="slidenum">
              <a:rPr lang="en-US" smtClean="0"/>
              <a:pPr/>
              <a:t>7</a:t>
            </a:fld>
            <a:endParaRPr lang="en-US" dirty="0"/>
          </a:p>
        </p:txBody>
      </p:sp>
      <p:sp>
        <p:nvSpPr>
          <p:cNvPr id="17" name="TextBox 16">
            <a:extLst>
              <a:ext uri="{FF2B5EF4-FFF2-40B4-BE49-F238E27FC236}">
                <a16:creationId xmlns="" xmlns:a16="http://schemas.microsoft.com/office/drawing/2014/main" id="{00FABF5B-8DCC-4D38-8123-A80D08EB965B}"/>
              </a:ext>
            </a:extLst>
          </p:cNvPr>
          <p:cNvSpPr txBox="1"/>
          <p:nvPr/>
        </p:nvSpPr>
        <p:spPr>
          <a:xfrm>
            <a:off x="288703" y="358558"/>
            <a:ext cx="6342756"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OCI-CLI </a:t>
            </a: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Workflows</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pic>
        <p:nvPicPr>
          <p:cNvPr id="5" name="Picture 4"/>
          <p:cNvPicPr>
            <a:picLocks noChangeAspect="1"/>
          </p:cNvPicPr>
          <p:nvPr/>
        </p:nvPicPr>
        <p:blipFill>
          <a:blip r:embed="rId3"/>
          <a:stretch>
            <a:fillRect/>
          </a:stretch>
        </p:blipFill>
        <p:spPr>
          <a:xfrm>
            <a:off x="428748" y="968317"/>
            <a:ext cx="10486389" cy="4304413"/>
          </a:xfrm>
          <a:prstGeom prst="rect">
            <a:avLst/>
          </a:prstGeom>
        </p:spPr>
      </p:pic>
      <p:sp>
        <p:nvSpPr>
          <p:cNvPr id="12" name="Google Shape;70;p15">
            <a:extLst>
              <a:ext uri="{FF2B5EF4-FFF2-40B4-BE49-F238E27FC236}">
                <a16:creationId xmlns="" xmlns:a16="http://schemas.microsoft.com/office/drawing/2014/main" id="{2B4AF13A-0EE5-B047-8620-09F337BEA773}"/>
              </a:ext>
            </a:extLst>
          </p:cNvPr>
          <p:cNvSpPr/>
          <p:nvPr/>
        </p:nvSpPr>
        <p:spPr>
          <a:xfrm>
            <a:off x="412271" y="5331696"/>
            <a:ext cx="2431348" cy="940090"/>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Why this is important?</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3" name="Google Shape;72;p15">
            <a:extLst>
              <a:ext uri="{FF2B5EF4-FFF2-40B4-BE49-F238E27FC236}">
                <a16:creationId xmlns="" xmlns:a16="http://schemas.microsoft.com/office/drawing/2014/main" id="{7F2BE374-0EF0-6544-9390-8BDFA07ACD31}"/>
              </a:ext>
            </a:extLst>
          </p:cNvPr>
          <p:cNvSpPr/>
          <p:nvPr/>
        </p:nvSpPr>
        <p:spPr>
          <a:xfrm>
            <a:off x="2843619" y="5331695"/>
            <a:ext cx="9039234" cy="940035"/>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smtClean="0">
                <a:solidFill>
                  <a:srgbClr val="312D2A"/>
                </a:solidFill>
                <a:ea typeface="Questrial"/>
                <a:cs typeface="Questrial"/>
                <a:sym typeface="Questrial"/>
              </a:rPr>
              <a:t>1. </a:t>
            </a:r>
            <a:r>
              <a:rPr lang="en-US" sz="1400" dirty="0" smtClean="0">
                <a:solidFill>
                  <a:srgbClr val="312D2A"/>
                </a:solidFill>
                <a:ea typeface="Questrial"/>
                <a:cs typeface="Questrial"/>
                <a:sym typeface="Questrial"/>
              </a:rPr>
              <a:t>Automatic termination saves researcher credits. (GPU/BM clusters are expensive)</a:t>
            </a:r>
            <a:endParaRPr lang="en-US" sz="1400" dirty="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2. </a:t>
            </a:r>
            <a:r>
              <a:rPr lang="en-US" sz="1400" dirty="0" smtClean="0">
                <a:solidFill>
                  <a:srgbClr val="312D2A"/>
                </a:solidFill>
                <a:ea typeface="Questrial"/>
                <a:cs typeface="Questrial"/>
                <a:sym typeface="Questrial"/>
              </a:rPr>
              <a:t>Enables Oracle to better utilize GPU / CPU resources &amp; support more researchers</a:t>
            </a:r>
            <a:endParaRPr lang="en-US" sz="1400" dirty="0" smtClean="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3. </a:t>
            </a:r>
            <a:r>
              <a:rPr lang="en-US" sz="1400" dirty="0" smtClean="0">
                <a:solidFill>
                  <a:srgbClr val="312D2A"/>
                </a:solidFill>
                <a:ea typeface="Questrial"/>
                <a:cs typeface="Questrial"/>
                <a:sym typeface="Questrial"/>
              </a:rPr>
              <a:t>Reduce service limit request processing time and saves researchers wait time</a:t>
            </a:r>
            <a:endParaRPr lang="en-US" sz="1400" dirty="0" smtClean="0">
              <a:solidFill>
                <a:srgbClr val="312D2A"/>
              </a:solidFill>
              <a:ea typeface="Questrial"/>
              <a:cs typeface="Questrial"/>
              <a:sym typeface="Questrial"/>
            </a:endParaRPr>
          </a:p>
        </p:txBody>
      </p:sp>
    </p:spTree>
    <p:extLst>
      <p:ext uri="{BB962C8B-B14F-4D97-AF65-F5344CB8AC3E}">
        <p14:creationId xmlns:p14="http://schemas.microsoft.com/office/powerpoint/2010/main" val="75535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 xmlns:a16="http://schemas.microsoft.com/office/drawing/2014/main" id="{A85048A9-3D14-B945-BA11-ED741A6748C3}"/>
              </a:ext>
            </a:extLst>
          </p:cNvPr>
          <p:cNvSpPr>
            <a:spLocks noGrp="1"/>
          </p:cNvSpPr>
          <p:nvPr>
            <p:ph type="sldNum" sz="quarter" idx="4"/>
          </p:nvPr>
        </p:nvSpPr>
        <p:spPr/>
        <p:txBody>
          <a:bodyPr/>
          <a:lstStyle/>
          <a:p>
            <a:fld id="{345D60D9-5372-5F40-9443-0F9AE5BDC3C8}" type="slidenum">
              <a:rPr lang="en-US" smtClean="0"/>
              <a:pPr/>
              <a:t>8</a:t>
            </a:fld>
            <a:endParaRPr lang="en-US" dirty="0"/>
          </a:p>
        </p:txBody>
      </p:sp>
      <p:sp>
        <p:nvSpPr>
          <p:cNvPr id="9" name="Google Shape;70;p15">
            <a:extLst>
              <a:ext uri="{FF2B5EF4-FFF2-40B4-BE49-F238E27FC236}">
                <a16:creationId xmlns="" xmlns:a16="http://schemas.microsoft.com/office/drawing/2014/main" id="{6E553804-E03E-2E4C-8825-93899756C43A}"/>
              </a:ext>
            </a:extLst>
          </p:cNvPr>
          <p:cNvSpPr/>
          <p:nvPr/>
        </p:nvSpPr>
        <p:spPr>
          <a:xfrm>
            <a:off x="6134867" y="1263838"/>
            <a:ext cx="562441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pPr algn="ctr"/>
            <a:r>
              <a:rPr lang="en-US" b="1" dirty="0" smtClean="0">
                <a:solidFill>
                  <a:schemeClr val="bg1"/>
                </a:solidFill>
                <a:latin typeface="Calibri Light" panose="020F0302020204030204" pitchFamily="34" charset="0"/>
                <a:cs typeface="Calibri Light" panose="020F0302020204030204" pitchFamily="34" charset="0"/>
                <a:sym typeface="Questrial"/>
              </a:rPr>
              <a:t>OCI Console</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0" name="Google Shape;72;p15">
            <a:extLst>
              <a:ext uri="{FF2B5EF4-FFF2-40B4-BE49-F238E27FC236}">
                <a16:creationId xmlns="" xmlns:a16="http://schemas.microsoft.com/office/drawing/2014/main" id="{F3FC4F15-A9FA-0146-B83D-7497F110DAE5}"/>
              </a:ext>
            </a:extLst>
          </p:cNvPr>
          <p:cNvSpPr/>
          <p:nvPr/>
        </p:nvSpPr>
        <p:spPr>
          <a:xfrm>
            <a:off x="288702" y="2227150"/>
            <a:ext cx="5632413" cy="4066558"/>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i="0" u="sng" strike="noStrike" kern="1200" cap="none" spc="0" normalizeH="0" noProof="0" dirty="0" smtClean="0">
                <a:ln>
                  <a:noFill/>
                </a:ln>
                <a:solidFill>
                  <a:srgbClr val="312D2A"/>
                </a:solidFill>
                <a:effectLst/>
                <a:uLnTx/>
                <a:uFillTx/>
                <a:latin typeface="Oracle Sans"/>
                <a:ea typeface="Questrial"/>
                <a:cs typeface="Questrial"/>
                <a:sym typeface="Questrial"/>
              </a:rPr>
              <a:t>Recommended </a:t>
            </a:r>
            <a:r>
              <a:rPr lang="en-US" u="sng" dirty="0" smtClean="0">
                <a:solidFill>
                  <a:srgbClr val="312D2A"/>
                </a:solidFill>
                <a:latin typeface="Oracle Sans"/>
                <a:ea typeface="Questrial"/>
                <a:cs typeface="Questrial"/>
                <a:sym typeface="Questrial"/>
              </a:rPr>
              <a:t>for – Repeatable tasks</a:t>
            </a:r>
            <a:r>
              <a:rPr kumimoji="0" lang="en-US" i="0" u="sng" strike="noStrike" kern="1200" cap="none" spc="0" normalizeH="0" noProof="0" dirty="0" smtClean="0">
                <a:ln>
                  <a:noFill/>
                </a:ln>
                <a:solidFill>
                  <a:srgbClr val="312D2A"/>
                </a:solidFill>
                <a:effectLst/>
                <a:uLnTx/>
                <a:uFillTx/>
                <a:latin typeface="Oracle Sans"/>
                <a:ea typeface="Questrial"/>
                <a:cs typeface="Questrial"/>
                <a:sym typeface="Questrial"/>
              </a:rPr>
              <a:t> </a:t>
            </a:r>
          </a:p>
          <a:p>
            <a:pPr marR="0" lvl="0" algn="l" defTabSz="914400" rtl="0" eaLnBrk="1" fontAlgn="auto" latinLnBrk="0" hangingPunct="1">
              <a:lnSpc>
                <a:spcPct val="105000"/>
              </a:lnSpc>
              <a:spcBef>
                <a:spcPts val="0"/>
              </a:spcBef>
              <a:spcAft>
                <a:spcPts val="0"/>
              </a:spcAft>
              <a:buClrTx/>
              <a:buSzPts val="900"/>
              <a:tabLst/>
              <a:defRPr/>
            </a:pPr>
            <a:r>
              <a:rPr lang="en-US" sz="1600" dirty="0" smtClean="0">
                <a:solidFill>
                  <a:srgbClr val="312D2A"/>
                </a:solidFill>
                <a:latin typeface="Oracle Sans"/>
                <a:ea typeface="Questrial"/>
                <a:cs typeface="Questrial"/>
                <a:sym typeface="Questrial"/>
              </a:rPr>
              <a:t>1. Starting and terminating an instances</a:t>
            </a:r>
          </a:p>
          <a:p>
            <a:pPr marR="0" lvl="0" algn="l" defTabSz="914400" rtl="0" eaLnBrk="1" fontAlgn="auto" latinLnBrk="0" hangingPunct="1">
              <a:lnSpc>
                <a:spcPct val="105000"/>
              </a:lnSpc>
              <a:spcBef>
                <a:spcPts val="0"/>
              </a:spcBef>
              <a:spcAft>
                <a:spcPts val="0"/>
              </a:spcAft>
              <a:buClrTx/>
              <a:buSzPts val="900"/>
              <a:tabLst/>
              <a:defRPr/>
            </a:pPr>
            <a:r>
              <a:rPr kumimoji="0" lang="en-US" sz="16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Attaching / detaching block volumes / file</a:t>
            </a:r>
            <a:r>
              <a:rPr kumimoji="0" lang="en-US" sz="1600" i="0" u="none" strike="noStrike" kern="1200" cap="none" spc="0" normalizeH="0" noProof="0" dirty="0" smtClean="0">
                <a:ln>
                  <a:noFill/>
                </a:ln>
                <a:solidFill>
                  <a:srgbClr val="312D2A"/>
                </a:solidFill>
                <a:effectLst/>
                <a:uLnTx/>
                <a:uFillTx/>
                <a:latin typeface="Oracle Sans"/>
                <a:ea typeface="Questrial"/>
                <a:cs typeface="Questrial"/>
                <a:sym typeface="Questrial"/>
              </a:rPr>
              <a:t> systems</a:t>
            </a:r>
            <a:endParaRPr lang="en-US" sz="1600" noProof="0" dirty="0" smtClean="0">
              <a:solidFill>
                <a:srgbClr val="312D2A"/>
              </a:solidFill>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kumimoji="0" lang="en-US" sz="1600" i="0" u="none" strike="noStrike" kern="1200" cap="none" spc="0" normalizeH="0" baseline="0" dirty="0" smtClean="0">
                <a:ln>
                  <a:noFill/>
                </a:ln>
                <a:solidFill>
                  <a:srgbClr val="312D2A"/>
                </a:solidFill>
                <a:effectLst/>
                <a:uLnTx/>
                <a:uFillTx/>
                <a:latin typeface="Oracle Sans"/>
                <a:ea typeface="Questrial"/>
                <a:cs typeface="Questrial"/>
                <a:sym typeface="Questrial"/>
              </a:rPr>
              <a:t>3.</a:t>
            </a:r>
            <a:r>
              <a:rPr kumimoji="0" lang="en-US" sz="1600" i="0" u="none" strike="noStrike" kern="1200" cap="none" spc="0" normalizeH="0" dirty="0" smtClean="0">
                <a:ln>
                  <a:noFill/>
                </a:ln>
                <a:solidFill>
                  <a:srgbClr val="312D2A"/>
                </a:solidFill>
                <a:effectLst/>
                <a:uLnTx/>
                <a:uFillTx/>
                <a:latin typeface="Oracle Sans"/>
                <a:ea typeface="Questrial"/>
                <a:cs typeface="Questrial"/>
                <a:sym typeface="Questrial"/>
              </a:rPr>
              <a:t> </a:t>
            </a:r>
            <a:r>
              <a:rPr lang="en-US" sz="1600" dirty="0" smtClean="0">
                <a:solidFill>
                  <a:srgbClr val="312D2A"/>
                </a:solidFill>
                <a:latin typeface="Oracle Sans"/>
                <a:ea typeface="Questrial"/>
                <a:cs typeface="Questrial"/>
                <a:sym typeface="Questrial"/>
              </a:rPr>
              <a:t>Copying, deleting and exporting data</a:t>
            </a:r>
          </a:p>
          <a:p>
            <a:pPr marR="0" lvl="0" algn="l" defTabSz="914400" rtl="0" eaLnBrk="1" fontAlgn="auto" latinLnBrk="0" hangingPunct="1">
              <a:lnSpc>
                <a:spcPct val="105000"/>
              </a:lnSpc>
              <a:spcBef>
                <a:spcPts val="0"/>
              </a:spcBef>
              <a:spcAft>
                <a:spcPts val="0"/>
              </a:spcAft>
              <a:buClrTx/>
              <a:buSzPts val="900"/>
              <a:tabLst/>
              <a:defRPr/>
            </a:pPr>
            <a:r>
              <a:rPr kumimoji="0" lang="en-US" sz="16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4. </a:t>
            </a:r>
            <a:r>
              <a:rPr lang="en-US" sz="1600" noProof="0" dirty="0" smtClean="0">
                <a:solidFill>
                  <a:srgbClr val="312D2A"/>
                </a:solidFill>
                <a:latin typeface="Oracle Sans"/>
                <a:ea typeface="Questrial"/>
                <a:cs typeface="Questrial"/>
                <a:sym typeface="Questrial"/>
              </a:rPr>
              <a:t>Integration with Linux shell / </a:t>
            </a:r>
            <a:r>
              <a:rPr lang="en-US" sz="1600" noProof="0" dirty="0" err="1" smtClean="0">
                <a:solidFill>
                  <a:srgbClr val="312D2A"/>
                </a:solidFill>
                <a:latin typeface="Oracle Sans"/>
                <a:ea typeface="Questrial"/>
                <a:cs typeface="Questrial"/>
                <a:sym typeface="Questrial"/>
              </a:rPr>
              <a:t>cron</a:t>
            </a:r>
            <a:r>
              <a:rPr lang="en-US" sz="1600" noProof="0" dirty="0" smtClean="0">
                <a:solidFill>
                  <a:srgbClr val="312D2A"/>
                </a:solidFill>
                <a:latin typeface="Oracle Sans"/>
                <a:ea typeface="Questrial"/>
                <a:cs typeface="Questrial"/>
                <a:sym typeface="Questrial"/>
              </a:rPr>
              <a:t> &amp; scheduling</a:t>
            </a:r>
            <a:endParaRPr kumimoji="0" lang="en-US" sz="1600" i="0" u="none" strike="noStrike" kern="1200" cap="none" spc="0" normalizeH="0" baseline="0" noProof="0" dirty="0" smtClean="0">
              <a:ln>
                <a:noFill/>
              </a:ln>
              <a:solidFill>
                <a:srgbClr val="312D2A"/>
              </a:solidFill>
              <a:effectLst/>
              <a:uLnTx/>
              <a:uFillTx/>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lang="en-US" sz="1600" dirty="0" smtClean="0">
                <a:solidFill>
                  <a:srgbClr val="312D2A"/>
                </a:solidFill>
                <a:latin typeface="Oracle Sans"/>
                <a:ea typeface="Questrial"/>
                <a:cs typeface="Questrial"/>
                <a:sym typeface="Questrial"/>
              </a:rPr>
              <a:t>5. Benchmark data collection and storage</a:t>
            </a:r>
          </a:p>
          <a:p>
            <a:pPr marR="0" lvl="0" algn="l" defTabSz="914400" rtl="0" eaLnBrk="1" fontAlgn="auto" latinLnBrk="0" hangingPunct="1">
              <a:lnSpc>
                <a:spcPct val="105000"/>
              </a:lnSpc>
              <a:spcBef>
                <a:spcPts val="0"/>
              </a:spcBef>
              <a:spcAft>
                <a:spcPts val="0"/>
              </a:spcAft>
              <a:buClrTx/>
              <a:buSzPts val="900"/>
              <a:tabLst/>
              <a:defRPr/>
            </a:pPr>
            <a:r>
              <a:rPr kumimoji="0" lang="en-US" sz="16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6.</a:t>
            </a:r>
            <a:r>
              <a:rPr kumimoji="0" lang="en-US" sz="1600" i="0" u="none" strike="noStrike" kern="1200" cap="none" spc="0" normalizeH="0" noProof="0" dirty="0" smtClean="0">
                <a:ln>
                  <a:noFill/>
                </a:ln>
                <a:solidFill>
                  <a:srgbClr val="312D2A"/>
                </a:solidFill>
                <a:effectLst/>
                <a:uLnTx/>
                <a:uFillTx/>
                <a:latin typeface="Oracle Sans"/>
                <a:ea typeface="Questrial"/>
                <a:cs typeface="Questrial"/>
                <a:sym typeface="Questrial"/>
              </a:rPr>
              <a:t> </a:t>
            </a:r>
            <a:r>
              <a:rPr lang="en-US" sz="1600" noProof="0" dirty="0" smtClean="0">
                <a:solidFill>
                  <a:srgbClr val="312D2A"/>
                </a:solidFill>
                <a:latin typeface="Oracle Sans"/>
                <a:ea typeface="Questrial"/>
                <a:cs typeface="Questrial"/>
                <a:sym typeface="Questrial"/>
              </a:rPr>
              <a:t>Monitoring CPU / RAM / Storage utilization</a:t>
            </a:r>
          </a:p>
          <a:p>
            <a:pPr marR="0" lvl="0" algn="l" defTabSz="914400" rtl="0" eaLnBrk="1" fontAlgn="auto" latinLnBrk="0" hangingPunct="1">
              <a:lnSpc>
                <a:spcPct val="105000"/>
              </a:lnSpc>
              <a:spcBef>
                <a:spcPts val="0"/>
              </a:spcBef>
              <a:spcAft>
                <a:spcPts val="0"/>
              </a:spcAft>
              <a:buClrTx/>
              <a:buSzPts val="900"/>
              <a:tabLst/>
              <a:defRPr/>
            </a:pPr>
            <a:r>
              <a:rPr lang="en-US" sz="1600" dirty="0" smtClean="0">
                <a:solidFill>
                  <a:srgbClr val="312D2A"/>
                </a:solidFill>
                <a:latin typeface="Oracle Sans"/>
                <a:ea typeface="Questrial"/>
                <a:cs typeface="Questrial"/>
                <a:sym typeface="Questrial"/>
              </a:rPr>
              <a:t>7.  Integration with HPC Cluster provisioning</a:t>
            </a:r>
          </a:p>
          <a:p>
            <a:pPr marR="0" lvl="0" algn="l" defTabSz="914400" rtl="0" eaLnBrk="1" fontAlgn="auto" latinLnBrk="0" hangingPunct="1">
              <a:lnSpc>
                <a:spcPct val="105000"/>
              </a:lnSpc>
              <a:spcBef>
                <a:spcPts val="0"/>
              </a:spcBef>
              <a:spcAft>
                <a:spcPts val="0"/>
              </a:spcAft>
              <a:buClrTx/>
              <a:buSzPts val="900"/>
              <a:tabLst/>
              <a:defRPr/>
            </a:pPr>
            <a:r>
              <a:rPr lang="en-US" sz="1600" dirty="0">
                <a:solidFill>
                  <a:srgbClr val="312D2A"/>
                </a:solidFill>
                <a:latin typeface="Oracle Sans"/>
                <a:ea typeface="Questrial"/>
                <a:cs typeface="Questrial"/>
                <a:sym typeface="Questrial"/>
              </a:rPr>
              <a:t>8</a:t>
            </a:r>
            <a:r>
              <a:rPr kumimoji="0" lang="en-US" sz="16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a:t>
            </a:r>
            <a:r>
              <a:rPr kumimoji="0" lang="en-US" sz="1600" i="0" u="none" strike="noStrike" kern="1200" cap="none" spc="0" normalizeH="0" noProof="0" dirty="0" smtClean="0">
                <a:ln>
                  <a:noFill/>
                </a:ln>
                <a:solidFill>
                  <a:srgbClr val="312D2A"/>
                </a:solidFill>
                <a:effectLst/>
                <a:uLnTx/>
                <a:uFillTx/>
                <a:latin typeface="Oracle Sans"/>
                <a:ea typeface="Questrial"/>
                <a:cs typeface="Questrial"/>
                <a:sym typeface="Questrial"/>
              </a:rPr>
              <a:t> </a:t>
            </a:r>
            <a:r>
              <a:rPr lang="en-US" sz="1600" dirty="0" smtClean="0">
                <a:solidFill>
                  <a:srgbClr val="312D2A"/>
                </a:solidFill>
                <a:latin typeface="Oracle Sans"/>
                <a:ea typeface="Questrial"/>
                <a:cs typeface="Questrial"/>
                <a:sym typeface="Questrial"/>
              </a:rPr>
              <a:t>Cloud advisor and cost report customization</a:t>
            </a:r>
          </a:p>
          <a:p>
            <a:pPr marR="0" lvl="0" algn="l" defTabSz="914400" rtl="0" eaLnBrk="1" fontAlgn="auto" latinLnBrk="0" hangingPunct="1">
              <a:lnSpc>
                <a:spcPct val="105000"/>
              </a:lnSpc>
              <a:spcBef>
                <a:spcPts val="0"/>
              </a:spcBef>
              <a:spcAft>
                <a:spcPts val="0"/>
              </a:spcAft>
              <a:buClrTx/>
              <a:buSzPts val="900"/>
              <a:tabLst/>
              <a:defRPr/>
            </a:pPr>
            <a:r>
              <a:rPr lang="en-US" sz="1600" dirty="0">
                <a:solidFill>
                  <a:srgbClr val="312D2A"/>
                </a:solidFill>
                <a:latin typeface="Oracle Sans"/>
                <a:ea typeface="Questrial"/>
                <a:cs typeface="Questrial"/>
                <a:sym typeface="Questrial"/>
              </a:rPr>
              <a:t>9</a:t>
            </a:r>
            <a:r>
              <a:rPr kumimoji="0" lang="en-US" sz="16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 </a:t>
            </a:r>
            <a:r>
              <a:rPr lang="en-US" sz="1600" dirty="0" smtClean="0">
                <a:solidFill>
                  <a:srgbClr val="312D2A"/>
                </a:solidFill>
                <a:latin typeface="Oracle Sans"/>
                <a:ea typeface="Questrial"/>
                <a:cs typeface="Questrial"/>
                <a:sym typeface="Questrial"/>
              </a:rPr>
              <a:t>Object storage data pulls and replication</a:t>
            </a:r>
            <a:endParaRPr kumimoji="0" lang="en-US" sz="1600" i="0" u="none" strike="noStrike" kern="1200" cap="none" spc="0" normalizeH="0" noProof="0" dirty="0" smtClean="0">
              <a:ln>
                <a:noFill/>
              </a:ln>
              <a:solidFill>
                <a:srgbClr val="312D2A"/>
              </a:solidFill>
              <a:effectLst/>
              <a:uLnTx/>
              <a:uFillTx/>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lang="en-US" sz="1600" dirty="0" smtClean="0">
                <a:solidFill>
                  <a:srgbClr val="312D2A"/>
                </a:solidFill>
                <a:latin typeface="Oracle Sans"/>
                <a:ea typeface="Questrial"/>
                <a:cs typeface="Questrial"/>
                <a:sym typeface="Questrial"/>
              </a:rPr>
              <a:t>10</a:t>
            </a:r>
            <a:r>
              <a:rPr lang="en-US" sz="1600" baseline="0" dirty="0" smtClean="0">
                <a:solidFill>
                  <a:srgbClr val="312D2A"/>
                </a:solidFill>
                <a:latin typeface="Oracle Sans"/>
                <a:ea typeface="Questrial"/>
                <a:cs typeface="Questrial"/>
                <a:sym typeface="Questrial"/>
              </a:rPr>
              <a:t>.</a:t>
            </a:r>
            <a:r>
              <a:rPr lang="en-US" sz="1600" dirty="0" smtClean="0">
                <a:solidFill>
                  <a:srgbClr val="312D2A"/>
                </a:solidFill>
                <a:latin typeface="Oracle Sans"/>
                <a:ea typeface="Questrial"/>
                <a:cs typeface="Questrial"/>
                <a:sym typeface="Questrial"/>
              </a:rPr>
              <a:t> Docker/Singularity and container integration</a:t>
            </a:r>
          </a:p>
          <a:p>
            <a:pPr marR="0" lvl="0" algn="l" defTabSz="914400" rtl="0" eaLnBrk="1" fontAlgn="auto" latinLnBrk="0" hangingPunct="1">
              <a:lnSpc>
                <a:spcPct val="105000"/>
              </a:lnSpc>
              <a:spcBef>
                <a:spcPts val="0"/>
              </a:spcBef>
              <a:spcAft>
                <a:spcPts val="0"/>
              </a:spcAft>
              <a:buClrTx/>
              <a:buSzPts val="900"/>
              <a:tabLst/>
              <a:defRPr/>
            </a:pPr>
            <a:r>
              <a:rPr lang="en-US" sz="1600" dirty="0" smtClean="0">
                <a:solidFill>
                  <a:srgbClr val="312D2A"/>
                </a:solidFill>
                <a:latin typeface="Oracle Sans"/>
                <a:ea typeface="Questrial"/>
                <a:cs typeface="Questrial"/>
                <a:sym typeface="Questrial"/>
              </a:rPr>
              <a:t>11.  API based Cloud bursting integration</a:t>
            </a:r>
          </a:p>
        </p:txBody>
      </p:sp>
      <p:sp>
        <p:nvSpPr>
          <p:cNvPr id="17" name="TextBox 16">
            <a:extLst>
              <a:ext uri="{FF2B5EF4-FFF2-40B4-BE49-F238E27FC236}">
                <a16:creationId xmlns="" xmlns:a16="http://schemas.microsoft.com/office/drawing/2014/main" id="{00FABF5B-8DCC-4D38-8123-A80D08EB965B}"/>
              </a:ext>
            </a:extLst>
          </p:cNvPr>
          <p:cNvSpPr txBox="1"/>
          <p:nvPr/>
        </p:nvSpPr>
        <p:spPr>
          <a:xfrm>
            <a:off x="288703" y="358558"/>
            <a:ext cx="5632412"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OCI CLI vs OCI Console usage</a:t>
            </a: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 </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21" name="Google Shape;70;p15">
            <a:extLst>
              <a:ext uri="{FF2B5EF4-FFF2-40B4-BE49-F238E27FC236}">
                <a16:creationId xmlns="" xmlns:a16="http://schemas.microsoft.com/office/drawing/2014/main" id="{2B4AF13A-0EE5-B047-8620-09F337BEA773}"/>
              </a:ext>
            </a:extLst>
          </p:cNvPr>
          <p:cNvSpPr/>
          <p:nvPr/>
        </p:nvSpPr>
        <p:spPr>
          <a:xfrm>
            <a:off x="288702" y="1263839"/>
            <a:ext cx="5632413"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pPr algn="ctr"/>
            <a:r>
              <a:rPr lang="en-US" b="1" dirty="0" smtClean="0">
                <a:solidFill>
                  <a:schemeClr val="bg1"/>
                </a:solidFill>
                <a:latin typeface="Calibri Light" panose="020F0302020204030204" pitchFamily="34" charset="0"/>
                <a:cs typeface="Calibri Light" panose="020F0302020204030204" pitchFamily="34" charset="0"/>
                <a:sym typeface="Questrial"/>
              </a:rPr>
              <a:t>OCI Command line interface / API </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22" name="Google Shape;72;p15">
            <a:extLst>
              <a:ext uri="{FF2B5EF4-FFF2-40B4-BE49-F238E27FC236}">
                <a16:creationId xmlns="" xmlns:a16="http://schemas.microsoft.com/office/drawing/2014/main" id="{7F2BE374-0EF0-6544-9390-8BDFA07ACD31}"/>
              </a:ext>
            </a:extLst>
          </p:cNvPr>
          <p:cNvSpPr/>
          <p:nvPr/>
        </p:nvSpPr>
        <p:spPr>
          <a:xfrm>
            <a:off x="6134868" y="2227148"/>
            <a:ext cx="5624418" cy="4066560"/>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u="sng" dirty="0" smtClean="0">
                <a:solidFill>
                  <a:srgbClr val="312D2A"/>
                </a:solidFill>
                <a:ea typeface="Questrial"/>
                <a:cs typeface="Questrial"/>
                <a:sym typeface="Questrial"/>
              </a:rPr>
              <a:t>Recommended for – One-time setup tasks</a:t>
            </a:r>
          </a:p>
          <a:p>
            <a:pPr lvl="0">
              <a:lnSpc>
                <a:spcPct val="105000"/>
              </a:lnSpc>
              <a:buSzPts val="900"/>
              <a:defRPr/>
            </a:pPr>
            <a:r>
              <a:rPr lang="en-US" sz="1600" dirty="0" smtClean="0">
                <a:solidFill>
                  <a:srgbClr val="312D2A"/>
                </a:solidFill>
                <a:ea typeface="Questrial"/>
                <a:cs typeface="Questrial"/>
                <a:sym typeface="Questrial"/>
              </a:rPr>
              <a:t>1. User setup and federated identity management</a:t>
            </a:r>
          </a:p>
          <a:p>
            <a:pPr lvl="0">
              <a:lnSpc>
                <a:spcPct val="105000"/>
              </a:lnSpc>
              <a:buSzPts val="900"/>
              <a:defRPr/>
            </a:pPr>
            <a:r>
              <a:rPr lang="en-US" sz="1600" dirty="0" smtClean="0">
                <a:solidFill>
                  <a:srgbClr val="312D2A"/>
                </a:solidFill>
                <a:ea typeface="Questrial"/>
                <a:cs typeface="Questrial"/>
                <a:sym typeface="Questrial"/>
              </a:rPr>
              <a:t>2. Importing Marketplace / Custom images</a:t>
            </a:r>
          </a:p>
          <a:p>
            <a:pPr lvl="0">
              <a:lnSpc>
                <a:spcPct val="105000"/>
              </a:lnSpc>
              <a:buSzPts val="900"/>
              <a:defRPr/>
            </a:pPr>
            <a:r>
              <a:rPr lang="en-US" sz="1600" dirty="0" smtClean="0">
                <a:solidFill>
                  <a:srgbClr val="312D2A"/>
                </a:solidFill>
                <a:ea typeface="Questrial"/>
                <a:cs typeface="Questrial"/>
                <a:sym typeface="Questrial"/>
              </a:rPr>
              <a:t>3. Importing Oracle for Research Images</a:t>
            </a:r>
          </a:p>
          <a:p>
            <a:pPr lvl="0">
              <a:lnSpc>
                <a:spcPct val="105000"/>
              </a:lnSpc>
              <a:buSzPts val="900"/>
              <a:defRPr/>
            </a:pPr>
            <a:r>
              <a:rPr lang="en-US" sz="1600" dirty="0">
                <a:solidFill>
                  <a:srgbClr val="312D2A"/>
                </a:solidFill>
                <a:ea typeface="Questrial"/>
                <a:cs typeface="Questrial"/>
                <a:sym typeface="Questrial"/>
              </a:rPr>
              <a:t>4</a:t>
            </a:r>
            <a:r>
              <a:rPr lang="en-US" sz="1600" dirty="0" smtClean="0">
                <a:solidFill>
                  <a:srgbClr val="312D2A"/>
                </a:solidFill>
                <a:ea typeface="Questrial"/>
                <a:cs typeface="Questrial"/>
                <a:sym typeface="Questrial"/>
              </a:rPr>
              <a:t>. Quick data transfer from </a:t>
            </a:r>
            <a:r>
              <a:rPr lang="en-US" sz="1600" dirty="0" err="1" smtClean="0">
                <a:solidFill>
                  <a:srgbClr val="312D2A"/>
                </a:solidFill>
                <a:ea typeface="Questrial"/>
                <a:cs typeface="Questrial"/>
                <a:sym typeface="Questrial"/>
              </a:rPr>
              <a:t>on-premise</a:t>
            </a:r>
            <a:r>
              <a:rPr lang="en-US" sz="1600" dirty="0" smtClean="0">
                <a:solidFill>
                  <a:srgbClr val="312D2A"/>
                </a:solidFill>
                <a:ea typeface="Questrial"/>
                <a:cs typeface="Questrial"/>
                <a:sym typeface="Questrial"/>
              </a:rPr>
              <a:t> to object store</a:t>
            </a:r>
          </a:p>
          <a:p>
            <a:pPr lvl="0">
              <a:lnSpc>
                <a:spcPct val="105000"/>
              </a:lnSpc>
              <a:buSzPts val="900"/>
              <a:defRPr/>
            </a:pPr>
            <a:r>
              <a:rPr lang="en-US" sz="1600" dirty="0">
                <a:solidFill>
                  <a:srgbClr val="312D2A"/>
                </a:solidFill>
                <a:ea typeface="Questrial"/>
                <a:cs typeface="Questrial"/>
                <a:sym typeface="Questrial"/>
              </a:rPr>
              <a:t>5</a:t>
            </a:r>
            <a:r>
              <a:rPr lang="en-US" sz="1600" dirty="0" smtClean="0">
                <a:solidFill>
                  <a:srgbClr val="312D2A"/>
                </a:solidFill>
                <a:ea typeface="Questrial"/>
                <a:cs typeface="Questrial"/>
                <a:sym typeface="Questrial"/>
              </a:rPr>
              <a:t>. Block volume / FSS creation and administration</a:t>
            </a:r>
          </a:p>
          <a:p>
            <a:pPr lvl="0">
              <a:lnSpc>
                <a:spcPct val="105000"/>
              </a:lnSpc>
              <a:buSzPts val="900"/>
              <a:defRPr/>
            </a:pPr>
            <a:r>
              <a:rPr lang="en-US" sz="1600" dirty="0">
                <a:solidFill>
                  <a:srgbClr val="312D2A"/>
                </a:solidFill>
                <a:ea typeface="Questrial"/>
                <a:cs typeface="Questrial"/>
                <a:sym typeface="Questrial"/>
              </a:rPr>
              <a:t>6</a:t>
            </a:r>
            <a:r>
              <a:rPr lang="en-US" sz="1600" dirty="0" smtClean="0">
                <a:solidFill>
                  <a:srgbClr val="312D2A"/>
                </a:solidFill>
                <a:ea typeface="Questrial"/>
                <a:cs typeface="Questrial"/>
                <a:sym typeface="Questrial"/>
              </a:rPr>
              <a:t>. Resource quota and usage analysis</a:t>
            </a:r>
          </a:p>
          <a:p>
            <a:pPr lvl="0">
              <a:lnSpc>
                <a:spcPct val="105000"/>
              </a:lnSpc>
              <a:buSzPts val="900"/>
              <a:defRPr/>
            </a:pPr>
            <a:r>
              <a:rPr lang="en-US" sz="1600" dirty="0">
                <a:solidFill>
                  <a:srgbClr val="312D2A"/>
                </a:solidFill>
                <a:ea typeface="Questrial"/>
                <a:cs typeface="Questrial"/>
                <a:sym typeface="Questrial"/>
              </a:rPr>
              <a:t>7</a:t>
            </a:r>
            <a:r>
              <a:rPr lang="en-US" sz="1600" dirty="0" smtClean="0">
                <a:solidFill>
                  <a:srgbClr val="312D2A"/>
                </a:solidFill>
                <a:ea typeface="Questrial"/>
                <a:cs typeface="Questrial"/>
                <a:sym typeface="Questrial"/>
              </a:rPr>
              <a:t>. Auto-scaling based setup</a:t>
            </a:r>
          </a:p>
          <a:p>
            <a:pPr lvl="0">
              <a:lnSpc>
                <a:spcPct val="105000"/>
              </a:lnSpc>
              <a:buSzPts val="900"/>
              <a:defRPr/>
            </a:pPr>
            <a:r>
              <a:rPr lang="en-US" sz="1600" dirty="0">
                <a:solidFill>
                  <a:srgbClr val="312D2A"/>
                </a:solidFill>
                <a:ea typeface="Questrial"/>
                <a:cs typeface="Questrial"/>
                <a:sym typeface="Questrial"/>
              </a:rPr>
              <a:t>8</a:t>
            </a:r>
            <a:r>
              <a:rPr lang="en-US" sz="1600" dirty="0" smtClean="0">
                <a:solidFill>
                  <a:srgbClr val="312D2A"/>
                </a:solidFill>
                <a:ea typeface="Questrial"/>
                <a:cs typeface="Questrial"/>
                <a:sym typeface="Questrial"/>
              </a:rPr>
              <a:t>. Standard architecture and networking setup</a:t>
            </a:r>
          </a:p>
          <a:p>
            <a:pPr lvl="0">
              <a:lnSpc>
                <a:spcPct val="105000"/>
              </a:lnSpc>
              <a:buSzPts val="900"/>
              <a:defRPr/>
            </a:pPr>
            <a:r>
              <a:rPr lang="en-US" sz="1600" dirty="0">
                <a:solidFill>
                  <a:srgbClr val="312D2A"/>
                </a:solidFill>
                <a:ea typeface="Questrial"/>
                <a:cs typeface="Questrial"/>
                <a:sym typeface="Questrial"/>
              </a:rPr>
              <a:t>9</a:t>
            </a:r>
            <a:r>
              <a:rPr lang="en-US" sz="1600" dirty="0" smtClean="0">
                <a:solidFill>
                  <a:srgbClr val="312D2A"/>
                </a:solidFill>
                <a:ea typeface="Questrial"/>
                <a:cs typeface="Questrial"/>
                <a:sym typeface="Questrial"/>
              </a:rPr>
              <a:t>. Resource stack and Terraform setup</a:t>
            </a:r>
          </a:p>
          <a:p>
            <a:pPr lvl="0">
              <a:lnSpc>
                <a:spcPct val="105000"/>
              </a:lnSpc>
              <a:buSzPts val="900"/>
              <a:defRPr/>
            </a:pPr>
            <a:r>
              <a:rPr lang="en-US" sz="1600" dirty="0" smtClean="0">
                <a:solidFill>
                  <a:srgbClr val="312D2A"/>
                </a:solidFill>
                <a:ea typeface="Questrial"/>
                <a:cs typeface="Questrial"/>
                <a:sym typeface="Questrial"/>
              </a:rPr>
              <a:t>10. Data science &amp; data flow PaaS services</a:t>
            </a:r>
          </a:p>
          <a:p>
            <a:pPr lvl="0">
              <a:lnSpc>
                <a:spcPct val="105000"/>
              </a:lnSpc>
              <a:buSzPts val="900"/>
              <a:defRPr/>
            </a:pPr>
            <a:r>
              <a:rPr lang="en-US" sz="1600" dirty="0" smtClean="0">
                <a:solidFill>
                  <a:srgbClr val="312D2A"/>
                </a:solidFill>
                <a:ea typeface="Questrial"/>
                <a:cs typeface="Questrial"/>
                <a:sym typeface="Questrial"/>
              </a:rPr>
              <a:t>11. Autonomous and PaaS databases </a:t>
            </a:r>
            <a:endParaRPr lang="en-US" sz="1600" dirty="0">
              <a:solidFill>
                <a:srgbClr val="312D2A"/>
              </a:solidFill>
              <a:ea typeface="Questrial"/>
              <a:cs typeface="Questrial"/>
              <a:sym typeface="Questrial"/>
            </a:endParaRPr>
          </a:p>
        </p:txBody>
      </p:sp>
    </p:spTree>
    <p:extLst>
      <p:ext uri="{BB962C8B-B14F-4D97-AF65-F5344CB8AC3E}">
        <p14:creationId xmlns:p14="http://schemas.microsoft.com/office/powerpoint/2010/main" val="383549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 xmlns:a16="http://schemas.microsoft.com/office/drawing/2014/main" id="{A85048A9-3D14-B945-BA11-ED741A6748C3}"/>
              </a:ext>
            </a:extLst>
          </p:cNvPr>
          <p:cNvSpPr>
            <a:spLocks noGrp="1"/>
          </p:cNvSpPr>
          <p:nvPr>
            <p:ph type="sldNum" sz="quarter" idx="4"/>
          </p:nvPr>
        </p:nvSpPr>
        <p:spPr/>
        <p:txBody>
          <a:bodyPr/>
          <a:lstStyle/>
          <a:p>
            <a:fld id="{345D60D9-5372-5F40-9443-0F9AE5BDC3C8}" type="slidenum">
              <a:rPr lang="en-US" smtClean="0"/>
              <a:pPr/>
              <a:t>9</a:t>
            </a:fld>
            <a:endParaRPr lang="en-US" dirty="0"/>
          </a:p>
        </p:txBody>
      </p:sp>
      <p:sp>
        <p:nvSpPr>
          <p:cNvPr id="17" name="TextBox 16">
            <a:extLst>
              <a:ext uri="{FF2B5EF4-FFF2-40B4-BE49-F238E27FC236}">
                <a16:creationId xmlns="" xmlns:a16="http://schemas.microsoft.com/office/drawing/2014/main" id="{00FABF5B-8DCC-4D38-8123-A80D08EB965B}"/>
              </a:ext>
            </a:extLst>
          </p:cNvPr>
          <p:cNvSpPr txBox="1"/>
          <p:nvPr/>
        </p:nvSpPr>
        <p:spPr>
          <a:xfrm>
            <a:off x="288703" y="358558"/>
            <a:ext cx="6342756"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dirty="0" smtClean="0">
                <a:solidFill>
                  <a:srgbClr val="000000"/>
                </a:solidFill>
                <a:latin typeface="Calibri Light" panose="020F0302020204030204" pitchFamily="34" charset="0"/>
                <a:cs typeface="Calibri Light" panose="020F0302020204030204" pitchFamily="34" charset="0"/>
                <a:sym typeface="Arial"/>
              </a:rPr>
              <a:t>OCI-CLI links</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22" name="Google Shape;72;p15">
            <a:extLst>
              <a:ext uri="{FF2B5EF4-FFF2-40B4-BE49-F238E27FC236}">
                <a16:creationId xmlns="" xmlns:a16="http://schemas.microsoft.com/office/drawing/2014/main" id="{7F2BE374-0EF0-6544-9390-8BDFA07ACD31}"/>
              </a:ext>
            </a:extLst>
          </p:cNvPr>
          <p:cNvSpPr/>
          <p:nvPr/>
        </p:nvSpPr>
        <p:spPr>
          <a:xfrm>
            <a:off x="762000" y="1006563"/>
            <a:ext cx="9039234" cy="54170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b="1" dirty="0" err="1" smtClean="0">
                <a:solidFill>
                  <a:srgbClr val="312D2A"/>
                </a:solidFill>
                <a:ea typeface="Questrial"/>
                <a:cs typeface="Questrial"/>
                <a:sym typeface="Questrial"/>
              </a:rPr>
              <a:t>Github</a:t>
            </a:r>
            <a:r>
              <a:rPr lang="en-US" sz="1400" b="1" dirty="0" smtClean="0">
                <a:solidFill>
                  <a:srgbClr val="312D2A"/>
                </a:solidFill>
                <a:ea typeface="Questrial"/>
                <a:cs typeface="Questrial"/>
                <a:sym typeface="Questrial"/>
              </a:rPr>
              <a:t> and documentation</a:t>
            </a:r>
          </a:p>
          <a:p>
            <a:pPr lvl="0">
              <a:lnSpc>
                <a:spcPct val="105000"/>
              </a:lnSpc>
              <a:buSzPts val="900"/>
              <a:defRPr/>
            </a:pPr>
            <a:r>
              <a:rPr lang="en-US" sz="1400" dirty="0" smtClean="0">
                <a:solidFill>
                  <a:srgbClr val="312D2A"/>
                </a:solidFill>
                <a:ea typeface="Questrial"/>
                <a:cs typeface="Questrial"/>
                <a:sym typeface="Questrial"/>
                <a:hlinkClick r:id="rId3"/>
              </a:rPr>
              <a:t>1. OCI- CLI Documentation</a:t>
            </a:r>
            <a:r>
              <a:rPr lang="en-US" sz="1400" dirty="0" smtClean="0">
                <a:solidFill>
                  <a:srgbClr val="312D2A"/>
                </a:solidFill>
                <a:ea typeface="Questrial"/>
                <a:cs typeface="Questrial"/>
                <a:sym typeface="Questrial"/>
              </a:rPr>
              <a:t> &amp; </a:t>
            </a:r>
            <a:r>
              <a:rPr lang="en-US" sz="1400" dirty="0" smtClean="0">
                <a:solidFill>
                  <a:srgbClr val="312D2A"/>
                </a:solidFill>
                <a:ea typeface="Questrial"/>
                <a:cs typeface="Questrial"/>
                <a:sym typeface="Questrial"/>
                <a:hlinkClick r:id="rId4"/>
              </a:rPr>
              <a:t>OCI Documentation</a:t>
            </a:r>
            <a:endParaRPr lang="en-US" sz="1400" dirty="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2. </a:t>
            </a:r>
            <a:r>
              <a:rPr lang="en-US" sz="1400" dirty="0" smtClean="0">
                <a:solidFill>
                  <a:srgbClr val="312D2A"/>
                </a:solidFill>
                <a:ea typeface="Questrial"/>
                <a:cs typeface="Questrial"/>
                <a:sym typeface="Questrial"/>
                <a:hlinkClick r:id="rId5"/>
              </a:rPr>
              <a:t>Quickest way to install / configure OCI-CLI</a:t>
            </a:r>
            <a:endParaRPr lang="en-US" sz="1400" dirty="0" smtClean="0">
              <a:solidFill>
                <a:srgbClr val="312D2A"/>
              </a:solidFill>
              <a:ea typeface="Questrial"/>
              <a:cs typeface="Questrial"/>
              <a:sym typeface="Questrial"/>
            </a:endParaRPr>
          </a:p>
          <a:p>
            <a:pPr lvl="0">
              <a:lnSpc>
                <a:spcPct val="105000"/>
              </a:lnSpc>
              <a:buSzPts val="900"/>
              <a:defRPr/>
            </a:pPr>
            <a:r>
              <a:rPr lang="en-US" sz="1400" dirty="0">
                <a:solidFill>
                  <a:srgbClr val="312D2A"/>
                </a:solidFill>
                <a:ea typeface="Questrial"/>
                <a:cs typeface="Questrial"/>
                <a:sym typeface="Questrial"/>
              </a:rPr>
              <a:t>3</a:t>
            </a:r>
            <a:r>
              <a:rPr lang="en-US" sz="1400" dirty="0" smtClean="0">
                <a:solidFill>
                  <a:srgbClr val="312D2A"/>
                </a:solidFill>
                <a:ea typeface="Questrial"/>
                <a:cs typeface="Questrial"/>
                <a:sym typeface="Questrial"/>
              </a:rPr>
              <a:t>. </a:t>
            </a:r>
            <a:r>
              <a:rPr lang="en-US" sz="1400" dirty="0" smtClean="0">
                <a:solidFill>
                  <a:srgbClr val="312D2A"/>
                </a:solidFill>
                <a:ea typeface="Questrial"/>
                <a:cs typeface="Questrial"/>
                <a:sym typeface="Questrial"/>
                <a:hlinkClick r:id="rId6"/>
              </a:rPr>
              <a:t>OCI-CLI scripts collections and examples </a:t>
            </a:r>
            <a:r>
              <a:rPr lang="en-US" sz="1400" dirty="0" smtClean="0">
                <a:solidFill>
                  <a:srgbClr val="312D2A"/>
                </a:solidFill>
                <a:ea typeface="Questrial"/>
                <a:cs typeface="Questrial"/>
                <a:sym typeface="Questrial"/>
              </a:rPr>
              <a:t> </a:t>
            </a:r>
          </a:p>
          <a:p>
            <a:pPr marL="742950" lvl="1" indent="-285750">
              <a:lnSpc>
                <a:spcPct val="105000"/>
              </a:lnSpc>
              <a:buSzPts val="900"/>
              <a:buFont typeface="Arial" panose="020B0604020202020204" pitchFamily="34" charset="0"/>
              <a:buChar char="•"/>
              <a:defRPr/>
            </a:pPr>
            <a:r>
              <a:rPr lang="en-US" sz="1400" dirty="0" smtClean="0">
                <a:solidFill>
                  <a:srgbClr val="312D2A"/>
                </a:solidFill>
                <a:ea typeface="Questrial"/>
                <a:cs typeface="Questrial"/>
                <a:sym typeface="Questrial"/>
                <a:hlinkClick r:id="rId7"/>
              </a:rPr>
              <a:t>OCI reporting tool and extensions</a:t>
            </a:r>
            <a:endParaRPr lang="en-US" sz="1400" dirty="0" smtClean="0">
              <a:solidFill>
                <a:srgbClr val="312D2A"/>
              </a:solidFill>
              <a:ea typeface="Questrial"/>
              <a:cs typeface="Questrial"/>
              <a:sym typeface="Questrial"/>
            </a:endParaRPr>
          </a:p>
          <a:p>
            <a:pPr marL="742950" lvl="1" indent="-285750">
              <a:lnSpc>
                <a:spcPct val="105000"/>
              </a:lnSpc>
              <a:buSzPts val="900"/>
              <a:buFont typeface="Arial" panose="020B0604020202020204" pitchFamily="34" charset="0"/>
              <a:buChar char="•"/>
              <a:defRPr/>
            </a:pPr>
            <a:r>
              <a:rPr lang="en-US" sz="1400" dirty="0" smtClean="0">
                <a:solidFill>
                  <a:srgbClr val="312D2A"/>
                </a:solidFill>
                <a:ea typeface="Questrial"/>
                <a:cs typeface="Questrial"/>
                <a:sym typeface="Questrial"/>
                <a:hlinkClick r:id="rId8"/>
              </a:rPr>
              <a:t>Usage and cost reporting</a:t>
            </a:r>
            <a:endParaRPr lang="en-US" sz="1400" dirty="0" smtClean="0">
              <a:solidFill>
                <a:srgbClr val="312D2A"/>
              </a:solidFill>
              <a:ea typeface="Questrial"/>
              <a:cs typeface="Questrial"/>
              <a:sym typeface="Questrial"/>
            </a:endParaRPr>
          </a:p>
          <a:p>
            <a:pPr marL="742950" lvl="1" indent="-285750">
              <a:lnSpc>
                <a:spcPct val="105000"/>
              </a:lnSpc>
              <a:buSzPts val="900"/>
              <a:buFont typeface="Arial" panose="020B0604020202020204" pitchFamily="34" charset="0"/>
              <a:buChar char="•"/>
              <a:defRPr/>
            </a:pPr>
            <a:r>
              <a:rPr lang="en-US" sz="1400" dirty="0" smtClean="0">
                <a:solidFill>
                  <a:srgbClr val="312D2A"/>
                </a:solidFill>
                <a:ea typeface="Questrial"/>
                <a:cs typeface="Questrial"/>
                <a:sym typeface="Questrial"/>
              </a:rPr>
              <a:t>Auto-scaling </a:t>
            </a:r>
          </a:p>
          <a:p>
            <a:pPr marL="742950" lvl="1" indent="-285750">
              <a:lnSpc>
                <a:spcPct val="105000"/>
              </a:lnSpc>
              <a:buSzPts val="900"/>
              <a:buFont typeface="Arial" panose="020B0604020202020204" pitchFamily="34" charset="0"/>
              <a:buChar char="•"/>
              <a:defRPr/>
            </a:pPr>
            <a:r>
              <a:rPr lang="en-US" sz="1400" dirty="0" smtClean="0">
                <a:solidFill>
                  <a:srgbClr val="312D2A"/>
                </a:solidFill>
                <a:ea typeface="Questrial"/>
                <a:cs typeface="Questrial"/>
                <a:sym typeface="Questrial"/>
                <a:hlinkClick r:id="rId9"/>
              </a:rPr>
              <a:t>Universal credit balance &amp; usage consumption</a:t>
            </a:r>
            <a:endParaRPr lang="en-US" sz="1400" dirty="0" smtClean="0">
              <a:solidFill>
                <a:srgbClr val="312D2A"/>
              </a:solidFill>
              <a:ea typeface="Questrial"/>
              <a:cs typeface="Questrial"/>
              <a:sym typeface="Questrial"/>
            </a:endParaRPr>
          </a:p>
          <a:p>
            <a:pPr marL="742950" lvl="1" indent="-285750">
              <a:lnSpc>
                <a:spcPct val="105000"/>
              </a:lnSpc>
              <a:buSzPts val="900"/>
              <a:buFont typeface="Arial" panose="020B0604020202020204" pitchFamily="34" charset="0"/>
              <a:buChar char="•"/>
              <a:defRPr/>
            </a:pPr>
            <a:r>
              <a:rPr lang="en-US" sz="1400" dirty="0" smtClean="0">
                <a:solidFill>
                  <a:srgbClr val="312D2A"/>
                </a:solidFill>
                <a:ea typeface="Questrial"/>
                <a:cs typeface="Questrial"/>
                <a:sym typeface="Questrial"/>
                <a:hlinkClick r:id="rId10"/>
              </a:rPr>
              <a:t>Using Telemetry service with </a:t>
            </a:r>
            <a:r>
              <a:rPr lang="en-US" sz="1400" dirty="0" err="1" smtClean="0">
                <a:solidFill>
                  <a:srgbClr val="312D2A"/>
                </a:solidFill>
                <a:ea typeface="Questrial"/>
                <a:cs typeface="Questrial"/>
                <a:sym typeface="Questrial"/>
                <a:hlinkClick r:id="rId10"/>
              </a:rPr>
              <a:t>Grafana</a:t>
            </a:r>
            <a:r>
              <a:rPr lang="en-US" sz="1400" dirty="0" smtClean="0">
                <a:solidFill>
                  <a:srgbClr val="312D2A"/>
                </a:solidFill>
                <a:ea typeface="Questrial"/>
                <a:cs typeface="Questrial"/>
                <a:sym typeface="Questrial"/>
                <a:hlinkClick r:id="rId10"/>
              </a:rPr>
              <a:t> </a:t>
            </a:r>
            <a:endParaRPr lang="en-US" sz="1400" dirty="0" smtClean="0">
              <a:solidFill>
                <a:srgbClr val="312D2A"/>
              </a:solidFill>
              <a:ea typeface="Questrial"/>
              <a:cs typeface="Questrial"/>
              <a:sym typeface="Questrial"/>
            </a:endParaRPr>
          </a:p>
          <a:p>
            <a:pPr marL="742950" lvl="1" indent="-285750">
              <a:lnSpc>
                <a:spcPct val="105000"/>
              </a:lnSpc>
              <a:buSzPts val="900"/>
              <a:buFont typeface="Arial" panose="020B0604020202020204" pitchFamily="34" charset="0"/>
              <a:buChar char="•"/>
              <a:defRPr/>
            </a:pPr>
            <a:r>
              <a:rPr lang="en-US" sz="1400" dirty="0" smtClean="0">
                <a:solidFill>
                  <a:srgbClr val="312D2A"/>
                </a:solidFill>
                <a:ea typeface="Questrial"/>
                <a:cs typeface="Questrial"/>
                <a:sym typeface="Questrial"/>
              </a:rPr>
              <a:t>Nightly stop script</a:t>
            </a:r>
          </a:p>
          <a:p>
            <a:pPr marL="742950" lvl="1" indent="-285750">
              <a:lnSpc>
                <a:spcPct val="105000"/>
              </a:lnSpc>
              <a:buSzPts val="900"/>
              <a:buFont typeface="Arial" panose="020B0604020202020204" pitchFamily="34" charset="0"/>
              <a:buChar char="•"/>
              <a:defRPr/>
            </a:pPr>
            <a:r>
              <a:rPr lang="en-US" sz="1400" dirty="0" smtClean="0">
                <a:solidFill>
                  <a:srgbClr val="312D2A"/>
                </a:solidFill>
                <a:ea typeface="Questrial"/>
                <a:cs typeface="Questrial"/>
                <a:sym typeface="Questrial"/>
              </a:rPr>
              <a:t>Audit script with OCI CLI Audit logs </a:t>
            </a:r>
          </a:p>
          <a:p>
            <a:pPr marL="742950" lvl="1" indent="-285750">
              <a:lnSpc>
                <a:spcPct val="105000"/>
              </a:lnSpc>
              <a:buSzPts val="900"/>
              <a:buFont typeface="Arial" panose="020B0604020202020204" pitchFamily="34" charset="0"/>
              <a:buChar char="•"/>
              <a:defRPr/>
            </a:pPr>
            <a:r>
              <a:rPr lang="en-US" sz="1400" dirty="0">
                <a:solidFill>
                  <a:srgbClr val="312D2A"/>
                </a:solidFill>
                <a:ea typeface="Questrial"/>
                <a:cs typeface="Questrial"/>
                <a:sym typeface="Questrial"/>
                <a:hlinkClick r:id="rId11"/>
              </a:rPr>
              <a:t>Autonomous databases, DB systems with </a:t>
            </a:r>
            <a:r>
              <a:rPr lang="en-US" sz="1400" dirty="0" smtClean="0">
                <a:solidFill>
                  <a:srgbClr val="312D2A"/>
                </a:solidFill>
                <a:ea typeface="Questrial"/>
                <a:cs typeface="Questrial"/>
                <a:sym typeface="Questrial"/>
                <a:hlinkClick r:id="rId11"/>
              </a:rPr>
              <a:t>OCI-CLI</a:t>
            </a:r>
            <a:endParaRPr lang="en-US" sz="1400" dirty="0" smtClean="0">
              <a:solidFill>
                <a:srgbClr val="312D2A"/>
              </a:solidFill>
              <a:ea typeface="Questrial"/>
              <a:cs typeface="Questrial"/>
              <a:sym typeface="Questrial"/>
            </a:endParaRPr>
          </a:p>
          <a:p>
            <a:pPr lvl="0">
              <a:lnSpc>
                <a:spcPct val="105000"/>
              </a:lnSpc>
              <a:buSzPts val="900"/>
              <a:defRPr/>
            </a:pPr>
            <a:r>
              <a:rPr lang="en-US" sz="1400" dirty="0">
                <a:solidFill>
                  <a:srgbClr val="312D2A"/>
                </a:solidFill>
                <a:ea typeface="Questrial"/>
                <a:cs typeface="Questrial"/>
                <a:sym typeface="Questrial"/>
              </a:rPr>
              <a:t>4</a:t>
            </a:r>
            <a:r>
              <a:rPr lang="en-US" sz="1400" dirty="0" smtClean="0">
                <a:solidFill>
                  <a:srgbClr val="312D2A"/>
                </a:solidFill>
                <a:ea typeface="Questrial"/>
                <a:cs typeface="Questrial"/>
                <a:sym typeface="Questrial"/>
              </a:rPr>
              <a:t>. </a:t>
            </a:r>
            <a:r>
              <a:rPr lang="en-US" sz="1400" dirty="0" smtClean="0">
                <a:solidFill>
                  <a:srgbClr val="312D2A"/>
                </a:solidFill>
                <a:ea typeface="Questrial"/>
                <a:cs typeface="Questrial"/>
                <a:sym typeface="Questrial"/>
                <a:hlinkClick r:id="rId12"/>
              </a:rPr>
              <a:t>Oracle for Research OCI-CLI page</a:t>
            </a:r>
            <a:endParaRPr lang="en-US" sz="1400" dirty="0" smtClean="0">
              <a:solidFill>
                <a:srgbClr val="312D2A"/>
              </a:solidFill>
              <a:ea typeface="Questrial"/>
              <a:cs typeface="Questrial"/>
              <a:sym typeface="Questrial"/>
            </a:endParaRPr>
          </a:p>
          <a:p>
            <a:pPr lvl="0">
              <a:lnSpc>
                <a:spcPct val="105000"/>
              </a:lnSpc>
              <a:buSzPts val="900"/>
              <a:defRPr/>
            </a:pPr>
            <a:r>
              <a:rPr lang="en-US" sz="1400" dirty="0">
                <a:solidFill>
                  <a:srgbClr val="312D2A"/>
                </a:solidFill>
                <a:ea typeface="Questrial"/>
                <a:cs typeface="Questrial"/>
                <a:sym typeface="Questrial"/>
              </a:rPr>
              <a:t>5</a:t>
            </a:r>
            <a:r>
              <a:rPr lang="en-US" sz="1400" dirty="0" smtClean="0">
                <a:solidFill>
                  <a:srgbClr val="312D2A"/>
                </a:solidFill>
                <a:ea typeface="Questrial"/>
                <a:cs typeface="Questrial"/>
                <a:sym typeface="Questrial"/>
              </a:rPr>
              <a:t>. </a:t>
            </a:r>
            <a:r>
              <a:rPr lang="en-US" sz="1400" dirty="0" smtClean="0">
                <a:solidFill>
                  <a:srgbClr val="312D2A"/>
                </a:solidFill>
                <a:ea typeface="Questrial"/>
                <a:cs typeface="Questrial"/>
                <a:sym typeface="Questrial"/>
                <a:hlinkClick r:id="rId13"/>
              </a:rPr>
              <a:t>Oracle OCI-CLI </a:t>
            </a:r>
            <a:r>
              <a:rPr lang="en-US" sz="1400" dirty="0" err="1" smtClean="0">
                <a:solidFill>
                  <a:srgbClr val="312D2A"/>
                </a:solidFill>
                <a:ea typeface="Questrial"/>
                <a:cs typeface="Questrial"/>
                <a:sym typeface="Questrial"/>
                <a:hlinkClick r:id="rId13"/>
              </a:rPr>
              <a:t>github</a:t>
            </a:r>
            <a:r>
              <a:rPr lang="en-US" sz="1400" dirty="0" smtClean="0">
                <a:solidFill>
                  <a:srgbClr val="312D2A"/>
                </a:solidFill>
                <a:ea typeface="Questrial"/>
                <a:cs typeface="Questrial"/>
                <a:sym typeface="Questrial"/>
                <a:hlinkClick r:id="rId13"/>
              </a:rPr>
              <a:t> page </a:t>
            </a:r>
            <a:endParaRPr lang="en-US" sz="1400" dirty="0" smtClean="0">
              <a:solidFill>
                <a:srgbClr val="312D2A"/>
              </a:solidFill>
              <a:ea typeface="Questrial"/>
              <a:cs typeface="Questrial"/>
              <a:sym typeface="Questrial"/>
            </a:endParaRPr>
          </a:p>
          <a:p>
            <a:pPr lvl="0">
              <a:lnSpc>
                <a:spcPct val="105000"/>
              </a:lnSpc>
              <a:buSzPts val="900"/>
              <a:defRPr/>
            </a:pPr>
            <a:r>
              <a:rPr lang="en-US" sz="1400" b="1" dirty="0" smtClean="0">
                <a:solidFill>
                  <a:srgbClr val="312D2A"/>
                </a:solidFill>
                <a:ea typeface="Questrial"/>
                <a:cs typeface="Questrial"/>
                <a:sym typeface="Questrial"/>
              </a:rPr>
              <a:t>OCI-CLI blogs </a:t>
            </a:r>
          </a:p>
          <a:p>
            <a:pPr lvl="0">
              <a:lnSpc>
                <a:spcPct val="105000"/>
              </a:lnSpc>
              <a:buSzPts val="900"/>
              <a:defRPr/>
            </a:pPr>
            <a:r>
              <a:rPr lang="en-US" sz="1400" dirty="0" smtClean="0">
                <a:solidFill>
                  <a:srgbClr val="312D2A"/>
                </a:solidFill>
                <a:ea typeface="Questrial"/>
                <a:cs typeface="Questrial"/>
                <a:sym typeface="Questrial"/>
              </a:rPr>
              <a:t>1. </a:t>
            </a:r>
            <a:r>
              <a:rPr lang="en-US" sz="1400" dirty="0" smtClean="0">
                <a:solidFill>
                  <a:srgbClr val="312D2A"/>
                </a:solidFill>
                <a:ea typeface="Questrial"/>
                <a:cs typeface="Questrial"/>
                <a:sym typeface="Questrial"/>
                <a:hlinkClick r:id="rId14"/>
              </a:rPr>
              <a:t>Introduction to CLI, API and OCI Data integration</a:t>
            </a:r>
            <a:endParaRPr lang="en-US" sz="1400" dirty="0" smtClean="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2. </a:t>
            </a:r>
            <a:r>
              <a:rPr lang="en-US" sz="1400" dirty="0" smtClean="0">
                <a:solidFill>
                  <a:srgbClr val="312D2A"/>
                </a:solidFill>
                <a:ea typeface="Questrial"/>
                <a:cs typeface="Questrial"/>
                <a:sym typeface="Questrial"/>
                <a:hlinkClick r:id="rId15"/>
              </a:rPr>
              <a:t>Easy provisioning with OCI-CLI</a:t>
            </a:r>
            <a:endParaRPr lang="en-US" sz="1400" dirty="0" smtClean="0">
              <a:solidFill>
                <a:srgbClr val="312D2A"/>
              </a:solidFill>
              <a:ea typeface="Questrial"/>
              <a:cs typeface="Questrial"/>
              <a:sym typeface="Questrial"/>
            </a:endParaRPr>
          </a:p>
          <a:p>
            <a:pPr lvl="0">
              <a:lnSpc>
                <a:spcPct val="105000"/>
              </a:lnSpc>
              <a:buSzPts val="900"/>
              <a:defRPr/>
            </a:pPr>
            <a:r>
              <a:rPr lang="en-US" sz="1400" dirty="0">
                <a:solidFill>
                  <a:srgbClr val="312D2A"/>
                </a:solidFill>
                <a:ea typeface="Questrial"/>
                <a:cs typeface="Questrial"/>
                <a:sym typeface="Questrial"/>
              </a:rPr>
              <a:t>3</a:t>
            </a:r>
            <a:r>
              <a:rPr lang="en-US" sz="1400" dirty="0" smtClean="0">
                <a:solidFill>
                  <a:srgbClr val="312D2A"/>
                </a:solidFill>
                <a:ea typeface="Questrial"/>
                <a:cs typeface="Questrial"/>
                <a:sym typeface="Questrial"/>
              </a:rPr>
              <a:t>. </a:t>
            </a:r>
            <a:r>
              <a:rPr lang="en-US" sz="1400" dirty="0" smtClean="0">
                <a:solidFill>
                  <a:srgbClr val="312D2A"/>
                </a:solidFill>
                <a:ea typeface="Questrial"/>
                <a:cs typeface="Questrial"/>
                <a:sym typeface="Questrial"/>
                <a:hlinkClick r:id="rId16"/>
              </a:rPr>
              <a:t>Using OCI-CLI with Kubernetes </a:t>
            </a:r>
            <a:r>
              <a:rPr lang="en-US" sz="1400" dirty="0" err="1" smtClean="0">
                <a:solidFill>
                  <a:srgbClr val="312D2A"/>
                </a:solidFill>
                <a:ea typeface="Questrial"/>
                <a:cs typeface="Questrial"/>
                <a:sym typeface="Questrial"/>
                <a:hlinkClick r:id="rId16"/>
              </a:rPr>
              <a:t>cron</a:t>
            </a:r>
            <a:r>
              <a:rPr lang="en-US" sz="1400" dirty="0" smtClean="0">
                <a:solidFill>
                  <a:srgbClr val="312D2A"/>
                </a:solidFill>
                <a:ea typeface="Questrial"/>
                <a:cs typeface="Questrial"/>
                <a:sym typeface="Questrial"/>
                <a:hlinkClick r:id="rId16"/>
              </a:rPr>
              <a:t>-jobs</a:t>
            </a:r>
            <a:endParaRPr lang="en-US" sz="1400" dirty="0" smtClean="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4. </a:t>
            </a:r>
            <a:r>
              <a:rPr lang="en-US" sz="1400" dirty="0" smtClean="0">
                <a:solidFill>
                  <a:srgbClr val="312D2A"/>
                </a:solidFill>
                <a:ea typeface="Questrial"/>
                <a:cs typeface="Questrial"/>
                <a:sym typeface="Questrial"/>
                <a:hlinkClick r:id="rId17"/>
              </a:rPr>
              <a:t>Quickly run OCI-CLI with Docker container</a:t>
            </a:r>
            <a:endParaRPr lang="en-US" sz="1400" dirty="0" smtClean="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4. </a:t>
            </a:r>
            <a:r>
              <a:rPr lang="en-US" sz="1400" dirty="0" smtClean="0">
                <a:solidFill>
                  <a:srgbClr val="312D2A"/>
                </a:solidFill>
                <a:ea typeface="Questrial"/>
                <a:cs typeface="Questrial"/>
                <a:sym typeface="Questrial"/>
                <a:hlinkClick r:id="rId18"/>
              </a:rPr>
              <a:t>OCI-CLI with a federation from a Docker container </a:t>
            </a:r>
            <a:endParaRPr lang="en-US" sz="1400" dirty="0" smtClean="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5. </a:t>
            </a:r>
            <a:r>
              <a:rPr lang="en-US" sz="1400" dirty="0" smtClean="0">
                <a:solidFill>
                  <a:srgbClr val="312D2A"/>
                </a:solidFill>
                <a:ea typeface="Questrial"/>
                <a:cs typeface="Questrial"/>
                <a:sym typeface="Questrial"/>
                <a:hlinkClick r:id="rId19"/>
              </a:rPr>
              <a:t>Deploying a </a:t>
            </a:r>
            <a:r>
              <a:rPr lang="en-US" sz="1400" dirty="0" err="1" smtClean="0">
                <a:solidFill>
                  <a:srgbClr val="312D2A"/>
                </a:solidFill>
                <a:ea typeface="Questrial"/>
                <a:cs typeface="Questrial"/>
                <a:sym typeface="Questrial"/>
                <a:hlinkClick r:id="rId19"/>
              </a:rPr>
              <a:t>microservice</a:t>
            </a:r>
            <a:r>
              <a:rPr lang="en-US" sz="1400" dirty="0" smtClean="0">
                <a:solidFill>
                  <a:srgbClr val="312D2A"/>
                </a:solidFill>
                <a:ea typeface="Questrial"/>
                <a:cs typeface="Questrial"/>
                <a:sym typeface="Questrial"/>
                <a:hlinkClick r:id="rId19"/>
              </a:rPr>
              <a:t> to Oracle cloud with </a:t>
            </a:r>
            <a:r>
              <a:rPr lang="en-US" sz="1400" dirty="0" err="1" smtClean="0">
                <a:solidFill>
                  <a:srgbClr val="312D2A"/>
                </a:solidFill>
                <a:ea typeface="Questrial"/>
                <a:cs typeface="Questrial"/>
                <a:sym typeface="Questrial"/>
                <a:hlinkClick r:id="rId19"/>
              </a:rPr>
              <a:t>Github</a:t>
            </a:r>
            <a:r>
              <a:rPr lang="en-US" sz="1400" dirty="0" smtClean="0">
                <a:solidFill>
                  <a:srgbClr val="312D2A"/>
                </a:solidFill>
                <a:ea typeface="Questrial"/>
                <a:cs typeface="Questrial"/>
                <a:sym typeface="Questrial"/>
                <a:hlinkClick r:id="rId19"/>
              </a:rPr>
              <a:t> actions</a:t>
            </a:r>
            <a:endParaRPr lang="en-US" sz="1400" dirty="0" smtClean="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6. </a:t>
            </a:r>
            <a:r>
              <a:rPr lang="en-US" sz="1400" dirty="0" smtClean="0">
                <a:solidFill>
                  <a:srgbClr val="312D2A"/>
                </a:solidFill>
                <a:ea typeface="Questrial"/>
                <a:cs typeface="Questrial"/>
                <a:sym typeface="Questrial"/>
                <a:hlinkClick r:id="rId20"/>
              </a:rPr>
              <a:t>New packages for OCI-CLI/</a:t>
            </a:r>
            <a:r>
              <a:rPr lang="en-US" sz="1400" dirty="0" err="1" smtClean="0">
                <a:solidFill>
                  <a:srgbClr val="312D2A"/>
                </a:solidFill>
                <a:ea typeface="Questrial"/>
                <a:cs typeface="Questrial"/>
                <a:sym typeface="Questrial"/>
                <a:hlinkClick r:id="rId20"/>
              </a:rPr>
              <a:t>GlusterFS</a:t>
            </a:r>
            <a:r>
              <a:rPr lang="en-US" sz="1400" dirty="0" smtClean="0">
                <a:solidFill>
                  <a:srgbClr val="312D2A"/>
                </a:solidFill>
                <a:ea typeface="Questrial"/>
                <a:cs typeface="Questrial"/>
                <a:sym typeface="Questrial"/>
                <a:hlinkClick r:id="rId20"/>
              </a:rPr>
              <a:t> , Terraform</a:t>
            </a:r>
            <a:endParaRPr lang="en-US" sz="1400" dirty="0" smtClean="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8. </a:t>
            </a:r>
            <a:r>
              <a:rPr lang="en-US" sz="1400" dirty="0" smtClean="0">
                <a:solidFill>
                  <a:srgbClr val="312D2A"/>
                </a:solidFill>
                <a:ea typeface="Questrial"/>
                <a:cs typeface="Questrial"/>
                <a:sym typeface="Questrial"/>
                <a:hlinkClick r:id="rId21"/>
              </a:rPr>
              <a:t>Automated CLI scripts to scale autonomous databases</a:t>
            </a:r>
            <a:endParaRPr lang="en-US" sz="1400" dirty="0" smtClean="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9. </a:t>
            </a:r>
            <a:r>
              <a:rPr lang="en-US" sz="1400" dirty="0" smtClean="0">
                <a:solidFill>
                  <a:srgbClr val="312D2A"/>
                </a:solidFill>
                <a:ea typeface="Questrial"/>
                <a:cs typeface="Questrial"/>
                <a:sym typeface="Questrial"/>
                <a:hlinkClick r:id="rId22"/>
              </a:rPr>
              <a:t>Using CLI with Restricted object store buckets</a:t>
            </a:r>
            <a:endParaRPr lang="en-US" sz="1400" dirty="0" smtClean="0">
              <a:solidFill>
                <a:srgbClr val="312D2A"/>
              </a:solidFill>
              <a:ea typeface="Questrial"/>
              <a:cs typeface="Questrial"/>
              <a:sym typeface="Questrial"/>
            </a:endParaRPr>
          </a:p>
        </p:txBody>
      </p:sp>
    </p:spTree>
    <p:extLst>
      <p:ext uri="{BB962C8B-B14F-4D97-AF65-F5344CB8AC3E}">
        <p14:creationId xmlns:p14="http://schemas.microsoft.com/office/powerpoint/2010/main" val="251709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arent Master">
  <a:themeElements>
    <a:clrScheme name="Redwood">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racle Redwood v.1.13" id="{2E9F41A3-D31B-554A-8B1B-2DD86BF84303}" vid="{3D569BFC-AF32-5F4F-BAA6-0F119E81C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Parent Master</Template>
  <TotalTime>14953</TotalTime>
  <Words>1048</Words>
  <Application>Microsoft Office PowerPoint</Application>
  <PresentationFormat>Widescreen</PresentationFormat>
  <Paragraphs>154</Paragraphs>
  <Slides>11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Georgia</vt:lpstr>
      <vt:lpstr>Oracle Sans</vt:lpstr>
      <vt:lpstr>Oracle Sans Light</vt:lpstr>
      <vt:lpstr>Questrial</vt:lpstr>
      <vt:lpstr>System Font Regular</vt:lpstr>
      <vt:lpstr>Parent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Fonts</dc:title>
  <dc:creator>Microsoft Office User</dc:creator>
  <cp:lastModifiedBy>Rajib Ghosh</cp:lastModifiedBy>
  <cp:revision>127</cp:revision>
  <dcterms:created xsi:type="dcterms:W3CDTF">2020-03-27T21:53:27Z</dcterms:created>
  <dcterms:modified xsi:type="dcterms:W3CDTF">2020-11-13T05:04:44Z</dcterms:modified>
</cp:coreProperties>
</file>