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22"/>
  </p:notesMasterIdLst>
  <p:sldIdLst>
    <p:sldId id="389" r:id="rId2"/>
    <p:sldId id="391" r:id="rId3"/>
    <p:sldId id="3243" r:id="rId4"/>
    <p:sldId id="3248" r:id="rId5"/>
    <p:sldId id="3249" r:id="rId6"/>
    <p:sldId id="3244" r:id="rId7"/>
    <p:sldId id="3255" r:id="rId8"/>
    <p:sldId id="3257" r:id="rId9"/>
    <p:sldId id="3253" r:id="rId10"/>
    <p:sldId id="3245" r:id="rId11"/>
    <p:sldId id="3256" r:id="rId12"/>
    <p:sldId id="3241" r:id="rId13"/>
    <p:sldId id="3242" r:id="rId14"/>
    <p:sldId id="3252" r:id="rId15"/>
    <p:sldId id="3240" r:id="rId16"/>
    <p:sldId id="3247" r:id="rId17"/>
    <p:sldId id="3250" r:id="rId18"/>
    <p:sldId id="3251" r:id="rId19"/>
    <p:sldId id="3237" r:id="rId20"/>
    <p:sldId id="325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3E0"/>
    <a:srgbClr val="D2CDC7"/>
    <a:srgbClr val="A8A29B"/>
    <a:srgbClr val="BBD1D1"/>
    <a:srgbClr val="E0E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71" autoAdjust="0"/>
    <p:restoredTop sz="82599"/>
  </p:normalViewPr>
  <p:slideViewPr>
    <p:cSldViewPr snapToGrid="0" showGuides="1">
      <p:cViewPr varScale="1">
        <p:scale>
          <a:sx n="128" d="100"/>
          <a:sy n="128" d="100"/>
        </p:scale>
        <p:origin x="582" y="12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C25BA-F9B0-4418-8CA0-3A9DF1256BA5}" type="datetimeFigureOut">
              <a:rPr lang="en-US" smtClean="0"/>
              <a:t>10/15/2020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C5964-3162-43B5-B1EC-63C8D166D7D3}" type="slidenum">
              <a:rPr lang="en-US" smtClean="0"/>
              <a:t>‹#›</a:t>
            </a:fld>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3</a:t>
            </a:fld>
            <a:endParaRPr lang="en-US" dirty="0"/>
          </a:p>
        </p:txBody>
      </p:sp>
    </p:spTree>
    <p:extLst>
      <p:ext uri="{BB962C8B-B14F-4D97-AF65-F5344CB8AC3E}">
        <p14:creationId xmlns:p14="http://schemas.microsoft.com/office/powerpoint/2010/main" val="1287878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15</a:t>
            </a:fld>
            <a:endParaRPr lang="en-US" dirty="0"/>
          </a:p>
        </p:txBody>
      </p:sp>
    </p:spTree>
    <p:extLst>
      <p:ext uri="{BB962C8B-B14F-4D97-AF65-F5344CB8AC3E}">
        <p14:creationId xmlns:p14="http://schemas.microsoft.com/office/powerpoint/2010/main" val="2711300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16</a:t>
            </a:fld>
            <a:endParaRPr lang="en-US" dirty="0"/>
          </a:p>
        </p:txBody>
      </p:sp>
    </p:spTree>
    <p:extLst>
      <p:ext uri="{BB962C8B-B14F-4D97-AF65-F5344CB8AC3E}">
        <p14:creationId xmlns:p14="http://schemas.microsoft.com/office/powerpoint/2010/main" val="53770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17</a:t>
            </a:fld>
            <a:endParaRPr lang="en-US" dirty="0"/>
          </a:p>
        </p:txBody>
      </p:sp>
    </p:spTree>
    <p:extLst>
      <p:ext uri="{BB962C8B-B14F-4D97-AF65-F5344CB8AC3E}">
        <p14:creationId xmlns:p14="http://schemas.microsoft.com/office/powerpoint/2010/main" val="3226423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18</a:t>
            </a:fld>
            <a:endParaRPr lang="en-US" dirty="0"/>
          </a:p>
        </p:txBody>
      </p:sp>
    </p:spTree>
    <p:extLst>
      <p:ext uri="{BB962C8B-B14F-4D97-AF65-F5344CB8AC3E}">
        <p14:creationId xmlns:p14="http://schemas.microsoft.com/office/powerpoint/2010/main" val="1873885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25D847-E561-483A-B3A3-FE23C20D9BB3}" type="slidenum">
              <a:rPr lang="en-US" smtClean="0"/>
              <a:t>19</a:t>
            </a:fld>
            <a:endParaRPr lang="en-US" dirty="0"/>
          </a:p>
        </p:txBody>
      </p:sp>
    </p:spTree>
    <p:extLst>
      <p:ext uri="{BB962C8B-B14F-4D97-AF65-F5344CB8AC3E}">
        <p14:creationId xmlns:p14="http://schemas.microsoft.com/office/powerpoint/2010/main" val="1889763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20</a:t>
            </a:fld>
            <a:endParaRPr lang="en-US" dirty="0"/>
          </a:p>
        </p:txBody>
      </p:sp>
    </p:spTree>
    <p:extLst>
      <p:ext uri="{BB962C8B-B14F-4D97-AF65-F5344CB8AC3E}">
        <p14:creationId xmlns:p14="http://schemas.microsoft.com/office/powerpoint/2010/main" val="562973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4</a:t>
            </a:fld>
            <a:endParaRPr lang="en-US" dirty="0"/>
          </a:p>
        </p:txBody>
      </p:sp>
    </p:spTree>
    <p:extLst>
      <p:ext uri="{BB962C8B-B14F-4D97-AF65-F5344CB8AC3E}">
        <p14:creationId xmlns:p14="http://schemas.microsoft.com/office/powerpoint/2010/main" val="160422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5</a:t>
            </a:fld>
            <a:endParaRPr lang="en-US" dirty="0"/>
          </a:p>
        </p:txBody>
      </p:sp>
    </p:spTree>
    <p:extLst>
      <p:ext uri="{BB962C8B-B14F-4D97-AF65-F5344CB8AC3E}">
        <p14:creationId xmlns:p14="http://schemas.microsoft.com/office/powerpoint/2010/main" val="421906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6</a:t>
            </a:fld>
            <a:endParaRPr lang="en-US" dirty="0"/>
          </a:p>
        </p:txBody>
      </p:sp>
    </p:spTree>
    <p:extLst>
      <p:ext uri="{BB962C8B-B14F-4D97-AF65-F5344CB8AC3E}">
        <p14:creationId xmlns:p14="http://schemas.microsoft.com/office/powerpoint/2010/main" val="2376886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7</a:t>
            </a:fld>
            <a:endParaRPr lang="en-US" dirty="0"/>
          </a:p>
        </p:txBody>
      </p:sp>
    </p:spTree>
    <p:extLst>
      <p:ext uri="{BB962C8B-B14F-4D97-AF65-F5344CB8AC3E}">
        <p14:creationId xmlns:p14="http://schemas.microsoft.com/office/powerpoint/2010/main" val="1569469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8</a:t>
            </a:fld>
            <a:endParaRPr lang="en-US" dirty="0"/>
          </a:p>
        </p:txBody>
      </p:sp>
    </p:spTree>
    <p:extLst>
      <p:ext uri="{BB962C8B-B14F-4D97-AF65-F5344CB8AC3E}">
        <p14:creationId xmlns:p14="http://schemas.microsoft.com/office/powerpoint/2010/main" val="1639159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9</a:t>
            </a:fld>
            <a:endParaRPr lang="en-US" dirty="0"/>
          </a:p>
        </p:txBody>
      </p:sp>
    </p:spTree>
    <p:extLst>
      <p:ext uri="{BB962C8B-B14F-4D97-AF65-F5344CB8AC3E}">
        <p14:creationId xmlns:p14="http://schemas.microsoft.com/office/powerpoint/2010/main" val="94861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Data science Image - https://console.us-ashburn-1.oraclecloud.com/marketplace/application/78643201/usageInformation</a:t>
            </a:r>
          </a:p>
          <a:p>
            <a:r>
              <a:rPr lang="en-US" sz="1200" b="0" i="0" kern="1200" dirty="0" smtClean="0">
                <a:solidFill>
                  <a:schemeClr val="tx1"/>
                </a:solidFill>
                <a:effectLst/>
                <a:latin typeface="+mn-lt"/>
                <a:ea typeface="+mn-ea"/>
                <a:cs typeface="+mn-cs"/>
              </a:rPr>
              <a:t>Oracle-Linux-7.8-Gen2-GPU-2020.05.26-0     Image Family: Oracle Linux 7.x     •    Operating System: Oracle Linux     •    Kernel Version: kernel-uek-4.14.35-1902.302.2.el7uek.x86_64.     •    CUDA Version: 10-2-10.2.89-1     •    </a:t>
            </a:r>
            <a:r>
              <a:rPr lang="en-US" sz="1200" b="0" i="0" kern="1200" dirty="0" err="1" smtClean="0">
                <a:solidFill>
                  <a:schemeClr val="tx1"/>
                </a:solidFill>
                <a:effectLst/>
                <a:latin typeface="+mn-lt"/>
                <a:ea typeface="+mn-ea"/>
                <a:cs typeface="+mn-cs"/>
              </a:rPr>
              <a:t>cuDNN</a:t>
            </a:r>
            <a:r>
              <a:rPr lang="en-US" sz="1200" b="0" i="0" kern="1200" dirty="0" smtClean="0">
                <a:solidFill>
                  <a:schemeClr val="tx1"/>
                </a:solidFill>
                <a:effectLst/>
                <a:latin typeface="+mn-lt"/>
                <a:ea typeface="+mn-ea"/>
                <a:cs typeface="+mn-cs"/>
              </a:rPr>
              <a:t> Version: 7.3.1     •    Release Date: June 1, 2020</a:t>
            </a:r>
          </a:p>
          <a:p>
            <a:r>
              <a:rPr lang="en-US" sz="1200" b="0" i="0" kern="1200" dirty="0" smtClean="0">
                <a:solidFill>
                  <a:schemeClr val="tx1"/>
                </a:solidFill>
                <a:effectLst/>
                <a:latin typeface="+mn-lt"/>
                <a:ea typeface="+mn-ea"/>
                <a:cs typeface="+mn-cs"/>
              </a:rPr>
              <a:t>Genome analysis toolkit - https://console.us-ashburn-1.oraclecloud.com/marketplace/application/81390072/usageInformation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Release Notes:</a:t>
            </a:r>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10</a:t>
            </a:fld>
            <a:endParaRPr lang="en-US" dirty="0"/>
          </a:p>
        </p:txBody>
      </p:sp>
    </p:spTree>
    <p:extLst>
      <p:ext uri="{BB962C8B-B14F-4D97-AF65-F5344CB8AC3E}">
        <p14:creationId xmlns:p14="http://schemas.microsoft.com/office/powerpoint/2010/main" val="1716419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11</a:t>
            </a:fld>
            <a:endParaRPr lang="en-US" dirty="0"/>
          </a:p>
        </p:txBody>
      </p:sp>
    </p:spTree>
    <p:extLst>
      <p:ext uri="{BB962C8B-B14F-4D97-AF65-F5344CB8AC3E}">
        <p14:creationId xmlns:p14="http://schemas.microsoft.com/office/powerpoint/2010/main" val="1228964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5_Dark - Blank">
    <p:bg>
      <p:bgPr>
        <a:solidFill>
          <a:srgbClr val="2C5967"/>
        </a:solidFill>
        <a:effectLst/>
      </p:bgPr>
    </p:bg>
    <p:spTree>
      <p:nvGrpSpPr>
        <p:cNvPr id="1" name=""/>
        <p:cNvGrpSpPr/>
        <p:nvPr/>
      </p:nvGrpSpPr>
      <p:grpSpPr>
        <a:xfrm>
          <a:off x="0" y="0"/>
          <a:ext cx="0" cy="0"/>
          <a:chOff x="0" y="0"/>
          <a:chExt cx="0" cy="0"/>
        </a:xfrm>
      </p:grpSpPr>
      <p:sp>
        <p:nvSpPr>
          <p:cNvPr id="12" name="Footer">
            <a:extLst>
              <a:ext uri="{FF2B5EF4-FFF2-40B4-BE49-F238E27FC236}">
                <a16:creationId xmlns:a16="http://schemas.microsoft.com/office/drawing/2014/main" xmlns="" id="{6D1EB9E1-3178-A34F-8F8E-66C53D8516C6}"/>
              </a:ext>
            </a:extLst>
          </p:cNvPr>
          <p:cNvSpPr>
            <a:spLocks noGrp="1"/>
          </p:cNvSpPr>
          <p:nvPr>
            <p:ph type="ftr" sz="quarter" idx="3"/>
          </p:nvPr>
        </p:nvSpPr>
        <p:spPr>
          <a:xfrm>
            <a:off x="2697916" y="6423978"/>
            <a:ext cx="4706620"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pic>
        <p:nvPicPr>
          <p:cNvPr id="6" name="Picture 5">
            <a:extLst>
              <a:ext uri="{FF2B5EF4-FFF2-40B4-BE49-F238E27FC236}">
                <a16:creationId xmlns:a16="http://schemas.microsoft.com/office/drawing/2014/main" xmlns="" id="{9C5B6EAC-782C-414E-A7D8-28516812BB4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038209" y="489898"/>
            <a:ext cx="1585473" cy="480446"/>
          </a:xfrm>
          <a:prstGeom prst="rect">
            <a:avLst/>
          </a:prstGeom>
        </p:spPr>
      </p:pic>
      <p:pic>
        <p:nvPicPr>
          <p:cNvPr id="7" name="Picture 6">
            <a:extLst>
              <a:ext uri="{FF2B5EF4-FFF2-40B4-BE49-F238E27FC236}">
                <a16:creationId xmlns:a16="http://schemas.microsoft.com/office/drawing/2014/main" xmlns="" id="{76ADCFA2-A02C-704F-8E9C-62AD1EE1E89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10350"/>
            <a:ext cx="1567543" cy="6847649"/>
          </a:xfrm>
          <a:prstGeom prst="rect">
            <a:avLst/>
          </a:prstGeom>
        </p:spPr>
      </p:pic>
    </p:spTree>
    <p:extLst>
      <p:ext uri="{BB962C8B-B14F-4D97-AF65-F5344CB8AC3E}">
        <p14:creationId xmlns:p14="http://schemas.microsoft.com/office/powerpoint/2010/main" val="116759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ight - Title 1 Column">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xmlns="" id="{1232875C-001D-FE46-B15E-BCC2DA970349}"/>
              </a:ext>
            </a:extLst>
          </p:cNvPr>
          <p:cNvPicPr>
            <a:picLocks noChangeAspect="1"/>
          </p:cNvPicPr>
          <p:nvPr userDrawn="1"/>
        </p:nvPicPr>
        <p:blipFill rotWithShape="1">
          <a:blip r:embed="rId2" cstate="print">
            <a:alphaModFix amt="80000"/>
            <a:extLst>
              <a:ext uri="{28A0092B-C50C-407E-A947-70E740481C1C}">
                <a14:useLocalDpi xmlns:a14="http://schemas.microsoft.com/office/drawing/2010/main"/>
              </a:ext>
            </a:extLst>
          </a:blip>
          <a:srcRect/>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xmlns="" id="{F65C325A-C973-E74C-AD41-1A4DFAE0BBE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xmlns="" id="{8F5FEAFC-E730-6143-955B-B888D65BB03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xmlns=""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a16="http://schemas.microsoft.com/office/drawing/2014/main" xmlns="" id="{045207A1-9D66-724A-930C-C571DE4ABBA3}"/>
              </a:ext>
            </a:extLst>
          </p:cNvPr>
          <p:cNvSpPr>
            <a:spLocks noGrp="1"/>
          </p:cNvSpPr>
          <p:nvPr>
            <p:ph type="body" sz="quarter" idx="12"/>
          </p:nvPr>
        </p:nvSpPr>
        <p:spPr>
          <a:xfrm>
            <a:off x="758952" y="1837944"/>
            <a:ext cx="10671048"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xmlns=""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xmlns=""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xmlns="" id="{97C41585-3E8F-3F44-8E67-F9A5553AB99D}"/>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6380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Light - 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xmlns="" id="{8BD3F0B2-DFCC-714A-8B07-137F7BAF0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xmlns=""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xmlns=""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Oracle Confidential - Restricted.</a:t>
            </a:r>
          </a:p>
        </p:txBody>
      </p:sp>
      <p:sp>
        <p:nvSpPr>
          <p:cNvPr id="17" name="Slide Number">
            <a:extLst>
              <a:ext uri="{FF2B5EF4-FFF2-40B4-BE49-F238E27FC236}">
                <a16:creationId xmlns:a16="http://schemas.microsoft.com/office/drawing/2014/main" xmlns=""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xmlns="" id="{41923FF5-9A13-1F4B-89D9-62FE2B438352}"/>
              </a:ext>
            </a:extLst>
          </p:cNvPr>
          <p:cNvSpPr>
            <a:spLocks noGrp="1"/>
          </p:cNvSpPr>
          <p:nvPr>
            <p:ph type="body" sz="quarter" idx="22"/>
          </p:nvPr>
        </p:nvSpPr>
        <p:spPr>
          <a:xfrm>
            <a:off x="8224823"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xmlns="" id="{E401E47D-2565-384E-8A5E-2C02D2EAAAAB}"/>
              </a:ext>
            </a:extLst>
          </p:cNvPr>
          <p:cNvSpPr>
            <a:spLocks noGrp="1" noChangeAspect="1"/>
          </p:cNvSpPr>
          <p:nvPr>
            <p:ph type="pic" sz="quarter" idx="26"/>
          </p:nvPr>
        </p:nvSpPr>
        <p:spPr>
          <a:xfrm>
            <a:off x="6350303" y="4222112"/>
            <a:ext cx="1618488" cy="1618488"/>
          </a:xfrm>
        </p:spPr>
        <p:txBody>
          <a:bodyPr/>
          <a:lstStyle/>
          <a:p>
            <a:r>
              <a:rPr lang="en-US" dirty="0"/>
              <a:t>Click icon to add picture</a:t>
            </a:r>
          </a:p>
        </p:txBody>
      </p:sp>
      <p:sp>
        <p:nvSpPr>
          <p:cNvPr id="31" name="Text Field">
            <a:extLst>
              <a:ext uri="{FF2B5EF4-FFF2-40B4-BE49-F238E27FC236}">
                <a16:creationId xmlns:a16="http://schemas.microsoft.com/office/drawing/2014/main" xmlns="" id="{0EDDA99D-1B70-A347-9716-4968C6A671A3}"/>
              </a:ext>
            </a:extLst>
          </p:cNvPr>
          <p:cNvSpPr>
            <a:spLocks noGrp="1"/>
          </p:cNvSpPr>
          <p:nvPr>
            <p:ph type="body" sz="quarter" idx="21"/>
          </p:nvPr>
        </p:nvSpPr>
        <p:spPr>
          <a:xfrm>
            <a:off x="8224823"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xmlns="" id="{422BC426-FCDB-1347-93C5-E0102AEBC39C}"/>
              </a:ext>
            </a:extLst>
          </p:cNvPr>
          <p:cNvSpPr>
            <a:spLocks noGrp="1" noChangeAspect="1"/>
          </p:cNvSpPr>
          <p:nvPr>
            <p:ph type="pic" sz="quarter" idx="25"/>
          </p:nvPr>
        </p:nvSpPr>
        <p:spPr>
          <a:xfrm>
            <a:off x="6350303" y="1838324"/>
            <a:ext cx="1618488" cy="1618488"/>
          </a:xfrm>
        </p:spPr>
        <p:txBody>
          <a:bodyPr/>
          <a:lstStyle/>
          <a:p>
            <a:r>
              <a:rPr lang="en-US" dirty="0"/>
              <a:t>Click icon to add picture</a:t>
            </a:r>
          </a:p>
        </p:txBody>
      </p:sp>
      <p:sp>
        <p:nvSpPr>
          <p:cNvPr id="29" name="Text Field">
            <a:extLst>
              <a:ext uri="{FF2B5EF4-FFF2-40B4-BE49-F238E27FC236}">
                <a16:creationId xmlns:a16="http://schemas.microsoft.com/office/drawing/2014/main" xmlns="" id="{031D2CD6-C0D8-8147-83B7-2E2A8E87228F}"/>
              </a:ext>
            </a:extLst>
          </p:cNvPr>
          <p:cNvSpPr>
            <a:spLocks noGrp="1"/>
          </p:cNvSpPr>
          <p:nvPr>
            <p:ph type="body" sz="quarter" idx="20"/>
          </p:nvPr>
        </p:nvSpPr>
        <p:spPr>
          <a:xfrm>
            <a:off x="2635245"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xmlns="" id="{B5E51CE6-D9C1-DD40-936F-2F700452F826}"/>
              </a:ext>
            </a:extLst>
          </p:cNvPr>
          <p:cNvSpPr>
            <a:spLocks noGrp="1" noChangeAspect="1"/>
          </p:cNvSpPr>
          <p:nvPr>
            <p:ph type="pic" sz="quarter" idx="24"/>
          </p:nvPr>
        </p:nvSpPr>
        <p:spPr>
          <a:xfrm>
            <a:off x="760725" y="4222112"/>
            <a:ext cx="1618488" cy="1618488"/>
          </a:xfrm>
        </p:spPr>
        <p:txBody>
          <a:bodyPr/>
          <a:lstStyle/>
          <a:p>
            <a:r>
              <a:rPr lang="en-US" dirty="0"/>
              <a:t>Click icon to add picture</a:t>
            </a:r>
          </a:p>
        </p:txBody>
      </p:sp>
      <p:sp>
        <p:nvSpPr>
          <p:cNvPr id="25" name="Text Field">
            <a:extLst>
              <a:ext uri="{FF2B5EF4-FFF2-40B4-BE49-F238E27FC236}">
                <a16:creationId xmlns:a16="http://schemas.microsoft.com/office/drawing/2014/main" xmlns="" id="{C023883C-5CAF-9849-B009-1426F3585365}"/>
              </a:ext>
            </a:extLst>
          </p:cNvPr>
          <p:cNvSpPr>
            <a:spLocks noGrp="1"/>
          </p:cNvSpPr>
          <p:nvPr>
            <p:ph type="body" sz="quarter" idx="14"/>
          </p:nvPr>
        </p:nvSpPr>
        <p:spPr>
          <a:xfrm>
            <a:off x="2635245"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xmlns="" id="{DC7ED535-9B24-2444-9E27-765F743C79F0}"/>
              </a:ext>
            </a:extLst>
          </p:cNvPr>
          <p:cNvSpPr>
            <a:spLocks noGrp="1"/>
          </p:cNvSpPr>
          <p:nvPr>
            <p:ph type="pic" sz="quarter" idx="23"/>
          </p:nvPr>
        </p:nvSpPr>
        <p:spPr>
          <a:xfrm>
            <a:off x="760725" y="1838324"/>
            <a:ext cx="1618488" cy="1618488"/>
          </a:xfrm>
        </p:spPr>
        <p:txBody>
          <a:bodyPr/>
          <a:lstStyle/>
          <a:p>
            <a:r>
              <a:rPr lang="en-US" dirty="0"/>
              <a:t>Click icon to add picture</a:t>
            </a:r>
          </a:p>
        </p:txBody>
      </p:sp>
      <p:cxnSp>
        <p:nvCxnSpPr>
          <p:cNvPr id="21" name="Accent Mark">
            <a:extLst>
              <a:ext uri="{FF2B5EF4-FFF2-40B4-BE49-F238E27FC236}">
                <a16:creationId xmlns:a16="http://schemas.microsoft.com/office/drawing/2014/main" xmlns=""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le">
            <a:extLst>
              <a:ext uri="{FF2B5EF4-FFF2-40B4-BE49-F238E27FC236}">
                <a16:creationId xmlns:a16="http://schemas.microsoft.com/office/drawing/2014/main" xmlns="" id="{DAE39BE3-8D44-8145-A734-01B7FBD49534}"/>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tx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xmlns=""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87788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Light - Blank">
    <p:bg>
      <p:bgPr>
        <a:solidFill>
          <a:schemeClr val="bg2"/>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xmlns="" id="{0080C163-77F3-9A4B-A059-12FFFC705F80}"/>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0" name="OTag">
            <a:extLst>
              <a:ext uri="{FF2B5EF4-FFF2-40B4-BE49-F238E27FC236}">
                <a16:creationId xmlns:a16="http://schemas.microsoft.com/office/drawing/2014/main" xmlns="" id="{ACACB2B4-7B71-9C4C-986F-8528A7AE73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9" name="Footer">
            <a:extLst>
              <a:ext uri="{FF2B5EF4-FFF2-40B4-BE49-F238E27FC236}">
                <a16:creationId xmlns:a16="http://schemas.microsoft.com/office/drawing/2014/main" xmlns=""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Oracle Confidential - Restricted.</a:t>
            </a:r>
          </a:p>
        </p:txBody>
      </p:sp>
      <p:sp>
        <p:nvSpPr>
          <p:cNvPr id="8" name="Slide Number">
            <a:extLst>
              <a:ext uri="{FF2B5EF4-FFF2-40B4-BE49-F238E27FC236}">
                <a16:creationId xmlns:a16="http://schemas.microsoft.com/office/drawing/2014/main" xmlns=""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pic>
        <p:nvPicPr>
          <p:cNvPr id="7" name="Abstract Pattern Strip">
            <a:extLst>
              <a:ext uri="{FF2B5EF4-FFF2-40B4-BE49-F238E27FC236}">
                <a16:creationId xmlns:a16="http://schemas.microsoft.com/office/drawing/2014/main" xmlns="" id="{1C6BA009-6898-4544-B36F-423AA2D6F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00304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Light - Thank You">
    <p:bg>
      <p:bgPr>
        <a:solidFill>
          <a:schemeClr val="bg2"/>
        </a:solidFill>
        <a:effectLst/>
      </p:bgPr>
    </p:bg>
    <p:spTree>
      <p:nvGrpSpPr>
        <p:cNvPr id="1" name=""/>
        <p:cNvGrpSpPr/>
        <p:nvPr/>
      </p:nvGrpSpPr>
      <p:grpSpPr>
        <a:xfrm>
          <a:off x="0" y="0"/>
          <a:ext cx="0" cy="0"/>
          <a:chOff x="0" y="0"/>
          <a:chExt cx="0" cy="0"/>
        </a:xfrm>
      </p:grpSpPr>
      <p:pic>
        <p:nvPicPr>
          <p:cNvPr id="14" name="Abstract Illustration">
            <a:extLst>
              <a:ext uri="{FF2B5EF4-FFF2-40B4-BE49-F238E27FC236}">
                <a16:creationId xmlns="" xmlns:a16="http://schemas.microsoft.com/office/drawing/2014/main" id="{49F92AE8-C0F0-CF4B-B569-964245B0041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6000" y="4898"/>
            <a:ext cx="6096000" cy="6858000"/>
          </a:xfrm>
          <a:prstGeom prst="rect">
            <a:avLst/>
          </a:prstGeom>
        </p:spPr>
      </p:pic>
      <p:pic>
        <p:nvPicPr>
          <p:cNvPr id="26" name="OTag">
            <a:extLst>
              <a:ext uri="{FF2B5EF4-FFF2-40B4-BE49-F238E27FC236}">
                <a16:creationId xmlns="" xmlns:a16="http://schemas.microsoft.com/office/drawing/2014/main" id="{42D6F87D-23AA-1D42-BDBA-F6833AC9A0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Oracle Confidential - Restricted.</a:t>
            </a:r>
          </a:p>
        </p:txBody>
      </p:sp>
      <p:sp>
        <p:nvSpPr>
          <p:cNvPr id="16" name="Slide Number">
            <a:extLst>
              <a:ext uri="{FF2B5EF4-FFF2-40B4-BE49-F238E27FC236}">
                <a16:creationId xmlns=""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 xmlns:a16="http://schemas.microsoft.com/office/drawing/2014/main" id="{283762D0-0D31-A347-AD9E-095398CD17C5}"/>
              </a:ext>
            </a:extLst>
          </p:cNvPr>
          <p:cNvSpPr>
            <a:spLocks noGrp="1"/>
          </p:cNvSpPr>
          <p:nvPr>
            <p:ph type="body" sz="quarter" idx="36"/>
          </p:nvPr>
        </p:nvSpPr>
        <p:spPr>
          <a:xfrm>
            <a:off x="762000" y="5152453"/>
            <a:ext cx="5029200" cy="895181"/>
          </a:xfrm>
        </p:spPr>
        <p:txBody>
          <a:bodyPr>
            <a:noAutofit/>
          </a:bodyPr>
          <a:lstStyle>
            <a:lvl1pPr>
              <a:defRPr/>
            </a:lvl1pPr>
          </a:lstStyle>
          <a:p>
            <a:pPr lvl="0"/>
            <a:r>
              <a:rPr lang="en-US"/>
              <a:t>Edit Master text styles</a:t>
            </a:r>
          </a:p>
        </p:txBody>
      </p:sp>
      <p:sp>
        <p:nvSpPr>
          <p:cNvPr id="11" name="Text Field">
            <a:extLst>
              <a:ext uri="{FF2B5EF4-FFF2-40B4-BE49-F238E27FC236}">
                <a16:creationId xmlns="" xmlns:a16="http://schemas.microsoft.com/office/drawing/2014/main" id="{F273E805-B8FF-F84B-99E6-4636F8BD3EBF}"/>
              </a:ext>
            </a:extLst>
          </p:cNvPr>
          <p:cNvSpPr>
            <a:spLocks noGrp="1"/>
          </p:cNvSpPr>
          <p:nvPr>
            <p:ph type="body" sz="quarter" idx="37"/>
          </p:nvPr>
        </p:nvSpPr>
        <p:spPr>
          <a:xfrm>
            <a:off x="762000" y="4814860"/>
            <a:ext cx="5029200" cy="266291"/>
          </a:xfrm>
        </p:spPr>
        <p:txBody>
          <a:bodyPr>
            <a:noAutofit/>
          </a:bodyPr>
          <a:lstStyle>
            <a:lvl1pPr>
              <a:defRPr b="1"/>
            </a:lvl1pPr>
          </a:lstStyle>
          <a:p>
            <a:pPr lvl="0"/>
            <a:r>
              <a:rPr lang="en-US"/>
              <a:t>Edit Master text styles</a:t>
            </a:r>
          </a:p>
        </p:txBody>
      </p:sp>
      <p:cxnSp>
        <p:nvCxnSpPr>
          <p:cNvPr id="13" name="Accent Mark">
            <a:extLst>
              <a:ext uri="{FF2B5EF4-FFF2-40B4-BE49-F238E27FC236}">
                <a16:creationId xmlns="" xmlns:a16="http://schemas.microsoft.com/office/drawing/2014/main" id="{8E2FAFB4-C5ED-BC4A-844D-BB78D3D28B90}"/>
              </a:ext>
            </a:extLst>
          </p:cNvPr>
          <p:cNvCxnSpPr>
            <a:cxnSpLocks/>
          </p:cNvCxnSpPr>
          <p:nvPr userDrawn="1"/>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 xmlns:a16="http://schemas.microsoft.com/office/drawing/2014/main"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166968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A70F255-3C2A-4AC7-8935-184146E3B6D6}"/>
              </a:ext>
            </a:extLst>
          </p:cNvPr>
          <p:cNvSpPr>
            <a:spLocks noGrp="1"/>
          </p:cNvSpPr>
          <p:nvPr>
            <p:ph type="title"/>
          </p:nvPr>
        </p:nvSpPr>
        <p:spPr>
          <a:xfrm>
            <a:off x="762000" y="508000"/>
            <a:ext cx="10671048" cy="822960"/>
          </a:xfrm>
          <a:prstGeom prst="rect">
            <a:avLst/>
          </a:prstGeom>
        </p:spPr>
        <p:txBody>
          <a:bodyPr vert="horz" lIns="0" tIns="0" rIns="0" bIns="0" rtlCol="0" anchor="ctr">
            <a:noAutofit/>
          </a:bodyPr>
          <a:lstStyle/>
          <a:p>
            <a:r>
              <a:rPr lang="en-US" dirty="0"/>
              <a:t>Headline</a:t>
            </a:r>
          </a:p>
        </p:txBody>
      </p:sp>
      <p:sp>
        <p:nvSpPr>
          <p:cNvPr id="18" name="Footer">
            <a:extLst>
              <a:ext uri="{FF2B5EF4-FFF2-40B4-BE49-F238E27FC236}">
                <a16:creationId xmlns:a16="http://schemas.microsoft.com/office/drawing/2014/main" xmlns=""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5" name="Text Placeholder 4">
            <a:extLst>
              <a:ext uri="{FF2B5EF4-FFF2-40B4-BE49-F238E27FC236}">
                <a16:creationId xmlns:a16="http://schemas.microsoft.com/office/drawing/2014/main" xmlns="" id="{2F704250-C0B4-A84F-9EB2-31C880A9C2D6}"/>
              </a:ext>
            </a:extLst>
          </p:cNvPr>
          <p:cNvSpPr>
            <a:spLocks noGrp="1"/>
          </p:cNvSpPr>
          <p:nvPr>
            <p:ph type="body" idx="1"/>
          </p:nvPr>
        </p:nvSpPr>
        <p:spPr>
          <a:xfrm>
            <a:off x="758952" y="1837944"/>
            <a:ext cx="10671048" cy="4261104"/>
          </a:xfrm>
          <a:prstGeom prst="rect">
            <a:avLst/>
          </a:prstGeom>
        </p:spPr>
        <p:txBody>
          <a:bodyPr vert="horz" lIns="0" tIns="0" rIns="0" bIns="0" rtlCol="0">
            <a:noAutofit/>
          </a:bodyPr>
          <a:lstStyle/>
          <a:p>
            <a:pPr lvl="0"/>
            <a:r>
              <a:rPr lang="en-US" dirty="0"/>
              <a:t>Click to edit Master text styles</a:t>
            </a:r>
          </a:p>
          <a:p>
            <a:pPr lvl="1"/>
            <a:r>
              <a:rPr lang="en-US" dirty="0"/>
              <a:t>First indent</a:t>
            </a:r>
          </a:p>
          <a:p>
            <a:pPr lvl="2"/>
            <a:r>
              <a:rPr lang="en-US" dirty="0"/>
              <a:t>Second indent</a:t>
            </a:r>
          </a:p>
          <a:p>
            <a:pPr lvl="3"/>
            <a:r>
              <a:rPr lang="en-US" dirty="0"/>
              <a:t>Third indent</a:t>
            </a:r>
          </a:p>
          <a:p>
            <a:pPr lvl="4"/>
            <a:r>
              <a:rPr lang="en-US" dirty="0"/>
              <a:t>Fourth indent</a:t>
            </a:r>
          </a:p>
          <a:p>
            <a:pPr lvl="5"/>
            <a:r>
              <a:rPr lang="en-US" dirty="0"/>
              <a:t>Fifth indent</a:t>
            </a:r>
          </a:p>
          <a:p>
            <a:pPr lvl="6"/>
            <a:r>
              <a:rPr lang="en-US" dirty="0"/>
              <a:t>Sixth indent</a:t>
            </a:r>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800" r:id="rId1"/>
    <p:sldLayoutId id="2147483757" r:id="rId2"/>
    <p:sldLayoutId id="2147483801" r:id="rId3"/>
    <p:sldLayoutId id="2147483802" r:id="rId4"/>
    <p:sldLayoutId id="2147483803" r:id="rId5"/>
  </p:sldLayoutIdLst>
  <p:hf hdr="0" dt="0"/>
  <p:txStyles>
    <p:titleStyle>
      <a:lvl1pPr algn="l" defTabSz="914400" rtl="0" eaLnBrk="1" latinLnBrk="0" hangingPunct="1">
        <a:lnSpc>
          <a:spcPct val="95000"/>
        </a:lnSpc>
        <a:spcBef>
          <a:spcPct val="0"/>
        </a:spcBef>
        <a:buNone/>
        <a:defRPr sz="4000" kern="1200">
          <a:solidFill>
            <a:schemeClr val="tx1"/>
          </a:solidFill>
          <a:latin typeface="+mj-lt"/>
          <a:ea typeface="+mj-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6" userDrawn="1">
          <p15:clr>
            <a:srgbClr val="F26B43"/>
          </p15:clr>
        </p15:guide>
        <p15:guide id="2"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3" Type="http://schemas.openxmlformats.org/officeDocument/2006/relationships/hyperlink" Target="https://oracle.github.io/learning-library/oci-library/" TargetMode="External"/><Relationship Id="rId18" Type="http://schemas.openxmlformats.org/officeDocument/2006/relationships/hyperlink" Target="https://www.ssh.com/ssh/keygen/" TargetMode="External"/><Relationship Id="rId26" Type="http://schemas.openxmlformats.org/officeDocument/2006/relationships/hyperlink" Target="https://docs.cloud.oracle.com/en-us/iaas/nosql-database/doc/nosql-database-cloud.html" TargetMode="External"/><Relationship Id="rId39" Type="http://schemas.openxmlformats.org/officeDocument/2006/relationships/hyperlink" Target="https://cloudmarketplace.oracle.com/marketplace/en_US/listing/75560175" TargetMode="External"/><Relationship Id="rId3" Type="http://schemas.openxmlformats.org/officeDocument/2006/relationships/hyperlink" Target="https://docs.cloud.oracle.com/en-us/iaas/Content/GSG/Concepts/concepts.htm" TargetMode="External"/><Relationship Id="rId21" Type="http://schemas.openxmlformats.org/officeDocument/2006/relationships/hyperlink" Target="https://docs.oracle.com/en/solutions/fed-sso-options-cloud-customers/index.html#GUID-E61A0BEF-25BC-4DDB-85E6-D5E78BD260A9" TargetMode="External"/><Relationship Id="rId34" Type="http://schemas.openxmlformats.org/officeDocument/2006/relationships/hyperlink" Target="https://console.us-ashburn-1.oraclecloud.com/marketplace/application/54854361/usageInformation" TargetMode="External"/><Relationship Id="rId42" Type="http://schemas.openxmlformats.org/officeDocument/2006/relationships/hyperlink" Target="https://github.com/oracle-quickstart/oci-slurm" TargetMode="External"/><Relationship Id="rId47" Type="http://schemas.openxmlformats.org/officeDocument/2006/relationships/hyperlink" Target="https://docs.oracle.com/en/solutions/deploy-beegfs/index.html#GUID-61DDEA18-1EEA-47B1-903C-57EBA3CACC4D" TargetMode="External"/><Relationship Id="rId50" Type="http://schemas.openxmlformats.org/officeDocument/2006/relationships/hyperlink" Target="https://github.com/oci-hpc/oci-hpc-runbook-namd" TargetMode="External"/><Relationship Id="rId7" Type="http://schemas.openxmlformats.org/officeDocument/2006/relationships/hyperlink" Target="https://docs.cloud.oracle.com/en-us/iaas/Content/GSG/Concepts/settinguptenancy.htm" TargetMode="External"/><Relationship Id="rId12" Type="http://schemas.openxmlformats.org/officeDocument/2006/relationships/hyperlink" Target="https://docs.cloud.oracle.com/en-us/iaas/Content/File/Concepts/filestorageoverview.htm#concepts" TargetMode="External"/><Relationship Id="rId17" Type="http://schemas.openxmlformats.org/officeDocument/2006/relationships/hyperlink" Target="https://www.ssh.com/ssh/putty/windows/puttygen" TargetMode="External"/><Relationship Id="rId25" Type="http://schemas.openxmlformats.org/officeDocument/2006/relationships/hyperlink" Target="https://docs.cloud.oracle.com/en-us/iaas/mysql-database/doc/overview-mysql-database-service.html" TargetMode="External"/><Relationship Id="rId33" Type="http://schemas.openxmlformats.org/officeDocument/2006/relationships/hyperlink" Target="https://console.us-ashburn-1.oraclecloud.com/marketplace/application/79537675/usageInformation" TargetMode="External"/><Relationship Id="rId38" Type="http://schemas.openxmlformats.org/officeDocument/2006/relationships/hyperlink" Target="https://cloudmarketplace.oracle.com/marketplace/en_US/listing/67628143" TargetMode="External"/><Relationship Id="rId46" Type="http://schemas.openxmlformats.org/officeDocument/2006/relationships/hyperlink" Target="https://docs.oracle.com/en/solutions/deploy-lustre-fs/index.html#GUID-34A915EF-9A45-4848-93F1-B9B7363BCB2C" TargetMode="External"/><Relationship Id="rId2" Type="http://schemas.openxmlformats.org/officeDocument/2006/relationships/notesSlide" Target="../notesSlides/notesSlide13.xml"/><Relationship Id="rId16" Type="http://schemas.openxmlformats.org/officeDocument/2006/relationships/hyperlink" Target="https://docs.cloud.oracle.com/en-us/iaas/Content/FreeTier/faq.htm" TargetMode="External"/><Relationship Id="rId20" Type="http://schemas.openxmlformats.org/officeDocument/2006/relationships/hyperlink" Target="https://docs.cloud.oracle.com/en-us/iaas/Content/GSG/Tasks/contactingsupport.htm" TargetMode="External"/><Relationship Id="rId29" Type="http://schemas.openxmlformats.org/officeDocument/2006/relationships/hyperlink" Target="https://docs.oracle.com/en/solutions/migrate-to-autonomous-database-with-mv-to-adb/index.html#GUID-0B1F5F69-9FCC-43EC-BD81-8091B94D935E" TargetMode="External"/><Relationship Id="rId41" Type="http://schemas.openxmlformats.org/officeDocument/2006/relationships/hyperlink" Target="https://cloudmarketplace.oracle.com/marketplace/en_US/listing/63394796" TargetMode="External"/><Relationship Id="rId54" Type="http://schemas.openxmlformats.org/officeDocument/2006/relationships/hyperlink" Target="http://www.oracle.com/us/corporate/contracts/paas-iaas-universal-credits-3940775.pdf" TargetMode="External"/><Relationship Id="rId1" Type="http://schemas.openxmlformats.org/officeDocument/2006/relationships/slideLayout" Target="../slideLayouts/slideLayout4.xml"/><Relationship Id="rId6" Type="http://schemas.openxmlformats.org/officeDocument/2006/relationships/hyperlink" Target="https://docs.cloud.oracle.com/en-us/iaas/Content/GSG/Tasks/changingyourpassword.htm" TargetMode="External"/><Relationship Id="rId11" Type="http://schemas.openxmlformats.org/officeDocument/2006/relationships/hyperlink" Target="https://docs.cloud.oracle.com/en-us/iaas/Content/Compute/Tasks/imageimportexport.htm" TargetMode="External"/><Relationship Id="rId24" Type="http://schemas.openxmlformats.org/officeDocument/2006/relationships/hyperlink" Target="https://docs.cloud.oracle.com/en-us/iaas/Content/Database/Tasks/adbtools.htm" TargetMode="External"/><Relationship Id="rId32" Type="http://schemas.openxmlformats.org/officeDocument/2006/relationships/hyperlink" Target="https://console.us-ashburn-1.oraclecloud.com/marketplace/application/81390072/usageInformation" TargetMode="External"/><Relationship Id="rId37" Type="http://schemas.openxmlformats.org/officeDocument/2006/relationships/hyperlink" Target="https://blogs.oracle.com/datascience/machine-learning-autonomously-v2" TargetMode="External"/><Relationship Id="rId40" Type="http://schemas.openxmlformats.org/officeDocument/2006/relationships/hyperlink" Target="https://cloudmarketplace.oracle.com/marketplace/en_US/listing/54854361" TargetMode="External"/><Relationship Id="rId45" Type="http://schemas.openxmlformats.org/officeDocument/2006/relationships/hyperlink" Target="https://docs.oracle.com/en/solutions/deploy-hpc-on-oci/index.html#GUID-F216B94E-33C5-44A6-92F8-2DE1E5880242" TargetMode="External"/><Relationship Id="rId53" Type="http://schemas.openxmlformats.org/officeDocument/2006/relationships/hyperlink" Target="https://docs.cloud.oracle.com/en-us/iaas/Content/Compute/Tasks/restartinginstance.htm#resource-billing" TargetMode="External"/><Relationship Id="rId5" Type="http://schemas.openxmlformats.org/officeDocument/2006/relationships/hyperlink" Target="https://docs.cloud.oracle.com/en-us/iaas/Content/GSG/Concepts/signinoptions.htm" TargetMode="External"/><Relationship Id="rId15" Type="http://schemas.openxmlformats.org/officeDocument/2006/relationships/hyperlink" Target="https://docs.cloud.oracle.com/en-us/iaas/Content/FreeTier/freetier.htm" TargetMode="External"/><Relationship Id="rId23" Type="http://schemas.openxmlformats.org/officeDocument/2006/relationships/hyperlink" Target="https://docs.cloud.oracle.com/en-us/iaas/Content/Database/Concepts/adboverview.htm" TargetMode="External"/><Relationship Id="rId28" Type="http://schemas.openxmlformats.org/officeDocument/2006/relationships/hyperlink" Target="https://docs.oracle.com/en/solutions/serverless-dataload-adw/index.html#GUID-7AB1A8CD-0A8B-4C95-BBC9-E553647C23B6" TargetMode="External"/><Relationship Id="rId36" Type="http://schemas.openxmlformats.org/officeDocument/2006/relationships/hyperlink" Target="https://docs.oracle.com/en/solutions/data-science-oci/index.html#GUID-86F3DC92-949D-410E-9520-5C322B7BE24D" TargetMode="External"/><Relationship Id="rId49" Type="http://schemas.openxmlformats.org/officeDocument/2006/relationships/hyperlink" Target="https://github.com/clusterinthecloud/docs" TargetMode="External"/><Relationship Id="rId10" Type="http://schemas.openxmlformats.org/officeDocument/2006/relationships/hyperlink" Target="https://docs.cloud.oracle.com/en-us/iaas/Content/GSG/Tasks/addingbuckets.htm" TargetMode="External"/><Relationship Id="rId19" Type="http://schemas.openxmlformats.org/officeDocument/2006/relationships/hyperlink" Target="https://docs.cloud.oracle.com/en-us/iaas/Content/GSG/Reference/faq.htm" TargetMode="External"/><Relationship Id="rId31" Type="http://schemas.openxmlformats.org/officeDocument/2006/relationships/hyperlink" Target="https://docs.cloud.oracle.com/en-us/iaas/data-science/data-science-tutorial/get-started.htm" TargetMode="External"/><Relationship Id="rId44" Type="http://schemas.openxmlformats.org/officeDocument/2006/relationships/hyperlink" Target="https://blogs.oracle.com/cloud-infrastructure/running-applications-on-oracle-cloud-using-cluster-networking" TargetMode="External"/><Relationship Id="rId52" Type="http://schemas.openxmlformats.org/officeDocument/2006/relationships/hyperlink" Target="https://www.oracle.com/cloud/storage/pricing.html" TargetMode="External"/><Relationship Id="rId4" Type="http://schemas.openxmlformats.org/officeDocument/2006/relationships/hyperlink" Target="https://docs.cloud.oracle.com/en-us/iaas/Content/GSG/Tasks/signingin.htm" TargetMode="External"/><Relationship Id="rId9" Type="http://schemas.openxmlformats.org/officeDocument/2006/relationships/hyperlink" Target="https://docs.cloud.oracle.com/en-us/iaas/Content/GSG/Reference/overviewworkflowforWindows.htm" TargetMode="External"/><Relationship Id="rId14" Type="http://schemas.openxmlformats.org/officeDocument/2006/relationships/hyperlink" Target="https://docs.cloud.oracle.com/en-us/iaas/Content/GSG/Reference/unifiedconsoletaskmapping.htm" TargetMode="External"/><Relationship Id="rId22" Type="http://schemas.openxmlformats.org/officeDocument/2006/relationships/hyperlink" Target="https://docs.oracle.com/en/solutions/migrate-access-management-to-identity-cloud/index.html#GUID-3EC0C9F3-E846-4C31-BBC9-4D7036E8B0E1" TargetMode="External"/><Relationship Id="rId27" Type="http://schemas.openxmlformats.org/officeDocument/2006/relationships/hyperlink" Target="https://docs.cloud.oracle.com/en-us/iaas/Content/Database/Tasks/migrating.htm" TargetMode="External"/><Relationship Id="rId30" Type="http://schemas.openxmlformats.org/officeDocument/2006/relationships/hyperlink" Target="https://docs.cloud.oracle.com/en-us/iaas/data-science/using/overview.htm" TargetMode="External"/><Relationship Id="rId35" Type="http://schemas.openxmlformats.org/officeDocument/2006/relationships/hyperlink" Target="https://docs.oracle.com/en/solutions/machine-learning-sandbox/index.html#GUID-5D9E4043-F6E4-4015-84E7-E7906F048FEE" TargetMode="External"/><Relationship Id="rId43" Type="http://schemas.openxmlformats.org/officeDocument/2006/relationships/hyperlink" Target="https://github.com/oci-hpc" TargetMode="External"/><Relationship Id="rId48" Type="http://schemas.openxmlformats.org/officeDocument/2006/relationships/hyperlink" Target="https://cluster-in-the-cloud.readthedocs.io/en/latest/" TargetMode="External"/><Relationship Id="rId8" Type="http://schemas.openxmlformats.org/officeDocument/2006/relationships/hyperlink" Target="https://docs.cloud.oracle.com/en-us/iaas/Content/GSG/Reference/overviewworkflow.htm" TargetMode="External"/><Relationship Id="rId51" Type="http://schemas.openxmlformats.org/officeDocument/2006/relationships/hyperlink" Target="https://github.com/oci-hpc/oci-hpc-runbook-gromac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2ADAFE0-1CAA-FF4B-919A-892DD0DF9C59}"/>
              </a:ext>
            </a:extLst>
          </p:cNvPr>
          <p:cNvSpPr txBox="1"/>
          <p:nvPr/>
        </p:nvSpPr>
        <p:spPr>
          <a:xfrm>
            <a:off x="2108201" y="5283481"/>
            <a:ext cx="3987799" cy="923330"/>
          </a:xfrm>
          <a:prstGeom prst="rect">
            <a:avLst/>
          </a:prstGeom>
          <a:noFill/>
        </p:spPr>
        <p:txBody>
          <a:bodyPr wrap="square" rtlCol="0">
            <a:spAutoFit/>
          </a:bodyPr>
          <a:lstStyle/>
          <a:p>
            <a:r>
              <a:rPr lang="en-US" b="1" dirty="0" err="1">
                <a:solidFill>
                  <a:schemeClr val="bg1"/>
                </a:solidFill>
              </a:rPr>
              <a:t>Rajib</a:t>
            </a:r>
            <a:r>
              <a:rPr lang="en-US" b="1" dirty="0">
                <a:solidFill>
                  <a:schemeClr val="bg1"/>
                </a:solidFill>
              </a:rPr>
              <a:t> Ghosh</a:t>
            </a:r>
          </a:p>
          <a:p>
            <a:r>
              <a:rPr lang="en-US" dirty="0">
                <a:solidFill>
                  <a:schemeClr val="bg1"/>
                </a:solidFill>
              </a:rPr>
              <a:t>Global </a:t>
            </a:r>
            <a:r>
              <a:rPr lang="en-US" dirty="0" smtClean="0">
                <a:solidFill>
                  <a:schemeClr val="bg1"/>
                </a:solidFill>
              </a:rPr>
              <a:t>Senior Solutions </a:t>
            </a:r>
            <a:r>
              <a:rPr lang="en-US" dirty="0">
                <a:solidFill>
                  <a:schemeClr val="bg1"/>
                </a:solidFill>
              </a:rPr>
              <a:t>Architect</a:t>
            </a:r>
          </a:p>
          <a:p>
            <a:r>
              <a:rPr lang="en-US" dirty="0">
                <a:solidFill>
                  <a:schemeClr val="bg1"/>
                </a:solidFill>
              </a:rPr>
              <a:t>Oracle for Research</a:t>
            </a:r>
          </a:p>
        </p:txBody>
      </p:sp>
      <p:sp>
        <p:nvSpPr>
          <p:cNvPr id="8" name="Title 1">
            <a:extLst>
              <a:ext uri="{FF2B5EF4-FFF2-40B4-BE49-F238E27FC236}">
                <a16:creationId xmlns:a16="http://schemas.microsoft.com/office/drawing/2014/main" xmlns="" id="{04761533-698B-DC4C-AA2F-48DAC0505FE0}"/>
              </a:ext>
            </a:extLst>
          </p:cNvPr>
          <p:cNvSpPr txBox="1">
            <a:spLocks/>
          </p:cNvSpPr>
          <p:nvPr/>
        </p:nvSpPr>
        <p:spPr>
          <a:xfrm>
            <a:off x="2204431" y="2289707"/>
            <a:ext cx="8753379" cy="777380"/>
          </a:xfrm>
          <a:prstGeom prst="rect">
            <a:avLst/>
          </a:prstGeom>
          <a:noFill/>
        </p:spPr>
        <p:txBody>
          <a:bodyPr vert="horz" lIns="0" tIns="45720" rIns="0" bIns="45720" rtlCol="0" anchor="b">
            <a:noAutofit/>
          </a:bodyPr>
          <a:lstStyle>
            <a:lvl1pPr algn="l" defTabSz="914400" rtl="0" eaLnBrk="1" latinLnBrk="0" hangingPunct="1">
              <a:lnSpc>
                <a:spcPct val="90000"/>
              </a:lnSpc>
              <a:spcBef>
                <a:spcPct val="0"/>
              </a:spcBef>
              <a:buNone/>
              <a:defRPr lang="en-US" sz="1600" kern="1200">
                <a:solidFill>
                  <a:schemeClr val="bg1"/>
                </a:solidFill>
                <a:latin typeface="Oracle Sans Extra Bold" panose="020B0803020204020204" pitchFamily="34" charset="0"/>
                <a:ea typeface="+mn-ea"/>
                <a:cs typeface="Oracle Sans Extra Bold" panose="020B0803020204020204" pitchFamily="34" charset="0"/>
              </a:defRPr>
            </a:lvl1pPr>
          </a:lstStyle>
          <a:p>
            <a:pPr>
              <a:lnSpc>
                <a:spcPts val="4600"/>
              </a:lnSpc>
              <a:spcAft>
                <a:spcPts val="1200"/>
              </a:spcAft>
            </a:pPr>
            <a:r>
              <a:rPr lang="en-US" sz="2600" dirty="0">
                <a:solidFill>
                  <a:prstClr val="white"/>
                </a:solidFill>
                <a:latin typeface="Oracle Sans Light" panose="020B0403020204020204" pitchFamily="34" charset="0"/>
                <a:ea typeface="+mj-ea"/>
                <a:cs typeface="Oracle Sans Light" panose="020B0403020204020204" pitchFamily="34" charset="0"/>
              </a:rPr>
              <a:t>TECH TALK: </a:t>
            </a:r>
          </a:p>
          <a:p>
            <a:pPr>
              <a:lnSpc>
                <a:spcPct val="100000"/>
              </a:lnSpc>
            </a:pPr>
            <a:r>
              <a:rPr lang="en-US" sz="3200" dirty="0" smtClean="0">
                <a:solidFill>
                  <a:prstClr val="white"/>
                </a:solidFill>
                <a:latin typeface="Georgia" panose="02040502050405020303" pitchFamily="18" charset="0"/>
                <a:ea typeface="+mj-ea"/>
                <a:cs typeface="Oracle Sans" panose="020B0503020204020204" pitchFamily="34" charset="0"/>
              </a:rPr>
              <a:t>Architecture and Automation</a:t>
            </a:r>
            <a:r>
              <a:rPr lang="en-US" sz="3200" dirty="0" smtClean="0">
                <a:solidFill>
                  <a:prstClr val="white"/>
                </a:solidFill>
                <a:latin typeface="Georgia" panose="02040502050405020303" pitchFamily="18" charset="0"/>
                <a:ea typeface="+mj-ea"/>
                <a:cs typeface="Oracle Sans" panose="020B0503020204020204" pitchFamily="34" charset="0"/>
              </a:rPr>
              <a:t> </a:t>
            </a:r>
            <a:r>
              <a:rPr lang="en-US" sz="3200" dirty="0">
                <a:solidFill>
                  <a:prstClr val="white"/>
                </a:solidFill>
                <a:latin typeface="Georgia" panose="02040502050405020303" pitchFamily="18" charset="0"/>
                <a:ea typeface="+mj-ea"/>
                <a:cs typeface="Oracle Sans" panose="020B0503020204020204" pitchFamily="34" charset="0"/>
              </a:rPr>
              <a:t>for Researchers</a:t>
            </a:r>
          </a:p>
        </p:txBody>
      </p:sp>
      <p:sp>
        <p:nvSpPr>
          <p:cNvPr id="9" name="TextBox 8">
            <a:extLst>
              <a:ext uri="{FF2B5EF4-FFF2-40B4-BE49-F238E27FC236}">
                <a16:creationId xmlns:a16="http://schemas.microsoft.com/office/drawing/2014/main" xmlns="" id="{7A3FE5A4-DE9A-F443-A167-ED190C82D950}"/>
              </a:ext>
            </a:extLst>
          </p:cNvPr>
          <p:cNvSpPr txBox="1"/>
          <p:nvPr/>
        </p:nvSpPr>
        <p:spPr>
          <a:xfrm>
            <a:off x="2204431" y="3744398"/>
            <a:ext cx="4427220" cy="861774"/>
          </a:xfrm>
          <a:prstGeom prst="rect">
            <a:avLst/>
          </a:prstGeom>
          <a:noFill/>
        </p:spPr>
        <p:txBody>
          <a:bodyPr wrap="square" lIns="0" tIns="0" rIns="0" bIns="0" rtlCol="0">
            <a:spAutoFit/>
          </a:bodyPr>
          <a:lstStyle/>
          <a:p>
            <a:r>
              <a:rPr lang="en-US" sz="2800" dirty="0">
                <a:solidFill>
                  <a:schemeClr val="bg1"/>
                </a:solidFill>
                <a:latin typeface="Oracle Sans Light" panose="020B0403020204020204" pitchFamily="34" charset="0"/>
                <a:cs typeface="Oracle Sans Light" panose="020B0403020204020204" pitchFamily="34" charset="0"/>
              </a:rPr>
              <a:t>Friday, October </a:t>
            </a:r>
            <a:r>
              <a:rPr lang="en-US" sz="2800" dirty="0" smtClean="0">
                <a:solidFill>
                  <a:schemeClr val="bg1"/>
                </a:solidFill>
                <a:latin typeface="Oracle Sans Light" panose="020B0403020204020204" pitchFamily="34" charset="0"/>
                <a:cs typeface="Oracle Sans Light" panose="020B0403020204020204" pitchFamily="34" charset="0"/>
              </a:rPr>
              <a:t>23, </a:t>
            </a:r>
            <a:r>
              <a:rPr lang="en-US" sz="2800" dirty="0">
                <a:solidFill>
                  <a:schemeClr val="bg1"/>
                </a:solidFill>
                <a:latin typeface="Oracle Sans Light" panose="020B0403020204020204" pitchFamily="34" charset="0"/>
                <a:cs typeface="Oracle Sans Light" panose="020B0403020204020204" pitchFamily="34" charset="0"/>
              </a:rPr>
              <a:t>2020</a:t>
            </a:r>
          </a:p>
          <a:p>
            <a:r>
              <a:rPr lang="en-US" sz="2800" dirty="0" smtClean="0">
                <a:solidFill>
                  <a:schemeClr val="bg1"/>
                </a:solidFill>
                <a:latin typeface="Oracle Sans Light" panose="020B0403020204020204" pitchFamily="34" charset="0"/>
                <a:cs typeface="Oracle Sans Light" panose="020B0403020204020204" pitchFamily="34" charset="0"/>
              </a:rPr>
              <a:t>10:30 </a:t>
            </a:r>
            <a:r>
              <a:rPr lang="en-US" sz="2800" dirty="0">
                <a:solidFill>
                  <a:schemeClr val="bg1"/>
                </a:solidFill>
                <a:latin typeface="Oracle Sans Light" panose="020B0403020204020204" pitchFamily="34" charset="0"/>
                <a:cs typeface="Oracle Sans Light" panose="020B0403020204020204" pitchFamily="34" charset="0"/>
              </a:rPr>
              <a:t>AM US EDT </a:t>
            </a:r>
          </a:p>
        </p:txBody>
      </p:sp>
      <p:pic>
        <p:nvPicPr>
          <p:cNvPr id="5" name="Picture 4">
            <a:extLst>
              <a:ext uri="{FF2B5EF4-FFF2-40B4-BE49-F238E27FC236}">
                <a16:creationId xmlns:a16="http://schemas.microsoft.com/office/drawing/2014/main" xmlns="" id="{10843A28-72DE-4D4A-A9CB-CC49D63AD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30" y="495300"/>
            <a:ext cx="1714225" cy="519462"/>
          </a:xfrm>
          <a:prstGeom prst="rect">
            <a:avLst/>
          </a:prstGeom>
        </p:spPr>
      </p:pic>
      <p:sp>
        <p:nvSpPr>
          <p:cNvPr id="13" name="Rectangle 12">
            <a:extLst>
              <a:ext uri="{FF2B5EF4-FFF2-40B4-BE49-F238E27FC236}">
                <a16:creationId xmlns:a16="http://schemas.microsoft.com/office/drawing/2014/main" xmlns="" id="{0E8E37B4-B4ED-434B-A3F5-231EADD1C3A8}"/>
              </a:ext>
            </a:extLst>
          </p:cNvPr>
          <p:cNvSpPr/>
          <p:nvPr/>
        </p:nvSpPr>
        <p:spPr>
          <a:xfrm>
            <a:off x="9266663" y="297830"/>
            <a:ext cx="2732049" cy="1185281"/>
          </a:xfrm>
          <a:prstGeom prst="rect">
            <a:avLst/>
          </a:prstGeom>
          <a:solidFill>
            <a:srgbClr val="2C5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292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10</a:t>
            </a:fld>
            <a:endParaRPr lang="en-US" dirty="0"/>
          </a:p>
        </p:txBody>
      </p:sp>
      <p:sp>
        <p:nvSpPr>
          <p:cNvPr id="6" name="TextBox 5">
            <a:extLst>
              <a:ext uri="{FF2B5EF4-FFF2-40B4-BE49-F238E27FC236}">
                <a16:creationId xmlns="" xmlns:a16="http://schemas.microsoft.com/office/drawing/2014/main" id="{00FABF5B-8DCC-4D38-8123-A80D08EB965B}"/>
              </a:ext>
            </a:extLst>
          </p:cNvPr>
          <p:cNvSpPr txBox="1"/>
          <p:nvPr/>
        </p:nvSpPr>
        <p:spPr>
          <a:xfrm>
            <a:off x="1604800" y="278419"/>
            <a:ext cx="8466541" cy="535619"/>
          </a:xfrm>
          <a:prstGeom prst="rect">
            <a:avLst/>
          </a:prstGeom>
          <a:noFill/>
        </p:spPr>
        <p:txBody>
          <a:bodyPr wrap="square" lIns="0" tIns="0" rIns="0" bIns="0" rtlCol="0">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3200" kern="0" dirty="0" smtClean="0">
                <a:solidFill>
                  <a:srgbClr val="000000"/>
                </a:solidFill>
                <a:latin typeface="Calibri Light" panose="020F0302020204030204" pitchFamily="34" charset="0"/>
                <a:cs typeface="Calibri Light" panose="020F0302020204030204" pitchFamily="34" charset="0"/>
                <a:sym typeface="Arial"/>
              </a:rPr>
              <a:t>Automation Setup &amp; management workflow</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pic>
        <p:nvPicPr>
          <p:cNvPr id="7" name="Picture 6"/>
          <p:cNvPicPr>
            <a:picLocks noChangeAspect="1"/>
          </p:cNvPicPr>
          <p:nvPr/>
        </p:nvPicPr>
        <p:blipFill>
          <a:blip r:embed="rId3"/>
          <a:stretch>
            <a:fillRect/>
          </a:stretch>
        </p:blipFill>
        <p:spPr>
          <a:xfrm>
            <a:off x="1830316" y="725144"/>
            <a:ext cx="8497907" cy="6063959"/>
          </a:xfrm>
          <a:prstGeom prst="rect">
            <a:avLst/>
          </a:prstGeom>
        </p:spPr>
      </p:pic>
    </p:spTree>
    <p:extLst>
      <p:ext uri="{BB962C8B-B14F-4D97-AF65-F5344CB8AC3E}">
        <p14:creationId xmlns:p14="http://schemas.microsoft.com/office/powerpoint/2010/main" val="109468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11</a:t>
            </a:fld>
            <a:endParaRPr lang="en-US" dirty="0"/>
          </a:p>
        </p:txBody>
      </p:sp>
      <p:sp>
        <p:nvSpPr>
          <p:cNvPr id="4" name="Google Shape;70;p15">
            <a:extLst>
              <a:ext uri="{FF2B5EF4-FFF2-40B4-BE49-F238E27FC236}">
                <a16:creationId xmlns="" xmlns:a16="http://schemas.microsoft.com/office/drawing/2014/main" id="{FEEAA5F5-2114-6D45-8AC4-FFD8C81B74F5}"/>
              </a:ext>
            </a:extLst>
          </p:cNvPr>
          <p:cNvSpPr/>
          <p:nvPr/>
        </p:nvSpPr>
        <p:spPr>
          <a:xfrm>
            <a:off x="288702" y="1792271"/>
            <a:ext cx="2431349"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Image Sandbox </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5" name="Google Shape;72;p15">
            <a:extLst>
              <a:ext uri="{FF2B5EF4-FFF2-40B4-BE49-F238E27FC236}">
                <a16:creationId xmlns="" xmlns:a16="http://schemas.microsoft.com/office/drawing/2014/main" id="{DAB79A68-E13E-7146-ADF2-BC00625FED21}"/>
              </a:ext>
            </a:extLst>
          </p:cNvPr>
          <p:cNvSpPr/>
          <p:nvPr/>
        </p:nvSpPr>
        <p:spPr>
          <a:xfrm>
            <a:off x="2720050" y="1791992"/>
            <a:ext cx="9039234"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1. AIML</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Sandbox &amp; AFNI (Base reference images with CPU/GPU versions on OL7 and Ubuntu)</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Actively worked on by Oracle for Research</a:t>
            </a:r>
            <a:endPar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lang="en-US" sz="1400" baseline="0" dirty="0" smtClean="0">
                <a:solidFill>
                  <a:srgbClr val="312D2A"/>
                </a:solidFill>
                <a:latin typeface="Oracle Sans"/>
                <a:ea typeface="Questrial"/>
                <a:cs typeface="Questrial"/>
                <a:sym typeface="Questrial"/>
              </a:rPr>
              <a:t>3.</a:t>
            </a:r>
            <a:r>
              <a:rPr lang="en-US" sz="1400" dirty="0" smtClean="0">
                <a:solidFill>
                  <a:srgbClr val="312D2A"/>
                </a:solidFill>
                <a:latin typeface="Oracle Sans"/>
                <a:ea typeface="Questrial"/>
                <a:cs typeface="Questrial"/>
                <a:sym typeface="Questrial"/>
              </a:rPr>
              <a:t> OFR will develop more based on active researchers participation and feedback</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9" name="Google Shape;70;p15">
            <a:extLst>
              <a:ext uri="{FF2B5EF4-FFF2-40B4-BE49-F238E27FC236}">
                <a16:creationId xmlns="" xmlns:a16="http://schemas.microsoft.com/office/drawing/2014/main" id="{6E553804-E03E-2E4C-8825-93899756C43A}"/>
              </a:ext>
            </a:extLst>
          </p:cNvPr>
          <p:cNvSpPr/>
          <p:nvPr/>
        </p:nvSpPr>
        <p:spPr>
          <a:xfrm>
            <a:off x="288703" y="2674318"/>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Researcher </a:t>
            </a:r>
          </a:p>
          <a:p>
            <a:r>
              <a:rPr lang="en-US" b="1" dirty="0" smtClean="0">
                <a:solidFill>
                  <a:schemeClr val="bg1"/>
                </a:solidFill>
                <a:latin typeface="Calibri Light" panose="020F0302020204030204" pitchFamily="34" charset="0"/>
                <a:cs typeface="Calibri Light" panose="020F0302020204030204" pitchFamily="34" charset="0"/>
                <a:sym typeface="Questrial"/>
              </a:rPr>
              <a:t>Collaboration</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0" name="Google Shape;72;p15">
            <a:extLst>
              <a:ext uri="{FF2B5EF4-FFF2-40B4-BE49-F238E27FC236}">
                <a16:creationId xmlns="" xmlns:a16="http://schemas.microsoft.com/office/drawing/2014/main" id="{F3FC4F15-A9FA-0146-B83D-7497F110DAE5}"/>
              </a:ext>
            </a:extLst>
          </p:cNvPr>
          <p:cNvSpPr/>
          <p:nvPr/>
        </p:nvSpPr>
        <p:spPr>
          <a:xfrm>
            <a:off x="2720050" y="2674318"/>
            <a:ext cx="9039234"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1.</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Contributions (benchmarks, test results, data )</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a:t>
            </a:r>
            <a:r>
              <a:rPr lang="en-US" sz="1400" noProof="0" dirty="0" smtClean="0">
                <a:solidFill>
                  <a:srgbClr val="312D2A"/>
                </a:solidFill>
                <a:latin typeface="Oracle Sans"/>
                <a:ea typeface="Questrial"/>
                <a:cs typeface="Questrial"/>
                <a:sym typeface="Questrial"/>
              </a:rPr>
              <a:t>OFR and OCI reviews</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dirty="0" smtClean="0">
                <a:ln>
                  <a:noFill/>
                </a:ln>
                <a:solidFill>
                  <a:srgbClr val="312D2A"/>
                </a:solidFill>
                <a:effectLst/>
                <a:uLnTx/>
                <a:uFillTx/>
                <a:latin typeface="Oracle Sans"/>
                <a:ea typeface="Questrial"/>
                <a:cs typeface="Questrial"/>
                <a:sym typeface="Questrial"/>
              </a:rPr>
              <a:t>3. Researcher publications repository</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11" name="Google Shape;70;p15">
            <a:extLst>
              <a:ext uri="{FF2B5EF4-FFF2-40B4-BE49-F238E27FC236}">
                <a16:creationId xmlns="" xmlns:a16="http://schemas.microsoft.com/office/drawing/2014/main" id="{3EE84173-DDF5-6944-8B2B-612361C3E79F}"/>
              </a:ext>
            </a:extLst>
          </p:cNvPr>
          <p:cNvSpPr/>
          <p:nvPr/>
        </p:nvSpPr>
        <p:spPr>
          <a:xfrm>
            <a:off x="288703" y="3563747"/>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Images &amp; Applications</a:t>
            </a:r>
            <a:endParaRPr lang="en-US" b="1" dirty="0" smtClean="0">
              <a:solidFill>
                <a:schemeClr val="bg1"/>
              </a:solidFill>
              <a:latin typeface="Calibri Light" panose="020F0302020204030204" pitchFamily="34" charset="0"/>
              <a:cs typeface="Calibri Light" panose="020F0302020204030204" pitchFamily="34" charset="0"/>
              <a:sym typeface="Questrial"/>
            </a:endParaRPr>
          </a:p>
        </p:txBody>
      </p:sp>
      <p:sp>
        <p:nvSpPr>
          <p:cNvPr id="12" name="Google Shape;72;p15">
            <a:extLst>
              <a:ext uri="{FF2B5EF4-FFF2-40B4-BE49-F238E27FC236}">
                <a16:creationId xmlns="" xmlns:a16="http://schemas.microsoft.com/office/drawing/2014/main" id="{F486D52D-16D3-4446-9EF4-B7510805AB89}"/>
              </a:ext>
            </a:extLst>
          </p:cNvPr>
          <p:cNvSpPr/>
          <p:nvPr/>
        </p:nvSpPr>
        <p:spPr>
          <a:xfrm>
            <a:off x="2720051" y="3563636"/>
            <a:ext cx="4445247"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smtClean="0">
                <a:solidFill>
                  <a:srgbClr val="312D2A"/>
                </a:solidFill>
                <a:ea typeface="Questrial"/>
                <a:cs typeface="Questrial"/>
                <a:sym typeface="Questrial"/>
              </a:rPr>
              <a:t>1. One stop place for Oracle provided images</a:t>
            </a:r>
          </a:p>
          <a:p>
            <a:pPr>
              <a:lnSpc>
                <a:spcPct val="105000"/>
              </a:lnSpc>
              <a:buSzPts val="900"/>
              <a:defRPr/>
            </a:pPr>
            <a:r>
              <a:rPr lang="en-US" sz="1400" dirty="0" smtClean="0">
                <a:solidFill>
                  <a:srgbClr val="312D2A"/>
                </a:solidFill>
                <a:ea typeface="Questrial"/>
                <a:cs typeface="Questrial"/>
                <a:sym typeface="Questrial"/>
              </a:rPr>
              <a:t>2. Oracle cloud Images for Research only</a:t>
            </a:r>
          </a:p>
          <a:p>
            <a:pPr>
              <a:lnSpc>
                <a:spcPct val="105000"/>
              </a:lnSpc>
              <a:buSzPts val="900"/>
              <a:defRPr/>
            </a:pPr>
            <a:r>
              <a:rPr lang="en-US" sz="1400" dirty="0" smtClean="0">
                <a:solidFill>
                  <a:srgbClr val="312D2A"/>
                </a:solidFill>
                <a:ea typeface="Questrial"/>
                <a:cs typeface="Questrial"/>
                <a:sym typeface="Questrial"/>
              </a:rPr>
              <a:t>3. </a:t>
            </a:r>
            <a:r>
              <a:rPr lang="en-US" sz="1400" dirty="0">
                <a:solidFill>
                  <a:srgbClr val="312D2A"/>
                </a:solidFill>
                <a:ea typeface="Questrial"/>
                <a:cs typeface="Questrial"/>
                <a:sym typeface="Questrial"/>
              </a:rPr>
              <a:t>R</a:t>
            </a:r>
            <a:r>
              <a:rPr lang="en-US" sz="1400" dirty="0" smtClean="0">
                <a:solidFill>
                  <a:srgbClr val="312D2A"/>
                </a:solidFill>
                <a:ea typeface="Questrial"/>
                <a:cs typeface="Questrial"/>
                <a:sym typeface="Questrial"/>
              </a:rPr>
              <a:t>esearcher image contribution</a:t>
            </a:r>
            <a:endParaRPr lang="en-US" sz="1400" dirty="0">
              <a:solidFill>
                <a:srgbClr val="312D2A"/>
              </a:solidFill>
              <a:ea typeface="Questrial"/>
              <a:cs typeface="Questrial"/>
              <a:sym typeface="Questrial"/>
            </a:endParaRPr>
          </a:p>
        </p:txBody>
      </p:sp>
      <p:sp>
        <p:nvSpPr>
          <p:cNvPr id="15" name="Google Shape;70;p15">
            <a:extLst>
              <a:ext uri="{FF2B5EF4-FFF2-40B4-BE49-F238E27FC236}">
                <a16:creationId xmlns="" xmlns:a16="http://schemas.microsoft.com/office/drawing/2014/main" id="{5259DE74-08F6-7148-A332-3725E50C98E3}"/>
              </a:ext>
            </a:extLst>
          </p:cNvPr>
          <p:cNvSpPr/>
          <p:nvPr/>
        </p:nvSpPr>
        <p:spPr>
          <a:xfrm>
            <a:off x="288703" y="5319836"/>
            <a:ext cx="2431348" cy="925174"/>
          </a:xfrm>
          <a:prstGeom prst="rect">
            <a:avLst/>
          </a:prstGeom>
          <a:solidFill>
            <a:srgbClr val="94AFAF">
              <a:hueOff val="-2094658"/>
              <a:satOff val="24567"/>
              <a:lumOff val="-35685"/>
              <a:alphaOff val="0"/>
            </a:srgbClr>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Coming up..</a:t>
            </a:r>
            <a:endParaRPr b="1" dirty="0">
              <a:solidFill>
                <a:schemeClr val="bg1"/>
              </a:solidFill>
              <a:latin typeface="Calibri Light" panose="020F0302020204030204" pitchFamily="34" charset="0"/>
              <a:cs typeface="Calibri Light" panose="020F0302020204030204" pitchFamily="34" charset="0"/>
              <a:sym typeface="Questrial"/>
            </a:endParaRPr>
          </a:p>
        </p:txBody>
      </p:sp>
      <p:sp>
        <p:nvSpPr>
          <p:cNvPr id="16" name="Google Shape;72;p15">
            <a:extLst>
              <a:ext uri="{FF2B5EF4-FFF2-40B4-BE49-F238E27FC236}">
                <a16:creationId xmlns="" xmlns:a16="http://schemas.microsoft.com/office/drawing/2014/main" id="{F780DD02-BE0F-1E44-AD81-98E3C1A4CA75}"/>
              </a:ext>
            </a:extLst>
          </p:cNvPr>
          <p:cNvSpPr/>
          <p:nvPr/>
        </p:nvSpPr>
        <p:spPr>
          <a:xfrm>
            <a:off x="2720051" y="5319836"/>
            <a:ext cx="9039234" cy="925174"/>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smtClean="0">
                <a:solidFill>
                  <a:srgbClr val="312D2A"/>
                </a:solidFill>
                <a:ea typeface="Questrial"/>
                <a:cs typeface="Questrial"/>
                <a:sym typeface="Questrial"/>
              </a:rPr>
              <a:t>Benchmarking and guidelines</a:t>
            </a:r>
            <a:endParaRPr lang="en-US" sz="1400" dirty="0" smtClean="0">
              <a:solidFill>
                <a:srgbClr val="312D2A"/>
              </a:solidFill>
              <a:ea typeface="Questrial"/>
              <a:cs typeface="Questrial"/>
              <a:sym typeface="Questrial"/>
            </a:endParaRPr>
          </a:p>
          <a:p>
            <a:pPr>
              <a:lnSpc>
                <a:spcPct val="105000"/>
              </a:lnSpc>
              <a:buSzPts val="900"/>
              <a:defRPr/>
            </a:pPr>
            <a:r>
              <a:rPr lang="en-US" sz="1400" dirty="0" smtClean="0">
                <a:solidFill>
                  <a:srgbClr val="312D2A"/>
                </a:solidFill>
                <a:ea typeface="Questrial"/>
                <a:cs typeface="Questrial"/>
                <a:sym typeface="Questrial"/>
              </a:rPr>
              <a:t>Choosing the right data science platform.</a:t>
            </a:r>
            <a:endParaRPr lang="en-US" sz="1400" dirty="0" smtClean="0">
              <a:solidFill>
                <a:srgbClr val="312D2A"/>
              </a:solidFill>
              <a:ea typeface="Questrial"/>
              <a:cs typeface="Questrial"/>
              <a:sym typeface="Questrial"/>
            </a:endParaRPr>
          </a:p>
          <a:p>
            <a:pPr>
              <a:lnSpc>
                <a:spcPct val="105000"/>
              </a:lnSpc>
              <a:buSzPts val="900"/>
              <a:defRPr/>
            </a:pPr>
            <a:r>
              <a:rPr lang="en-US" sz="1400" dirty="0" smtClean="0">
                <a:solidFill>
                  <a:srgbClr val="312D2A"/>
                </a:solidFill>
                <a:ea typeface="Questrial"/>
                <a:cs typeface="Questrial"/>
                <a:sym typeface="Questrial"/>
              </a:rPr>
              <a:t>Researcher images for sharing and publication</a:t>
            </a:r>
          </a:p>
          <a:p>
            <a:pPr>
              <a:lnSpc>
                <a:spcPct val="105000"/>
              </a:lnSpc>
              <a:buSzPts val="900"/>
              <a:defRPr/>
            </a:pPr>
            <a:r>
              <a:rPr lang="en-US" sz="1400" dirty="0" smtClean="0">
                <a:solidFill>
                  <a:srgbClr val="312D2A"/>
                </a:solidFill>
                <a:ea typeface="Questrial"/>
                <a:cs typeface="Questrial"/>
                <a:sym typeface="Questrial"/>
              </a:rPr>
              <a:t>What we need? – Your feedback / what makes sense?</a:t>
            </a:r>
            <a:endParaRPr lang="en-US" sz="1400" dirty="0">
              <a:solidFill>
                <a:srgbClr val="312D2A"/>
              </a:solidFill>
              <a:ea typeface="Questrial"/>
              <a:cs typeface="Questrial"/>
              <a:sym typeface="Questrial"/>
            </a:endParaRPr>
          </a:p>
        </p:txBody>
      </p:sp>
      <p:sp>
        <p:nvSpPr>
          <p:cNvPr id="17" name="TextBox 16">
            <a:extLst>
              <a:ext uri="{FF2B5EF4-FFF2-40B4-BE49-F238E27FC236}">
                <a16:creationId xmlns="" xmlns:a16="http://schemas.microsoft.com/office/drawing/2014/main" id="{00FABF5B-8DCC-4D38-8123-A80D08EB965B}"/>
              </a:ext>
            </a:extLst>
          </p:cNvPr>
          <p:cNvSpPr txBox="1"/>
          <p:nvPr/>
        </p:nvSpPr>
        <p:spPr>
          <a:xfrm>
            <a:off x="288702" y="358558"/>
            <a:ext cx="11470582"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Oracle for Research </a:t>
            </a:r>
            <a:r>
              <a:rPr lang="en-US" sz="3200" kern="0" noProof="0" dirty="0" err="1" smtClean="0">
                <a:solidFill>
                  <a:srgbClr val="000000"/>
                </a:solidFill>
                <a:latin typeface="Calibri Light" panose="020F0302020204030204" pitchFamily="34" charset="0"/>
                <a:cs typeface="Calibri Light" panose="020F0302020204030204" pitchFamily="34" charset="0"/>
                <a:sym typeface="Arial"/>
              </a:rPr>
              <a:t>github</a:t>
            </a: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 – </a:t>
            </a:r>
            <a:r>
              <a:rPr lang="en-US" sz="2400" kern="0" noProof="0" dirty="0" smtClean="0">
                <a:solidFill>
                  <a:srgbClr val="000000"/>
                </a:solidFill>
                <a:latin typeface="Calibri Light" panose="020F0302020204030204" pitchFamily="34" charset="0"/>
                <a:cs typeface="Calibri Light" panose="020F0302020204030204" pitchFamily="34" charset="0"/>
                <a:sym typeface="Arial"/>
              </a:rPr>
              <a:t>https://github.com/OracleForResearch</a:t>
            </a:r>
            <a:endParaRPr kumimoji="0" lang="en-US" sz="2400" b="0" i="0" u="none" strike="noStrike" kern="0" cap="none" spc="0" normalizeH="0" baseline="0" noProof="0" dirty="0">
              <a:ln>
                <a:noFill/>
              </a:ln>
              <a:solidFill>
                <a:srgbClr val="000000"/>
              </a:solidFill>
              <a:uLnTx/>
              <a:uFillTx/>
              <a:latin typeface="Calibri Light" panose="020F0302020204030204" pitchFamily="34" charset="0"/>
              <a:cs typeface="Calibri Light" panose="020F0302020204030204" pitchFamily="34" charset="0"/>
              <a:sym typeface="Arial"/>
            </a:endParaRPr>
          </a:p>
        </p:txBody>
      </p:sp>
      <p:sp>
        <p:nvSpPr>
          <p:cNvPr id="18" name="Google Shape;70;p15">
            <a:extLst>
              <a:ext uri="{FF2B5EF4-FFF2-40B4-BE49-F238E27FC236}">
                <a16:creationId xmlns="" xmlns:a16="http://schemas.microsoft.com/office/drawing/2014/main" id="{2B4AF13A-0EE5-B047-8620-09F337BEA773}"/>
              </a:ext>
            </a:extLst>
          </p:cNvPr>
          <p:cNvSpPr/>
          <p:nvPr/>
        </p:nvSpPr>
        <p:spPr>
          <a:xfrm>
            <a:off x="288703" y="4447880"/>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Technology Talks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9" name="Google Shape;72;p15">
            <a:extLst>
              <a:ext uri="{FF2B5EF4-FFF2-40B4-BE49-F238E27FC236}">
                <a16:creationId xmlns="" xmlns:a16="http://schemas.microsoft.com/office/drawing/2014/main" id="{7F2BE374-0EF0-6544-9390-8BDFA07ACD31}"/>
              </a:ext>
            </a:extLst>
          </p:cNvPr>
          <p:cNvSpPr/>
          <p:nvPr/>
        </p:nvSpPr>
        <p:spPr>
          <a:xfrm>
            <a:off x="2722987" y="4459664"/>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smtClean="0">
                <a:solidFill>
                  <a:srgbClr val="312D2A"/>
                </a:solidFill>
                <a:ea typeface="Questrial"/>
                <a:cs typeface="Questrial"/>
                <a:sym typeface="Questrial"/>
              </a:rPr>
              <a:t>1. Oracle for Research presentations</a:t>
            </a:r>
          </a:p>
          <a:p>
            <a:pPr lvl="0">
              <a:lnSpc>
                <a:spcPct val="105000"/>
              </a:lnSpc>
              <a:buSzPts val="900"/>
              <a:defRPr/>
            </a:pPr>
            <a:r>
              <a:rPr lang="en-US" sz="1400" dirty="0" smtClean="0">
                <a:solidFill>
                  <a:srgbClr val="312D2A"/>
                </a:solidFill>
                <a:ea typeface="Questrial"/>
                <a:cs typeface="Questrial"/>
                <a:sym typeface="Questrial"/>
              </a:rPr>
              <a:t>2. Relevant Tech presentations for researchers</a:t>
            </a:r>
          </a:p>
          <a:p>
            <a:pPr lvl="0">
              <a:lnSpc>
                <a:spcPct val="105000"/>
              </a:lnSpc>
              <a:buSzPts val="900"/>
              <a:defRPr/>
            </a:pPr>
            <a:r>
              <a:rPr lang="en-US" sz="1400" dirty="0" smtClean="0">
                <a:solidFill>
                  <a:srgbClr val="312D2A"/>
                </a:solidFill>
                <a:ea typeface="Questrial"/>
                <a:cs typeface="Questrial"/>
                <a:sym typeface="Questrial"/>
              </a:rPr>
              <a:t>3. Product updates</a:t>
            </a:r>
            <a:r>
              <a:rPr lang="en-US" sz="1400" dirty="0" smtClean="0">
                <a:solidFill>
                  <a:srgbClr val="312D2A"/>
                </a:solidFill>
                <a:ea typeface="Questrial"/>
                <a:cs typeface="Questrial"/>
                <a:sym typeface="Questrial"/>
              </a:rPr>
              <a:t> </a:t>
            </a:r>
            <a:endParaRPr lang="en-US" sz="1400" dirty="0">
              <a:solidFill>
                <a:srgbClr val="312D2A"/>
              </a:solidFill>
              <a:ea typeface="Questrial"/>
              <a:cs typeface="Questrial"/>
              <a:sym typeface="Questrial"/>
            </a:endParaRPr>
          </a:p>
        </p:txBody>
      </p:sp>
      <p:sp>
        <p:nvSpPr>
          <p:cNvPr id="21" name="Google Shape;70;p15">
            <a:extLst>
              <a:ext uri="{FF2B5EF4-FFF2-40B4-BE49-F238E27FC236}">
                <a16:creationId xmlns="" xmlns:a16="http://schemas.microsoft.com/office/drawing/2014/main" id="{2B4AF13A-0EE5-B047-8620-09F337BEA773}"/>
              </a:ext>
            </a:extLst>
          </p:cNvPr>
          <p:cNvSpPr/>
          <p:nvPr/>
        </p:nvSpPr>
        <p:spPr>
          <a:xfrm>
            <a:off x="288702" y="905961"/>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Technology How-</a:t>
            </a:r>
            <a:r>
              <a:rPr lang="en-US" b="1" dirty="0" err="1" smtClean="0">
                <a:solidFill>
                  <a:schemeClr val="bg1"/>
                </a:solidFill>
                <a:latin typeface="Calibri Light" panose="020F0302020204030204" pitchFamily="34" charset="0"/>
                <a:cs typeface="Calibri Light" panose="020F0302020204030204" pitchFamily="34" charset="0"/>
                <a:sym typeface="Questrial"/>
              </a:rPr>
              <a:t>Tos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22" name="Google Shape;72;p15">
            <a:extLst>
              <a:ext uri="{FF2B5EF4-FFF2-40B4-BE49-F238E27FC236}">
                <a16:creationId xmlns="" xmlns:a16="http://schemas.microsoft.com/office/drawing/2014/main" id="{7F2BE374-0EF0-6544-9390-8BDFA07ACD31}"/>
              </a:ext>
            </a:extLst>
          </p:cNvPr>
          <p:cNvSpPr/>
          <p:nvPr/>
        </p:nvSpPr>
        <p:spPr>
          <a:xfrm>
            <a:off x="2720050" y="905906"/>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smtClean="0">
                <a:solidFill>
                  <a:srgbClr val="312D2A"/>
                </a:solidFill>
                <a:ea typeface="Questrial"/>
                <a:cs typeface="Questrial"/>
                <a:sym typeface="Questrial"/>
              </a:rPr>
              <a:t>1. </a:t>
            </a:r>
            <a:r>
              <a:rPr lang="en-US" sz="1400" dirty="0" smtClean="0">
                <a:solidFill>
                  <a:srgbClr val="312D2A"/>
                </a:solidFill>
                <a:ea typeface="Questrial"/>
                <a:cs typeface="Questrial"/>
                <a:sym typeface="Questrial"/>
              </a:rPr>
              <a:t>Short 2-page How-</a:t>
            </a:r>
            <a:r>
              <a:rPr lang="en-US" sz="1400" dirty="0" err="1" smtClean="0">
                <a:solidFill>
                  <a:srgbClr val="312D2A"/>
                </a:solidFill>
                <a:ea typeface="Questrial"/>
                <a:cs typeface="Questrial"/>
                <a:sym typeface="Questrial"/>
              </a:rPr>
              <a:t>Tos</a:t>
            </a:r>
            <a:r>
              <a:rPr lang="en-US" sz="1400" dirty="0" smtClean="0">
                <a:solidFill>
                  <a:srgbClr val="312D2A"/>
                </a:solidFill>
                <a:ea typeface="Questrial"/>
                <a:cs typeface="Questrial"/>
                <a:sym typeface="Questrial"/>
              </a:rPr>
              <a:t> (Categorized)</a:t>
            </a:r>
          </a:p>
          <a:p>
            <a:pPr lvl="0">
              <a:lnSpc>
                <a:spcPct val="105000"/>
              </a:lnSpc>
              <a:buSzPts val="900"/>
              <a:defRPr/>
            </a:pPr>
            <a:r>
              <a:rPr lang="en-US" sz="1400" dirty="0" smtClean="0">
                <a:solidFill>
                  <a:srgbClr val="312D2A"/>
                </a:solidFill>
                <a:ea typeface="Questrial"/>
                <a:cs typeface="Questrial"/>
                <a:sym typeface="Questrial"/>
              </a:rPr>
              <a:t>2. Important OCI links (Supplemental pages)</a:t>
            </a:r>
          </a:p>
          <a:p>
            <a:pPr lvl="0">
              <a:lnSpc>
                <a:spcPct val="105000"/>
              </a:lnSpc>
              <a:buSzPts val="900"/>
              <a:defRPr/>
            </a:pPr>
            <a:r>
              <a:rPr lang="en-US" sz="1400" dirty="0" smtClean="0">
                <a:solidFill>
                  <a:srgbClr val="312D2A"/>
                </a:solidFill>
                <a:ea typeface="Questrial"/>
                <a:cs typeface="Questrial"/>
                <a:sym typeface="Questrial"/>
              </a:rPr>
              <a:t>3. Aligned and dedicated to researcher needs</a:t>
            </a:r>
            <a:endParaRPr lang="en-US" sz="1400" dirty="0">
              <a:solidFill>
                <a:srgbClr val="312D2A"/>
              </a:solidFill>
              <a:ea typeface="Questrial"/>
              <a:cs typeface="Questrial"/>
              <a:sym typeface="Questrial"/>
            </a:endParaRPr>
          </a:p>
        </p:txBody>
      </p:sp>
      <p:sp>
        <p:nvSpPr>
          <p:cNvPr id="23" name="Google Shape;72;p15">
            <a:extLst>
              <a:ext uri="{FF2B5EF4-FFF2-40B4-BE49-F238E27FC236}">
                <a16:creationId xmlns="" xmlns:a16="http://schemas.microsoft.com/office/drawing/2014/main" id="{F486D52D-16D3-4446-9EF4-B7510805AB89}"/>
              </a:ext>
            </a:extLst>
          </p:cNvPr>
          <p:cNvSpPr/>
          <p:nvPr/>
        </p:nvSpPr>
        <p:spPr>
          <a:xfrm>
            <a:off x="7165298" y="3563636"/>
            <a:ext cx="457266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smtClean="0">
                <a:solidFill>
                  <a:srgbClr val="312D2A"/>
                </a:solidFill>
                <a:ea typeface="Questrial"/>
                <a:cs typeface="Questrial"/>
                <a:sym typeface="Questrial"/>
              </a:rPr>
              <a:t>1. Molecular dynamics</a:t>
            </a:r>
          </a:p>
          <a:p>
            <a:pPr>
              <a:lnSpc>
                <a:spcPct val="105000"/>
              </a:lnSpc>
              <a:buSzPts val="900"/>
              <a:defRPr/>
            </a:pPr>
            <a:r>
              <a:rPr lang="en-US" sz="1400" dirty="0" smtClean="0">
                <a:solidFill>
                  <a:srgbClr val="312D2A"/>
                </a:solidFill>
                <a:ea typeface="Questrial"/>
                <a:cs typeface="Questrial"/>
                <a:sym typeface="Questrial"/>
              </a:rPr>
              <a:t>2. Open source and proprietary images</a:t>
            </a:r>
          </a:p>
          <a:p>
            <a:pPr>
              <a:lnSpc>
                <a:spcPct val="105000"/>
              </a:lnSpc>
              <a:buSzPts val="900"/>
              <a:defRPr/>
            </a:pPr>
            <a:r>
              <a:rPr lang="en-US" sz="1400" dirty="0" smtClean="0">
                <a:solidFill>
                  <a:srgbClr val="312D2A"/>
                </a:solidFill>
                <a:ea typeface="Questrial"/>
                <a:cs typeface="Questrial"/>
                <a:sym typeface="Questrial"/>
              </a:rPr>
              <a:t>3. Agro &amp; farm data images</a:t>
            </a:r>
            <a:endParaRPr lang="en-US" sz="1400" dirty="0">
              <a:solidFill>
                <a:srgbClr val="312D2A"/>
              </a:solidFill>
              <a:ea typeface="Questrial"/>
              <a:cs typeface="Questrial"/>
              <a:sym typeface="Questrial"/>
            </a:endParaRPr>
          </a:p>
        </p:txBody>
      </p:sp>
    </p:spTree>
    <p:extLst>
      <p:ext uri="{BB962C8B-B14F-4D97-AF65-F5344CB8AC3E}">
        <p14:creationId xmlns:p14="http://schemas.microsoft.com/office/powerpoint/2010/main" val="91468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04761533-698B-DC4C-AA2F-48DAC0505FE0}"/>
              </a:ext>
            </a:extLst>
          </p:cNvPr>
          <p:cNvSpPr txBox="1">
            <a:spLocks/>
          </p:cNvSpPr>
          <p:nvPr/>
        </p:nvSpPr>
        <p:spPr>
          <a:xfrm>
            <a:off x="2204431" y="2300861"/>
            <a:ext cx="8779520" cy="777380"/>
          </a:xfrm>
          <a:prstGeom prst="rect">
            <a:avLst/>
          </a:prstGeom>
          <a:noFill/>
        </p:spPr>
        <p:txBody>
          <a:bodyPr vert="horz" lIns="0" tIns="45720" rIns="0" bIns="45720" rtlCol="0" anchor="b">
            <a:noAutofit/>
          </a:bodyPr>
          <a:lstStyle>
            <a:lvl1pPr algn="l" defTabSz="914400" rtl="0" eaLnBrk="1" latinLnBrk="0" hangingPunct="1">
              <a:lnSpc>
                <a:spcPct val="90000"/>
              </a:lnSpc>
              <a:spcBef>
                <a:spcPct val="0"/>
              </a:spcBef>
              <a:buNone/>
              <a:defRPr lang="en-US" sz="1600" kern="1200">
                <a:solidFill>
                  <a:schemeClr val="bg1"/>
                </a:solidFill>
                <a:latin typeface="Oracle Sans Extra Bold" panose="020B0803020204020204" pitchFamily="34" charset="0"/>
                <a:ea typeface="+mn-ea"/>
                <a:cs typeface="Oracle Sans Extra Bold" panose="020B0803020204020204" pitchFamily="34" charset="0"/>
              </a:defRPr>
            </a:lvl1pPr>
          </a:lstStyle>
          <a:p>
            <a:pPr>
              <a:lnSpc>
                <a:spcPts val="4600"/>
              </a:lnSpc>
              <a:spcAft>
                <a:spcPts val="1200"/>
              </a:spcAft>
            </a:pPr>
            <a:r>
              <a:rPr lang="en-US" sz="2600" dirty="0">
                <a:solidFill>
                  <a:prstClr val="white"/>
                </a:solidFill>
                <a:latin typeface="Oracle Sans Light" panose="020B0403020204020204" pitchFamily="34" charset="0"/>
                <a:ea typeface="+mj-ea"/>
                <a:cs typeface="Oracle Sans Light" panose="020B0403020204020204" pitchFamily="34" charset="0"/>
              </a:rPr>
              <a:t>TECH TALK: </a:t>
            </a:r>
          </a:p>
          <a:p>
            <a:pPr>
              <a:lnSpc>
                <a:spcPct val="100000"/>
              </a:lnSpc>
            </a:pPr>
            <a:r>
              <a:rPr lang="en-US" sz="3200" dirty="0">
                <a:solidFill>
                  <a:prstClr val="white"/>
                </a:solidFill>
                <a:latin typeface="Georgia" panose="02040502050405020303" pitchFamily="18" charset="0"/>
                <a:cs typeface="Oracle Sans" panose="020B0503020204020204" pitchFamily="34" charset="0"/>
              </a:rPr>
              <a:t>Architecture and </a:t>
            </a:r>
            <a:r>
              <a:rPr lang="en-US" sz="3200" dirty="0" smtClean="0">
                <a:solidFill>
                  <a:prstClr val="white"/>
                </a:solidFill>
                <a:latin typeface="Georgia" panose="02040502050405020303" pitchFamily="18" charset="0"/>
                <a:cs typeface="Oracle Sans" panose="020B0503020204020204" pitchFamily="34" charset="0"/>
              </a:rPr>
              <a:t>Automation </a:t>
            </a:r>
            <a:r>
              <a:rPr lang="en-US" sz="3200" dirty="0">
                <a:solidFill>
                  <a:prstClr val="white"/>
                </a:solidFill>
                <a:latin typeface="Georgia" panose="02040502050405020303" pitchFamily="18" charset="0"/>
                <a:cs typeface="Oracle Sans" panose="020B0503020204020204" pitchFamily="34" charset="0"/>
              </a:rPr>
              <a:t>for </a:t>
            </a:r>
            <a:r>
              <a:rPr lang="en-US" sz="3200" dirty="0" smtClean="0">
                <a:solidFill>
                  <a:prstClr val="white"/>
                </a:solidFill>
                <a:latin typeface="Georgia" panose="02040502050405020303" pitchFamily="18" charset="0"/>
                <a:cs typeface="Oracle Sans" panose="020B0503020204020204" pitchFamily="34" charset="0"/>
              </a:rPr>
              <a:t>Researchers</a:t>
            </a:r>
            <a:endParaRPr lang="en-US" sz="3200" dirty="0">
              <a:solidFill>
                <a:prstClr val="white"/>
              </a:solidFill>
              <a:latin typeface="Georgia" panose="02040502050405020303" pitchFamily="18" charset="0"/>
              <a:cs typeface="Oracle Sans" panose="020B0503020204020204" pitchFamily="34" charset="0"/>
            </a:endParaRPr>
          </a:p>
        </p:txBody>
      </p:sp>
      <p:sp>
        <p:nvSpPr>
          <p:cNvPr id="9" name="TextBox 8">
            <a:extLst>
              <a:ext uri="{FF2B5EF4-FFF2-40B4-BE49-F238E27FC236}">
                <a16:creationId xmlns:a16="http://schemas.microsoft.com/office/drawing/2014/main" xmlns="" id="{7A3FE5A4-DE9A-F443-A167-ED190C82D950}"/>
              </a:ext>
            </a:extLst>
          </p:cNvPr>
          <p:cNvSpPr txBox="1"/>
          <p:nvPr/>
        </p:nvSpPr>
        <p:spPr>
          <a:xfrm>
            <a:off x="2204430" y="4134684"/>
            <a:ext cx="7920877" cy="615553"/>
          </a:xfrm>
          <a:prstGeom prst="rect">
            <a:avLst/>
          </a:prstGeom>
          <a:noFill/>
        </p:spPr>
        <p:txBody>
          <a:bodyPr wrap="square" lIns="0" tIns="0" rIns="0" bIns="0" rtlCol="0">
            <a:spAutoFit/>
          </a:bodyPr>
          <a:lstStyle/>
          <a:p>
            <a:r>
              <a:rPr lang="en-US" sz="4000" dirty="0">
                <a:solidFill>
                  <a:schemeClr val="bg1"/>
                </a:solidFill>
                <a:latin typeface="Oracle Sans Light" panose="020B0403020204020204" pitchFamily="34" charset="0"/>
                <a:cs typeface="Oracle Sans Light" panose="020B0403020204020204" pitchFamily="34" charset="0"/>
              </a:rPr>
              <a:t>Questions, Answers &amp; Discussion</a:t>
            </a:r>
          </a:p>
        </p:txBody>
      </p:sp>
      <p:pic>
        <p:nvPicPr>
          <p:cNvPr id="5" name="Picture 4">
            <a:extLst>
              <a:ext uri="{FF2B5EF4-FFF2-40B4-BE49-F238E27FC236}">
                <a16:creationId xmlns:a16="http://schemas.microsoft.com/office/drawing/2014/main" xmlns="" id="{10843A28-72DE-4D4A-A9CB-CC49D63AD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30" y="495300"/>
            <a:ext cx="1714225" cy="519462"/>
          </a:xfrm>
          <a:prstGeom prst="rect">
            <a:avLst/>
          </a:prstGeom>
        </p:spPr>
      </p:pic>
      <p:sp>
        <p:nvSpPr>
          <p:cNvPr id="13" name="Rectangle 12">
            <a:extLst>
              <a:ext uri="{FF2B5EF4-FFF2-40B4-BE49-F238E27FC236}">
                <a16:creationId xmlns:a16="http://schemas.microsoft.com/office/drawing/2014/main" xmlns="" id="{0E8E37B4-B4ED-434B-A3F5-231EADD1C3A8}"/>
              </a:ext>
            </a:extLst>
          </p:cNvPr>
          <p:cNvSpPr/>
          <p:nvPr/>
        </p:nvSpPr>
        <p:spPr>
          <a:xfrm>
            <a:off x="9266663" y="297830"/>
            <a:ext cx="2732049" cy="1185281"/>
          </a:xfrm>
          <a:prstGeom prst="rect">
            <a:avLst/>
          </a:prstGeom>
          <a:solidFill>
            <a:srgbClr val="2C5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296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04761533-698B-DC4C-AA2F-48DAC0505FE0}"/>
              </a:ext>
            </a:extLst>
          </p:cNvPr>
          <p:cNvSpPr txBox="1">
            <a:spLocks/>
          </p:cNvSpPr>
          <p:nvPr/>
        </p:nvSpPr>
        <p:spPr>
          <a:xfrm>
            <a:off x="2204431" y="1988624"/>
            <a:ext cx="8233110" cy="777380"/>
          </a:xfrm>
          <a:prstGeom prst="rect">
            <a:avLst/>
          </a:prstGeom>
          <a:noFill/>
        </p:spPr>
        <p:txBody>
          <a:bodyPr vert="horz" lIns="0" tIns="45720" rIns="0" bIns="45720" rtlCol="0" anchor="b">
            <a:noAutofit/>
          </a:bodyPr>
          <a:lstStyle>
            <a:lvl1pPr algn="l" defTabSz="914400" rtl="0" eaLnBrk="1" latinLnBrk="0" hangingPunct="1">
              <a:lnSpc>
                <a:spcPct val="90000"/>
              </a:lnSpc>
              <a:spcBef>
                <a:spcPct val="0"/>
              </a:spcBef>
              <a:buNone/>
              <a:defRPr lang="en-US" sz="1600" kern="1200">
                <a:solidFill>
                  <a:schemeClr val="bg1"/>
                </a:solidFill>
                <a:latin typeface="Oracle Sans Extra Bold" panose="020B0803020204020204" pitchFamily="34" charset="0"/>
                <a:ea typeface="+mn-ea"/>
                <a:cs typeface="Oracle Sans Extra Bold" panose="020B0803020204020204" pitchFamily="34" charset="0"/>
              </a:defRPr>
            </a:lvl1pPr>
          </a:lstStyle>
          <a:p>
            <a:pPr>
              <a:lnSpc>
                <a:spcPts val="4600"/>
              </a:lnSpc>
              <a:spcAft>
                <a:spcPts val="1200"/>
              </a:spcAft>
            </a:pPr>
            <a:r>
              <a:rPr lang="en-US" sz="2600" dirty="0">
                <a:solidFill>
                  <a:prstClr val="white"/>
                </a:solidFill>
                <a:latin typeface="Oracle Sans Light" panose="020B0403020204020204" pitchFamily="34" charset="0"/>
                <a:ea typeface="+mj-ea"/>
                <a:cs typeface="Oracle Sans Light" panose="020B0403020204020204" pitchFamily="34" charset="0"/>
              </a:rPr>
              <a:t>TECH TALK: </a:t>
            </a:r>
          </a:p>
          <a:p>
            <a:pPr>
              <a:lnSpc>
                <a:spcPct val="100000"/>
              </a:lnSpc>
            </a:pPr>
            <a:r>
              <a:rPr lang="en-US" sz="3200" dirty="0">
                <a:solidFill>
                  <a:prstClr val="white"/>
                </a:solidFill>
                <a:latin typeface="Georgia" panose="02040502050405020303" pitchFamily="18" charset="0"/>
                <a:cs typeface="Oracle Sans" panose="020B0503020204020204" pitchFamily="34" charset="0"/>
              </a:rPr>
              <a:t>Architecture and </a:t>
            </a:r>
            <a:r>
              <a:rPr lang="en-US" sz="3200">
                <a:solidFill>
                  <a:prstClr val="white"/>
                </a:solidFill>
                <a:latin typeface="Georgia" panose="02040502050405020303" pitchFamily="18" charset="0"/>
                <a:cs typeface="Oracle Sans" panose="020B0503020204020204" pitchFamily="34" charset="0"/>
              </a:rPr>
              <a:t>Automation </a:t>
            </a:r>
            <a:r>
              <a:rPr lang="en-US" sz="3200" smtClean="0">
                <a:solidFill>
                  <a:prstClr val="white"/>
                </a:solidFill>
                <a:latin typeface="Georgia" panose="02040502050405020303" pitchFamily="18" charset="0"/>
                <a:cs typeface="Oracle Sans" panose="020B0503020204020204" pitchFamily="34" charset="0"/>
              </a:rPr>
              <a:t>for </a:t>
            </a:r>
            <a:r>
              <a:rPr lang="en-US" sz="3200" smtClean="0">
                <a:solidFill>
                  <a:prstClr val="white"/>
                </a:solidFill>
                <a:latin typeface="Georgia" panose="02040502050405020303" pitchFamily="18" charset="0"/>
                <a:ea typeface="+mj-ea"/>
                <a:cs typeface="Oracle Sans" panose="020B0503020204020204" pitchFamily="34" charset="0"/>
              </a:rPr>
              <a:t>Researchers</a:t>
            </a:r>
            <a:endParaRPr lang="en-US" sz="3200" dirty="0">
              <a:solidFill>
                <a:prstClr val="white"/>
              </a:solidFill>
              <a:latin typeface="Georgia" panose="02040502050405020303" pitchFamily="18" charset="0"/>
              <a:ea typeface="+mj-ea"/>
              <a:cs typeface="Oracle Sans" panose="020B0503020204020204" pitchFamily="34" charset="0"/>
            </a:endParaRPr>
          </a:p>
        </p:txBody>
      </p:sp>
      <p:pic>
        <p:nvPicPr>
          <p:cNvPr id="5" name="Picture 4">
            <a:extLst>
              <a:ext uri="{FF2B5EF4-FFF2-40B4-BE49-F238E27FC236}">
                <a16:creationId xmlns:a16="http://schemas.microsoft.com/office/drawing/2014/main" xmlns="" id="{10843A28-72DE-4D4A-A9CB-CC49D63AD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30" y="495300"/>
            <a:ext cx="1714225" cy="519462"/>
          </a:xfrm>
          <a:prstGeom prst="rect">
            <a:avLst/>
          </a:prstGeom>
        </p:spPr>
      </p:pic>
      <p:sp>
        <p:nvSpPr>
          <p:cNvPr id="13" name="Rectangle 12">
            <a:extLst>
              <a:ext uri="{FF2B5EF4-FFF2-40B4-BE49-F238E27FC236}">
                <a16:creationId xmlns:a16="http://schemas.microsoft.com/office/drawing/2014/main" xmlns="" id="{0E8E37B4-B4ED-434B-A3F5-231EADD1C3A8}"/>
              </a:ext>
            </a:extLst>
          </p:cNvPr>
          <p:cNvSpPr/>
          <p:nvPr/>
        </p:nvSpPr>
        <p:spPr>
          <a:xfrm>
            <a:off x="9266663" y="297830"/>
            <a:ext cx="2732049" cy="1185281"/>
          </a:xfrm>
          <a:prstGeom prst="rect">
            <a:avLst/>
          </a:prstGeom>
          <a:solidFill>
            <a:srgbClr val="2C5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5CA20ED6-3E69-AD40-94FD-09E9107F59C8}"/>
              </a:ext>
            </a:extLst>
          </p:cNvPr>
          <p:cNvSpPr txBox="1"/>
          <p:nvPr/>
        </p:nvSpPr>
        <p:spPr>
          <a:xfrm>
            <a:off x="2163345" y="3171404"/>
            <a:ext cx="4482783" cy="892552"/>
          </a:xfrm>
          <a:prstGeom prst="rect">
            <a:avLst/>
          </a:prstGeom>
          <a:noFill/>
        </p:spPr>
        <p:txBody>
          <a:bodyPr wrap="square" rtlCol="0">
            <a:spAutoFit/>
          </a:bodyPr>
          <a:lstStyle/>
          <a:p>
            <a:r>
              <a:rPr lang="en-US" sz="2000" b="1" dirty="0">
                <a:solidFill>
                  <a:schemeClr val="bg1"/>
                </a:solidFill>
              </a:rPr>
              <a:t>Questions? Comments? Feedback?</a:t>
            </a:r>
          </a:p>
          <a:p>
            <a:endParaRPr lang="en-US" sz="1200" b="1" dirty="0">
              <a:solidFill>
                <a:schemeClr val="bg1"/>
              </a:solidFill>
            </a:endParaRPr>
          </a:p>
          <a:p>
            <a:r>
              <a:rPr lang="en-US" sz="2000" b="1" dirty="0">
                <a:solidFill>
                  <a:schemeClr val="bg1"/>
                </a:solidFill>
              </a:rPr>
              <a:t>Contact us!</a:t>
            </a:r>
          </a:p>
        </p:txBody>
      </p:sp>
      <p:sp>
        <p:nvSpPr>
          <p:cNvPr id="7" name="TextBox 6">
            <a:extLst>
              <a:ext uri="{FF2B5EF4-FFF2-40B4-BE49-F238E27FC236}">
                <a16:creationId xmlns:a16="http://schemas.microsoft.com/office/drawing/2014/main" xmlns="" id="{B78EE18A-8494-2848-8161-EFD7DF74C0B3}"/>
              </a:ext>
            </a:extLst>
          </p:cNvPr>
          <p:cNvSpPr txBox="1"/>
          <p:nvPr/>
        </p:nvSpPr>
        <p:spPr>
          <a:xfrm>
            <a:off x="2163345" y="4000880"/>
            <a:ext cx="6211225" cy="1354217"/>
          </a:xfrm>
          <a:prstGeom prst="rect">
            <a:avLst/>
          </a:prstGeom>
          <a:noFill/>
        </p:spPr>
        <p:txBody>
          <a:bodyPr wrap="square" rtlCol="0">
            <a:spAutoFit/>
          </a:bodyPr>
          <a:lstStyle/>
          <a:p>
            <a:endParaRPr lang="en-US" b="1" dirty="0">
              <a:solidFill>
                <a:schemeClr val="bg1"/>
              </a:solidFill>
            </a:endParaRPr>
          </a:p>
          <a:p>
            <a:pPr>
              <a:spcAft>
                <a:spcPts val="600"/>
              </a:spcAft>
            </a:pPr>
            <a:r>
              <a:rPr lang="en-US" b="1" dirty="0">
                <a:solidFill>
                  <a:schemeClr val="bg1"/>
                </a:solidFill>
              </a:rPr>
              <a:t>Website: </a:t>
            </a:r>
            <a:r>
              <a:rPr lang="en-US" dirty="0" err="1">
                <a:solidFill>
                  <a:schemeClr val="bg1"/>
                </a:solidFill>
              </a:rPr>
              <a:t>oracle.com</a:t>
            </a:r>
            <a:r>
              <a:rPr lang="en-US" dirty="0">
                <a:solidFill>
                  <a:schemeClr val="bg1"/>
                </a:solidFill>
              </a:rPr>
              <a:t>/oracle-for-research/</a:t>
            </a:r>
          </a:p>
          <a:p>
            <a:pPr>
              <a:spcAft>
                <a:spcPts val="600"/>
              </a:spcAft>
            </a:pPr>
            <a:r>
              <a:rPr lang="en-US" b="1" dirty="0">
                <a:solidFill>
                  <a:schemeClr val="bg1"/>
                </a:solidFill>
              </a:rPr>
              <a:t>Twitter: </a:t>
            </a:r>
            <a:r>
              <a:rPr lang="en-US" dirty="0">
                <a:solidFill>
                  <a:schemeClr val="bg1"/>
                </a:solidFill>
              </a:rPr>
              <a:t>@</a:t>
            </a:r>
            <a:r>
              <a:rPr lang="en-US" dirty="0" err="1">
                <a:solidFill>
                  <a:schemeClr val="bg1"/>
                </a:solidFill>
              </a:rPr>
              <a:t>OracleResearch</a:t>
            </a:r>
            <a:endParaRPr lang="en-US" dirty="0">
              <a:solidFill>
                <a:schemeClr val="bg1"/>
              </a:solidFill>
            </a:endParaRPr>
          </a:p>
          <a:p>
            <a:r>
              <a:rPr lang="en-US" b="1" dirty="0">
                <a:solidFill>
                  <a:schemeClr val="bg1"/>
                </a:solidFill>
              </a:rPr>
              <a:t>Email: </a:t>
            </a:r>
            <a:r>
              <a:rPr lang="en-US" dirty="0" err="1">
                <a:solidFill>
                  <a:schemeClr val="bg1"/>
                </a:solidFill>
              </a:rPr>
              <a:t>OracleForResearchTech_ww@oracle.com</a:t>
            </a:r>
            <a:endParaRPr lang="en-US" dirty="0">
              <a:solidFill>
                <a:schemeClr val="bg1"/>
              </a:solidFill>
            </a:endParaRPr>
          </a:p>
        </p:txBody>
      </p:sp>
      <p:sp>
        <p:nvSpPr>
          <p:cNvPr id="10" name="Rectangle 9">
            <a:extLst>
              <a:ext uri="{FF2B5EF4-FFF2-40B4-BE49-F238E27FC236}">
                <a16:creationId xmlns:a16="http://schemas.microsoft.com/office/drawing/2014/main" xmlns="" id="{9372F31D-3EC4-EA45-83A1-BC5A1F2889CE}"/>
              </a:ext>
            </a:extLst>
          </p:cNvPr>
          <p:cNvSpPr/>
          <p:nvPr/>
        </p:nvSpPr>
        <p:spPr>
          <a:xfrm>
            <a:off x="2062975" y="5918135"/>
            <a:ext cx="7883911" cy="682238"/>
          </a:xfrm>
          <a:prstGeom prst="rect">
            <a:avLst/>
          </a:prstGeom>
        </p:spPr>
        <p:txBody>
          <a:bodyPr wrap="square">
            <a:spAutoFit/>
          </a:bodyPr>
          <a:lstStyle/>
          <a:p>
            <a:pPr>
              <a:lnSpc>
                <a:spcPts val="4600"/>
              </a:lnSpc>
              <a:spcAft>
                <a:spcPts val="1200"/>
              </a:spcAft>
            </a:pPr>
            <a:r>
              <a:rPr lang="en-US" sz="2000" i="1" dirty="0">
                <a:solidFill>
                  <a:prstClr val="white"/>
                </a:solidFill>
                <a:latin typeface="Oracle Sans Light" panose="020B0403020204020204" pitchFamily="34" charset="0"/>
                <a:cs typeface="Oracle Sans Light" panose="020B0403020204020204" pitchFamily="34" charset="0"/>
              </a:rPr>
              <a:t>Next Tech Talk: </a:t>
            </a:r>
            <a:r>
              <a:rPr lang="en-US" sz="2000" i="1" dirty="0" smtClean="0">
                <a:solidFill>
                  <a:prstClr val="white"/>
                </a:solidFill>
                <a:latin typeface="Oracle Sans Light" panose="020B0403020204020204" pitchFamily="34" charset="0"/>
                <a:cs typeface="Oracle Sans Light" panose="020B0403020204020204" pitchFamily="34" charset="0"/>
              </a:rPr>
              <a:t>November</a:t>
            </a:r>
            <a:r>
              <a:rPr lang="en-US" sz="2000" i="1" dirty="0" smtClean="0">
                <a:solidFill>
                  <a:prstClr val="white"/>
                </a:solidFill>
                <a:latin typeface="Oracle Sans Light" panose="020B0403020204020204" pitchFamily="34" charset="0"/>
                <a:cs typeface="Oracle Sans Light" panose="020B0403020204020204" pitchFamily="34" charset="0"/>
              </a:rPr>
              <a:t> </a:t>
            </a:r>
            <a:r>
              <a:rPr lang="en-US" sz="2000" i="1" dirty="0">
                <a:solidFill>
                  <a:prstClr val="white"/>
                </a:solidFill>
                <a:latin typeface="Oracle Sans Light" panose="020B0403020204020204" pitchFamily="34" charset="0"/>
                <a:cs typeface="Oracle Sans Light" panose="020B0403020204020204" pitchFamily="34" charset="0"/>
              </a:rPr>
              <a:t>1</a:t>
            </a:r>
            <a:r>
              <a:rPr lang="en-US" sz="2000" i="1" dirty="0" smtClean="0">
                <a:solidFill>
                  <a:prstClr val="white"/>
                </a:solidFill>
                <a:latin typeface="Oracle Sans Light" panose="020B0403020204020204" pitchFamily="34" charset="0"/>
                <a:cs typeface="Oracle Sans Light" panose="020B0403020204020204" pitchFamily="34" charset="0"/>
              </a:rPr>
              <a:t>3</a:t>
            </a:r>
            <a:r>
              <a:rPr lang="en-US" sz="2000" i="1" dirty="0">
                <a:solidFill>
                  <a:prstClr val="white"/>
                </a:solidFill>
                <a:latin typeface="Oracle Sans Light" panose="020B0403020204020204" pitchFamily="34" charset="0"/>
                <a:cs typeface="Oracle Sans Light" panose="020B0403020204020204" pitchFamily="34" charset="0"/>
              </a:rPr>
              <a:t>, 2020, 10:30AM EDT</a:t>
            </a:r>
          </a:p>
        </p:txBody>
      </p:sp>
    </p:spTree>
    <p:extLst>
      <p:ext uri="{BB962C8B-B14F-4D97-AF65-F5344CB8AC3E}">
        <p14:creationId xmlns:p14="http://schemas.microsoft.com/office/powerpoint/2010/main" val="36717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36"/>
          </p:nvPr>
        </p:nvSpPr>
        <p:spPr/>
        <p:txBody>
          <a:bodyPr/>
          <a:lstStyle/>
          <a:p>
            <a:r>
              <a:rPr lang="en-US" dirty="0"/>
              <a:t> </a:t>
            </a:r>
          </a:p>
        </p:txBody>
      </p:sp>
      <p:sp>
        <p:nvSpPr>
          <p:cNvPr id="6" name="Text Placeholder 5"/>
          <p:cNvSpPr>
            <a:spLocks noGrp="1"/>
          </p:cNvSpPr>
          <p:nvPr>
            <p:ph type="body" sz="quarter" idx="15"/>
          </p:nvPr>
        </p:nvSpPr>
        <p:spPr>
          <a:xfrm>
            <a:off x="762000" y="3936851"/>
            <a:ext cx="5029200" cy="492443"/>
          </a:xfrm>
        </p:spPr>
        <p:txBody>
          <a:bodyPr/>
          <a:lstStyle/>
          <a:p>
            <a:endParaRPr lang="en-US" dirty="0" smtClean="0"/>
          </a:p>
          <a:p>
            <a:r>
              <a:rPr lang="en-US" dirty="0" smtClean="0"/>
              <a:t>Parking lot</a:t>
            </a:r>
          </a:p>
          <a:p>
            <a:endParaRPr lang="en-US" dirty="0"/>
          </a:p>
          <a:p>
            <a:r>
              <a:rPr lang="en-US" sz="1600" dirty="0" smtClean="0"/>
              <a:t>For Reference</a:t>
            </a:r>
          </a:p>
        </p:txBody>
      </p:sp>
    </p:spTree>
    <p:extLst>
      <p:ext uri="{BB962C8B-B14F-4D97-AF65-F5344CB8AC3E}">
        <p14:creationId xmlns:p14="http://schemas.microsoft.com/office/powerpoint/2010/main" val="328294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a16="http://schemas.microsoft.com/office/drawing/2014/main" xmlns="" id="{A85048A9-3D14-B945-BA11-ED741A6748C3}"/>
              </a:ext>
            </a:extLst>
          </p:cNvPr>
          <p:cNvSpPr>
            <a:spLocks noGrp="1"/>
          </p:cNvSpPr>
          <p:nvPr>
            <p:ph type="sldNum" sz="quarter" idx="4"/>
          </p:nvPr>
        </p:nvSpPr>
        <p:spPr/>
        <p:txBody>
          <a:bodyPr/>
          <a:lstStyle/>
          <a:p>
            <a:fld id="{345D60D9-5372-5F40-9443-0F9AE5BDC3C8}" type="slidenum">
              <a:rPr lang="en-US" smtClean="0"/>
              <a:pPr/>
              <a:t>15</a:t>
            </a:fld>
            <a:endParaRPr lang="en-US" dirty="0"/>
          </a:p>
        </p:txBody>
      </p:sp>
      <p:sp>
        <p:nvSpPr>
          <p:cNvPr id="4" name="Google Shape;70;p15">
            <a:extLst>
              <a:ext uri="{FF2B5EF4-FFF2-40B4-BE49-F238E27FC236}">
                <a16:creationId xmlns:a16="http://schemas.microsoft.com/office/drawing/2014/main" xmlns="" id="{FEEAA5F5-2114-6D45-8AC4-FFD8C81B74F5}"/>
              </a:ext>
            </a:extLst>
          </p:cNvPr>
          <p:cNvSpPr/>
          <p:nvPr/>
        </p:nvSpPr>
        <p:spPr>
          <a:xfrm>
            <a:off x="288703" y="974336"/>
            <a:ext cx="2431348" cy="787897"/>
          </a:xfrm>
          <a:prstGeom prst="rect">
            <a:avLst/>
          </a:prstGeom>
          <a:solidFill>
            <a:srgbClr val="2C5967"/>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a:solidFill>
                  <a:schemeClr val="bg1"/>
                </a:solidFill>
                <a:latin typeface="Calibri Light" panose="020F0302020204030204" pitchFamily="34" charset="0"/>
                <a:cs typeface="Calibri Light" panose="020F0302020204030204" pitchFamily="34" charset="0"/>
                <a:sym typeface="Questrial"/>
              </a:rPr>
              <a:t>Foundational </a:t>
            </a:r>
          </a:p>
        </p:txBody>
      </p:sp>
      <p:sp>
        <p:nvSpPr>
          <p:cNvPr id="5" name="Google Shape;72;p15">
            <a:extLst>
              <a:ext uri="{FF2B5EF4-FFF2-40B4-BE49-F238E27FC236}">
                <a16:creationId xmlns:a16="http://schemas.microsoft.com/office/drawing/2014/main" xmlns="" id="{DAB79A68-E13E-7146-ADF2-BC00625FED21}"/>
              </a:ext>
            </a:extLst>
          </p:cNvPr>
          <p:cNvSpPr/>
          <p:nvPr/>
        </p:nvSpPr>
        <p:spPr>
          <a:xfrm>
            <a:off x="2728843" y="974057"/>
            <a:ext cx="9039234"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a:ln>
                  <a:noFill/>
                </a:ln>
                <a:solidFill>
                  <a:srgbClr val="312D2A"/>
                </a:solidFill>
                <a:effectLst/>
                <a:uLnTx/>
                <a:uFillTx/>
                <a:latin typeface="Oracle Sans"/>
                <a:ea typeface="Questrial"/>
                <a:cs typeface="Questrial"/>
                <a:sym typeface="Questrial"/>
              </a:rPr>
              <a:t>Oracle</a:t>
            </a:r>
            <a:r>
              <a:rPr kumimoji="0" lang="en-US" sz="1400" i="0" u="none" strike="noStrike" kern="1200" cap="none" spc="0" normalizeH="0" noProof="0" dirty="0">
                <a:ln>
                  <a:noFill/>
                </a:ln>
                <a:solidFill>
                  <a:srgbClr val="312D2A"/>
                </a:solidFill>
                <a:effectLst/>
                <a:uLnTx/>
                <a:uFillTx/>
                <a:latin typeface="Oracle Sans"/>
                <a:ea typeface="Questrial"/>
                <a:cs typeface="Questrial"/>
                <a:sym typeface="Questrial"/>
              </a:rPr>
              <a:t> cloud – Getting you started and running</a:t>
            </a:r>
          </a:p>
          <a:p>
            <a:pPr marR="0" lvl="0" algn="l" defTabSz="914400" rtl="0" eaLnBrk="1" fontAlgn="auto" latinLnBrk="0" hangingPunct="1">
              <a:lnSpc>
                <a:spcPct val="105000"/>
              </a:lnSpc>
              <a:spcBef>
                <a:spcPts val="0"/>
              </a:spcBef>
              <a:spcAft>
                <a:spcPts val="0"/>
              </a:spcAft>
              <a:buClrTx/>
              <a:buSzPts val="900"/>
              <a:tabLst/>
              <a:defRPr/>
            </a:pPr>
            <a:r>
              <a:rPr lang="en-US" sz="1400" baseline="0" dirty="0">
                <a:solidFill>
                  <a:srgbClr val="312D2A"/>
                </a:solidFill>
                <a:latin typeface="Oracle Sans"/>
                <a:ea typeface="Questrial"/>
                <a:cs typeface="Questrial"/>
                <a:sym typeface="Questrial"/>
              </a:rPr>
              <a:t>Cloud</a:t>
            </a:r>
            <a:r>
              <a:rPr lang="en-US" sz="1400" dirty="0">
                <a:solidFill>
                  <a:srgbClr val="312D2A"/>
                </a:solidFill>
                <a:latin typeface="Oracle Sans"/>
                <a:ea typeface="Questrial"/>
                <a:cs typeface="Questrial"/>
                <a:sym typeface="Questrial"/>
              </a:rPr>
              <a:t> instances and cloud storage options</a:t>
            </a:r>
          </a:p>
          <a:p>
            <a:pPr marR="0" lvl="0" algn="l" defTabSz="914400" rtl="0" eaLnBrk="1" fontAlgn="auto" latinLnBrk="0" hangingPunct="1">
              <a:lnSpc>
                <a:spcPct val="105000"/>
              </a:lnSpc>
              <a:spcBef>
                <a:spcPts val="0"/>
              </a:spcBef>
              <a:spcAft>
                <a:spcPts val="0"/>
              </a:spcAft>
              <a:buClrTx/>
              <a:buSzPts val="900"/>
              <a:tabLst/>
              <a:defRPr/>
            </a:pPr>
            <a:r>
              <a:rPr lang="en-US" sz="1400" dirty="0">
                <a:solidFill>
                  <a:srgbClr val="312D2A"/>
                </a:solidFill>
                <a:latin typeface="Oracle Sans"/>
                <a:ea typeface="Questrial"/>
                <a:cs typeface="Questrial"/>
                <a:sym typeface="Questrial"/>
              </a:rPr>
              <a:t>Migrating data and running computations </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7" name="Google Shape;70;p15">
            <a:extLst>
              <a:ext uri="{FF2B5EF4-FFF2-40B4-BE49-F238E27FC236}">
                <a16:creationId xmlns:a16="http://schemas.microsoft.com/office/drawing/2014/main" xmlns="" id="{C25D7E0D-F26E-6B47-83DC-E4F7153E0033}"/>
              </a:ext>
            </a:extLst>
          </p:cNvPr>
          <p:cNvSpPr/>
          <p:nvPr/>
        </p:nvSpPr>
        <p:spPr>
          <a:xfrm>
            <a:off x="288703" y="1881349"/>
            <a:ext cx="2431348" cy="787897"/>
          </a:xfrm>
          <a:prstGeom prst="rect">
            <a:avLst/>
          </a:prstGeom>
          <a:solidFill>
            <a:srgbClr val="2C5967"/>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a:solidFill>
                  <a:schemeClr val="bg1"/>
                </a:solidFill>
                <a:latin typeface="Calibri Light" panose="020F0302020204030204" pitchFamily="34" charset="0"/>
                <a:cs typeface="Calibri Light" panose="020F0302020204030204" pitchFamily="34" charset="0"/>
                <a:sym typeface="Questrial"/>
              </a:rPr>
              <a:t>Architecture</a:t>
            </a:r>
          </a:p>
        </p:txBody>
      </p:sp>
      <p:sp>
        <p:nvSpPr>
          <p:cNvPr id="8" name="Google Shape;72;p15">
            <a:extLst>
              <a:ext uri="{FF2B5EF4-FFF2-40B4-BE49-F238E27FC236}">
                <a16:creationId xmlns:a16="http://schemas.microsoft.com/office/drawing/2014/main" xmlns="" id="{4FBCAAD7-81CD-DF4E-A37A-26B5FCCD12D0}"/>
              </a:ext>
            </a:extLst>
          </p:cNvPr>
          <p:cNvSpPr/>
          <p:nvPr/>
        </p:nvSpPr>
        <p:spPr>
          <a:xfrm>
            <a:off x="2720051" y="1881126"/>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a:solidFill>
                  <a:srgbClr val="312D2A"/>
                </a:solidFill>
                <a:ea typeface="Questrial"/>
                <a:cs typeface="Questrial"/>
                <a:sym typeface="Questrial"/>
              </a:rPr>
              <a:t>Reference architecture patterns for researchers</a:t>
            </a:r>
          </a:p>
          <a:p>
            <a:pPr lvl="0">
              <a:lnSpc>
                <a:spcPct val="105000"/>
              </a:lnSpc>
              <a:buSzPts val="900"/>
              <a:defRPr/>
            </a:pPr>
            <a:r>
              <a:rPr lang="en-US" sz="1400" dirty="0">
                <a:solidFill>
                  <a:srgbClr val="312D2A"/>
                </a:solidFill>
                <a:ea typeface="Questrial"/>
                <a:cs typeface="Questrial"/>
                <a:sym typeface="Questrial"/>
              </a:rPr>
              <a:t>New features updates and recommended practices</a:t>
            </a:r>
          </a:p>
          <a:p>
            <a:pPr lvl="0">
              <a:lnSpc>
                <a:spcPct val="105000"/>
              </a:lnSpc>
              <a:buSzPts val="900"/>
              <a:defRPr/>
            </a:pPr>
            <a:r>
              <a:rPr lang="en-US" sz="1400" dirty="0">
                <a:solidFill>
                  <a:srgbClr val="312D2A"/>
                </a:solidFill>
                <a:ea typeface="Questrial"/>
                <a:cs typeface="Questrial"/>
                <a:sym typeface="Questrial"/>
              </a:rPr>
              <a:t>Performance benchmarks and data </a:t>
            </a:r>
          </a:p>
        </p:txBody>
      </p:sp>
      <p:sp>
        <p:nvSpPr>
          <p:cNvPr id="9" name="Google Shape;70;p15">
            <a:extLst>
              <a:ext uri="{FF2B5EF4-FFF2-40B4-BE49-F238E27FC236}">
                <a16:creationId xmlns:a16="http://schemas.microsoft.com/office/drawing/2014/main" xmlns="" id="{6E553804-E03E-2E4C-8825-93899756C43A}"/>
              </a:ext>
            </a:extLst>
          </p:cNvPr>
          <p:cNvSpPr/>
          <p:nvPr/>
        </p:nvSpPr>
        <p:spPr>
          <a:xfrm>
            <a:off x="288703" y="2788362"/>
            <a:ext cx="2431348" cy="787897"/>
          </a:xfrm>
          <a:prstGeom prst="rect">
            <a:avLst/>
          </a:prstGeom>
          <a:solidFill>
            <a:srgbClr val="2C5967"/>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a:solidFill>
                  <a:schemeClr val="bg1"/>
                </a:solidFill>
                <a:latin typeface="Calibri Light" panose="020F0302020204030204" pitchFamily="34" charset="0"/>
                <a:cs typeface="Calibri Light" panose="020F0302020204030204" pitchFamily="34" charset="0"/>
                <a:sym typeface="Questrial"/>
              </a:rPr>
              <a:t>Tools and automation</a:t>
            </a:r>
          </a:p>
        </p:txBody>
      </p:sp>
      <p:sp>
        <p:nvSpPr>
          <p:cNvPr id="10" name="Google Shape;72;p15">
            <a:extLst>
              <a:ext uri="{FF2B5EF4-FFF2-40B4-BE49-F238E27FC236}">
                <a16:creationId xmlns:a16="http://schemas.microsoft.com/office/drawing/2014/main" xmlns="" id="{F3FC4F15-A9FA-0146-B83D-7497F110DAE5}"/>
              </a:ext>
            </a:extLst>
          </p:cNvPr>
          <p:cNvSpPr/>
          <p:nvPr/>
        </p:nvSpPr>
        <p:spPr>
          <a:xfrm>
            <a:off x="2720051" y="2788195"/>
            <a:ext cx="9039234"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a:ln>
                  <a:noFill/>
                </a:ln>
                <a:solidFill>
                  <a:srgbClr val="312D2A"/>
                </a:solidFill>
                <a:effectLst/>
                <a:uLnTx/>
                <a:uFillTx/>
                <a:latin typeface="Oracle Sans"/>
                <a:ea typeface="Questrial"/>
                <a:cs typeface="Questrial"/>
                <a:sym typeface="Questrial"/>
              </a:rPr>
              <a:t>Tool</a:t>
            </a:r>
            <a:r>
              <a:rPr kumimoji="0" lang="en-US" sz="1400" i="0" u="none" strike="noStrike" kern="1200" cap="none" spc="0" normalizeH="0" noProof="0" dirty="0">
                <a:ln>
                  <a:noFill/>
                </a:ln>
                <a:solidFill>
                  <a:srgbClr val="312D2A"/>
                </a:solidFill>
                <a:effectLst/>
                <a:uLnTx/>
                <a:uFillTx/>
                <a:latin typeface="Oracle Sans"/>
                <a:ea typeface="Questrial"/>
                <a:cs typeface="Questrial"/>
                <a:sym typeface="Questrial"/>
              </a:rPr>
              <a:t> selection</a:t>
            </a:r>
            <a:r>
              <a:rPr kumimoji="0" lang="en-US" sz="1400" i="0" u="none" strike="noStrike" kern="1200" cap="none" spc="0" normalizeH="0" baseline="0" noProof="0" dirty="0">
                <a:ln>
                  <a:noFill/>
                </a:ln>
                <a:solidFill>
                  <a:srgbClr val="312D2A"/>
                </a:solidFill>
                <a:effectLst/>
                <a:uLnTx/>
                <a:uFillTx/>
                <a:latin typeface="Oracle Sans"/>
                <a:ea typeface="Questrial"/>
                <a:cs typeface="Questrial"/>
                <a:sym typeface="Questrial"/>
              </a:rPr>
              <a:t>,</a:t>
            </a:r>
            <a:r>
              <a:rPr kumimoji="0" lang="en-US" sz="1400" i="0" u="none" strike="noStrike" kern="1200" cap="none" spc="0" normalizeH="0" noProof="0" dirty="0">
                <a:ln>
                  <a:noFill/>
                </a:ln>
                <a:solidFill>
                  <a:srgbClr val="312D2A"/>
                </a:solidFill>
                <a:effectLst/>
                <a:uLnTx/>
                <a:uFillTx/>
                <a:latin typeface="Oracle Sans"/>
                <a:ea typeface="Questrial"/>
                <a:cs typeface="Questrial"/>
                <a:sym typeface="Questrial"/>
              </a:rPr>
              <a:t> version and guidance</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a:ln>
                  <a:noFill/>
                </a:ln>
                <a:solidFill>
                  <a:srgbClr val="312D2A"/>
                </a:solidFill>
                <a:effectLst/>
                <a:uLnTx/>
                <a:uFillTx/>
                <a:latin typeface="Oracle Sans"/>
                <a:ea typeface="Questrial"/>
                <a:cs typeface="Questrial"/>
                <a:sym typeface="Questrial"/>
              </a:rPr>
              <a:t>Image</a:t>
            </a:r>
            <a:r>
              <a:rPr kumimoji="0" lang="en-US" sz="1400" i="0" u="none" strike="noStrike" kern="1200" cap="none" spc="0" normalizeH="0" noProof="0" dirty="0">
                <a:ln>
                  <a:noFill/>
                </a:ln>
                <a:solidFill>
                  <a:srgbClr val="312D2A"/>
                </a:solidFill>
                <a:effectLst/>
                <a:uLnTx/>
                <a:uFillTx/>
                <a:latin typeface="Oracle Sans"/>
                <a:ea typeface="Questrial"/>
                <a:cs typeface="Questrial"/>
                <a:sym typeface="Questrial"/>
              </a:rPr>
              <a:t> repositories, Terraform and interfaces </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11" name="Google Shape;70;p15">
            <a:extLst>
              <a:ext uri="{FF2B5EF4-FFF2-40B4-BE49-F238E27FC236}">
                <a16:creationId xmlns:a16="http://schemas.microsoft.com/office/drawing/2014/main" xmlns="" id="{3EE84173-DDF5-6944-8B2B-612361C3E79F}"/>
              </a:ext>
            </a:extLst>
          </p:cNvPr>
          <p:cNvSpPr/>
          <p:nvPr/>
        </p:nvSpPr>
        <p:spPr>
          <a:xfrm>
            <a:off x="288703" y="3695375"/>
            <a:ext cx="2431348" cy="787897"/>
          </a:xfrm>
          <a:prstGeom prst="rect">
            <a:avLst/>
          </a:prstGeom>
          <a:solidFill>
            <a:srgbClr val="2C5967"/>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a:solidFill>
                  <a:schemeClr val="bg1"/>
                </a:solidFill>
                <a:latin typeface="Calibri Light" panose="020F0302020204030204" pitchFamily="34" charset="0"/>
                <a:cs typeface="Calibri Light" panose="020F0302020204030204" pitchFamily="34" charset="0"/>
                <a:sym typeface="Questrial"/>
              </a:rPr>
              <a:t>HPC and cluster </a:t>
            </a:r>
          </a:p>
        </p:txBody>
      </p:sp>
      <p:sp>
        <p:nvSpPr>
          <p:cNvPr id="12" name="Google Shape;72;p15">
            <a:extLst>
              <a:ext uri="{FF2B5EF4-FFF2-40B4-BE49-F238E27FC236}">
                <a16:creationId xmlns:a16="http://schemas.microsoft.com/office/drawing/2014/main" xmlns="" id="{F486D52D-16D3-4446-9EF4-B7510805AB89}"/>
              </a:ext>
            </a:extLst>
          </p:cNvPr>
          <p:cNvSpPr/>
          <p:nvPr/>
        </p:nvSpPr>
        <p:spPr>
          <a:xfrm>
            <a:off x="2720051" y="3695264"/>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a:solidFill>
                  <a:srgbClr val="312D2A"/>
                </a:solidFill>
                <a:ea typeface="Questrial"/>
                <a:cs typeface="Questrial"/>
                <a:sym typeface="Questrial"/>
              </a:rPr>
              <a:t>High performance computing, workload classification, parallelization</a:t>
            </a:r>
          </a:p>
          <a:p>
            <a:pPr>
              <a:lnSpc>
                <a:spcPct val="105000"/>
              </a:lnSpc>
              <a:buSzPts val="900"/>
              <a:defRPr/>
            </a:pPr>
            <a:r>
              <a:rPr lang="en-US" sz="1400" dirty="0">
                <a:solidFill>
                  <a:srgbClr val="312D2A"/>
                </a:solidFill>
                <a:ea typeface="Questrial"/>
                <a:cs typeface="Questrial"/>
                <a:sym typeface="Questrial"/>
              </a:rPr>
              <a:t>Cluster setup, utilization and monitoring </a:t>
            </a:r>
          </a:p>
        </p:txBody>
      </p:sp>
      <p:sp>
        <p:nvSpPr>
          <p:cNvPr id="13" name="Google Shape;70;p15">
            <a:extLst>
              <a:ext uri="{FF2B5EF4-FFF2-40B4-BE49-F238E27FC236}">
                <a16:creationId xmlns:a16="http://schemas.microsoft.com/office/drawing/2014/main" xmlns="" id="{2B4AF13A-0EE5-B047-8620-09F337BEA773}"/>
              </a:ext>
            </a:extLst>
          </p:cNvPr>
          <p:cNvSpPr/>
          <p:nvPr/>
        </p:nvSpPr>
        <p:spPr>
          <a:xfrm>
            <a:off x="288703" y="4602388"/>
            <a:ext cx="2431348" cy="787897"/>
          </a:xfrm>
          <a:prstGeom prst="rect">
            <a:avLst/>
          </a:prstGeom>
          <a:solidFill>
            <a:srgbClr val="2C5967"/>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a:solidFill>
                  <a:schemeClr val="bg1"/>
                </a:solidFill>
                <a:latin typeface="Calibri Light" panose="020F0302020204030204" pitchFamily="34" charset="0"/>
                <a:cs typeface="Calibri Light" panose="020F0302020204030204" pitchFamily="34" charset="0"/>
                <a:sym typeface="Questrial"/>
              </a:rPr>
              <a:t>Machine and Deep</a:t>
            </a:r>
          </a:p>
          <a:p>
            <a:r>
              <a:rPr lang="en-US" b="1" dirty="0">
                <a:solidFill>
                  <a:schemeClr val="bg1"/>
                </a:solidFill>
                <a:latin typeface="Calibri Light" panose="020F0302020204030204" pitchFamily="34" charset="0"/>
                <a:cs typeface="Calibri Light" panose="020F0302020204030204" pitchFamily="34" charset="0"/>
                <a:sym typeface="Questrial"/>
              </a:rPr>
              <a:t>Learning</a:t>
            </a:r>
          </a:p>
        </p:txBody>
      </p:sp>
      <p:sp>
        <p:nvSpPr>
          <p:cNvPr id="14" name="Google Shape;72;p15">
            <a:extLst>
              <a:ext uri="{FF2B5EF4-FFF2-40B4-BE49-F238E27FC236}">
                <a16:creationId xmlns:a16="http://schemas.microsoft.com/office/drawing/2014/main" xmlns="" id="{7F2BE374-0EF0-6544-9390-8BDFA07ACD31}"/>
              </a:ext>
            </a:extLst>
          </p:cNvPr>
          <p:cNvSpPr/>
          <p:nvPr/>
        </p:nvSpPr>
        <p:spPr>
          <a:xfrm>
            <a:off x="2720051" y="4602333"/>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a:solidFill>
                  <a:srgbClr val="312D2A"/>
                </a:solidFill>
                <a:ea typeface="Questrial"/>
                <a:cs typeface="Questrial"/>
                <a:sym typeface="Questrial"/>
              </a:rPr>
              <a:t>Model selection guidance</a:t>
            </a:r>
          </a:p>
          <a:p>
            <a:pPr>
              <a:lnSpc>
                <a:spcPct val="105000"/>
              </a:lnSpc>
              <a:buSzPts val="900"/>
              <a:defRPr/>
            </a:pPr>
            <a:endParaRPr lang="en-US" sz="1400" dirty="0">
              <a:solidFill>
                <a:srgbClr val="312D2A"/>
              </a:solidFill>
              <a:ea typeface="Questrial"/>
              <a:cs typeface="Questrial"/>
              <a:sym typeface="Questrial"/>
            </a:endParaRPr>
          </a:p>
        </p:txBody>
      </p:sp>
      <p:sp>
        <p:nvSpPr>
          <p:cNvPr id="15" name="Google Shape;70;p15">
            <a:extLst>
              <a:ext uri="{FF2B5EF4-FFF2-40B4-BE49-F238E27FC236}">
                <a16:creationId xmlns:a16="http://schemas.microsoft.com/office/drawing/2014/main" xmlns="" id="{5259DE74-08F6-7148-A332-3725E50C98E3}"/>
              </a:ext>
            </a:extLst>
          </p:cNvPr>
          <p:cNvSpPr/>
          <p:nvPr/>
        </p:nvSpPr>
        <p:spPr>
          <a:xfrm>
            <a:off x="288703" y="5509403"/>
            <a:ext cx="2431348" cy="787897"/>
          </a:xfrm>
          <a:prstGeom prst="rect">
            <a:avLst/>
          </a:prstGeom>
          <a:solidFill>
            <a:srgbClr val="2C5967"/>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a:solidFill>
                  <a:schemeClr val="bg1"/>
                </a:solidFill>
                <a:latin typeface="Calibri Light" panose="020F0302020204030204" pitchFamily="34" charset="0"/>
                <a:cs typeface="Calibri Light" panose="020F0302020204030204" pitchFamily="34" charset="0"/>
                <a:sym typeface="Questrial"/>
              </a:rPr>
              <a:t>Researcher guidance</a:t>
            </a:r>
            <a:endParaRPr b="1" dirty="0">
              <a:solidFill>
                <a:schemeClr val="bg1"/>
              </a:solidFill>
              <a:latin typeface="Calibri Light" panose="020F0302020204030204" pitchFamily="34" charset="0"/>
              <a:cs typeface="Calibri Light" panose="020F0302020204030204" pitchFamily="34" charset="0"/>
              <a:sym typeface="Questrial"/>
            </a:endParaRPr>
          </a:p>
        </p:txBody>
      </p:sp>
      <p:sp>
        <p:nvSpPr>
          <p:cNvPr id="16" name="Google Shape;72;p15">
            <a:extLst>
              <a:ext uri="{FF2B5EF4-FFF2-40B4-BE49-F238E27FC236}">
                <a16:creationId xmlns:a16="http://schemas.microsoft.com/office/drawing/2014/main" xmlns="" id="{F780DD02-BE0F-1E44-AD81-98E3C1A4CA75}"/>
              </a:ext>
            </a:extLst>
          </p:cNvPr>
          <p:cNvSpPr/>
          <p:nvPr/>
        </p:nvSpPr>
        <p:spPr>
          <a:xfrm>
            <a:off x="2720051" y="5509403"/>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endParaRPr lang="en-US" sz="1400" dirty="0">
              <a:solidFill>
                <a:srgbClr val="312D2A"/>
              </a:solidFill>
              <a:ea typeface="Questrial"/>
              <a:cs typeface="Questrial"/>
              <a:sym typeface="Questrial"/>
            </a:endParaRPr>
          </a:p>
          <a:p>
            <a:pPr>
              <a:lnSpc>
                <a:spcPct val="105000"/>
              </a:lnSpc>
              <a:buSzPts val="900"/>
              <a:defRPr/>
            </a:pPr>
            <a:r>
              <a:rPr lang="en-US" sz="1400" dirty="0">
                <a:solidFill>
                  <a:srgbClr val="312D2A"/>
                </a:solidFill>
                <a:ea typeface="Questrial"/>
                <a:cs typeface="Questrial"/>
                <a:sym typeface="Questrial"/>
              </a:rPr>
              <a:t>Functional and data guidance and curation support</a:t>
            </a:r>
          </a:p>
          <a:p>
            <a:pPr>
              <a:lnSpc>
                <a:spcPct val="105000"/>
              </a:lnSpc>
              <a:buSzPts val="900"/>
              <a:defRPr/>
            </a:pPr>
            <a:r>
              <a:rPr lang="en-US" sz="1400" dirty="0">
                <a:solidFill>
                  <a:srgbClr val="312D2A"/>
                </a:solidFill>
                <a:ea typeface="Questrial"/>
                <a:cs typeface="Questrial"/>
                <a:sym typeface="Questrial"/>
              </a:rPr>
              <a:t>Industry models with research computing</a:t>
            </a:r>
          </a:p>
          <a:p>
            <a:pPr>
              <a:lnSpc>
                <a:spcPct val="105000"/>
              </a:lnSpc>
              <a:buSzPts val="900"/>
              <a:defRPr/>
            </a:pPr>
            <a:endParaRPr lang="en-US" sz="1400" dirty="0">
              <a:solidFill>
                <a:srgbClr val="312D2A"/>
              </a:solidFill>
              <a:ea typeface="Questrial"/>
              <a:cs typeface="Questrial"/>
              <a:sym typeface="Questrial"/>
            </a:endParaRPr>
          </a:p>
        </p:txBody>
      </p:sp>
      <p:sp>
        <p:nvSpPr>
          <p:cNvPr id="17" name="TextBox 16">
            <a:extLst>
              <a:ext uri="{FF2B5EF4-FFF2-40B4-BE49-F238E27FC236}">
                <a16:creationId xmlns:a16="http://schemas.microsoft.com/office/drawing/2014/main" xmlns="" id="{00FABF5B-8DCC-4D38-8123-A80D08EB965B}"/>
              </a:ext>
            </a:extLst>
          </p:cNvPr>
          <p:cNvSpPr txBox="1"/>
          <p:nvPr/>
        </p:nvSpPr>
        <p:spPr>
          <a:xfrm>
            <a:off x="288703" y="329747"/>
            <a:ext cx="8331190"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dirty="0">
                <a:solidFill>
                  <a:srgbClr val="000000"/>
                </a:solidFill>
                <a:latin typeface="Calibri Light" panose="020F0302020204030204" pitchFamily="34" charset="0"/>
                <a:cs typeface="Calibri Light" panose="020F0302020204030204" pitchFamily="34" charset="0"/>
                <a:sym typeface="Arial"/>
              </a:rPr>
              <a:t>Oracle for Research Tech Talk Oracle Cloud Topics</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Tree>
    <p:extLst>
      <p:ext uri="{BB962C8B-B14F-4D97-AF65-F5344CB8AC3E}">
        <p14:creationId xmlns:p14="http://schemas.microsoft.com/office/powerpoint/2010/main" val="409996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16</a:t>
            </a:fld>
            <a:endParaRPr lang="en-US" dirty="0"/>
          </a:p>
        </p:txBody>
      </p:sp>
      <p:graphicFrame>
        <p:nvGraphicFramePr>
          <p:cNvPr id="5" name="Table 4"/>
          <p:cNvGraphicFramePr>
            <a:graphicFrameLocks noGrp="1"/>
          </p:cNvGraphicFramePr>
          <p:nvPr>
            <p:extLst/>
          </p:nvPr>
        </p:nvGraphicFramePr>
        <p:xfrm>
          <a:off x="386861" y="307729"/>
          <a:ext cx="11579470" cy="6400803"/>
        </p:xfrm>
        <a:graphic>
          <a:graphicData uri="http://schemas.openxmlformats.org/drawingml/2006/table">
            <a:tbl>
              <a:tblPr firstRow="1" bandRow="1">
                <a:tableStyleId>{5C22544A-7EE6-4342-B048-85BDC9FD1C3A}</a:tableStyleId>
              </a:tblPr>
              <a:tblGrid>
                <a:gridCol w="1679331"/>
                <a:gridCol w="2074985"/>
                <a:gridCol w="2453054"/>
                <a:gridCol w="5372100"/>
              </a:tblGrid>
              <a:tr h="372176">
                <a:tc>
                  <a:txBody>
                    <a:bodyPr/>
                    <a:lstStyle/>
                    <a:p>
                      <a:r>
                        <a:rPr lang="en-US" b="0" dirty="0" smtClean="0"/>
                        <a:t>Instance</a:t>
                      </a:r>
                      <a:r>
                        <a:rPr lang="en-US" b="0" baseline="0" dirty="0" smtClean="0"/>
                        <a:t> Type</a:t>
                      </a:r>
                      <a:endParaRPr lang="en-US" b="0" dirty="0"/>
                    </a:p>
                  </a:txBody>
                  <a:tcPr/>
                </a:tc>
                <a:tc>
                  <a:txBody>
                    <a:bodyPr/>
                    <a:lstStyle/>
                    <a:p>
                      <a:r>
                        <a:rPr lang="en-US" b="0" dirty="0" smtClean="0"/>
                        <a:t>Shape series</a:t>
                      </a:r>
                      <a:endParaRPr lang="en-US" b="0" dirty="0"/>
                    </a:p>
                  </a:txBody>
                  <a:tcPr/>
                </a:tc>
                <a:tc>
                  <a:txBody>
                    <a:bodyPr/>
                    <a:lstStyle/>
                    <a:p>
                      <a:r>
                        <a:rPr lang="en-US" b="0" dirty="0" smtClean="0"/>
                        <a:t>Shape</a:t>
                      </a:r>
                      <a:endParaRPr lang="en-US" b="0" dirty="0"/>
                    </a:p>
                  </a:txBody>
                  <a:tcPr/>
                </a:tc>
                <a:tc>
                  <a:txBody>
                    <a:bodyPr/>
                    <a:lstStyle/>
                    <a:p>
                      <a:r>
                        <a:rPr lang="en-US" b="0" dirty="0" smtClean="0"/>
                        <a:t>Purpose</a:t>
                      </a:r>
                      <a:endParaRPr lang="en-US" b="0" dirty="0"/>
                    </a:p>
                  </a:txBody>
                  <a:tcPr/>
                </a:tc>
              </a:tr>
              <a:tr h="372176">
                <a:tc>
                  <a:txBody>
                    <a:bodyPr/>
                    <a:lstStyle/>
                    <a:p>
                      <a:r>
                        <a:rPr lang="en-US" sz="1600" dirty="0" smtClean="0"/>
                        <a:t>Virtual</a:t>
                      </a:r>
                      <a:endParaRPr lang="en-US" sz="1600" dirty="0"/>
                    </a:p>
                  </a:txBody>
                  <a:tcPr/>
                </a:tc>
                <a:tc>
                  <a:txBody>
                    <a:bodyPr/>
                    <a:lstStyle/>
                    <a:p>
                      <a:r>
                        <a:rPr lang="en-US" sz="1600" dirty="0" smtClean="0"/>
                        <a:t>Always Free</a:t>
                      </a:r>
                      <a:endParaRPr lang="en-US" sz="1600" dirty="0"/>
                    </a:p>
                  </a:txBody>
                  <a:tcPr/>
                </a:tc>
                <a:tc>
                  <a:txBody>
                    <a:bodyPr/>
                    <a:lstStyle/>
                    <a:p>
                      <a:r>
                        <a:rPr lang="en-US" sz="1600" dirty="0" smtClean="0"/>
                        <a:t>VM</a:t>
                      </a:r>
                      <a:r>
                        <a:rPr lang="en-US" sz="1600" baseline="0" dirty="0" smtClean="0"/>
                        <a:t>StandardE2.1Micro</a:t>
                      </a:r>
                      <a:endParaRPr lang="en-US" sz="1600" dirty="0"/>
                    </a:p>
                  </a:txBody>
                  <a:tcPr/>
                </a:tc>
                <a:tc>
                  <a:txBody>
                    <a:bodyPr/>
                    <a:lstStyle/>
                    <a:p>
                      <a:r>
                        <a:rPr lang="en-US" sz="1600" dirty="0" smtClean="0"/>
                        <a:t>Automation</a:t>
                      </a:r>
                      <a:r>
                        <a:rPr lang="en-US" sz="1600" baseline="0" dirty="0" smtClean="0"/>
                        <a:t> control, </a:t>
                      </a:r>
                      <a:r>
                        <a:rPr lang="en-US" sz="1600" baseline="0" dirty="0" err="1" smtClean="0"/>
                        <a:t>gateway,configurations</a:t>
                      </a:r>
                      <a:endParaRPr lang="en-US" sz="1600" dirty="0"/>
                    </a:p>
                  </a:txBody>
                  <a:tcPr/>
                </a:tc>
              </a:tr>
              <a:tr h="365372">
                <a:tc>
                  <a:txBody>
                    <a:bodyPr/>
                    <a:lstStyle/>
                    <a:p>
                      <a:endParaRPr lang="en-US" sz="1600" dirty="0"/>
                    </a:p>
                  </a:txBody>
                  <a:tcPr/>
                </a:tc>
                <a:tc>
                  <a:txBody>
                    <a:bodyPr/>
                    <a:lstStyle/>
                    <a:p>
                      <a:r>
                        <a:rPr lang="en-US" sz="1600" dirty="0" smtClean="0"/>
                        <a:t>Standard</a:t>
                      </a:r>
                      <a:endParaRPr lang="en-US" sz="1600" dirty="0"/>
                    </a:p>
                  </a:txBody>
                  <a:tcPr/>
                </a:tc>
                <a:tc>
                  <a:txBody>
                    <a:bodyPr/>
                    <a:lstStyle/>
                    <a:p>
                      <a:r>
                        <a:rPr lang="en-US" sz="1600" dirty="0" smtClean="0"/>
                        <a:t>VMStandard1.1~1.16</a:t>
                      </a:r>
                      <a:endParaRPr lang="en-US" sz="1600" dirty="0"/>
                    </a:p>
                  </a:txBody>
                  <a:tcPr/>
                </a:tc>
                <a:tc>
                  <a:txBody>
                    <a:bodyPr/>
                    <a:lstStyle/>
                    <a:p>
                      <a:r>
                        <a:rPr lang="en-US" sz="1600" dirty="0" smtClean="0"/>
                        <a:t>Low </a:t>
                      </a:r>
                      <a:r>
                        <a:rPr lang="en-US" sz="1600" baseline="0" dirty="0" smtClean="0"/>
                        <a:t>workload testing / Image builds / installs</a:t>
                      </a:r>
                      <a:endParaRPr lang="en-US" sz="1600" dirty="0"/>
                    </a:p>
                  </a:txBody>
                  <a:tcPr/>
                </a:tc>
              </a:tr>
              <a:tr h="365372">
                <a:tc>
                  <a:txBody>
                    <a:bodyPr/>
                    <a:lstStyle/>
                    <a:p>
                      <a:endParaRPr lang="en-US" sz="1600"/>
                    </a:p>
                  </a:txBody>
                  <a:tcPr/>
                </a:tc>
                <a:tc>
                  <a:txBody>
                    <a:bodyPr/>
                    <a:lstStyle/>
                    <a:p>
                      <a:r>
                        <a:rPr lang="en-US" sz="1600" dirty="0" smtClean="0"/>
                        <a:t>AMD (Gen 2)</a:t>
                      </a:r>
                      <a:endParaRPr lang="en-US" sz="1600" dirty="0"/>
                    </a:p>
                  </a:txBody>
                  <a:tcPr/>
                </a:tc>
                <a:tc>
                  <a:txBody>
                    <a:bodyPr/>
                    <a:lstStyle/>
                    <a:p>
                      <a:r>
                        <a:rPr lang="en-US" sz="1600" dirty="0" smtClean="0"/>
                        <a:t>VMStandardE2.1~2.8</a:t>
                      </a:r>
                      <a:endParaRPr lang="en-US" sz="1600" dirty="0"/>
                    </a:p>
                  </a:txBody>
                  <a:tcPr/>
                </a:tc>
                <a:tc>
                  <a:txBody>
                    <a:bodyPr/>
                    <a:lstStyle/>
                    <a:p>
                      <a:r>
                        <a:rPr lang="en-US" sz="1600" dirty="0" smtClean="0"/>
                        <a:t>Prototype workload</a:t>
                      </a:r>
                      <a:r>
                        <a:rPr lang="en-US" sz="1600" baseline="0" dirty="0" smtClean="0"/>
                        <a:t> testing </a:t>
                      </a:r>
                      <a:endParaRPr lang="en-US" sz="1600" dirty="0"/>
                    </a:p>
                  </a:txBody>
                  <a:tcPr/>
                </a:tc>
              </a:tr>
              <a:tr h="365372">
                <a:tc>
                  <a:txBody>
                    <a:bodyPr/>
                    <a:lstStyle/>
                    <a:p>
                      <a:endParaRPr lang="en-US" sz="1600"/>
                    </a:p>
                  </a:txBody>
                  <a:tcPr/>
                </a:tc>
                <a:tc>
                  <a:txBody>
                    <a:bodyPr/>
                    <a:lstStyle/>
                    <a:p>
                      <a:r>
                        <a:rPr lang="en-US" sz="1600" dirty="0" err="1" smtClean="0"/>
                        <a:t>DenseIO</a:t>
                      </a:r>
                      <a:endParaRPr lang="en-US" sz="1600" dirty="0"/>
                    </a:p>
                  </a:txBody>
                  <a:tcPr/>
                </a:tc>
                <a:tc>
                  <a:txBody>
                    <a:bodyPr/>
                    <a:lstStyle/>
                    <a:p>
                      <a:r>
                        <a:rPr lang="en-US" sz="1600" dirty="0" smtClean="0"/>
                        <a:t>VMDenseIO2.x (</a:t>
                      </a:r>
                      <a:r>
                        <a:rPr lang="en-US" sz="1600" dirty="0" err="1" smtClean="0"/>
                        <a:t>NVMe</a:t>
                      </a:r>
                      <a:r>
                        <a:rPr lang="en-US" sz="1600" dirty="0" smtClean="0"/>
                        <a:t>)</a:t>
                      </a:r>
                      <a:endParaRPr lang="en-US" sz="1600" dirty="0"/>
                    </a:p>
                  </a:txBody>
                  <a:tcPr/>
                </a:tc>
                <a:tc>
                  <a:txBody>
                    <a:bodyPr/>
                    <a:lstStyle/>
                    <a:p>
                      <a:r>
                        <a:rPr lang="en-US" sz="1600" dirty="0" smtClean="0"/>
                        <a:t>Heavy IO workload testing</a:t>
                      </a:r>
                      <a:endParaRPr lang="en-US" sz="1600" dirty="0"/>
                    </a:p>
                  </a:txBody>
                  <a:tcPr/>
                </a:tc>
              </a:tr>
              <a:tr h="365372">
                <a:tc>
                  <a:txBody>
                    <a:bodyPr/>
                    <a:lstStyle/>
                    <a:p>
                      <a:endParaRPr lang="en-US" sz="1600"/>
                    </a:p>
                  </a:txBody>
                  <a:tcPr/>
                </a:tc>
                <a:tc>
                  <a:txBody>
                    <a:bodyPr/>
                    <a:lstStyle/>
                    <a:p>
                      <a:r>
                        <a:rPr lang="en-US" sz="1600" dirty="0" smtClean="0"/>
                        <a:t>GPU (P100)</a:t>
                      </a:r>
                      <a:endParaRPr lang="en-US" sz="1600" dirty="0"/>
                    </a:p>
                  </a:txBody>
                  <a:tcPr/>
                </a:tc>
                <a:tc>
                  <a:txBody>
                    <a:bodyPr/>
                    <a:lstStyle/>
                    <a:p>
                      <a:r>
                        <a:rPr lang="en-US" sz="1600" dirty="0" smtClean="0"/>
                        <a:t>VM.GPU2.1</a:t>
                      </a:r>
                      <a:endParaRPr lang="en-US" sz="1600" dirty="0"/>
                    </a:p>
                  </a:txBody>
                  <a:tcPr/>
                </a:tc>
                <a:tc>
                  <a:txBody>
                    <a:bodyPr/>
                    <a:lstStyle/>
                    <a:p>
                      <a:r>
                        <a:rPr lang="en-US" sz="1600" dirty="0" smtClean="0"/>
                        <a:t>AI / ML or other GPU</a:t>
                      </a:r>
                      <a:r>
                        <a:rPr lang="en-US" sz="1600" baseline="0" dirty="0" smtClean="0"/>
                        <a:t> prototype testing</a:t>
                      </a:r>
                      <a:endParaRPr lang="en-US" sz="1600" dirty="0"/>
                    </a:p>
                  </a:txBody>
                  <a:tcPr/>
                </a:tc>
              </a:tr>
              <a:tr h="365372">
                <a:tc>
                  <a:txBody>
                    <a:bodyPr/>
                    <a:lstStyle/>
                    <a:p>
                      <a:endParaRPr lang="en-US" sz="1600"/>
                    </a:p>
                  </a:txBody>
                  <a:tcPr/>
                </a:tc>
                <a:tc>
                  <a:txBody>
                    <a:bodyPr/>
                    <a:lstStyle/>
                    <a:p>
                      <a:r>
                        <a:rPr lang="en-US" sz="1600" dirty="0" smtClean="0"/>
                        <a:t>GPU (V100)</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VM.GPU3.1~3.4</a:t>
                      </a:r>
                    </a:p>
                  </a:txBody>
                  <a:tcPr/>
                </a:tc>
                <a:tc>
                  <a:txBody>
                    <a:bodyPr/>
                    <a:lstStyle/>
                    <a:p>
                      <a:r>
                        <a:rPr lang="en-US" sz="1600" dirty="0" smtClean="0"/>
                        <a:t>Tensor</a:t>
                      </a:r>
                      <a:r>
                        <a:rPr lang="en-US" sz="1600" baseline="0" dirty="0" smtClean="0"/>
                        <a:t> core AI / DL workloads</a:t>
                      </a:r>
                      <a:endParaRPr lang="en-US" sz="1600" dirty="0"/>
                    </a:p>
                  </a:txBody>
                  <a:tcPr/>
                </a:tc>
              </a:tr>
              <a:tr h="360366">
                <a:tc>
                  <a:txBody>
                    <a:bodyPr/>
                    <a:lstStyle/>
                    <a:p>
                      <a:endParaRPr lang="en-US" sz="1600" dirty="0"/>
                    </a:p>
                  </a:txBody>
                  <a:tcPr/>
                </a:tc>
                <a:tc>
                  <a:txBody>
                    <a:bodyPr/>
                    <a:lstStyle/>
                    <a:p>
                      <a:r>
                        <a:rPr lang="en-US" sz="1600" dirty="0" smtClean="0"/>
                        <a:t>Intel</a:t>
                      </a:r>
                      <a:r>
                        <a:rPr lang="en-US" sz="1600" baseline="0" dirty="0" smtClean="0"/>
                        <a:t> </a:t>
                      </a:r>
                      <a:r>
                        <a:rPr lang="en-US" sz="1600" baseline="0" dirty="0" err="1" smtClean="0"/>
                        <a:t>Skylake</a:t>
                      </a:r>
                      <a:r>
                        <a:rPr lang="en-US" sz="1600" baseline="0" dirty="0" smtClean="0"/>
                        <a:t> (Fixed)</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VM.Standard2.1~2.24</a:t>
                      </a:r>
                    </a:p>
                  </a:txBody>
                  <a:tcPr/>
                </a:tc>
                <a:tc>
                  <a:txBody>
                    <a:bodyPr/>
                    <a:lstStyle/>
                    <a:p>
                      <a:r>
                        <a:rPr lang="en-US" sz="1600" dirty="0" smtClean="0"/>
                        <a:t>Workloads to save on credits</a:t>
                      </a:r>
                      <a:endParaRPr lang="en-US" sz="1600" dirty="0"/>
                    </a:p>
                  </a:txBody>
                  <a:tcPr/>
                </a:tc>
              </a:tr>
              <a:tr h="360366">
                <a:tc>
                  <a:txBody>
                    <a:bodyPr/>
                    <a:lstStyle/>
                    <a:p>
                      <a:endParaRPr lang="en-US" sz="1600"/>
                    </a:p>
                  </a:txBody>
                  <a:tcPr/>
                </a:tc>
                <a:tc>
                  <a:txBody>
                    <a:bodyPr/>
                    <a:lstStyle/>
                    <a:p>
                      <a:r>
                        <a:rPr lang="en-US" sz="1600" dirty="0" smtClean="0"/>
                        <a:t>AMD Rome (Flex)</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VM.StandardE3.Flex</a:t>
                      </a:r>
                    </a:p>
                  </a:txBody>
                  <a:tcPr/>
                </a:tc>
                <a:tc>
                  <a:txBody>
                    <a:bodyPr/>
                    <a:lstStyle/>
                    <a:p>
                      <a:r>
                        <a:rPr lang="en-US" sz="1600" dirty="0" smtClean="0"/>
                        <a:t>Benchmarking</a:t>
                      </a:r>
                      <a:r>
                        <a:rPr lang="en-US" sz="1600" baseline="0" dirty="0" smtClean="0"/>
                        <a:t> / price-performance</a:t>
                      </a:r>
                      <a:endParaRPr lang="en-US" sz="1600" dirty="0"/>
                    </a:p>
                  </a:txBody>
                  <a:tcPr/>
                </a:tc>
              </a:tr>
              <a:tr h="360366">
                <a:tc>
                  <a:txBody>
                    <a:bodyPr/>
                    <a:lstStyle/>
                    <a:p>
                      <a:r>
                        <a:rPr lang="en-US" sz="1600" dirty="0" smtClean="0"/>
                        <a:t>Bare metal</a:t>
                      </a:r>
                      <a:endParaRPr lang="en-US" sz="1600" dirty="0"/>
                    </a:p>
                  </a:txBody>
                  <a:tcPr/>
                </a:tc>
                <a:tc>
                  <a:txBody>
                    <a:bodyPr/>
                    <a:lstStyle/>
                    <a:p>
                      <a:r>
                        <a:rPr lang="en-US" sz="1600" dirty="0" smtClean="0"/>
                        <a:t>HPC</a:t>
                      </a:r>
                      <a:endParaRPr lang="en-US" sz="1600" dirty="0"/>
                    </a:p>
                  </a:txBody>
                  <a:tcPr/>
                </a:tc>
                <a:tc>
                  <a:txBody>
                    <a:bodyPr/>
                    <a:lstStyle/>
                    <a:p>
                      <a:r>
                        <a:rPr lang="en-US" sz="1600" dirty="0" smtClean="0"/>
                        <a:t>BM.HPC2.36 (</a:t>
                      </a:r>
                      <a:r>
                        <a:rPr lang="en-US" sz="1600" dirty="0" err="1" smtClean="0"/>
                        <a:t>NVMe</a:t>
                      </a:r>
                      <a:r>
                        <a:rPr lang="en-US" sz="1600" dirty="0" smtClean="0"/>
                        <a:t>)</a:t>
                      </a:r>
                      <a:endParaRPr lang="en-US" sz="1600" dirty="0"/>
                    </a:p>
                  </a:txBody>
                  <a:tcPr/>
                </a:tc>
                <a:tc>
                  <a:txBody>
                    <a:bodyPr/>
                    <a:lstStyle/>
                    <a:p>
                      <a:r>
                        <a:rPr lang="en-US" sz="1600" dirty="0" err="1" smtClean="0"/>
                        <a:t>CPU+</a:t>
                      </a:r>
                      <a:r>
                        <a:rPr lang="en-US" sz="1600" baseline="0" dirty="0" err="1" smtClean="0"/>
                        <a:t>high</a:t>
                      </a:r>
                      <a:r>
                        <a:rPr lang="en-US" sz="1600" baseline="0" dirty="0" smtClean="0"/>
                        <a:t> throughput </a:t>
                      </a:r>
                      <a:r>
                        <a:rPr lang="en-US" sz="1600" baseline="0" smtClean="0"/>
                        <a:t>for HPC </a:t>
                      </a:r>
                      <a:r>
                        <a:rPr lang="en-US" sz="1600" baseline="0" dirty="0" smtClean="0"/>
                        <a:t>workloads</a:t>
                      </a:r>
                      <a:endParaRPr lang="en-US" sz="1600" dirty="0"/>
                    </a:p>
                  </a:txBody>
                  <a:tcPr/>
                </a:tc>
              </a:tr>
              <a:tr h="360366">
                <a:tc>
                  <a:txBody>
                    <a:bodyPr/>
                    <a:lstStyle/>
                    <a:p>
                      <a:endParaRPr lang="en-US" sz="1600"/>
                    </a:p>
                  </a:txBody>
                  <a:tcPr/>
                </a:tc>
                <a:tc>
                  <a:txBody>
                    <a:bodyPr/>
                    <a:lstStyle/>
                    <a:p>
                      <a:r>
                        <a:rPr lang="en-US" sz="1600" dirty="0" smtClean="0"/>
                        <a:t>AMD (Gen 3)</a:t>
                      </a:r>
                      <a:endParaRPr lang="en-US" sz="1600" dirty="0"/>
                    </a:p>
                  </a:txBody>
                  <a:tcPr/>
                </a:tc>
                <a:tc>
                  <a:txBody>
                    <a:bodyPr/>
                    <a:lstStyle/>
                    <a:p>
                      <a:r>
                        <a:rPr lang="en-US" sz="1600" dirty="0" smtClean="0"/>
                        <a:t>BM.StandardE3.128</a:t>
                      </a:r>
                      <a:endParaRPr lang="en-US" sz="1600" dirty="0"/>
                    </a:p>
                  </a:txBody>
                  <a:tcPr/>
                </a:tc>
                <a:tc>
                  <a:txBody>
                    <a:bodyPr/>
                    <a:lstStyle/>
                    <a:p>
                      <a:r>
                        <a:rPr lang="en-US" sz="1600" dirty="0" smtClean="0"/>
                        <a:t>High CPU/throughput</a:t>
                      </a:r>
                      <a:r>
                        <a:rPr lang="en-US" sz="1600" baseline="0" dirty="0" smtClean="0"/>
                        <a:t> workloads</a:t>
                      </a:r>
                      <a:endParaRPr lang="en-US" sz="1600" dirty="0"/>
                    </a:p>
                  </a:txBody>
                  <a:tcPr/>
                </a:tc>
              </a:tr>
              <a:tr h="341161">
                <a:tc>
                  <a:txBody>
                    <a:bodyPr/>
                    <a:lstStyle/>
                    <a:p>
                      <a:endParaRPr lang="en-US" sz="1600" dirty="0"/>
                    </a:p>
                  </a:txBody>
                  <a:tcPr/>
                </a:tc>
                <a:tc>
                  <a:txBody>
                    <a:bodyPr/>
                    <a:lstStyle/>
                    <a:p>
                      <a:r>
                        <a:rPr lang="en-US" sz="1600" dirty="0" smtClean="0"/>
                        <a:t>Standard</a:t>
                      </a:r>
                      <a:endParaRPr lang="en-US" sz="1600" dirty="0"/>
                    </a:p>
                  </a:txBody>
                  <a:tcPr/>
                </a:tc>
                <a:tc>
                  <a:txBody>
                    <a:bodyPr/>
                    <a:lstStyle/>
                    <a:p>
                      <a:r>
                        <a:rPr lang="en-US" sz="1600" dirty="0" smtClean="0"/>
                        <a:t>BM.Standard1.36/B1.44</a:t>
                      </a:r>
                      <a:endParaRPr lang="en-US" sz="1600" dirty="0"/>
                    </a:p>
                  </a:txBody>
                  <a:tcPr/>
                </a:tc>
                <a:tc>
                  <a:txBody>
                    <a:bodyPr/>
                    <a:lstStyle/>
                    <a:p>
                      <a:r>
                        <a:rPr lang="en-US" sz="1600" dirty="0" smtClean="0"/>
                        <a:t>Low</a:t>
                      </a:r>
                      <a:r>
                        <a:rPr lang="en-US" sz="1600" baseline="0" dirty="0" smtClean="0"/>
                        <a:t> CPU/RAM utilization at lowest BM cost</a:t>
                      </a:r>
                      <a:endParaRPr lang="en-US" sz="1600" dirty="0"/>
                    </a:p>
                  </a:txBody>
                  <a:tcPr/>
                </a:tc>
              </a:tr>
              <a:tr h="341161">
                <a:tc>
                  <a:txBody>
                    <a:bodyPr/>
                    <a:lstStyle/>
                    <a:p>
                      <a:endParaRPr lang="en-US" sz="1600" dirty="0"/>
                    </a:p>
                  </a:txBody>
                  <a:tcPr/>
                </a:tc>
                <a:tc>
                  <a:txBody>
                    <a:bodyPr/>
                    <a:lstStyle/>
                    <a:p>
                      <a:r>
                        <a:rPr lang="en-US" sz="1600" dirty="0" smtClean="0"/>
                        <a:t>AMD (Gen</a:t>
                      </a:r>
                      <a:r>
                        <a:rPr lang="en-US" sz="1600" baseline="0" dirty="0" smtClean="0"/>
                        <a:t> 2)</a:t>
                      </a:r>
                      <a:endParaRPr lang="en-US" sz="1600" dirty="0"/>
                    </a:p>
                  </a:txBody>
                  <a:tcPr/>
                </a:tc>
                <a:tc>
                  <a:txBody>
                    <a:bodyPr/>
                    <a:lstStyle/>
                    <a:p>
                      <a:r>
                        <a:rPr lang="en-US" sz="1600" dirty="0" smtClean="0"/>
                        <a:t>BM.StandardE2.52</a:t>
                      </a:r>
                      <a:endParaRPr lang="en-US" sz="1600" dirty="0"/>
                    </a:p>
                  </a:txBody>
                  <a:tcPr/>
                </a:tc>
                <a:tc>
                  <a:txBody>
                    <a:bodyPr/>
                    <a:lstStyle/>
                    <a:p>
                      <a:r>
                        <a:rPr lang="en-US" sz="1600" dirty="0" smtClean="0"/>
                        <a:t>Best</a:t>
                      </a:r>
                      <a:r>
                        <a:rPr lang="en-US" sz="1600" baseline="0" dirty="0" smtClean="0"/>
                        <a:t> price-performance for BM workloads</a:t>
                      </a:r>
                      <a:endParaRPr lang="en-US" sz="1600" dirty="0"/>
                    </a:p>
                  </a:txBody>
                  <a:tcPr/>
                </a:tc>
              </a:tr>
              <a:tr h="341161">
                <a:tc>
                  <a:txBody>
                    <a:bodyPr/>
                    <a:lstStyle/>
                    <a:p>
                      <a:endParaRPr lang="en-US" sz="1600" dirty="0"/>
                    </a:p>
                  </a:txBody>
                  <a:tcPr/>
                </a:tc>
                <a:tc>
                  <a:txBody>
                    <a:bodyPr/>
                    <a:lstStyle/>
                    <a:p>
                      <a:r>
                        <a:rPr lang="en-US" sz="1600" dirty="0" smtClean="0"/>
                        <a:t>AMD (Gen 3)</a:t>
                      </a:r>
                      <a:endParaRPr lang="en-US" sz="1600" dirty="0"/>
                    </a:p>
                  </a:txBody>
                  <a:tcPr/>
                </a:tc>
                <a:tc>
                  <a:txBody>
                    <a:bodyPr/>
                    <a:lstStyle/>
                    <a:p>
                      <a:r>
                        <a:rPr lang="en-US" sz="1600" dirty="0" smtClean="0"/>
                        <a:t>BM.StandardE2.64</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Best</a:t>
                      </a:r>
                      <a:r>
                        <a:rPr lang="en-US" sz="1600" baseline="0" dirty="0" smtClean="0"/>
                        <a:t> Gen3 price-performance for BM workloads</a:t>
                      </a:r>
                      <a:endParaRPr lang="en-US" sz="1600" dirty="0" smtClean="0"/>
                    </a:p>
                  </a:txBody>
                  <a:tcPr/>
                </a:tc>
              </a:tr>
              <a:tr h="341161">
                <a:tc>
                  <a:txBody>
                    <a:bodyPr/>
                    <a:lstStyle/>
                    <a:p>
                      <a:endParaRPr lang="en-US" sz="1600" dirty="0"/>
                    </a:p>
                  </a:txBody>
                  <a:tcPr/>
                </a:tc>
                <a:tc>
                  <a:txBody>
                    <a:bodyPr/>
                    <a:lstStyle/>
                    <a:p>
                      <a:r>
                        <a:rPr lang="en-US" sz="1600" dirty="0" err="1" smtClean="0"/>
                        <a:t>DenseIO</a:t>
                      </a:r>
                      <a:endParaRPr lang="en-US" sz="1600" dirty="0"/>
                    </a:p>
                  </a:txBody>
                  <a:tcPr/>
                </a:tc>
                <a:tc>
                  <a:txBody>
                    <a:bodyPr/>
                    <a:lstStyle/>
                    <a:p>
                      <a:r>
                        <a:rPr lang="en-US" sz="1600" dirty="0" smtClean="0"/>
                        <a:t>BM.DenseIO2.52 (</a:t>
                      </a:r>
                      <a:r>
                        <a:rPr lang="en-US" sz="1600" dirty="0" err="1" smtClean="0"/>
                        <a:t>NVMe</a:t>
                      </a:r>
                      <a:r>
                        <a:rPr lang="en-US" sz="1600" dirty="0" smtClean="0"/>
                        <a:t>)</a:t>
                      </a:r>
                      <a:endParaRPr lang="en-US" sz="1600" dirty="0"/>
                    </a:p>
                  </a:txBody>
                  <a:tcPr/>
                </a:tc>
                <a:tc>
                  <a:txBody>
                    <a:bodyPr/>
                    <a:lstStyle/>
                    <a:p>
                      <a:r>
                        <a:rPr lang="en-US" sz="1600" dirty="0" smtClean="0"/>
                        <a:t>Best price performance</a:t>
                      </a:r>
                      <a:r>
                        <a:rPr lang="en-US" sz="1600" baseline="0" dirty="0" smtClean="0"/>
                        <a:t> for IO intensive workloads</a:t>
                      </a:r>
                      <a:endParaRPr lang="en-US" sz="1600" dirty="0"/>
                    </a:p>
                  </a:txBody>
                  <a:tcPr/>
                </a:tc>
              </a:tr>
              <a:tr h="341161">
                <a:tc>
                  <a:txBody>
                    <a:bodyPr/>
                    <a:lstStyle/>
                    <a:p>
                      <a:endParaRPr lang="en-US" sz="1600" dirty="0"/>
                    </a:p>
                  </a:txBody>
                  <a:tcPr/>
                </a:tc>
                <a:tc>
                  <a:txBody>
                    <a:bodyPr/>
                    <a:lstStyle/>
                    <a:p>
                      <a:r>
                        <a:rPr lang="en-US" sz="1600" dirty="0" smtClean="0"/>
                        <a:t>GPU (P100)</a:t>
                      </a:r>
                      <a:endParaRPr lang="en-US" sz="1600" dirty="0"/>
                    </a:p>
                  </a:txBody>
                  <a:tcPr/>
                </a:tc>
                <a:tc>
                  <a:txBody>
                    <a:bodyPr/>
                    <a:lstStyle/>
                    <a:p>
                      <a:r>
                        <a:rPr lang="en-US" sz="1600" dirty="0" smtClean="0"/>
                        <a:t>BM.GPU2.2</a:t>
                      </a:r>
                      <a:endParaRPr lang="en-US" sz="1600" dirty="0"/>
                    </a:p>
                  </a:txBody>
                  <a:tcPr/>
                </a:tc>
                <a:tc>
                  <a:txBody>
                    <a:bodyPr/>
                    <a:lstStyle/>
                    <a:p>
                      <a:r>
                        <a:rPr lang="en-US" sz="1600" dirty="0" smtClean="0"/>
                        <a:t>Benchmarking</a:t>
                      </a:r>
                      <a:r>
                        <a:rPr lang="en-US" sz="1600" baseline="0" dirty="0" smtClean="0"/>
                        <a:t> pascal based GPU workloads</a:t>
                      </a:r>
                      <a:endParaRPr lang="en-US" sz="1600" dirty="0"/>
                    </a:p>
                  </a:txBody>
                  <a:tcPr/>
                </a:tc>
              </a:tr>
              <a:tr h="341161">
                <a:tc>
                  <a:txBody>
                    <a:bodyPr/>
                    <a:lstStyle/>
                    <a:p>
                      <a:endParaRPr lang="en-US" sz="1600" dirty="0"/>
                    </a:p>
                  </a:txBody>
                  <a:tcPr/>
                </a:tc>
                <a:tc>
                  <a:txBody>
                    <a:bodyPr/>
                    <a:lstStyle/>
                    <a:p>
                      <a:r>
                        <a:rPr lang="en-US" sz="1600" dirty="0" smtClean="0"/>
                        <a:t>GPU (V100)</a:t>
                      </a:r>
                      <a:endParaRPr lang="en-US" sz="1600" dirty="0"/>
                    </a:p>
                  </a:txBody>
                  <a:tcPr/>
                </a:tc>
                <a:tc>
                  <a:txBody>
                    <a:bodyPr/>
                    <a:lstStyle/>
                    <a:p>
                      <a:r>
                        <a:rPr lang="en-US" sz="1600" dirty="0" smtClean="0"/>
                        <a:t>BM.GPU3.8</a:t>
                      </a:r>
                      <a:endParaRPr lang="en-US" sz="1600" dirty="0"/>
                    </a:p>
                  </a:txBody>
                  <a:tcPr/>
                </a:tc>
                <a:tc>
                  <a:txBody>
                    <a:bodyPr/>
                    <a:lstStyle/>
                    <a:p>
                      <a:r>
                        <a:rPr lang="en-US" sz="1600" dirty="0" smtClean="0"/>
                        <a:t>Best price performant for large GPU</a:t>
                      </a:r>
                      <a:r>
                        <a:rPr lang="en-US" sz="1600" baseline="0" dirty="0" smtClean="0"/>
                        <a:t> workloads </a:t>
                      </a:r>
                      <a:endParaRPr lang="en-US" sz="1600" dirty="0"/>
                    </a:p>
                  </a:txBody>
                  <a:tcPr/>
                </a:tc>
              </a:tr>
              <a:tr h="341161">
                <a:tc>
                  <a:txBody>
                    <a:bodyPr/>
                    <a:lstStyle/>
                    <a:p>
                      <a:endParaRPr lang="en-US" sz="1600" dirty="0"/>
                    </a:p>
                  </a:txBody>
                  <a:tcPr/>
                </a:tc>
                <a:tc>
                  <a:txBody>
                    <a:bodyPr/>
                    <a:lstStyle/>
                    <a:p>
                      <a:r>
                        <a:rPr lang="en-US" sz="1600" dirty="0" smtClean="0"/>
                        <a:t>GPU (A100)</a:t>
                      </a:r>
                      <a:endParaRPr lang="en-US" sz="1600" dirty="0"/>
                    </a:p>
                  </a:txBody>
                  <a:tcPr/>
                </a:tc>
                <a:tc>
                  <a:txBody>
                    <a:bodyPr/>
                    <a:lstStyle/>
                    <a:p>
                      <a:r>
                        <a:rPr lang="en-US" sz="1600" dirty="0" smtClean="0"/>
                        <a:t>BM.GPU4.8</a:t>
                      </a:r>
                      <a:endParaRPr lang="en-US" sz="1600" dirty="0"/>
                    </a:p>
                  </a:txBody>
                  <a:tcPr/>
                </a:tc>
                <a:tc>
                  <a:txBody>
                    <a:bodyPr/>
                    <a:lstStyle/>
                    <a:p>
                      <a:r>
                        <a:rPr lang="en-US" sz="1600" dirty="0" smtClean="0"/>
                        <a:t>Fastest</a:t>
                      </a:r>
                      <a:r>
                        <a:rPr lang="en-US" sz="1600" baseline="0" dirty="0" smtClean="0"/>
                        <a:t> GPU – large DL applications (pre-GA)</a:t>
                      </a:r>
                      <a:endParaRPr lang="en-US" sz="1600" dirty="0"/>
                    </a:p>
                  </a:txBody>
                  <a:tcPr/>
                </a:tc>
              </a:tr>
            </a:tbl>
          </a:graphicData>
        </a:graphic>
      </p:graphicFrame>
    </p:spTree>
    <p:extLst>
      <p:ext uri="{BB962C8B-B14F-4D97-AF65-F5344CB8AC3E}">
        <p14:creationId xmlns:p14="http://schemas.microsoft.com/office/powerpoint/2010/main" val="49520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17</a:t>
            </a:fld>
            <a:endParaRPr lang="en-US" dirty="0"/>
          </a:p>
        </p:txBody>
      </p:sp>
      <p:sp>
        <p:nvSpPr>
          <p:cNvPr id="4" name="Google Shape;70;p15">
            <a:extLst>
              <a:ext uri="{FF2B5EF4-FFF2-40B4-BE49-F238E27FC236}">
                <a16:creationId xmlns="" xmlns:a16="http://schemas.microsoft.com/office/drawing/2014/main" id="{FEEAA5F5-2114-6D45-8AC4-FFD8C81B74F5}"/>
              </a:ext>
            </a:extLst>
          </p:cNvPr>
          <p:cNvSpPr/>
          <p:nvPr/>
        </p:nvSpPr>
        <p:spPr>
          <a:xfrm>
            <a:off x="288703" y="1180951"/>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On Campus storage</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5" name="Google Shape;72;p15">
            <a:extLst>
              <a:ext uri="{FF2B5EF4-FFF2-40B4-BE49-F238E27FC236}">
                <a16:creationId xmlns="" xmlns:a16="http://schemas.microsoft.com/office/drawing/2014/main" id="{DAB79A68-E13E-7146-ADF2-BC00625FED21}"/>
              </a:ext>
            </a:extLst>
          </p:cNvPr>
          <p:cNvSpPr/>
          <p:nvPr/>
        </p:nvSpPr>
        <p:spPr>
          <a:xfrm>
            <a:off x="2728843" y="1180672"/>
            <a:ext cx="4463265"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2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Good for on-campus data processing</a:t>
            </a:r>
            <a:r>
              <a:rPr kumimoji="0" lang="en-US" sz="1200" i="0" u="none" strike="noStrike" kern="1200" cap="none" spc="0" normalizeH="0" noProof="0" dirty="0" smtClean="0">
                <a:ln>
                  <a:noFill/>
                </a:ln>
                <a:solidFill>
                  <a:srgbClr val="312D2A"/>
                </a:solidFill>
                <a:effectLst/>
                <a:uLnTx/>
                <a:uFillTx/>
                <a:latin typeface="Oracle Sans"/>
                <a:ea typeface="Questrial"/>
                <a:cs typeface="Questrial"/>
                <a:sym typeface="Questrial"/>
              </a:rPr>
              <a:t> requirements</a:t>
            </a:r>
          </a:p>
          <a:p>
            <a:pPr marR="0" lvl="0" algn="l" defTabSz="914400" rtl="0" eaLnBrk="1" fontAlgn="auto" latinLnBrk="0" hangingPunct="1">
              <a:lnSpc>
                <a:spcPct val="105000"/>
              </a:lnSpc>
              <a:spcBef>
                <a:spcPts val="0"/>
              </a:spcBef>
              <a:spcAft>
                <a:spcPts val="0"/>
              </a:spcAft>
              <a:buClrTx/>
              <a:buSzPts val="900"/>
              <a:tabLst/>
              <a:defRPr/>
            </a:pPr>
            <a:r>
              <a:rPr lang="en-US" sz="1200" dirty="0" smtClean="0">
                <a:solidFill>
                  <a:srgbClr val="312D2A"/>
                </a:solidFill>
                <a:latin typeface="Oracle Sans"/>
                <a:ea typeface="Questrial"/>
                <a:cs typeface="Questrial"/>
                <a:sym typeface="Questrial"/>
              </a:rPr>
              <a:t>Data could be distributed (laptops) or centralized</a:t>
            </a:r>
          </a:p>
          <a:p>
            <a:pPr marR="0" lvl="0" algn="l" defTabSz="914400" rtl="0" eaLnBrk="1" fontAlgn="auto" latinLnBrk="0" hangingPunct="1">
              <a:lnSpc>
                <a:spcPct val="105000"/>
              </a:lnSpc>
              <a:spcBef>
                <a:spcPts val="0"/>
              </a:spcBef>
              <a:spcAft>
                <a:spcPts val="0"/>
              </a:spcAft>
              <a:buClrTx/>
              <a:buSzPts val="900"/>
              <a:tabLst/>
              <a:defRPr/>
            </a:pPr>
            <a:r>
              <a:rPr kumimoji="0" lang="en-US" sz="1200" i="0" u="none" strike="noStrike" kern="1200" cap="none" spc="0" normalizeH="0" noProof="0" dirty="0" smtClean="0">
                <a:ln>
                  <a:noFill/>
                </a:ln>
                <a:solidFill>
                  <a:srgbClr val="312D2A"/>
                </a:solidFill>
                <a:effectLst/>
                <a:uLnTx/>
                <a:uFillTx/>
                <a:latin typeface="Oracle Sans"/>
                <a:ea typeface="Questrial"/>
                <a:cs typeface="Questrial"/>
                <a:sym typeface="Questrial"/>
              </a:rPr>
              <a:t>Quick data retrieval for on-campus computations</a:t>
            </a:r>
          </a:p>
        </p:txBody>
      </p:sp>
      <p:sp>
        <p:nvSpPr>
          <p:cNvPr id="7" name="Google Shape;70;p15">
            <a:extLst>
              <a:ext uri="{FF2B5EF4-FFF2-40B4-BE49-F238E27FC236}">
                <a16:creationId xmlns="" xmlns:a16="http://schemas.microsoft.com/office/drawing/2014/main" id="{C25D7E0D-F26E-6B47-83DC-E4F7153E0033}"/>
              </a:ext>
            </a:extLst>
          </p:cNvPr>
          <p:cNvSpPr/>
          <p:nvPr/>
        </p:nvSpPr>
        <p:spPr>
          <a:xfrm>
            <a:off x="288703" y="2060248"/>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Object storage archive</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8" name="Google Shape;72;p15">
            <a:extLst>
              <a:ext uri="{FF2B5EF4-FFF2-40B4-BE49-F238E27FC236}">
                <a16:creationId xmlns="" xmlns:a16="http://schemas.microsoft.com/office/drawing/2014/main" id="{4FBCAAD7-81CD-DF4E-A37A-26B5FCCD12D0}"/>
              </a:ext>
            </a:extLst>
          </p:cNvPr>
          <p:cNvSpPr/>
          <p:nvPr/>
        </p:nvSpPr>
        <p:spPr>
          <a:xfrm>
            <a:off x="2720051" y="2060025"/>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lvl="0">
              <a:lnSpc>
                <a:spcPct val="105000"/>
              </a:lnSpc>
              <a:buSzPts val="900"/>
              <a:defRPr/>
            </a:pPr>
            <a:r>
              <a:rPr lang="en-US" sz="1200" dirty="0" smtClean="0">
                <a:solidFill>
                  <a:srgbClr val="312D2A"/>
                </a:solidFill>
                <a:ea typeface="Questrial"/>
                <a:cs typeface="Questrial"/>
                <a:sym typeface="Questrial"/>
              </a:rPr>
              <a:t>Unlimited data storage in Oracle cloud</a:t>
            </a:r>
          </a:p>
          <a:p>
            <a:pPr lvl="0">
              <a:lnSpc>
                <a:spcPct val="105000"/>
              </a:lnSpc>
              <a:buSzPts val="900"/>
              <a:defRPr/>
            </a:pPr>
            <a:r>
              <a:rPr lang="en-US" sz="1200" dirty="0" smtClean="0">
                <a:solidFill>
                  <a:srgbClr val="312D2A"/>
                </a:solidFill>
                <a:ea typeface="Questrial"/>
                <a:cs typeface="Questrial"/>
                <a:sym typeface="Questrial"/>
              </a:rPr>
              <a:t>Low cost ($0.0026/GB/Month) by consumption</a:t>
            </a:r>
          </a:p>
          <a:p>
            <a:pPr lvl="0">
              <a:lnSpc>
                <a:spcPct val="105000"/>
              </a:lnSpc>
              <a:buSzPts val="900"/>
              <a:defRPr/>
            </a:pPr>
            <a:r>
              <a:rPr lang="en-US" sz="1200" dirty="0" smtClean="0">
                <a:solidFill>
                  <a:srgbClr val="312D2A"/>
                </a:solidFill>
                <a:ea typeface="Questrial"/>
                <a:cs typeface="Questrial"/>
                <a:sym typeface="Questrial"/>
              </a:rPr>
              <a:t>Better if cost/GB is lower than on-campus storage</a:t>
            </a:r>
            <a:endParaRPr lang="en-US" sz="1200" dirty="0">
              <a:solidFill>
                <a:srgbClr val="312D2A"/>
              </a:solidFill>
              <a:ea typeface="Questrial"/>
              <a:cs typeface="Questrial"/>
              <a:sym typeface="Questrial"/>
            </a:endParaRPr>
          </a:p>
        </p:txBody>
      </p:sp>
      <p:sp>
        <p:nvSpPr>
          <p:cNvPr id="9" name="Google Shape;70;p15">
            <a:extLst>
              <a:ext uri="{FF2B5EF4-FFF2-40B4-BE49-F238E27FC236}">
                <a16:creationId xmlns="" xmlns:a16="http://schemas.microsoft.com/office/drawing/2014/main" id="{6E553804-E03E-2E4C-8825-93899756C43A}"/>
              </a:ext>
            </a:extLst>
          </p:cNvPr>
          <p:cNvSpPr/>
          <p:nvPr/>
        </p:nvSpPr>
        <p:spPr>
          <a:xfrm>
            <a:off x="288703" y="2939553"/>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Object storage standard</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0" name="Google Shape;72;p15">
            <a:extLst>
              <a:ext uri="{FF2B5EF4-FFF2-40B4-BE49-F238E27FC236}">
                <a16:creationId xmlns="" xmlns:a16="http://schemas.microsoft.com/office/drawing/2014/main" id="{F3FC4F15-A9FA-0146-B83D-7497F110DAE5}"/>
              </a:ext>
            </a:extLst>
          </p:cNvPr>
          <p:cNvSpPr/>
          <p:nvPr/>
        </p:nvSpPr>
        <p:spPr>
          <a:xfrm>
            <a:off x="2720051" y="2939386"/>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lang="en-US" sz="1200" dirty="0" smtClean="0">
                <a:solidFill>
                  <a:srgbClr val="312D2A"/>
                </a:solidFill>
                <a:latin typeface="Oracle Sans"/>
                <a:ea typeface="Questrial"/>
                <a:cs typeface="Questrial"/>
                <a:sym typeface="Questrial"/>
              </a:rPr>
              <a:t>Unlimited data storage with faster access than OS archive</a:t>
            </a:r>
          </a:p>
          <a:p>
            <a:pPr marR="0" lvl="0" algn="l" defTabSz="914400" rtl="0" eaLnBrk="1" fontAlgn="auto" latinLnBrk="0" hangingPunct="1">
              <a:lnSpc>
                <a:spcPct val="105000"/>
              </a:lnSpc>
              <a:spcBef>
                <a:spcPts val="0"/>
              </a:spcBef>
              <a:spcAft>
                <a:spcPts val="0"/>
              </a:spcAft>
              <a:buClrTx/>
              <a:buSzPts val="900"/>
              <a:tabLst/>
              <a:defRPr/>
            </a:pPr>
            <a:r>
              <a:rPr kumimoji="0" lang="en-US" sz="1200" i="0" u="sng" strike="noStrike" kern="1200" cap="none" spc="0" normalizeH="0" baseline="0" noProof="0" dirty="0" smtClean="0">
                <a:ln>
                  <a:noFill/>
                </a:ln>
                <a:solidFill>
                  <a:srgbClr val="312D2A"/>
                </a:solidFill>
                <a:effectLst/>
                <a:uLnTx/>
                <a:uFillTx/>
                <a:latin typeface="Oracle Sans"/>
                <a:ea typeface="Questrial"/>
                <a:cs typeface="Questrial"/>
                <a:sym typeface="Questrial"/>
              </a:rPr>
              <a:t>Costs (0.0255/GB/Month)</a:t>
            </a:r>
            <a:r>
              <a:rPr kumimoji="0" lang="en-US" sz="1200" i="0" u="sng" strike="noStrike" kern="1200" cap="none" spc="0" normalizeH="0" noProof="0" dirty="0" smtClean="0">
                <a:ln>
                  <a:noFill/>
                </a:ln>
                <a:solidFill>
                  <a:srgbClr val="312D2A"/>
                </a:solidFill>
                <a:effectLst/>
                <a:uLnTx/>
                <a:uFillTx/>
                <a:latin typeface="Oracle Sans"/>
                <a:ea typeface="Questrial"/>
                <a:cs typeface="Questrial"/>
                <a:sym typeface="Questrial"/>
              </a:rPr>
              <a:t> by consumption</a:t>
            </a:r>
          </a:p>
          <a:p>
            <a:pPr marR="0" lvl="0" algn="l" defTabSz="914400" rtl="0" eaLnBrk="1" fontAlgn="auto" latinLnBrk="0" hangingPunct="1">
              <a:lnSpc>
                <a:spcPct val="105000"/>
              </a:lnSpc>
              <a:spcBef>
                <a:spcPts val="0"/>
              </a:spcBef>
              <a:spcAft>
                <a:spcPts val="0"/>
              </a:spcAft>
              <a:buClrTx/>
              <a:buSzPts val="900"/>
              <a:tabLst/>
              <a:defRPr/>
            </a:pPr>
            <a:r>
              <a:rPr lang="en-US" sz="1200" noProof="0" dirty="0" smtClean="0">
                <a:solidFill>
                  <a:srgbClr val="312D2A"/>
                </a:solidFill>
                <a:latin typeface="Oracle Sans"/>
                <a:ea typeface="Questrial"/>
                <a:cs typeface="Questrial"/>
                <a:sym typeface="Questrial"/>
              </a:rPr>
              <a:t>Good for </a:t>
            </a:r>
            <a:r>
              <a:rPr lang="en-US" sz="1200" u="sng" noProof="0" dirty="0" smtClean="0">
                <a:solidFill>
                  <a:srgbClr val="312D2A"/>
                </a:solidFill>
                <a:latin typeface="Oracle Sans"/>
                <a:ea typeface="Questrial"/>
                <a:cs typeface="Questrial"/>
                <a:sym typeface="Questrial"/>
              </a:rPr>
              <a:t>frequently accessed data across cloud tenancies</a:t>
            </a:r>
          </a:p>
          <a:p>
            <a:pPr marR="0" lvl="0" algn="l" defTabSz="914400" rtl="0" eaLnBrk="1" fontAlgn="auto" latinLnBrk="0" hangingPunct="1">
              <a:lnSpc>
                <a:spcPct val="105000"/>
              </a:lnSpc>
              <a:spcBef>
                <a:spcPts val="0"/>
              </a:spcBef>
              <a:spcAft>
                <a:spcPts val="0"/>
              </a:spcAft>
              <a:buClrTx/>
              <a:buSzPts val="900"/>
              <a:tabLst/>
              <a:defRPr/>
            </a:pPr>
            <a:r>
              <a:rPr kumimoji="0" lang="en-US" sz="1200" i="0" u="none" strike="noStrike" kern="1200" cap="none" spc="0" normalizeH="0" baseline="0" dirty="0" smtClean="0">
                <a:ln>
                  <a:noFill/>
                </a:ln>
                <a:solidFill>
                  <a:srgbClr val="312D2A"/>
                </a:solidFill>
                <a:effectLst/>
                <a:uLnTx/>
                <a:uFillTx/>
                <a:latin typeface="Oracle Sans"/>
                <a:ea typeface="Questrial"/>
                <a:cs typeface="Questrial"/>
                <a:sym typeface="Questrial"/>
              </a:rPr>
              <a:t>Secured</a:t>
            </a:r>
            <a:r>
              <a:rPr kumimoji="0" lang="en-US" sz="1200" i="0" u="none" strike="noStrike" kern="1200" cap="none" spc="0" normalizeH="0" dirty="0" smtClean="0">
                <a:ln>
                  <a:noFill/>
                </a:ln>
                <a:solidFill>
                  <a:srgbClr val="312D2A"/>
                </a:solidFill>
                <a:effectLst/>
                <a:uLnTx/>
                <a:uFillTx/>
                <a:latin typeface="Oracle Sans"/>
                <a:ea typeface="Questrial"/>
                <a:cs typeface="Questrial"/>
                <a:sym typeface="Questrial"/>
              </a:rPr>
              <a:t> and encrypted data at rest and in transit (https)</a:t>
            </a:r>
            <a:endParaRPr kumimoji="0" sz="12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11" name="Google Shape;70;p15">
            <a:extLst>
              <a:ext uri="{FF2B5EF4-FFF2-40B4-BE49-F238E27FC236}">
                <a16:creationId xmlns="" xmlns:a16="http://schemas.microsoft.com/office/drawing/2014/main" id="{3EE84173-DDF5-6944-8B2B-612361C3E79F}"/>
              </a:ext>
            </a:extLst>
          </p:cNvPr>
          <p:cNvSpPr/>
          <p:nvPr/>
        </p:nvSpPr>
        <p:spPr>
          <a:xfrm>
            <a:off x="288703" y="3809622"/>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Block volume</a:t>
            </a:r>
            <a:endParaRPr b="1" dirty="0">
              <a:solidFill>
                <a:schemeClr val="bg1"/>
              </a:solidFill>
              <a:latin typeface="Calibri Light" panose="020F0302020204030204" pitchFamily="34" charset="0"/>
              <a:cs typeface="Calibri Light" panose="020F0302020204030204" pitchFamily="34" charset="0"/>
              <a:sym typeface="Questrial"/>
            </a:endParaRPr>
          </a:p>
        </p:txBody>
      </p:sp>
      <p:sp>
        <p:nvSpPr>
          <p:cNvPr id="12" name="Google Shape;72;p15">
            <a:extLst>
              <a:ext uri="{FF2B5EF4-FFF2-40B4-BE49-F238E27FC236}">
                <a16:creationId xmlns="" xmlns:a16="http://schemas.microsoft.com/office/drawing/2014/main" id="{F486D52D-16D3-4446-9EF4-B7510805AB89}"/>
              </a:ext>
            </a:extLst>
          </p:cNvPr>
          <p:cNvSpPr/>
          <p:nvPr/>
        </p:nvSpPr>
        <p:spPr>
          <a:xfrm>
            <a:off x="2720051" y="3809511"/>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a:lnSpc>
                <a:spcPct val="105000"/>
              </a:lnSpc>
              <a:buSzPts val="900"/>
              <a:defRPr/>
            </a:pPr>
            <a:r>
              <a:rPr lang="en-US" sz="1200" dirty="0" smtClean="0">
                <a:solidFill>
                  <a:srgbClr val="312D2A"/>
                </a:solidFill>
                <a:ea typeface="Questrial"/>
                <a:cs typeface="Questrial"/>
                <a:sym typeface="Questrial"/>
              </a:rPr>
              <a:t>Most common storage for compute/databases</a:t>
            </a:r>
          </a:p>
          <a:p>
            <a:pPr>
              <a:lnSpc>
                <a:spcPct val="105000"/>
              </a:lnSpc>
              <a:buSzPts val="900"/>
              <a:defRPr/>
            </a:pPr>
            <a:r>
              <a:rPr lang="en-US" sz="1200" dirty="0" smtClean="0">
                <a:solidFill>
                  <a:srgbClr val="312D2A"/>
                </a:solidFill>
                <a:ea typeface="Questrial"/>
                <a:cs typeface="Questrial"/>
                <a:sym typeface="Questrial"/>
              </a:rPr>
              <a:t>Mountable across multiple instances within an AD</a:t>
            </a:r>
          </a:p>
          <a:p>
            <a:pPr>
              <a:lnSpc>
                <a:spcPct val="105000"/>
              </a:lnSpc>
              <a:buSzPts val="900"/>
              <a:defRPr/>
            </a:pPr>
            <a:r>
              <a:rPr lang="en-US" sz="1200" u="sng" dirty="0" smtClean="0">
                <a:solidFill>
                  <a:srgbClr val="312D2A"/>
                </a:solidFill>
                <a:ea typeface="Questrial"/>
                <a:cs typeface="Questrial"/>
                <a:sym typeface="Questrial"/>
              </a:rPr>
              <a:t>Cost (0.0255/GB/month) – based on total </a:t>
            </a:r>
            <a:r>
              <a:rPr lang="en-US" sz="1200" u="sng" smtClean="0">
                <a:solidFill>
                  <a:srgbClr val="312D2A"/>
                </a:solidFill>
                <a:ea typeface="Questrial"/>
                <a:cs typeface="Questrial"/>
                <a:sym typeface="Questrial"/>
              </a:rPr>
              <a:t>volume in GB</a:t>
            </a:r>
            <a:endParaRPr lang="en-US" sz="1400" u="sng" dirty="0">
              <a:solidFill>
                <a:srgbClr val="312D2A"/>
              </a:solidFill>
              <a:ea typeface="Questrial"/>
              <a:cs typeface="Questrial"/>
              <a:sym typeface="Questrial"/>
            </a:endParaRPr>
          </a:p>
          <a:p>
            <a:pPr>
              <a:lnSpc>
                <a:spcPct val="105000"/>
              </a:lnSpc>
              <a:buSzPts val="900"/>
              <a:defRPr/>
            </a:pPr>
            <a:r>
              <a:rPr lang="en-US" sz="1200" dirty="0" smtClean="0">
                <a:solidFill>
                  <a:srgbClr val="312D2A"/>
                </a:solidFill>
                <a:ea typeface="Questrial"/>
                <a:cs typeface="Questrial"/>
                <a:sym typeface="Questrial"/>
              </a:rPr>
              <a:t>Supports parallel filesystem &amp; </a:t>
            </a:r>
            <a:r>
              <a:rPr lang="en-US" sz="1200" u="sng" dirty="0" smtClean="0">
                <a:solidFill>
                  <a:srgbClr val="312D2A"/>
                </a:solidFill>
                <a:ea typeface="Questrial"/>
                <a:cs typeface="Questrial"/>
                <a:sym typeface="Questrial"/>
              </a:rPr>
              <a:t>best price performance</a:t>
            </a:r>
          </a:p>
        </p:txBody>
      </p:sp>
      <p:sp>
        <p:nvSpPr>
          <p:cNvPr id="13" name="Google Shape;70;p15">
            <a:extLst>
              <a:ext uri="{FF2B5EF4-FFF2-40B4-BE49-F238E27FC236}">
                <a16:creationId xmlns="" xmlns:a16="http://schemas.microsoft.com/office/drawing/2014/main" id="{2B4AF13A-0EE5-B047-8620-09F337BEA773}"/>
              </a:ext>
            </a:extLst>
          </p:cNvPr>
          <p:cNvSpPr/>
          <p:nvPr/>
        </p:nvSpPr>
        <p:spPr>
          <a:xfrm>
            <a:off x="288703" y="4670455"/>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File system storage</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4" name="Google Shape;72;p15">
            <a:extLst>
              <a:ext uri="{FF2B5EF4-FFF2-40B4-BE49-F238E27FC236}">
                <a16:creationId xmlns="" xmlns:a16="http://schemas.microsoft.com/office/drawing/2014/main" id="{7F2BE374-0EF0-6544-9390-8BDFA07ACD31}"/>
              </a:ext>
            </a:extLst>
          </p:cNvPr>
          <p:cNvSpPr/>
          <p:nvPr/>
        </p:nvSpPr>
        <p:spPr>
          <a:xfrm>
            <a:off x="2720051" y="4670400"/>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a:lnSpc>
                <a:spcPct val="105000"/>
              </a:lnSpc>
              <a:buSzPts val="900"/>
              <a:defRPr/>
            </a:pPr>
            <a:r>
              <a:rPr lang="en-US" sz="1200" dirty="0" smtClean="0">
                <a:solidFill>
                  <a:srgbClr val="312D2A"/>
                </a:solidFill>
                <a:ea typeface="Questrial"/>
                <a:cs typeface="Questrial"/>
                <a:sym typeface="Questrial"/>
              </a:rPr>
              <a:t>NFSv3 unlimited file system storage mountable across AD</a:t>
            </a:r>
          </a:p>
          <a:p>
            <a:pPr>
              <a:lnSpc>
                <a:spcPct val="105000"/>
              </a:lnSpc>
              <a:buSzPts val="900"/>
              <a:defRPr/>
            </a:pPr>
            <a:r>
              <a:rPr lang="en-US" sz="1200" dirty="0" smtClean="0">
                <a:solidFill>
                  <a:srgbClr val="312D2A"/>
                </a:solidFill>
                <a:ea typeface="Questrial"/>
                <a:cs typeface="Questrial"/>
                <a:sym typeface="Questrial"/>
              </a:rPr>
              <a:t>Higher cost (0.3/GB/month) </a:t>
            </a:r>
            <a:r>
              <a:rPr lang="en-US" sz="1200" u="sng" dirty="0" smtClean="0">
                <a:solidFill>
                  <a:srgbClr val="312D2A"/>
                </a:solidFill>
                <a:ea typeface="Questrial"/>
                <a:cs typeface="Questrial"/>
                <a:sym typeface="Questrial"/>
              </a:rPr>
              <a:t>on consumption</a:t>
            </a:r>
          </a:p>
          <a:p>
            <a:pPr>
              <a:lnSpc>
                <a:spcPct val="105000"/>
              </a:lnSpc>
              <a:buSzPts val="900"/>
              <a:defRPr/>
            </a:pPr>
            <a:r>
              <a:rPr lang="en-US" sz="1200" dirty="0" smtClean="0">
                <a:solidFill>
                  <a:srgbClr val="312D2A"/>
                </a:solidFill>
                <a:ea typeface="Questrial"/>
                <a:cs typeface="Questrial"/>
                <a:sym typeface="Questrial"/>
              </a:rPr>
              <a:t>Good for file sharing across tenancies and OS</a:t>
            </a:r>
          </a:p>
          <a:p>
            <a:pPr>
              <a:lnSpc>
                <a:spcPct val="105000"/>
              </a:lnSpc>
              <a:buSzPts val="900"/>
              <a:defRPr/>
            </a:pPr>
            <a:r>
              <a:rPr lang="en-US" sz="1200" dirty="0" smtClean="0">
                <a:solidFill>
                  <a:srgbClr val="312D2A"/>
                </a:solidFill>
                <a:ea typeface="Questrial"/>
                <a:cs typeface="Questrial"/>
                <a:sym typeface="Questrial"/>
              </a:rPr>
              <a:t>Performs linearly or better with higher data set size</a:t>
            </a:r>
            <a:endParaRPr lang="en-US" sz="1400" dirty="0">
              <a:solidFill>
                <a:srgbClr val="312D2A"/>
              </a:solidFill>
              <a:ea typeface="Questrial"/>
              <a:cs typeface="Questrial"/>
              <a:sym typeface="Questrial"/>
            </a:endParaRPr>
          </a:p>
        </p:txBody>
      </p:sp>
      <p:sp>
        <p:nvSpPr>
          <p:cNvPr id="15" name="Google Shape;70;p15">
            <a:extLst>
              <a:ext uri="{FF2B5EF4-FFF2-40B4-BE49-F238E27FC236}">
                <a16:creationId xmlns="" xmlns:a16="http://schemas.microsoft.com/office/drawing/2014/main" id="{5259DE74-08F6-7148-A332-3725E50C98E3}"/>
              </a:ext>
            </a:extLst>
          </p:cNvPr>
          <p:cNvSpPr/>
          <p:nvPr/>
        </p:nvSpPr>
        <p:spPr>
          <a:xfrm>
            <a:off x="288703" y="5522054"/>
            <a:ext cx="2431348" cy="787897"/>
          </a:xfrm>
          <a:prstGeom prst="rect">
            <a:avLst/>
          </a:prstGeom>
          <a:solidFill>
            <a:srgbClr val="94AFAF">
              <a:hueOff val="-2094658"/>
              <a:satOff val="24567"/>
              <a:lumOff val="-35685"/>
              <a:alphaOff val="0"/>
            </a:srgbClr>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Local </a:t>
            </a:r>
            <a:r>
              <a:rPr lang="en-US" b="1" dirty="0" err="1" smtClean="0">
                <a:solidFill>
                  <a:schemeClr val="bg1"/>
                </a:solidFill>
                <a:latin typeface="Calibri Light" panose="020F0302020204030204" pitchFamily="34" charset="0"/>
                <a:cs typeface="Calibri Light" panose="020F0302020204030204" pitchFamily="34" charset="0"/>
                <a:sym typeface="Questrial"/>
              </a:rPr>
              <a:t>NVMe</a:t>
            </a:r>
            <a:r>
              <a:rPr lang="en-US" b="1" dirty="0" smtClean="0">
                <a:solidFill>
                  <a:schemeClr val="bg1"/>
                </a:solidFill>
                <a:latin typeface="Calibri Light" panose="020F0302020204030204" pitchFamily="34" charset="0"/>
                <a:cs typeface="Calibri Light" panose="020F0302020204030204" pitchFamily="34" charset="0"/>
                <a:sym typeface="Questrial"/>
              </a:rPr>
              <a:t> </a:t>
            </a:r>
            <a:endParaRPr b="1" dirty="0">
              <a:solidFill>
                <a:schemeClr val="bg1"/>
              </a:solidFill>
              <a:latin typeface="Calibri Light" panose="020F0302020204030204" pitchFamily="34" charset="0"/>
              <a:cs typeface="Calibri Light" panose="020F0302020204030204" pitchFamily="34" charset="0"/>
              <a:sym typeface="Questrial"/>
            </a:endParaRPr>
          </a:p>
        </p:txBody>
      </p:sp>
      <p:sp>
        <p:nvSpPr>
          <p:cNvPr id="16" name="Google Shape;72;p15">
            <a:extLst>
              <a:ext uri="{FF2B5EF4-FFF2-40B4-BE49-F238E27FC236}">
                <a16:creationId xmlns="" xmlns:a16="http://schemas.microsoft.com/office/drawing/2014/main" id="{F780DD02-BE0F-1E44-AD81-98E3C1A4CA75}"/>
              </a:ext>
            </a:extLst>
          </p:cNvPr>
          <p:cNvSpPr/>
          <p:nvPr/>
        </p:nvSpPr>
        <p:spPr>
          <a:xfrm>
            <a:off x="2720051" y="5522054"/>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a:lnSpc>
                <a:spcPct val="105000"/>
              </a:lnSpc>
              <a:buSzPts val="900"/>
              <a:defRPr/>
            </a:pPr>
            <a:r>
              <a:rPr lang="en-US" sz="1200" dirty="0" smtClean="0">
                <a:solidFill>
                  <a:srgbClr val="312D2A"/>
                </a:solidFill>
                <a:ea typeface="Questrial"/>
                <a:cs typeface="Questrial"/>
                <a:sym typeface="Questrial"/>
              </a:rPr>
              <a:t>Highest IOPS and throughput &amp; good for IO intensive loads</a:t>
            </a:r>
          </a:p>
          <a:p>
            <a:pPr>
              <a:lnSpc>
                <a:spcPct val="105000"/>
              </a:lnSpc>
              <a:buSzPts val="900"/>
              <a:defRPr/>
            </a:pPr>
            <a:r>
              <a:rPr lang="en-US" sz="1200" dirty="0" smtClean="0">
                <a:solidFill>
                  <a:srgbClr val="312D2A"/>
                </a:solidFill>
                <a:ea typeface="Questrial"/>
                <a:cs typeface="Questrial"/>
                <a:sym typeface="Questrial"/>
              </a:rPr>
              <a:t>Higher cost (built into compute) </a:t>
            </a:r>
          </a:p>
          <a:p>
            <a:pPr>
              <a:lnSpc>
                <a:spcPct val="105000"/>
              </a:lnSpc>
              <a:buSzPts val="900"/>
              <a:defRPr/>
            </a:pPr>
            <a:r>
              <a:rPr lang="en-US" sz="1200" dirty="0" smtClean="0">
                <a:solidFill>
                  <a:srgbClr val="312D2A"/>
                </a:solidFill>
                <a:ea typeface="Questrial"/>
                <a:cs typeface="Questrial"/>
                <a:sym typeface="Questrial"/>
              </a:rPr>
              <a:t>Non-persistent data</a:t>
            </a:r>
          </a:p>
          <a:p>
            <a:pPr>
              <a:lnSpc>
                <a:spcPct val="105000"/>
              </a:lnSpc>
              <a:buSzPts val="900"/>
              <a:defRPr/>
            </a:pPr>
            <a:r>
              <a:rPr lang="en-US" sz="1200" dirty="0" smtClean="0">
                <a:solidFill>
                  <a:srgbClr val="312D2A"/>
                </a:solidFill>
                <a:ea typeface="Questrial"/>
                <a:cs typeface="Questrial"/>
                <a:sym typeface="Questrial"/>
              </a:rPr>
              <a:t>Part of </a:t>
            </a:r>
            <a:r>
              <a:rPr lang="en-US" sz="1200" dirty="0" err="1" smtClean="0">
                <a:solidFill>
                  <a:srgbClr val="312D2A"/>
                </a:solidFill>
                <a:ea typeface="Questrial"/>
                <a:cs typeface="Questrial"/>
                <a:sym typeface="Questrial"/>
              </a:rPr>
              <a:t>DenseIO</a:t>
            </a:r>
            <a:r>
              <a:rPr lang="en-US" sz="1200" dirty="0" smtClean="0">
                <a:solidFill>
                  <a:srgbClr val="312D2A"/>
                </a:solidFill>
                <a:ea typeface="Questrial"/>
                <a:cs typeface="Questrial"/>
                <a:sym typeface="Questrial"/>
              </a:rPr>
              <a:t> and HPC shapes</a:t>
            </a:r>
            <a:endParaRPr lang="en-US" sz="1200" dirty="0">
              <a:solidFill>
                <a:srgbClr val="312D2A"/>
              </a:solidFill>
              <a:ea typeface="Questrial"/>
              <a:cs typeface="Questrial"/>
              <a:sym typeface="Questrial"/>
            </a:endParaRPr>
          </a:p>
        </p:txBody>
      </p:sp>
      <p:sp>
        <p:nvSpPr>
          <p:cNvPr id="17" name="TextBox 16">
            <a:extLst>
              <a:ext uri="{FF2B5EF4-FFF2-40B4-BE49-F238E27FC236}">
                <a16:creationId xmlns="" xmlns:a16="http://schemas.microsoft.com/office/drawing/2014/main" id="{00FABF5B-8DCC-4D38-8123-A80D08EB965B}"/>
              </a:ext>
            </a:extLst>
          </p:cNvPr>
          <p:cNvSpPr txBox="1"/>
          <p:nvPr/>
        </p:nvSpPr>
        <p:spPr>
          <a:xfrm>
            <a:off x="4000448" y="248712"/>
            <a:ext cx="4246943" cy="535619"/>
          </a:xfrm>
          <a:prstGeom prst="rect">
            <a:avLst/>
          </a:prstGeom>
          <a:noFill/>
        </p:spPr>
        <p:txBody>
          <a:bodyPr wrap="square" lIns="0" tIns="0" rIns="0" bIns="0" rtlCol="0">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3200" kern="0" dirty="0" smtClean="0">
                <a:solidFill>
                  <a:srgbClr val="000000"/>
                </a:solidFill>
                <a:latin typeface="Calibri Light" panose="020F0302020204030204" pitchFamily="34" charset="0"/>
                <a:cs typeface="Calibri Light" panose="020F0302020204030204" pitchFamily="34" charset="0"/>
                <a:sym typeface="Arial"/>
              </a:rPr>
              <a:t>Oracle cloud storages</a:t>
            </a: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 </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18" name="Google Shape;72;p15">
            <a:extLst>
              <a:ext uri="{FF2B5EF4-FFF2-40B4-BE49-F238E27FC236}">
                <a16:creationId xmlns="" xmlns:a16="http://schemas.microsoft.com/office/drawing/2014/main" id="{DAB79A68-E13E-7146-ADF2-BC00625FED21}"/>
              </a:ext>
            </a:extLst>
          </p:cNvPr>
          <p:cNvSpPr/>
          <p:nvPr/>
        </p:nvSpPr>
        <p:spPr>
          <a:xfrm>
            <a:off x="7258123" y="1180449"/>
            <a:ext cx="4463265"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200" i="0" u="none" strike="noStrike" kern="1200" cap="none" spc="0" normalizeH="0" noProof="0" dirty="0" smtClean="0">
                <a:ln>
                  <a:noFill/>
                </a:ln>
                <a:solidFill>
                  <a:srgbClr val="312D2A"/>
                </a:solidFill>
                <a:effectLst/>
                <a:uLnTx/>
                <a:uFillTx/>
                <a:latin typeface="Oracle Sans"/>
                <a:ea typeface="Questrial"/>
                <a:cs typeface="Questrial"/>
                <a:sym typeface="Questrial"/>
              </a:rPr>
              <a:t>Store </a:t>
            </a:r>
            <a:r>
              <a:rPr lang="en-US" sz="1200" dirty="0" smtClean="0">
                <a:solidFill>
                  <a:srgbClr val="312D2A"/>
                </a:solidFill>
                <a:latin typeface="Oracle Sans"/>
                <a:ea typeface="Questrial"/>
                <a:cs typeface="Questrial"/>
                <a:sym typeface="Questrial"/>
              </a:rPr>
              <a:t>data for on-campus computational purpose</a:t>
            </a:r>
          </a:p>
          <a:p>
            <a:pPr marR="0" lvl="0" algn="l" defTabSz="914400" rtl="0" eaLnBrk="1" fontAlgn="auto" latinLnBrk="0" hangingPunct="1">
              <a:lnSpc>
                <a:spcPct val="105000"/>
              </a:lnSpc>
              <a:spcBef>
                <a:spcPts val="0"/>
              </a:spcBef>
              <a:spcAft>
                <a:spcPts val="0"/>
              </a:spcAft>
              <a:buClrTx/>
              <a:buSzPts val="900"/>
              <a:tabLst/>
              <a:defRPr/>
            </a:pPr>
            <a:r>
              <a:rPr kumimoji="0" lang="en-US" sz="1200" i="0" u="none" strike="noStrike" kern="1200" cap="none" spc="0" normalizeH="0" noProof="0" dirty="0" smtClean="0">
                <a:ln>
                  <a:noFill/>
                </a:ln>
                <a:solidFill>
                  <a:srgbClr val="312D2A"/>
                </a:solidFill>
                <a:effectLst/>
                <a:uLnTx/>
                <a:uFillTx/>
                <a:latin typeface="Oracle Sans"/>
                <a:ea typeface="Questrial"/>
                <a:cs typeface="Questrial"/>
                <a:sym typeface="Questrial"/>
              </a:rPr>
              <a:t>Store data if storage is available and it is already paid for</a:t>
            </a:r>
          </a:p>
        </p:txBody>
      </p:sp>
      <p:sp>
        <p:nvSpPr>
          <p:cNvPr id="19" name="Google Shape;72;p15">
            <a:extLst>
              <a:ext uri="{FF2B5EF4-FFF2-40B4-BE49-F238E27FC236}">
                <a16:creationId xmlns="" xmlns:a16="http://schemas.microsoft.com/office/drawing/2014/main" id="{4FBCAAD7-81CD-DF4E-A37A-26B5FCCD12D0}"/>
              </a:ext>
            </a:extLst>
          </p:cNvPr>
          <p:cNvSpPr/>
          <p:nvPr/>
        </p:nvSpPr>
        <p:spPr>
          <a:xfrm>
            <a:off x="7258123" y="2037590"/>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lvl="0">
              <a:lnSpc>
                <a:spcPct val="105000"/>
              </a:lnSpc>
              <a:buSzPts val="900"/>
              <a:defRPr/>
            </a:pPr>
            <a:r>
              <a:rPr lang="en-US" sz="1200" dirty="0" smtClean="0">
                <a:solidFill>
                  <a:srgbClr val="312D2A"/>
                </a:solidFill>
                <a:ea typeface="Questrial"/>
                <a:cs typeface="Questrial"/>
                <a:sym typeface="Questrial"/>
              </a:rPr>
              <a:t>Not so good for frequent large data retrievals</a:t>
            </a:r>
          </a:p>
          <a:p>
            <a:pPr lvl="0">
              <a:lnSpc>
                <a:spcPct val="105000"/>
              </a:lnSpc>
              <a:buSzPts val="900"/>
              <a:defRPr/>
            </a:pPr>
            <a:r>
              <a:rPr lang="en-US" sz="1200" dirty="0" smtClean="0">
                <a:solidFill>
                  <a:srgbClr val="312D2A"/>
                </a:solidFill>
                <a:ea typeface="Questrial"/>
                <a:cs typeface="Questrial"/>
                <a:sym typeface="Questrial"/>
              </a:rPr>
              <a:t>Not readily available for computational purpose</a:t>
            </a:r>
            <a:endParaRPr lang="en-US" sz="1200" dirty="0">
              <a:solidFill>
                <a:srgbClr val="312D2A"/>
              </a:solidFill>
              <a:ea typeface="Questrial"/>
              <a:cs typeface="Questrial"/>
              <a:sym typeface="Questrial"/>
            </a:endParaRPr>
          </a:p>
        </p:txBody>
      </p:sp>
      <p:sp>
        <p:nvSpPr>
          <p:cNvPr id="20" name="Google Shape;72;p15">
            <a:extLst>
              <a:ext uri="{FF2B5EF4-FFF2-40B4-BE49-F238E27FC236}">
                <a16:creationId xmlns="" xmlns:a16="http://schemas.microsoft.com/office/drawing/2014/main" id="{F3FC4F15-A9FA-0146-B83D-7497F110DAE5}"/>
              </a:ext>
            </a:extLst>
          </p:cNvPr>
          <p:cNvSpPr/>
          <p:nvPr/>
        </p:nvSpPr>
        <p:spPr>
          <a:xfrm>
            <a:off x="7258123" y="2916951"/>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2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Store data</a:t>
            </a:r>
            <a:r>
              <a:rPr kumimoji="0" lang="en-US" sz="1200" i="0" u="none" strike="noStrike" kern="1200" cap="none" spc="0" normalizeH="0" noProof="0" dirty="0" smtClean="0">
                <a:ln>
                  <a:noFill/>
                </a:ln>
                <a:solidFill>
                  <a:srgbClr val="312D2A"/>
                </a:solidFill>
                <a:effectLst/>
                <a:uLnTx/>
                <a:uFillTx/>
                <a:latin typeface="Oracle Sans"/>
                <a:ea typeface="Questrial"/>
                <a:cs typeface="Questrial"/>
                <a:sym typeface="Questrial"/>
              </a:rPr>
              <a:t> backups for quick downloads in cloud / campus</a:t>
            </a:r>
          </a:p>
          <a:p>
            <a:pPr marR="0" lvl="0" algn="l" defTabSz="914400" rtl="0" eaLnBrk="1" fontAlgn="auto" latinLnBrk="0" hangingPunct="1">
              <a:lnSpc>
                <a:spcPct val="105000"/>
              </a:lnSpc>
              <a:spcBef>
                <a:spcPts val="0"/>
              </a:spcBef>
              <a:spcAft>
                <a:spcPts val="0"/>
              </a:spcAft>
              <a:buClrTx/>
              <a:buSzPts val="900"/>
              <a:tabLst/>
              <a:defRPr/>
            </a:pPr>
            <a:r>
              <a:rPr lang="en-US" sz="1200" baseline="0" dirty="0" smtClean="0">
                <a:solidFill>
                  <a:srgbClr val="312D2A"/>
                </a:solidFill>
                <a:latin typeface="Oracle Sans"/>
                <a:ea typeface="Questrial"/>
                <a:cs typeface="Questrial"/>
                <a:sym typeface="Questrial"/>
              </a:rPr>
              <a:t>Store</a:t>
            </a:r>
            <a:r>
              <a:rPr lang="en-US" sz="1200" dirty="0" smtClean="0">
                <a:solidFill>
                  <a:srgbClr val="312D2A"/>
                </a:solidFill>
                <a:latin typeface="Oracle Sans"/>
                <a:ea typeface="Questrial"/>
                <a:cs typeface="Questrial"/>
                <a:sym typeface="Questrial"/>
              </a:rPr>
              <a:t> large data volumes at relatively lower cost</a:t>
            </a:r>
          </a:p>
          <a:p>
            <a:pPr marR="0" lvl="0" algn="l" defTabSz="914400" rtl="0" eaLnBrk="1" fontAlgn="auto" latinLnBrk="0" hangingPunct="1">
              <a:lnSpc>
                <a:spcPct val="105000"/>
              </a:lnSpc>
              <a:spcBef>
                <a:spcPts val="0"/>
              </a:spcBef>
              <a:spcAft>
                <a:spcPts val="0"/>
              </a:spcAft>
              <a:buClrTx/>
              <a:buSzPts val="900"/>
              <a:tabLst/>
              <a:defRPr/>
            </a:pPr>
            <a:r>
              <a:rPr kumimoji="0" lang="en-US" sz="12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Store data that is infrequently</a:t>
            </a:r>
            <a:r>
              <a:rPr kumimoji="0" lang="en-US" sz="1200" i="0" u="none" strike="noStrike" kern="1200" cap="none" spc="0" normalizeH="0" noProof="0" dirty="0" smtClean="0">
                <a:ln>
                  <a:noFill/>
                </a:ln>
                <a:solidFill>
                  <a:srgbClr val="312D2A"/>
                </a:solidFill>
                <a:effectLst/>
                <a:uLnTx/>
                <a:uFillTx/>
                <a:latin typeface="Oracle Sans"/>
                <a:ea typeface="Questrial"/>
                <a:cs typeface="Questrial"/>
                <a:sym typeface="Questrial"/>
              </a:rPr>
              <a:t> processed</a:t>
            </a:r>
            <a:endParaRPr kumimoji="0" sz="12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21" name="Google Shape;72;p15">
            <a:extLst>
              <a:ext uri="{FF2B5EF4-FFF2-40B4-BE49-F238E27FC236}">
                <a16:creationId xmlns="" xmlns:a16="http://schemas.microsoft.com/office/drawing/2014/main" id="{F486D52D-16D3-4446-9EF4-B7510805AB89}"/>
              </a:ext>
            </a:extLst>
          </p:cNvPr>
          <p:cNvSpPr/>
          <p:nvPr/>
        </p:nvSpPr>
        <p:spPr>
          <a:xfrm>
            <a:off x="7258123" y="3809510"/>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a:lnSpc>
                <a:spcPct val="105000"/>
              </a:lnSpc>
              <a:buSzPts val="900"/>
              <a:defRPr/>
            </a:pPr>
            <a:r>
              <a:rPr lang="en-US" sz="1200" dirty="0" smtClean="0">
                <a:solidFill>
                  <a:srgbClr val="312D2A"/>
                </a:solidFill>
                <a:ea typeface="Questrial"/>
                <a:cs typeface="Questrial"/>
                <a:sym typeface="Questrial"/>
              </a:rPr>
              <a:t>Leverage to store computational data for most loads</a:t>
            </a:r>
          </a:p>
          <a:p>
            <a:pPr>
              <a:lnSpc>
                <a:spcPct val="105000"/>
              </a:lnSpc>
              <a:buSzPts val="900"/>
              <a:defRPr/>
            </a:pPr>
            <a:r>
              <a:rPr lang="en-US" sz="1200" dirty="0" smtClean="0">
                <a:solidFill>
                  <a:srgbClr val="312D2A"/>
                </a:solidFill>
                <a:ea typeface="Questrial"/>
                <a:cs typeface="Questrial"/>
                <a:sym typeface="Questrial"/>
              </a:rPr>
              <a:t>Extend storage / instance as needed</a:t>
            </a:r>
          </a:p>
          <a:p>
            <a:pPr>
              <a:lnSpc>
                <a:spcPct val="105000"/>
              </a:lnSpc>
              <a:buSzPts val="900"/>
              <a:defRPr/>
            </a:pPr>
            <a:r>
              <a:rPr lang="en-US" sz="1200" dirty="0" smtClean="0">
                <a:solidFill>
                  <a:srgbClr val="312D2A"/>
                </a:solidFill>
                <a:ea typeface="Questrial"/>
                <a:cs typeface="Questrial"/>
                <a:sym typeface="Questrial"/>
              </a:rPr>
              <a:t>Fill up allocated capacity to save on costs</a:t>
            </a:r>
          </a:p>
        </p:txBody>
      </p:sp>
      <p:sp>
        <p:nvSpPr>
          <p:cNvPr id="22" name="Google Shape;72;p15">
            <a:extLst>
              <a:ext uri="{FF2B5EF4-FFF2-40B4-BE49-F238E27FC236}">
                <a16:creationId xmlns="" xmlns:a16="http://schemas.microsoft.com/office/drawing/2014/main" id="{F486D52D-16D3-4446-9EF4-B7510805AB89}"/>
              </a:ext>
            </a:extLst>
          </p:cNvPr>
          <p:cNvSpPr/>
          <p:nvPr/>
        </p:nvSpPr>
        <p:spPr>
          <a:xfrm>
            <a:off x="7249331" y="4670178"/>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a:lnSpc>
                <a:spcPct val="105000"/>
              </a:lnSpc>
              <a:buSzPts val="900"/>
              <a:defRPr/>
            </a:pPr>
            <a:r>
              <a:rPr lang="en-US" sz="1200" dirty="0" smtClean="0">
                <a:solidFill>
                  <a:srgbClr val="312D2A"/>
                </a:solidFill>
                <a:ea typeface="Questrial"/>
                <a:cs typeface="Questrial"/>
                <a:sym typeface="Questrial"/>
              </a:rPr>
              <a:t>Not good for cross AD data transfer in computational cycle</a:t>
            </a:r>
          </a:p>
          <a:p>
            <a:pPr>
              <a:lnSpc>
                <a:spcPct val="105000"/>
              </a:lnSpc>
              <a:buSzPts val="900"/>
              <a:defRPr/>
            </a:pPr>
            <a:r>
              <a:rPr lang="en-US" sz="1200" dirty="0" smtClean="0">
                <a:solidFill>
                  <a:srgbClr val="312D2A"/>
                </a:solidFill>
                <a:ea typeface="Questrial"/>
                <a:cs typeface="Questrial"/>
                <a:sym typeface="Questrial"/>
              </a:rPr>
              <a:t>Good for moving large volumes of data quickly across AD</a:t>
            </a:r>
          </a:p>
          <a:p>
            <a:pPr>
              <a:lnSpc>
                <a:spcPct val="105000"/>
              </a:lnSpc>
              <a:buSzPts val="900"/>
              <a:defRPr/>
            </a:pPr>
            <a:r>
              <a:rPr lang="en-US" sz="1200" dirty="0" smtClean="0">
                <a:solidFill>
                  <a:srgbClr val="312D2A"/>
                </a:solidFill>
                <a:ea typeface="Questrial"/>
                <a:cs typeface="Questrial"/>
                <a:sym typeface="Questrial"/>
              </a:rPr>
              <a:t>Use sparingly</a:t>
            </a:r>
          </a:p>
        </p:txBody>
      </p:sp>
      <p:sp>
        <p:nvSpPr>
          <p:cNvPr id="23" name="Google Shape;72;p15">
            <a:extLst>
              <a:ext uri="{FF2B5EF4-FFF2-40B4-BE49-F238E27FC236}">
                <a16:creationId xmlns="" xmlns:a16="http://schemas.microsoft.com/office/drawing/2014/main" id="{F486D52D-16D3-4446-9EF4-B7510805AB89}"/>
              </a:ext>
            </a:extLst>
          </p:cNvPr>
          <p:cNvSpPr/>
          <p:nvPr/>
        </p:nvSpPr>
        <p:spPr>
          <a:xfrm>
            <a:off x="7249331" y="5521610"/>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a:lnSpc>
                <a:spcPct val="105000"/>
              </a:lnSpc>
              <a:buSzPts val="900"/>
              <a:defRPr/>
            </a:pPr>
            <a:r>
              <a:rPr lang="en-US" sz="1200" dirty="0" smtClean="0">
                <a:solidFill>
                  <a:srgbClr val="312D2A"/>
                </a:solidFill>
                <a:ea typeface="Questrial"/>
                <a:cs typeface="Questrial"/>
                <a:sym typeface="Questrial"/>
              </a:rPr>
              <a:t>Use for IO intensive parallel CPU workloads</a:t>
            </a:r>
          </a:p>
          <a:p>
            <a:pPr>
              <a:lnSpc>
                <a:spcPct val="105000"/>
              </a:lnSpc>
              <a:buSzPts val="900"/>
              <a:defRPr/>
            </a:pPr>
            <a:r>
              <a:rPr lang="en-US" sz="1200" dirty="0" smtClean="0">
                <a:solidFill>
                  <a:srgbClr val="312D2A"/>
                </a:solidFill>
                <a:ea typeface="Questrial"/>
                <a:cs typeface="Questrial"/>
                <a:sym typeface="Questrial"/>
              </a:rPr>
              <a:t>  </a:t>
            </a:r>
          </a:p>
        </p:txBody>
      </p:sp>
      <p:graphicFrame>
        <p:nvGraphicFramePr>
          <p:cNvPr id="6" name="Table 5"/>
          <p:cNvGraphicFramePr>
            <a:graphicFrameLocks noGrp="1"/>
          </p:cNvGraphicFramePr>
          <p:nvPr>
            <p:extLst/>
          </p:nvPr>
        </p:nvGraphicFramePr>
        <p:xfrm>
          <a:off x="288704" y="719666"/>
          <a:ext cx="11432685" cy="370840"/>
        </p:xfrm>
        <a:graphic>
          <a:graphicData uri="http://schemas.openxmlformats.org/drawingml/2006/table">
            <a:tbl>
              <a:tblPr firstRow="1" bandRow="1">
                <a:tableStyleId>{5C22544A-7EE6-4342-B048-85BDC9FD1C3A}</a:tableStyleId>
              </a:tblPr>
              <a:tblGrid>
                <a:gridCol w="2408314"/>
                <a:gridCol w="4535055"/>
                <a:gridCol w="4489316"/>
              </a:tblGrid>
              <a:tr h="370840">
                <a:tc>
                  <a:txBody>
                    <a:bodyPr/>
                    <a:lstStyle/>
                    <a:p>
                      <a:r>
                        <a:rPr lang="en-US" dirty="0" smtClean="0"/>
                        <a:t>Storage type</a:t>
                      </a:r>
                      <a:endParaRPr lang="en-US" dirty="0"/>
                    </a:p>
                  </a:txBody>
                  <a:tcPr/>
                </a:tc>
                <a:tc>
                  <a:txBody>
                    <a:bodyPr/>
                    <a:lstStyle/>
                    <a:p>
                      <a:r>
                        <a:rPr lang="en-US" dirty="0" smtClean="0"/>
                        <a:t>Features</a:t>
                      </a:r>
                      <a:endParaRPr lang="en-US" dirty="0"/>
                    </a:p>
                  </a:txBody>
                  <a:tcPr/>
                </a:tc>
                <a:tc>
                  <a:txBody>
                    <a:bodyPr/>
                    <a:lstStyle/>
                    <a:p>
                      <a:r>
                        <a:rPr lang="en-US" dirty="0" smtClean="0"/>
                        <a:t>Recommended usage</a:t>
                      </a:r>
                      <a:endParaRPr lang="en-US" dirty="0"/>
                    </a:p>
                  </a:txBody>
                  <a:tcPr/>
                </a:tc>
              </a:tr>
            </a:tbl>
          </a:graphicData>
        </a:graphic>
      </p:graphicFrame>
    </p:spTree>
    <p:extLst>
      <p:ext uri="{BB962C8B-B14F-4D97-AF65-F5344CB8AC3E}">
        <p14:creationId xmlns:p14="http://schemas.microsoft.com/office/powerpoint/2010/main" val="331326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18</a:t>
            </a:fld>
            <a:endParaRPr lang="en-US" dirty="0"/>
          </a:p>
        </p:txBody>
      </p:sp>
      <p:sp>
        <p:nvSpPr>
          <p:cNvPr id="5" name="TextBox 4">
            <a:extLst>
              <a:ext uri="{FF2B5EF4-FFF2-40B4-BE49-F238E27FC236}">
                <a16:creationId xmlns="" xmlns:a16="http://schemas.microsoft.com/office/drawing/2014/main" id="{00FABF5B-8DCC-4D38-8123-A80D08EB965B}"/>
              </a:ext>
            </a:extLst>
          </p:cNvPr>
          <p:cNvSpPr txBox="1"/>
          <p:nvPr/>
        </p:nvSpPr>
        <p:spPr>
          <a:xfrm>
            <a:off x="4694470" y="398648"/>
            <a:ext cx="2699859" cy="401920"/>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smtClean="0">
                <a:solidFill>
                  <a:srgbClr val="000000"/>
                </a:solidFill>
                <a:latin typeface="Calibri Light" panose="020F0302020204030204" pitchFamily="34" charset="0"/>
                <a:cs typeface="Calibri Light" panose="020F0302020204030204" pitchFamily="34" charset="0"/>
                <a:sym typeface="Arial"/>
              </a:rPr>
              <a:t>Useful </a:t>
            </a:r>
            <a:r>
              <a:rPr lang="en-US" sz="3200" kern="0" dirty="0" smtClean="0">
                <a:solidFill>
                  <a:srgbClr val="000000"/>
                </a:solidFill>
                <a:latin typeface="Calibri Light" panose="020F0302020204030204" pitchFamily="34" charset="0"/>
                <a:cs typeface="Calibri Light" panose="020F0302020204030204" pitchFamily="34" charset="0"/>
                <a:sym typeface="Arial"/>
              </a:rPr>
              <a:t>links</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6" name="Google Shape;72;p15">
            <a:extLst>
              <a:ext uri="{FF2B5EF4-FFF2-40B4-BE49-F238E27FC236}">
                <a16:creationId xmlns="" xmlns:a16="http://schemas.microsoft.com/office/drawing/2014/main" id="{DAB79A68-E13E-7146-ADF2-BC00625FED21}"/>
              </a:ext>
            </a:extLst>
          </p:cNvPr>
          <p:cNvSpPr/>
          <p:nvPr/>
        </p:nvSpPr>
        <p:spPr>
          <a:xfrm>
            <a:off x="789829" y="952049"/>
            <a:ext cx="4973218" cy="5378412"/>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noProof="0" smtClean="0">
                <a:ln>
                  <a:noFill/>
                </a:ln>
                <a:solidFill>
                  <a:srgbClr val="312D2A"/>
                </a:solidFill>
                <a:effectLst/>
                <a:uLnTx/>
                <a:uFillTx/>
                <a:latin typeface="Oracle Sans"/>
                <a:ea typeface="Questrial"/>
                <a:cs typeface="Questrial"/>
                <a:sym typeface="Questrial"/>
              </a:rPr>
              <a:t>Getting Started</a:t>
            </a:r>
          </a:p>
          <a:p>
            <a:pPr lvl="0"/>
            <a:r>
              <a:rPr lang="en-US" sz="1200" u="sng">
                <a:hlinkClick r:id="rId3"/>
              </a:rPr>
              <a:t>Key concepts and terminology</a:t>
            </a:r>
            <a:endParaRPr lang="en-US" sz="1200"/>
          </a:p>
          <a:p>
            <a:pPr lvl="0"/>
            <a:r>
              <a:rPr lang="en-US" sz="1200" u="sng">
                <a:hlinkClick r:id="rId4"/>
              </a:rPr>
              <a:t>Signing in to console</a:t>
            </a:r>
            <a:r>
              <a:rPr lang="en-US" sz="1200" u="sng"/>
              <a:t>, </a:t>
            </a:r>
            <a:r>
              <a:rPr lang="en-US" sz="1200" u="sng">
                <a:hlinkClick r:id="rId5"/>
              </a:rPr>
              <a:t>Sign-in options</a:t>
            </a:r>
            <a:r>
              <a:rPr lang="en-US" sz="1200" u="sng"/>
              <a:t> and </a:t>
            </a:r>
            <a:r>
              <a:rPr lang="en-US" sz="1200" u="sng">
                <a:hlinkClick r:id="rId6"/>
              </a:rPr>
              <a:t>changing your password</a:t>
            </a:r>
            <a:endParaRPr lang="en-US" sz="1200"/>
          </a:p>
          <a:p>
            <a:pPr lvl="0"/>
            <a:r>
              <a:rPr lang="en-US" sz="1200" u="sng">
                <a:hlinkClick r:id="rId7"/>
              </a:rPr>
              <a:t>Setting up your </a:t>
            </a:r>
            <a:r>
              <a:rPr lang="en-US" sz="1200" u="sng" smtClean="0">
                <a:hlinkClick r:id="rId7"/>
              </a:rPr>
              <a:t>tenancy</a:t>
            </a:r>
            <a:endParaRPr lang="en-US" sz="1200" u="sng" smtClean="0"/>
          </a:p>
          <a:p>
            <a:pPr lvl="0"/>
            <a:r>
              <a:rPr lang="en-US" sz="1200" u="sng">
                <a:hlinkClick r:id="rId8"/>
              </a:rPr>
              <a:t>Tutorial – Launching your first Linux instance</a:t>
            </a:r>
            <a:endParaRPr lang="en-US" sz="1200"/>
          </a:p>
          <a:p>
            <a:pPr lvl="0"/>
            <a:r>
              <a:rPr lang="en-US" sz="1200" u="sng">
                <a:hlinkClick r:id="rId9"/>
              </a:rPr>
              <a:t>Tutorial – Launching your first windows instance</a:t>
            </a:r>
            <a:endParaRPr lang="en-US" sz="1200"/>
          </a:p>
          <a:p>
            <a:pPr lvl="0"/>
            <a:r>
              <a:rPr lang="en-US" sz="1200" u="sng">
                <a:hlinkClick r:id="rId10"/>
              </a:rPr>
              <a:t>Object storage and</a:t>
            </a:r>
            <a:r>
              <a:rPr lang="en-US" sz="1200"/>
              <a:t> </a:t>
            </a:r>
            <a:r>
              <a:rPr lang="en-US" sz="1200" u="sng"/>
              <a:t>Pre-authenticated access</a:t>
            </a:r>
            <a:endParaRPr lang="en-US" sz="1200"/>
          </a:p>
          <a:p>
            <a:pPr lvl="0"/>
            <a:r>
              <a:rPr lang="en-US" sz="1200" u="sng">
                <a:hlinkClick r:id="rId11"/>
              </a:rPr>
              <a:t>Image import and export</a:t>
            </a:r>
            <a:endParaRPr lang="en-US" sz="1200"/>
          </a:p>
          <a:p>
            <a:pPr lvl="0"/>
            <a:r>
              <a:rPr lang="en-US" sz="1200" u="sng">
                <a:hlinkClick r:id="rId12"/>
              </a:rPr>
              <a:t>File storage system concepts</a:t>
            </a:r>
            <a:endParaRPr lang="en-US" sz="1200"/>
          </a:p>
          <a:p>
            <a:pPr lvl="0"/>
            <a:r>
              <a:rPr lang="en-US" sz="1200" u="sng">
                <a:hlinkClick r:id="rId13"/>
              </a:rPr>
              <a:t>OCI Hands on labs</a:t>
            </a:r>
            <a:endParaRPr lang="en-US" sz="1200"/>
          </a:p>
          <a:p>
            <a:pPr lvl="0"/>
            <a:r>
              <a:rPr lang="en-US" sz="1200" u="sng">
                <a:hlinkClick r:id="rId14"/>
              </a:rPr>
              <a:t>New features and navigation updates</a:t>
            </a:r>
            <a:endParaRPr lang="en-US" sz="1200"/>
          </a:p>
          <a:p>
            <a:pPr lvl="0"/>
            <a:r>
              <a:rPr lang="en-US" sz="1200" u="sng">
                <a:hlinkClick r:id="rId15"/>
              </a:rPr>
              <a:t>Oracle cloud Free tier</a:t>
            </a:r>
            <a:r>
              <a:rPr lang="en-US" sz="1200" u="sng"/>
              <a:t> </a:t>
            </a:r>
            <a:r>
              <a:rPr lang="en-US" sz="1200" u="sng">
                <a:hlinkClick r:id="rId16"/>
              </a:rPr>
              <a:t>and </a:t>
            </a:r>
            <a:r>
              <a:rPr lang="en-US" sz="1200" u="sng" smtClean="0">
                <a:hlinkClick r:id="rId16"/>
              </a:rPr>
              <a:t>FAQ</a:t>
            </a:r>
            <a:endParaRPr lang="en-US" sz="1200" u="sng" smtClean="0"/>
          </a:p>
          <a:p>
            <a:pPr lvl="0"/>
            <a:r>
              <a:rPr lang="en-US" sz="1200" u="sng"/>
              <a:t>Custom key generation with </a:t>
            </a:r>
            <a:r>
              <a:rPr lang="en-US" sz="1200" u="sng">
                <a:hlinkClick r:id="rId17"/>
              </a:rPr>
              <a:t>puttygen</a:t>
            </a:r>
            <a:r>
              <a:rPr lang="en-US" sz="1200"/>
              <a:t> </a:t>
            </a:r>
            <a:r>
              <a:rPr lang="en-US" sz="1200" u="sng">
                <a:hlinkClick r:id="rId18"/>
              </a:rPr>
              <a:t>or ssh-keygen</a:t>
            </a:r>
            <a:endParaRPr lang="en-US" sz="1200"/>
          </a:p>
          <a:p>
            <a:pPr lvl="0"/>
            <a:r>
              <a:rPr lang="en-US" sz="1200" u="sng">
                <a:hlinkClick r:id="rId19"/>
              </a:rPr>
              <a:t>Frequently asked Questions</a:t>
            </a:r>
            <a:endParaRPr lang="en-US" sz="1200"/>
          </a:p>
          <a:p>
            <a:pPr lvl="0"/>
            <a:r>
              <a:rPr lang="en-US" sz="1200" u="sng">
                <a:hlinkClick r:id="rId20"/>
              </a:rPr>
              <a:t>Getting help and contacting </a:t>
            </a:r>
            <a:r>
              <a:rPr lang="en-US" sz="1200" u="sng" smtClean="0">
                <a:hlinkClick r:id="rId20"/>
              </a:rPr>
              <a:t>support</a:t>
            </a:r>
            <a:endParaRPr lang="en-US" sz="1200" u="sng" smtClean="0"/>
          </a:p>
          <a:p>
            <a:pPr lvl="0">
              <a:spcBef>
                <a:spcPts val="600"/>
              </a:spcBef>
            </a:pPr>
            <a:r>
              <a:rPr kumimoji="0" lang="en-US" sz="1400" i="0" strike="noStrike" kern="1200" cap="none" spc="0" normalizeH="0" noProof="0" smtClean="0">
                <a:ln>
                  <a:noFill/>
                </a:ln>
                <a:solidFill>
                  <a:srgbClr val="312D2A"/>
                </a:solidFill>
                <a:effectLst/>
                <a:uLnTx/>
                <a:uFillTx/>
                <a:latin typeface="Oracle Sans"/>
                <a:ea typeface="Questrial"/>
                <a:cs typeface="Questrial"/>
                <a:sym typeface="Questrial"/>
              </a:rPr>
              <a:t>Identity federation</a:t>
            </a:r>
          </a:p>
          <a:p>
            <a:pPr lvl="0"/>
            <a:r>
              <a:rPr lang="en-US" sz="1200" u="sng">
                <a:hlinkClick r:id="rId21"/>
              </a:rPr>
              <a:t>Federated identity for single sign-on</a:t>
            </a:r>
            <a:endParaRPr lang="en-US" sz="1200"/>
          </a:p>
          <a:p>
            <a:pPr lvl="0"/>
            <a:r>
              <a:rPr lang="en-US" sz="1200" u="sng">
                <a:hlinkClick r:id="rId22"/>
              </a:rPr>
              <a:t>Migrating from on-premise to Oracle identity service</a:t>
            </a:r>
            <a:endParaRPr lang="en-US" sz="1200"/>
          </a:p>
          <a:p>
            <a:pPr lvl="0">
              <a:spcBef>
                <a:spcPts val="600"/>
              </a:spcBef>
            </a:pPr>
            <a:r>
              <a:rPr kumimoji="0" lang="en-US" sz="1400" i="0" strike="noStrike" kern="1200" cap="none" spc="0" normalizeH="0" noProof="0" smtClean="0">
                <a:ln>
                  <a:noFill/>
                </a:ln>
                <a:solidFill>
                  <a:srgbClr val="312D2A"/>
                </a:solidFill>
                <a:effectLst/>
                <a:uLnTx/>
                <a:uFillTx/>
                <a:latin typeface="Oracle Sans"/>
                <a:ea typeface="Questrial"/>
                <a:cs typeface="Questrial"/>
                <a:sym typeface="Questrial"/>
              </a:rPr>
              <a:t>Databases and moving data</a:t>
            </a:r>
          </a:p>
          <a:p>
            <a:pPr lvl="0"/>
            <a:r>
              <a:rPr lang="en-US" sz="1200" u="sng">
                <a:hlinkClick r:id="rId23"/>
              </a:rPr>
              <a:t>Oracle Autonomous databases</a:t>
            </a:r>
            <a:r>
              <a:rPr lang="en-US" sz="1200" u="sng"/>
              <a:t> </a:t>
            </a:r>
            <a:r>
              <a:rPr lang="en-US" sz="1200" u="sng">
                <a:hlinkClick r:id="rId24"/>
              </a:rPr>
              <a:t>and Tools</a:t>
            </a:r>
            <a:endParaRPr lang="en-US" sz="1200"/>
          </a:p>
          <a:p>
            <a:pPr lvl="0"/>
            <a:r>
              <a:rPr lang="en-US" sz="1200" u="sng">
                <a:hlinkClick r:id="rId25"/>
              </a:rPr>
              <a:t>MySQL</a:t>
            </a:r>
            <a:r>
              <a:rPr lang="en-US" sz="1200" u="sng"/>
              <a:t> </a:t>
            </a:r>
            <a:r>
              <a:rPr lang="en-US" sz="1200" u="sng">
                <a:hlinkClick r:id="rId26"/>
              </a:rPr>
              <a:t>and NoSQL</a:t>
            </a:r>
            <a:r>
              <a:rPr lang="en-US" sz="1200" u="sng"/>
              <a:t> Services</a:t>
            </a:r>
            <a:endParaRPr lang="en-US" sz="1200"/>
          </a:p>
          <a:p>
            <a:pPr lvl="0"/>
            <a:r>
              <a:rPr lang="en-US" sz="1200" u="sng">
                <a:hlinkClick r:id="rId3"/>
              </a:rPr>
              <a:t>Key concepts and terminology</a:t>
            </a:r>
            <a:endParaRPr lang="en-US" sz="1200"/>
          </a:p>
          <a:p>
            <a:pPr lvl="0"/>
            <a:r>
              <a:rPr lang="en-US" sz="1200" u="sng">
                <a:hlinkClick r:id="rId27"/>
              </a:rPr>
              <a:t>Migrating databases to cloud</a:t>
            </a:r>
            <a:endParaRPr lang="en-US" sz="1200"/>
          </a:p>
          <a:p>
            <a:pPr lvl="0"/>
            <a:r>
              <a:rPr lang="en-US" sz="1200" u="sng">
                <a:hlinkClick r:id="rId28"/>
              </a:rPr>
              <a:t>Loading data to autonomous with OCI Functions</a:t>
            </a:r>
            <a:endParaRPr lang="en-US" sz="1200"/>
          </a:p>
          <a:p>
            <a:pPr lvl="0"/>
            <a:r>
              <a:rPr lang="en-US" sz="1200" u="sng">
                <a:hlinkClick r:id="rId29"/>
              </a:rPr>
              <a:t>Single-click move to </a:t>
            </a:r>
            <a:r>
              <a:rPr lang="en-US" sz="1200" u="sng" smtClean="0">
                <a:hlinkClick r:id="rId29"/>
              </a:rPr>
              <a:t>autonomous</a:t>
            </a:r>
            <a:endParaRPr lang="en-US" sz="1200"/>
          </a:p>
        </p:txBody>
      </p:sp>
      <p:sp>
        <p:nvSpPr>
          <p:cNvPr id="7" name="Google Shape;72;p15">
            <a:extLst>
              <a:ext uri="{FF2B5EF4-FFF2-40B4-BE49-F238E27FC236}">
                <a16:creationId xmlns="" xmlns:a16="http://schemas.microsoft.com/office/drawing/2014/main" id="{DAB79A68-E13E-7146-ADF2-BC00625FED21}"/>
              </a:ext>
            </a:extLst>
          </p:cNvPr>
          <p:cNvSpPr/>
          <p:nvPr/>
        </p:nvSpPr>
        <p:spPr>
          <a:xfrm>
            <a:off x="6250710" y="952048"/>
            <a:ext cx="4973218" cy="5378413"/>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lang="en-US" sz="1400" smtClean="0">
                <a:solidFill>
                  <a:srgbClr val="312D2A"/>
                </a:solidFill>
                <a:latin typeface="Oracle Sans"/>
                <a:ea typeface="Questrial"/>
                <a:cs typeface="Questrial"/>
                <a:sym typeface="Questrial"/>
              </a:rPr>
              <a:t>Data science and AI/ML</a:t>
            </a:r>
          </a:p>
          <a:p>
            <a:pPr lvl="0"/>
            <a:r>
              <a:rPr lang="en-US" sz="1200" u="sng">
                <a:hlinkClick r:id="rId30"/>
              </a:rPr>
              <a:t>Oracle Data science platform</a:t>
            </a:r>
            <a:r>
              <a:rPr lang="en-US" sz="1200" u="sng"/>
              <a:t> </a:t>
            </a:r>
            <a:r>
              <a:rPr lang="en-US" sz="1200" u="sng">
                <a:hlinkClick r:id="rId31"/>
              </a:rPr>
              <a:t>and Tutorials</a:t>
            </a:r>
            <a:endParaRPr lang="en-US" sz="1200"/>
          </a:p>
          <a:p>
            <a:pPr lvl="0"/>
            <a:r>
              <a:rPr lang="en-US" sz="1200" u="sng">
                <a:hlinkClick r:id="rId32"/>
              </a:rPr>
              <a:t>Genome analysis toolkit</a:t>
            </a:r>
            <a:endParaRPr lang="en-US" sz="1200"/>
          </a:p>
          <a:p>
            <a:pPr lvl="0"/>
            <a:r>
              <a:rPr lang="en-US" sz="1200" u="sng">
                <a:hlinkClick r:id="rId33"/>
              </a:rPr>
              <a:t>Julia AI/HPC GPU Image</a:t>
            </a:r>
            <a:endParaRPr lang="en-US" sz="1200"/>
          </a:p>
          <a:p>
            <a:pPr lvl="0"/>
            <a:r>
              <a:rPr lang="en-US" sz="1200" u="sng">
                <a:hlinkClick r:id="rId34"/>
              </a:rPr>
              <a:t>NVIDIA images and NVIDIA GPU image</a:t>
            </a:r>
            <a:endParaRPr lang="en-US" sz="1200"/>
          </a:p>
          <a:p>
            <a:pPr lvl="0"/>
            <a:r>
              <a:rPr lang="en-US" sz="1200" u="sng">
                <a:hlinkClick r:id="rId35"/>
              </a:rPr>
              <a:t>Building a ML sandbox on Oracle cloud</a:t>
            </a:r>
            <a:endParaRPr lang="en-US" sz="1200"/>
          </a:p>
          <a:p>
            <a:pPr lvl="0"/>
            <a:r>
              <a:rPr lang="en-US" sz="1200" u="sng">
                <a:hlinkClick r:id="rId36"/>
              </a:rPr>
              <a:t>Setting up an open-source ML and AI Environment</a:t>
            </a:r>
            <a:endParaRPr lang="en-US" sz="1200"/>
          </a:p>
          <a:p>
            <a:pPr lvl="0"/>
            <a:r>
              <a:rPr lang="en-US" sz="1200" u="sng">
                <a:hlinkClick r:id="rId37"/>
              </a:rPr>
              <a:t>Machine learning autonomously</a:t>
            </a:r>
            <a:endParaRPr lang="en-US" sz="1200"/>
          </a:p>
          <a:p>
            <a:pPr marR="0" lvl="0" algn="l" defTabSz="914400" rtl="0" eaLnBrk="1" fontAlgn="auto" latinLnBrk="0" hangingPunct="1">
              <a:lnSpc>
                <a:spcPct val="105000"/>
              </a:lnSpc>
              <a:spcBef>
                <a:spcPts val="600"/>
              </a:spcBef>
              <a:spcAft>
                <a:spcPts val="0"/>
              </a:spcAft>
              <a:buClrTx/>
              <a:buSzPts val="900"/>
              <a:tabLst/>
              <a:defRPr/>
            </a:pPr>
            <a:r>
              <a:rPr lang="en-US" sz="1400" smtClean="0">
                <a:solidFill>
                  <a:srgbClr val="312D2A"/>
                </a:solidFill>
                <a:latin typeface="Oracle Sans"/>
                <a:ea typeface="Questrial"/>
                <a:cs typeface="Questrial"/>
                <a:sym typeface="Questrial"/>
              </a:rPr>
              <a:t>High performance computing (HPC)</a:t>
            </a:r>
          </a:p>
          <a:p>
            <a:pPr lvl="0"/>
            <a:r>
              <a:rPr lang="en-US" sz="1200" u="sng">
                <a:hlinkClick r:id="rId38"/>
              </a:rPr>
              <a:t>Oracle HPC Cluster and </a:t>
            </a:r>
            <a:r>
              <a:rPr lang="en-US" sz="1200" u="sng">
                <a:hlinkClick r:id="rId39"/>
              </a:rPr>
              <a:t>Oracle HPC File system</a:t>
            </a:r>
            <a:endParaRPr lang="en-US" sz="1200"/>
          </a:p>
          <a:p>
            <a:pPr lvl="0"/>
            <a:r>
              <a:rPr lang="en-US" sz="1200" u="sng">
                <a:hlinkClick r:id="rId40"/>
              </a:rPr>
              <a:t>NVIDIA GPU Cloud machine image</a:t>
            </a:r>
            <a:endParaRPr lang="en-US" sz="1200"/>
          </a:p>
          <a:p>
            <a:pPr lvl="0"/>
            <a:r>
              <a:rPr lang="en-US" sz="1200" u="sng">
                <a:hlinkClick r:id="rId41"/>
              </a:rPr>
              <a:t>Oracle Linux 7 Cluster Networking Image</a:t>
            </a:r>
            <a:endParaRPr lang="en-US" sz="1200"/>
          </a:p>
          <a:p>
            <a:pPr lvl="0"/>
            <a:r>
              <a:rPr lang="en-US" sz="1200" u="sng">
                <a:hlinkClick r:id="rId38"/>
              </a:rPr>
              <a:t>Oracle marketplace slurm image (HPC + Slurm combo)</a:t>
            </a:r>
            <a:r>
              <a:rPr lang="en-US" sz="1200"/>
              <a:t> </a:t>
            </a:r>
          </a:p>
          <a:p>
            <a:pPr lvl="0"/>
            <a:r>
              <a:rPr lang="en-US" sz="1200" u="sng">
                <a:hlinkClick r:id="rId42"/>
              </a:rPr>
              <a:t>Oracle cloud slurm image</a:t>
            </a:r>
            <a:endParaRPr lang="en-US" sz="1200"/>
          </a:p>
          <a:p>
            <a:pPr lvl="0"/>
            <a:r>
              <a:rPr lang="en-US" sz="1200" u="sng">
                <a:hlinkClick r:id="rId43"/>
              </a:rPr>
              <a:t>Github OCI-HPC</a:t>
            </a:r>
            <a:endParaRPr lang="en-US" sz="1200"/>
          </a:p>
          <a:p>
            <a:pPr lvl="0"/>
            <a:r>
              <a:rPr lang="en-US" sz="1200" u="sng">
                <a:hlinkClick r:id="rId44"/>
              </a:rPr>
              <a:t>Enabling HPC Cluster networking</a:t>
            </a:r>
            <a:endParaRPr lang="en-US" sz="1200"/>
          </a:p>
          <a:p>
            <a:pPr lvl="0"/>
            <a:r>
              <a:rPr lang="en-US" sz="1200" u="sng">
                <a:hlinkClick r:id="rId45"/>
              </a:rPr>
              <a:t>Deploy High performance computing on Oracle cloud Infrastructure</a:t>
            </a:r>
            <a:endParaRPr lang="en-US" sz="1200"/>
          </a:p>
          <a:p>
            <a:pPr lvl="0"/>
            <a:r>
              <a:rPr lang="en-US" sz="1200" u="sng">
                <a:hlinkClick r:id="rId46"/>
              </a:rPr>
              <a:t>Deploy scalable and distributed file system using Lustre</a:t>
            </a:r>
            <a:endParaRPr lang="en-US" sz="1200"/>
          </a:p>
          <a:p>
            <a:pPr lvl="0"/>
            <a:r>
              <a:rPr lang="en-US" sz="1200" u="sng">
                <a:hlinkClick r:id="rId47"/>
              </a:rPr>
              <a:t>Deploy BEEGFS parallel file system</a:t>
            </a:r>
            <a:endParaRPr lang="en-US" sz="1200"/>
          </a:p>
          <a:p>
            <a:pPr lvl="0"/>
            <a:r>
              <a:rPr lang="en-US" sz="1200" u="sng"/>
              <a:t>UoB </a:t>
            </a:r>
            <a:r>
              <a:rPr lang="en-US" sz="1200" u="sng">
                <a:hlinkClick r:id="rId48"/>
              </a:rPr>
              <a:t>Cluster in the cloud</a:t>
            </a:r>
            <a:endParaRPr lang="en-US" sz="1200"/>
          </a:p>
          <a:p>
            <a:pPr lvl="0"/>
            <a:r>
              <a:rPr lang="en-US" sz="1200" u="sng">
                <a:hlinkClick r:id="rId49"/>
              </a:rPr>
              <a:t>Cluster in the cloud - github</a:t>
            </a:r>
            <a:endParaRPr lang="en-US" sz="1200"/>
          </a:p>
          <a:p>
            <a:pPr lvl="0"/>
            <a:r>
              <a:rPr lang="en-US" sz="1200" u="sng">
                <a:hlinkClick r:id="rId50"/>
              </a:rPr>
              <a:t>Molecular dynamics NAMD runbook</a:t>
            </a:r>
            <a:r>
              <a:rPr lang="en-US" sz="1200"/>
              <a:t> and </a:t>
            </a:r>
            <a:r>
              <a:rPr lang="en-US" sz="1200" u="sng">
                <a:hlinkClick r:id="rId51"/>
              </a:rPr>
              <a:t>GROMACS runbooks</a:t>
            </a:r>
            <a:endParaRPr lang="en-US" sz="1200"/>
          </a:p>
          <a:p>
            <a:pPr>
              <a:lnSpc>
                <a:spcPct val="105000"/>
              </a:lnSpc>
              <a:spcBef>
                <a:spcPts val="600"/>
              </a:spcBef>
              <a:buSzPts val="900"/>
              <a:defRPr/>
            </a:pPr>
            <a:r>
              <a:rPr lang="en-US" sz="1400" smtClean="0">
                <a:solidFill>
                  <a:srgbClr val="312D2A"/>
                </a:solidFill>
                <a:ea typeface="Questrial"/>
                <a:cs typeface="Questrial"/>
                <a:sym typeface="Questrial"/>
              </a:rPr>
              <a:t>Usage, billing and credit control</a:t>
            </a:r>
          </a:p>
          <a:p>
            <a:pPr lvl="0"/>
            <a:r>
              <a:rPr lang="en-US" sz="1200" u="sng">
                <a:hlinkClick r:id="rId52"/>
              </a:rPr>
              <a:t>Oracle cloud storage costs</a:t>
            </a:r>
            <a:endParaRPr lang="en-US" sz="1200"/>
          </a:p>
          <a:p>
            <a:pPr lvl="0"/>
            <a:r>
              <a:rPr lang="en-US" sz="1200" u="sng">
                <a:hlinkClick r:id="rId53"/>
              </a:rPr>
              <a:t>Resource billing for stopped instances</a:t>
            </a:r>
            <a:endParaRPr lang="en-US" sz="1200"/>
          </a:p>
          <a:p>
            <a:pPr lvl="0"/>
            <a:r>
              <a:rPr lang="en-US" sz="1200" u="sng">
                <a:hlinkClick r:id="rId54"/>
              </a:rPr>
              <a:t>Oracle cloud universal credit PaaS and IaaS service </a:t>
            </a:r>
            <a:r>
              <a:rPr lang="en-US" sz="1200" u="sng" smtClean="0">
                <a:hlinkClick r:id="rId54"/>
              </a:rPr>
              <a:t>descriptions</a:t>
            </a:r>
            <a:endParaRPr kumimoji="0" lang="en-US" sz="1400" i="0" u="none" strike="noStrike" kern="1200" cap="none" spc="0" normalizeH="0" noProof="0" smtClean="0">
              <a:ln>
                <a:noFill/>
              </a:ln>
              <a:solidFill>
                <a:srgbClr val="312D2A"/>
              </a:solidFill>
              <a:effectLst/>
              <a:uLnTx/>
              <a:uFillTx/>
              <a:latin typeface="Oracle Sans"/>
              <a:ea typeface="Questrial"/>
              <a:cs typeface="Questrial"/>
              <a:sym typeface="Questrial"/>
            </a:endParaRPr>
          </a:p>
        </p:txBody>
      </p:sp>
    </p:spTree>
    <p:extLst>
      <p:ext uri="{BB962C8B-B14F-4D97-AF65-F5344CB8AC3E}">
        <p14:creationId xmlns:p14="http://schemas.microsoft.com/office/powerpoint/2010/main" val="2978284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659322" y="4051908"/>
            <a:ext cx="4116903" cy="2111184"/>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Rectangle 16"/>
          <p:cNvSpPr/>
          <p:nvPr/>
        </p:nvSpPr>
        <p:spPr>
          <a:xfrm>
            <a:off x="1659322" y="1661746"/>
            <a:ext cx="4116903" cy="2148085"/>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 name="Rectangle 17"/>
          <p:cNvSpPr/>
          <p:nvPr/>
        </p:nvSpPr>
        <p:spPr>
          <a:xfrm>
            <a:off x="6100851" y="1661746"/>
            <a:ext cx="4116903" cy="2148085"/>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0" name="Rectangle 19"/>
          <p:cNvSpPr/>
          <p:nvPr/>
        </p:nvSpPr>
        <p:spPr>
          <a:xfrm>
            <a:off x="6100851" y="4043713"/>
            <a:ext cx="4116903" cy="2119379"/>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Footer Placeholder 1"/>
          <p:cNvSpPr>
            <a:spLocks noGrp="1"/>
          </p:cNvSpPr>
          <p:nvPr>
            <p:ph type="ftr" sz="quarter" idx="3"/>
          </p:nvPr>
        </p:nvSpPr>
        <p:spPr>
          <a:xfrm>
            <a:off x="3376973" y="6398710"/>
            <a:ext cx="5745379" cy="365125"/>
          </a:xfrm>
        </p:spPr>
        <p:txBody>
          <a:bodyPr/>
          <a:lstStyle/>
          <a:p>
            <a:r>
              <a:rPr lang="en-US" dirty="0"/>
              <a:t>Copyright © 2020 Oracle and/or its affiliates. Oracle Confidential - Restricted.</a:t>
            </a:r>
          </a:p>
        </p:txBody>
      </p:sp>
      <p:sp>
        <p:nvSpPr>
          <p:cNvPr id="3" name="Slide Number Placeholder 2"/>
          <p:cNvSpPr>
            <a:spLocks noGrp="1"/>
          </p:cNvSpPr>
          <p:nvPr>
            <p:ph type="sldNum" sz="quarter" idx="4"/>
          </p:nvPr>
        </p:nvSpPr>
        <p:spPr/>
        <p:txBody>
          <a:bodyPr/>
          <a:lstStyle/>
          <a:p>
            <a:fld id="{345D60D9-5372-5F40-9443-0F9AE5BDC3C8}" type="slidenum">
              <a:rPr lang="en-US" smtClean="0"/>
              <a:pPr/>
              <a:t>19</a:t>
            </a:fld>
            <a:endParaRPr lang="en-US" dirty="0"/>
          </a:p>
        </p:txBody>
      </p:sp>
      <p:sp>
        <p:nvSpPr>
          <p:cNvPr id="10" name="Text Placeholder 9"/>
          <p:cNvSpPr>
            <a:spLocks noGrp="1"/>
          </p:cNvSpPr>
          <p:nvPr>
            <p:ph type="body" sz="quarter" idx="22"/>
          </p:nvPr>
        </p:nvSpPr>
        <p:spPr>
          <a:xfrm>
            <a:off x="6378269" y="4150554"/>
            <a:ext cx="3441658" cy="1873245"/>
          </a:xfrm>
        </p:spPr>
        <p:txBody>
          <a:bodyPr/>
          <a:lstStyle/>
          <a:p>
            <a:pPr algn="ctr"/>
            <a:r>
              <a:rPr lang="en-US" b="1" u="sng" dirty="0"/>
              <a:t>Researcher for researchers</a:t>
            </a:r>
          </a:p>
          <a:p>
            <a:pPr algn="ctr"/>
            <a:endParaRPr lang="en-US" sz="800" dirty="0">
              <a:solidFill>
                <a:schemeClr val="accent1"/>
              </a:solidFill>
            </a:endParaRPr>
          </a:p>
          <a:p>
            <a:pPr algn="ctr"/>
            <a:r>
              <a:rPr lang="en-US" sz="1500" dirty="0">
                <a:solidFill>
                  <a:schemeClr val="accent1"/>
                </a:solidFill>
              </a:rPr>
              <a:t>Technology Innovations</a:t>
            </a:r>
          </a:p>
          <a:p>
            <a:pPr algn="ctr"/>
            <a:r>
              <a:rPr lang="en-US" sz="1500" dirty="0">
                <a:solidFill>
                  <a:schemeClr val="accent1"/>
                </a:solidFill>
              </a:rPr>
              <a:t>Researcher publications</a:t>
            </a:r>
          </a:p>
          <a:p>
            <a:pPr algn="ctr"/>
            <a:r>
              <a:rPr lang="en-US" sz="1500" dirty="0">
                <a:solidFill>
                  <a:schemeClr val="accent1"/>
                </a:solidFill>
              </a:rPr>
              <a:t>Benchmarks</a:t>
            </a:r>
          </a:p>
          <a:p>
            <a:pPr algn="ctr"/>
            <a:r>
              <a:rPr lang="en-US" sz="1500" dirty="0">
                <a:solidFill>
                  <a:schemeClr val="accent1"/>
                </a:solidFill>
              </a:rPr>
              <a:t>Lessons learned</a:t>
            </a:r>
          </a:p>
        </p:txBody>
      </p:sp>
      <p:sp>
        <p:nvSpPr>
          <p:cNvPr id="9" name="Text Placeholder 8"/>
          <p:cNvSpPr>
            <a:spLocks noGrp="1"/>
          </p:cNvSpPr>
          <p:nvPr>
            <p:ph type="body" sz="quarter" idx="21"/>
          </p:nvPr>
        </p:nvSpPr>
        <p:spPr>
          <a:xfrm>
            <a:off x="6378268" y="1849137"/>
            <a:ext cx="3441659" cy="1873245"/>
          </a:xfrm>
        </p:spPr>
        <p:txBody>
          <a:bodyPr/>
          <a:lstStyle/>
          <a:p>
            <a:pPr algn="ctr"/>
            <a:r>
              <a:rPr lang="en-US" sz="2000" b="1" u="sng" dirty="0"/>
              <a:t>Collaboration</a:t>
            </a:r>
          </a:p>
          <a:p>
            <a:pPr algn="ctr"/>
            <a:endParaRPr lang="en-US" sz="800" dirty="0">
              <a:solidFill>
                <a:schemeClr val="accent1"/>
              </a:solidFill>
            </a:endParaRPr>
          </a:p>
          <a:p>
            <a:pPr algn="ctr"/>
            <a:r>
              <a:rPr lang="en-US" sz="1500" dirty="0">
                <a:solidFill>
                  <a:schemeClr val="accent1"/>
                </a:solidFill>
              </a:rPr>
              <a:t>Q &amp; A Live discussions</a:t>
            </a:r>
          </a:p>
          <a:p>
            <a:pPr algn="ctr"/>
            <a:r>
              <a:rPr lang="en-US" sz="1500" dirty="0">
                <a:solidFill>
                  <a:schemeClr val="accent1"/>
                </a:solidFill>
              </a:rPr>
              <a:t>Tips and tricks library</a:t>
            </a:r>
          </a:p>
          <a:p>
            <a:pPr algn="ctr"/>
            <a:r>
              <a:rPr lang="en-US" sz="1500" dirty="0">
                <a:solidFill>
                  <a:schemeClr val="accent1"/>
                </a:solidFill>
              </a:rPr>
              <a:t>Community forum</a:t>
            </a:r>
          </a:p>
          <a:p>
            <a:pPr algn="ctr"/>
            <a:r>
              <a:rPr lang="en-US" sz="1500" dirty="0">
                <a:solidFill>
                  <a:schemeClr val="accent1"/>
                </a:solidFill>
              </a:rPr>
              <a:t>Meet Oracle experts</a:t>
            </a:r>
          </a:p>
          <a:p>
            <a:pPr algn="ctr"/>
            <a:endParaRPr lang="en-US" sz="2000" b="1" dirty="0">
              <a:solidFill>
                <a:schemeClr val="accent5">
                  <a:lumMod val="75000"/>
                </a:schemeClr>
              </a:solidFill>
            </a:endParaRPr>
          </a:p>
        </p:txBody>
      </p:sp>
      <p:sp>
        <p:nvSpPr>
          <p:cNvPr id="8" name="Text Placeholder 7"/>
          <p:cNvSpPr>
            <a:spLocks noGrp="1"/>
          </p:cNvSpPr>
          <p:nvPr>
            <p:ph type="body" sz="quarter" idx="20"/>
          </p:nvPr>
        </p:nvSpPr>
        <p:spPr>
          <a:xfrm>
            <a:off x="1930490" y="4185886"/>
            <a:ext cx="3574568" cy="1873245"/>
          </a:xfrm>
        </p:spPr>
        <p:txBody>
          <a:bodyPr/>
          <a:lstStyle/>
          <a:p>
            <a:pPr algn="ctr"/>
            <a:r>
              <a:rPr lang="en-US" b="1" u="sng" dirty="0"/>
              <a:t>Product announcements </a:t>
            </a:r>
          </a:p>
          <a:p>
            <a:pPr algn="ctr"/>
            <a:endParaRPr lang="en-US" sz="800" dirty="0">
              <a:solidFill>
                <a:schemeClr val="accent1"/>
              </a:solidFill>
            </a:endParaRPr>
          </a:p>
          <a:p>
            <a:pPr algn="ctr"/>
            <a:r>
              <a:rPr lang="en-US" sz="1500" dirty="0">
                <a:solidFill>
                  <a:schemeClr val="accent1"/>
                </a:solidFill>
              </a:rPr>
              <a:t>OFR technology updates</a:t>
            </a:r>
          </a:p>
          <a:p>
            <a:pPr algn="ctr"/>
            <a:r>
              <a:rPr lang="en-US" sz="1500" dirty="0">
                <a:solidFill>
                  <a:schemeClr val="accent1"/>
                </a:solidFill>
              </a:rPr>
              <a:t>OCI product updates</a:t>
            </a:r>
          </a:p>
          <a:p>
            <a:pPr algn="ctr"/>
            <a:r>
              <a:rPr lang="en-US" sz="1500" dirty="0">
                <a:solidFill>
                  <a:schemeClr val="accent1"/>
                </a:solidFill>
              </a:rPr>
              <a:t>Images and containers</a:t>
            </a:r>
          </a:p>
          <a:p>
            <a:pPr algn="ctr"/>
            <a:r>
              <a:rPr lang="en-US" sz="1500" dirty="0">
                <a:solidFill>
                  <a:schemeClr val="accent1"/>
                </a:solidFill>
              </a:rPr>
              <a:t>Public data</a:t>
            </a:r>
          </a:p>
        </p:txBody>
      </p:sp>
      <p:sp>
        <p:nvSpPr>
          <p:cNvPr id="7" name="Text Placeholder 6"/>
          <p:cNvSpPr>
            <a:spLocks noGrp="1"/>
          </p:cNvSpPr>
          <p:nvPr>
            <p:ph type="body" sz="quarter" idx="14"/>
          </p:nvPr>
        </p:nvSpPr>
        <p:spPr>
          <a:xfrm>
            <a:off x="1907367" y="1832516"/>
            <a:ext cx="3574568" cy="1873245"/>
          </a:xfrm>
        </p:spPr>
        <p:txBody>
          <a:bodyPr/>
          <a:lstStyle/>
          <a:p>
            <a:pPr algn="ctr"/>
            <a:r>
              <a:rPr lang="en-US" sz="2000" b="1" u="sng" dirty="0"/>
              <a:t>Technology training</a:t>
            </a:r>
          </a:p>
          <a:p>
            <a:pPr algn="ctr"/>
            <a:endParaRPr lang="en-US" sz="800" dirty="0">
              <a:solidFill>
                <a:schemeClr val="accent1"/>
              </a:solidFill>
            </a:endParaRPr>
          </a:p>
          <a:p>
            <a:pPr algn="ctr"/>
            <a:r>
              <a:rPr lang="en-US" sz="1500" dirty="0">
                <a:solidFill>
                  <a:schemeClr val="accent1"/>
                </a:solidFill>
              </a:rPr>
              <a:t>Reference architectures</a:t>
            </a:r>
          </a:p>
          <a:p>
            <a:pPr algn="ctr"/>
            <a:r>
              <a:rPr lang="en-US" sz="1500" dirty="0">
                <a:solidFill>
                  <a:schemeClr val="accent1"/>
                </a:solidFill>
              </a:rPr>
              <a:t>Best practices</a:t>
            </a:r>
          </a:p>
          <a:p>
            <a:pPr algn="ctr"/>
            <a:r>
              <a:rPr lang="en-US" sz="1500" dirty="0">
                <a:solidFill>
                  <a:schemeClr val="accent1"/>
                </a:solidFill>
              </a:rPr>
              <a:t>Tools and automation</a:t>
            </a:r>
          </a:p>
          <a:p>
            <a:pPr algn="ctr"/>
            <a:r>
              <a:rPr lang="en-US" sz="1500" dirty="0">
                <a:solidFill>
                  <a:schemeClr val="accent1"/>
                </a:solidFill>
              </a:rPr>
              <a:t>Cost control</a:t>
            </a:r>
          </a:p>
        </p:txBody>
      </p:sp>
      <p:sp>
        <p:nvSpPr>
          <p:cNvPr id="6" name="Title 5"/>
          <p:cNvSpPr>
            <a:spLocks noGrp="1"/>
          </p:cNvSpPr>
          <p:nvPr>
            <p:ph type="title"/>
          </p:nvPr>
        </p:nvSpPr>
        <p:spPr>
          <a:xfrm>
            <a:off x="765327" y="692638"/>
            <a:ext cx="10671048" cy="511908"/>
          </a:xfrm>
        </p:spPr>
        <p:txBody>
          <a:bodyPr/>
          <a:lstStyle/>
          <a:p>
            <a:r>
              <a:rPr lang="en-US" dirty="0"/>
              <a:t>Oracle for Research Tech Talk Series Will Cover:</a:t>
            </a: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982" y="6252243"/>
            <a:ext cx="1409945" cy="627248"/>
          </a:xfrm>
          <a:prstGeom prst="rect">
            <a:avLst/>
          </a:prstGeom>
        </p:spPr>
      </p:pic>
    </p:spTree>
    <p:extLst>
      <p:ext uri="{BB962C8B-B14F-4D97-AF65-F5344CB8AC3E}">
        <p14:creationId xmlns:p14="http://schemas.microsoft.com/office/powerpoint/2010/main" val="9180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68F2AAA1-EC00-B744-AF90-E0F6C0834E34}"/>
              </a:ext>
            </a:extLst>
          </p:cNvPr>
          <p:cNvSpPr>
            <a:spLocks noGrp="1"/>
          </p:cNvSpPr>
          <p:nvPr>
            <p:ph type="ftr" sz="quarter" idx="3"/>
          </p:nvPr>
        </p:nvSpPr>
        <p:spPr>
          <a:xfrm>
            <a:off x="2697915" y="6423978"/>
            <a:ext cx="6457235" cy="365125"/>
          </a:xfrm>
        </p:spPr>
        <p:txBody>
          <a:bodyPr/>
          <a:lstStyle/>
          <a:p>
            <a:r>
              <a:rPr lang="en-US" dirty="0"/>
              <a:t>Copyright © 2020, Oracle and/or its affiliates  |  Confidential: Internal/Restricted/Highly Restricted</a:t>
            </a:r>
          </a:p>
        </p:txBody>
      </p:sp>
      <p:sp>
        <p:nvSpPr>
          <p:cNvPr id="9" name="Rectangle 8">
            <a:extLst>
              <a:ext uri="{FF2B5EF4-FFF2-40B4-BE49-F238E27FC236}">
                <a16:creationId xmlns:a16="http://schemas.microsoft.com/office/drawing/2014/main" xmlns="" id="{1FDE377C-106C-EA40-AB83-40111CA8F85E}"/>
              </a:ext>
            </a:extLst>
          </p:cNvPr>
          <p:cNvSpPr/>
          <p:nvPr/>
        </p:nvSpPr>
        <p:spPr>
          <a:xfrm>
            <a:off x="2196790" y="1492257"/>
            <a:ext cx="7883911" cy="642035"/>
          </a:xfrm>
          <a:prstGeom prst="rect">
            <a:avLst/>
          </a:prstGeom>
        </p:spPr>
        <p:txBody>
          <a:bodyPr wrap="square">
            <a:spAutoFit/>
          </a:bodyPr>
          <a:lstStyle/>
          <a:p>
            <a:pPr>
              <a:lnSpc>
                <a:spcPts val="4600"/>
              </a:lnSpc>
              <a:spcAft>
                <a:spcPts val="1200"/>
              </a:spcAft>
            </a:pPr>
            <a:r>
              <a:rPr lang="en-US" sz="2600" dirty="0">
                <a:solidFill>
                  <a:prstClr val="white"/>
                </a:solidFill>
                <a:latin typeface="Oracle Sans Light" panose="020B0403020204020204" pitchFamily="34" charset="0"/>
                <a:cs typeface="Oracle Sans Light" panose="020B0403020204020204" pitchFamily="34" charset="0"/>
              </a:rPr>
              <a:t>TECH TALK HOUSEKEEPING</a:t>
            </a:r>
          </a:p>
        </p:txBody>
      </p:sp>
      <p:sp>
        <p:nvSpPr>
          <p:cNvPr id="13" name="Title 1">
            <a:extLst>
              <a:ext uri="{FF2B5EF4-FFF2-40B4-BE49-F238E27FC236}">
                <a16:creationId xmlns:a16="http://schemas.microsoft.com/office/drawing/2014/main" xmlns="" id="{81E40DFC-078D-F846-84E6-8F9F9B51A9DF}"/>
              </a:ext>
            </a:extLst>
          </p:cNvPr>
          <p:cNvSpPr txBox="1">
            <a:spLocks/>
          </p:cNvSpPr>
          <p:nvPr/>
        </p:nvSpPr>
        <p:spPr>
          <a:xfrm>
            <a:off x="2111298" y="1640111"/>
            <a:ext cx="9519423" cy="2237694"/>
          </a:xfrm>
          <a:prstGeom prst="rect">
            <a:avLst/>
          </a:prstGeom>
          <a:noFill/>
        </p:spPr>
        <p:txBody>
          <a:bodyPr vert="horz" lIns="0" tIns="45720" rIns="0" bIns="45720" rtlCol="0" anchor="t">
            <a:noAutofit/>
          </a:bodyPr>
          <a:lstStyle>
            <a:lvl1pPr algn="l" defTabSz="914400" rtl="0" eaLnBrk="1" latinLnBrk="0" hangingPunct="1">
              <a:lnSpc>
                <a:spcPct val="90000"/>
              </a:lnSpc>
              <a:spcBef>
                <a:spcPct val="0"/>
              </a:spcBef>
              <a:buNone/>
              <a:defRPr lang="en-US" sz="1600" kern="1200">
                <a:solidFill>
                  <a:schemeClr val="bg1"/>
                </a:solidFill>
                <a:latin typeface="Oracle Sans Extra Bold" panose="020B0803020204020204" pitchFamily="34" charset="0"/>
                <a:ea typeface="+mn-ea"/>
                <a:cs typeface="Oracle Sans Extra Bold" panose="020B0803020204020204" pitchFamily="34" charset="0"/>
              </a:defRPr>
            </a:lvl1pPr>
          </a:lstStyle>
          <a:p>
            <a:pPr algn="ctr">
              <a:lnSpc>
                <a:spcPct val="100000"/>
              </a:lnSpc>
            </a:pPr>
            <a:endParaRPr lang="en-US" sz="2400" u="sng" dirty="0">
              <a:solidFill>
                <a:prstClr val="white"/>
              </a:solidFill>
              <a:latin typeface="+mn-lt"/>
              <a:ea typeface="+mj-ea"/>
              <a:cs typeface="Oracle Sans" panose="020B0503020204020204" pitchFamily="34" charset="0"/>
            </a:endParaRPr>
          </a:p>
          <a:p>
            <a:pPr algn="ctr">
              <a:lnSpc>
                <a:spcPct val="100000"/>
              </a:lnSpc>
            </a:pPr>
            <a:endParaRPr lang="en-US" sz="2000" dirty="0">
              <a:solidFill>
                <a:prstClr val="white"/>
              </a:solidFill>
              <a:latin typeface="+mn-lt"/>
              <a:ea typeface="+mj-ea"/>
              <a:cs typeface="Oracle Sans" panose="020B0503020204020204" pitchFamily="34" charset="0"/>
            </a:endParaRPr>
          </a:p>
          <a:p>
            <a:pPr marL="285750" indent="-285750">
              <a:lnSpc>
                <a:spcPct val="100000"/>
              </a:lnSpc>
              <a:spcAft>
                <a:spcPts val="1800"/>
              </a:spcAft>
              <a:buFont typeface="Arial" panose="020B0604020202020204" pitchFamily="34" charset="0"/>
              <a:buChar char="•"/>
            </a:pPr>
            <a:r>
              <a:rPr lang="en-US" dirty="0">
                <a:solidFill>
                  <a:prstClr val="white"/>
                </a:solidFill>
                <a:latin typeface="+mn-lt"/>
                <a:ea typeface="+mj-ea"/>
                <a:cs typeface="Oracle Sans" panose="020B0503020204020204" pitchFamily="34" charset="0"/>
              </a:rPr>
              <a:t>Today’s webinar is being recorded. We will share the link to the recording with you via email after the event. The recording will also be made available to the Oracle for Research community. </a:t>
            </a:r>
          </a:p>
          <a:p>
            <a:pPr marL="285750" indent="-285750">
              <a:lnSpc>
                <a:spcPct val="100000"/>
              </a:lnSpc>
              <a:spcAft>
                <a:spcPts val="1800"/>
              </a:spcAft>
              <a:buFont typeface="Arial" panose="020B0604020202020204" pitchFamily="34" charset="0"/>
              <a:buChar char="•"/>
            </a:pPr>
            <a:r>
              <a:rPr lang="en-US" dirty="0">
                <a:solidFill>
                  <a:prstClr val="white"/>
                </a:solidFill>
                <a:latin typeface="+mn-lt"/>
                <a:ea typeface="+mj-ea"/>
                <a:cs typeface="Oracle Sans" panose="020B0503020204020204" pitchFamily="34" charset="0"/>
              </a:rPr>
              <a:t>We invite your comments and questions, both about the tech topic being discussed and about the series more generally. Questions may be submitted using the Q&amp;A box on your screen or you may ask questions directly using your microphone. When not asking a question, please mute your microphone.</a:t>
            </a:r>
          </a:p>
          <a:p>
            <a:pPr marL="285750" indent="-285750">
              <a:lnSpc>
                <a:spcPct val="100000"/>
              </a:lnSpc>
              <a:spcAft>
                <a:spcPts val="1800"/>
              </a:spcAft>
              <a:buFont typeface="Arial" panose="020B0604020202020204" pitchFamily="34" charset="0"/>
              <a:buChar char="•"/>
            </a:pPr>
            <a:r>
              <a:rPr lang="en-US" dirty="0">
                <a:solidFill>
                  <a:prstClr val="white"/>
                </a:solidFill>
                <a:latin typeface="+mn-lt"/>
                <a:ea typeface="+mj-ea"/>
                <a:cs typeface="Oracle Sans" panose="020B0503020204020204" pitchFamily="34" charset="0"/>
              </a:rPr>
              <a:t>Questions may be asked during the presentation and we will also have a Q &amp; A time at the end of the presentation when you can ask questions directly and engage in discussion.</a:t>
            </a:r>
          </a:p>
          <a:p>
            <a:pPr marL="285750" indent="-285750">
              <a:lnSpc>
                <a:spcPct val="100000"/>
              </a:lnSpc>
              <a:spcAft>
                <a:spcPts val="1200"/>
              </a:spcAft>
              <a:buFont typeface="Arial" panose="020B0604020202020204" pitchFamily="34" charset="0"/>
              <a:buChar char="•"/>
            </a:pPr>
            <a:r>
              <a:rPr lang="en-US" dirty="0">
                <a:solidFill>
                  <a:prstClr val="white"/>
                </a:solidFill>
                <a:latin typeface="+mn-lt"/>
                <a:ea typeface="+mj-ea"/>
                <a:cs typeface="Oracle Sans" panose="020B0503020204020204" pitchFamily="34" charset="0"/>
              </a:rPr>
              <a:t>At Oracle for Research, we believe that research and innovation happen best when a diverse and thoughtful community is free to engage in respectful, compassionate, and open dialog.  To that end, when asking a question or providing feedback, we ask that all participants be respectful, collaborative, and constructive.  </a:t>
            </a:r>
          </a:p>
          <a:p>
            <a:pPr marL="342900" indent="-342900">
              <a:lnSpc>
                <a:spcPct val="100000"/>
              </a:lnSpc>
              <a:spcAft>
                <a:spcPts val="1200"/>
              </a:spcAft>
              <a:buFont typeface="Arial" panose="020B0604020202020204" pitchFamily="34" charset="0"/>
              <a:buChar char="•"/>
            </a:pPr>
            <a:endParaRPr lang="en-US" sz="1800" dirty="0">
              <a:solidFill>
                <a:prstClr val="white"/>
              </a:solidFill>
              <a:latin typeface="+mn-lt"/>
              <a:ea typeface="+mj-ea"/>
              <a:cs typeface="Oracle Sans" panose="020B0503020204020204" pitchFamily="34" charset="0"/>
            </a:endParaRPr>
          </a:p>
        </p:txBody>
      </p:sp>
      <p:pic>
        <p:nvPicPr>
          <p:cNvPr id="5" name="Picture 4">
            <a:extLst>
              <a:ext uri="{FF2B5EF4-FFF2-40B4-BE49-F238E27FC236}">
                <a16:creationId xmlns:a16="http://schemas.microsoft.com/office/drawing/2014/main" xmlns="" id="{79324B54-407F-C746-BCD7-C81CF94FA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30" y="495300"/>
            <a:ext cx="1714225" cy="519462"/>
          </a:xfrm>
          <a:prstGeom prst="rect">
            <a:avLst/>
          </a:prstGeom>
        </p:spPr>
      </p:pic>
      <p:sp>
        <p:nvSpPr>
          <p:cNvPr id="6" name="Rectangle 5">
            <a:extLst>
              <a:ext uri="{FF2B5EF4-FFF2-40B4-BE49-F238E27FC236}">
                <a16:creationId xmlns:a16="http://schemas.microsoft.com/office/drawing/2014/main" xmlns="" id="{1F06EA7C-DDE1-864E-9165-B4694601C946}"/>
              </a:ext>
            </a:extLst>
          </p:cNvPr>
          <p:cNvSpPr/>
          <p:nvPr/>
        </p:nvSpPr>
        <p:spPr>
          <a:xfrm>
            <a:off x="9266663" y="297830"/>
            <a:ext cx="2732049" cy="1185281"/>
          </a:xfrm>
          <a:prstGeom prst="rect">
            <a:avLst/>
          </a:prstGeom>
          <a:solidFill>
            <a:srgbClr val="2C5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16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20</a:t>
            </a:fld>
            <a:endParaRPr lang="en-US" dirty="0"/>
          </a:p>
        </p:txBody>
      </p:sp>
      <p:sp>
        <p:nvSpPr>
          <p:cNvPr id="4" name="Google Shape;70;p15">
            <a:extLst>
              <a:ext uri="{FF2B5EF4-FFF2-40B4-BE49-F238E27FC236}">
                <a16:creationId xmlns="" xmlns:a16="http://schemas.microsoft.com/office/drawing/2014/main" id="{FEEAA5F5-2114-6D45-8AC4-FFD8C81B74F5}"/>
              </a:ext>
            </a:extLst>
          </p:cNvPr>
          <p:cNvSpPr/>
          <p:nvPr/>
        </p:nvSpPr>
        <p:spPr>
          <a:xfrm>
            <a:off x="288702" y="907857"/>
            <a:ext cx="2431349"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Common Researcher </a:t>
            </a:r>
          </a:p>
          <a:p>
            <a:r>
              <a:rPr lang="en-US" b="1" dirty="0" smtClean="0">
                <a:solidFill>
                  <a:schemeClr val="bg1"/>
                </a:solidFill>
                <a:latin typeface="Calibri Light" panose="020F0302020204030204" pitchFamily="34" charset="0"/>
                <a:cs typeface="Calibri Light" panose="020F0302020204030204" pitchFamily="34" charset="0"/>
                <a:sym typeface="Questrial"/>
              </a:rPr>
              <a:t>Issues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5" name="Google Shape;72;p15">
            <a:extLst>
              <a:ext uri="{FF2B5EF4-FFF2-40B4-BE49-F238E27FC236}">
                <a16:creationId xmlns="" xmlns:a16="http://schemas.microsoft.com/office/drawing/2014/main" id="{DAB79A68-E13E-7146-ADF2-BC00625FED21}"/>
              </a:ext>
            </a:extLst>
          </p:cNvPr>
          <p:cNvSpPr/>
          <p:nvPr/>
        </p:nvSpPr>
        <p:spPr>
          <a:xfrm>
            <a:off x="2720050" y="907578"/>
            <a:ext cx="4491947"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1. </a:t>
            </a:r>
            <a:r>
              <a:rPr lang="en-US" sz="1400" noProof="0" dirty="0" smtClean="0">
                <a:solidFill>
                  <a:srgbClr val="312D2A"/>
                </a:solidFill>
                <a:latin typeface="Oracle Sans"/>
                <a:ea typeface="Questrial"/>
                <a:cs typeface="Questrial"/>
                <a:sym typeface="Questrial"/>
              </a:rPr>
              <a:t>Where to start? </a:t>
            </a:r>
            <a:endParaRPr lang="en-US" sz="1400" dirty="0" smtClean="0">
              <a:solidFill>
                <a:srgbClr val="312D2A"/>
              </a:solidFill>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a:t>
            </a:r>
            <a:r>
              <a:rPr lang="en-US" sz="1400" dirty="0" smtClean="0">
                <a:solidFill>
                  <a:srgbClr val="312D2A"/>
                </a:solidFill>
                <a:latin typeface="Oracle Sans"/>
                <a:ea typeface="Questrial"/>
                <a:cs typeface="Questrial"/>
                <a:sym typeface="Questrial"/>
              </a:rPr>
              <a:t>What shapes, images and storages do I need?</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3. How to manage my credit allocation effectively?</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9" name="Google Shape;70;p15">
            <a:extLst>
              <a:ext uri="{FF2B5EF4-FFF2-40B4-BE49-F238E27FC236}">
                <a16:creationId xmlns="" xmlns:a16="http://schemas.microsoft.com/office/drawing/2014/main" id="{6E553804-E03E-2E4C-8825-93899756C43A}"/>
              </a:ext>
            </a:extLst>
          </p:cNvPr>
          <p:cNvSpPr/>
          <p:nvPr/>
        </p:nvSpPr>
        <p:spPr>
          <a:xfrm>
            <a:off x="288703" y="1789904"/>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OCI Architectures </a:t>
            </a:r>
          </a:p>
          <a:p>
            <a:r>
              <a:rPr lang="en-US" b="1" dirty="0" smtClean="0">
                <a:solidFill>
                  <a:schemeClr val="bg1"/>
                </a:solidFill>
                <a:latin typeface="Calibri Light" panose="020F0302020204030204" pitchFamily="34" charset="0"/>
                <a:cs typeface="Calibri Light" panose="020F0302020204030204" pitchFamily="34" charset="0"/>
                <a:sym typeface="Questrial"/>
              </a:rPr>
              <a:t>for Researchers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0" name="Google Shape;72;p15">
            <a:extLst>
              <a:ext uri="{FF2B5EF4-FFF2-40B4-BE49-F238E27FC236}">
                <a16:creationId xmlns="" xmlns:a16="http://schemas.microsoft.com/office/drawing/2014/main" id="{F3FC4F15-A9FA-0146-B83D-7497F110DAE5}"/>
              </a:ext>
            </a:extLst>
          </p:cNvPr>
          <p:cNvSpPr/>
          <p:nvPr/>
        </p:nvSpPr>
        <p:spPr>
          <a:xfrm>
            <a:off x="2720051" y="1789737"/>
            <a:ext cx="9039234"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1.</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Standard researcher architecture – Bastion Free Tier VM + Private subnet for compute </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Shape and storage selection guidelines</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a:t>
            </a:r>
          </a:p>
          <a:p>
            <a:pPr marR="0" lvl="0" algn="l" defTabSz="914400" rtl="0" eaLnBrk="1" fontAlgn="auto" latinLnBrk="0" hangingPunct="1">
              <a:lnSpc>
                <a:spcPct val="105000"/>
              </a:lnSpc>
              <a:spcBef>
                <a:spcPts val="0"/>
              </a:spcBef>
              <a:spcAft>
                <a:spcPts val="0"/>
              </a:spcAft>
              <a:buClrTx/>
              <a:buSzPts val="900"/>
              <a:tabLst/>
              <a:defRPr/>
            </a:pPr>
            <a:r>
              <a:rPr lang="en-US" sz="1400" baseline="0" dirty="0" smtClean="0">
                <a:solidFill>
                  <a:srgbClr val="312D2A"/>
                </a:solidFill>
                <a:latin typeface="Oracle Sans"/>
                <a:ea typeface="Questrial"/>
                <a:cs typeface="Questrial"/>
                <a:sym typeface="Questrial"/>
              </a:rPr>
              <a:t>3.</a:t>
            </a:r>
            <a:r>
              <a:rPr lang="en-US" sz="1400" dirty="0" smtClean="0">
                <a:solidFill>
                  <a:srgbClr val="312D2A"/>
                </a:solidFill>
                <a:latin typeface="Oracle Sans"/>
                <a:ea typeface="Questrial"/>
                <a:cs typeface="Questrial"/>
                <a:sym typeface="Questrial"/>
              </a:rPr>
              <a:t> Scaling and cloud b</a:t>
            </a:r>
            <a:r>
              <a:rPr kumimoji="0" lang="en-US" sz="1400" i="0" u="none" strike="noStrike" kern="1200" cap="none" spc="0" normalizeH="0" baseline="0" noProof="0" dirty="0" err="1" smtClean="0">
                <a:ln>
                  <a:noFill/>
                </a:ln>
                <a:solidFill>
                  <a:srgbClr val="312D2A"/>
                </a:solidFill>
                <a:effectLst/>
                <a:uLnTx/>
                <a:uFillTx/>
                <a:latin typeface="Oracle Sans"/>
                <a:ea typeface="Questrial"/>
                <a:cs typeface="Questrial"/>
                <a:sym typeface="Questrial"/>
              </a:rPr>
              <a:t>ursting</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architectures</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11" name="Google Shape;70;p15">
            <a:extLst>
              <a:ext uri="{FF2B5EF4-FFF2-40B4-BE49-F238E27FC236}">
                <a16:creationId xmlns="" xmlns:a16="http://schemas.microsoft.com/office/drawing/2014/main" id="{3EE84173-DDF5-6944-8B2B-612361C3E79F}"/>
              </a:ext>
            </a:extLst>
          </p:cNvPr>
          <p:cNvSpPr/>
          <p:nvPr/>
        </p:nvSpPr>
        <p:spPr>
          <a:xfrm>
            <a:off x="288703" y="2679333"/>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Automation and </a:t>
            </a:r>
          </a:p>
          <a:p>
            <a:r>
              <a:rPr lang="en-US" b="1" dirty="0" smtClean="0">
                <a:solidFill>
                  <a:schemeClr val="bg1"/>
                </a:solidFill>
                <a:latin typeface="Calibri Light" panose="020F0302020204030204" pitchFamily="34" charset="0"/>
                <a:cs typeface="Calibri Light" panose="020F0302020204030204" pitchFamily="34" charset="0"/>
                <a:sym typeface="Questrial"/>
              </a:rPr>
              <a:t>usage control</a:t>
            </a:r>
            <a:endParaRPr lang="en-US" b="1" dirty="0" smtClean="0">
              <a:solidFill>
                <a:schemeClr val="bg1"/>
              </a:solidFill>
              <a:latin typeface="Calibri Light" panose="020F0302020204030204" pitchFamily="34" charset="0"/>
              <a:cs typeface="Calibri Light" panose="020F0302020204030204" pitchFamily="34" charset="0"/>
              <a:sym typeface="Questrial"/>
            </a:endParaRPr>
          </a:p>
        </p:txBody>
      </p:sp>
      <p:sp>
        <p:nvSpPr>
          <p:cNvPr id="12" name="Google Shape;72;p15">
            <a:extLst>
              <a:ext uri="{FF2B5EF4-FFF2-40B4-BE49-F238E27FC236}">
                <a16:creationId xmlns="" xmlns:a16="http://schemas.microsoft.com/office/drawing/2014/main" id="{F486D52D-16D3-4446-9EF4-B7510805AB89}"/>
              </a:ext>
            </a:extLst>
          </p:cNvPr>
          <p:cNvSpPr/>
          <p:nvPr/>
        </p:nvSpPr>
        <p:spPr>
          <a:xfrm>
            <a:off x="2720051" y="2679222"/>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smtClean="0">
                <a:solidFill>
                  <a:srgbClr val="312D2A"/>
                </a:solidFill>
                <a:ea typeface="Questrial"/>
                <a:cs typeface="Questrial"/>
                <a:sym typeface="Questrial"/>
              </a:rPr>
              <a:t>Instance scaling (demo)</a:t>
            </a:r>
          </a:p>
          <a:p>
            <a:pPr>
              <a:lnSpc>
                <a:spcPct val="105000"/>
              </a:lnSpc>
              <a:buSzPts val="900"/>
              <a:defRPr/>
            </a:pPr>
            <a:r>
              <a:rPr lang="en-US" sz="1400" dirty="0">
                <a:solidFill>
                  <a:srgbClr val="312D2A"/>
                </a:solidFill>
                <a:ea typeface="Questrial"/>
                <a:cs typeface="Questrial"/>
                <a:sym typeface="Questrial"/>
              </a:rPr>
              <a:t>Resource stacks and Terraform (demo)</a:t>
            </a:r>
          </a:p>
          <a:p>
            <a:pPr>
              <a:lnSpc>
                <a:spcPct val="105000"/>
              </a:lnSpc>
              <a:buSzPts val="900"/>
              <a:defRPr/>
            </a:pPr>
            <a:r>
              <a:rPr lang="en-US" sz="1400" dirty="0" smtClean="0">
                <a:solidFill>
                  <a:srgbClr val="312D2A"/>
                </a:solidFill>
                <a:ea typeface="Questrial"/>
                <a:cs typeface="Questrial"/>
                <a:sym typeface="Questrial"/>
              </a:rPr>
              <a:t>Tooling </a:t>
            </a:r>
            <a:r>
              <a:rPr lang="en-US" sz="1400" dirty="0">
                <a:solidFill>
                  <a:srgbClr val="312D2A"/>
                </a:solidFill>
                <a:ea typeface="Questrial"/>
                <a:cs typeface="Questrial"/>
                <a:sym typeface="Questrial"/>
              </a:rPr>
              <a:t>with OCI </a:t>
            </a:r>
            <a:r>
              <a:rPr lang="en-US" sz="1400" dirty="0" smtClean="0">
                <a:solidFill>
                  <a:srgbClr val="312D2A"/>
                </a:solidFill>
                <a:ea typeface="Questrial"/>
                <a:cs typeface="Questrial"/>
                <a:sym typeface="Questrial"/>
              </a:rPr>
              <a:t>CLI</a:t>
            </a:r>
            <a:endParaRPr lang="en-US" sz="1400" dirty="0">
              <a:solidFill>
                <a:srgbClr val="312D2A"/>
              </a:solidFill>
              <a:ea typeface="Questrial"/>
              <a:cs typeface="Questrial"/>
              <a:sym typeface="Questrial"/>
            </a:endParaRPr>
          </a:p>
        </p:txBody>
      </p:sp>
      <p:sp>
        <p:nvSpPr>
          <p:cNvPr id="13" name="Google Shape;70;p15">
            <a:extLst>
              <a:ext uri="{FF2B5EF4-FFF2-40B4-BE49-F238E27FC236}">
                <a16:creationId xmlns="" xmlns:a16="http://schemas.microsoft.com/office/drawing/2014/main" id="{2B4AF13A-0EE5-B047-8620-09F337BEA773}"/>
              </a:ext>
            </a:extLst>
          </p:cNvPr>
          <p:cNvSpPr/>
          <p:nvPr/>
        </p:nvSpPr>
        <p:spPr>
          <a:xfrm>
            <a:off x="288703" y="3559970"/>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Credit contro</a:t>
            </a:r>
            <a:r>
              <a:rPr lang="en-US" b="1" dirty="0" smtClean="0">
                <a:solidFill>
                  <a:schemeClr val="bg1"/>
                </a:solidFill>
                <a:latin typeface="Calibri Light" panose="020F0302020204030204" pitchFamily="34" charset="0"/>
                <a:cs typeface="Calibri Light" panose="020F0302020204030204" pitchFamily="34" charset="0"/>
                <a:sym typeface="Questrial"/>
              </a:rPr>
              <a:t>l </a:t>
            </a:r>
          </a:p>
          <a:p>
            <a:r>
              <a:rPr lang="en-US" b="1" dirty="0" smtClean="0">
                <a:solidFill>
                  <a:schemeClr val="bg1"/>
                </a:solidFill>
                <a:latin typeface="Calibri Light" panose="020F0302020204030204" pitchFamily="34" charset="0"/>
                <a:cs typeface="Calibri Light" panose="020F0302020204030204" pitchFamily="34" charset="0"/>
                <a:sym typeface="Questrial"/>
              </a:rPr>
              <a:t>mechanisms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4" name="Google Shape;72;p15">
            <a:extLst>
              <a:ext uri="{FF2B5EF4-FFF2-40B4-BE49-F238E27FC236}">
                <a16:creationId xmlns="" xmlns:a16="http://schemas.microsoft.com/office/drawing/2014/main" id="{7F2BE374-0EF0-6544-9390-8BDFA07ACD31}"/>
              </a:ext>
            </a:extLst>
          </p:cNvPr>
          <p:cNvSpPr/>
          <p:nvPr/>
        </p:nvSpPr>
        <p:spPr>
          <a:xfrm>
            <a:off x="2720051" y="3559915"/>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smtClean="0">
                <a:solidFill>
                  <a:srgbClr val="312D2A"/>
                </a:solidFill>
                <a:ea typeface="Questrial"/>
                <a:cs typeface="Questrial"/>
                <a:sym typeface="Questrial"/>
              </a:rPr>
              <a:t>Cost analysis and cost reports</a:t>
            </a:r>
          </a:p>
          <a:p>
            <a:pPr lvl="0">
              <a:lnSpc>
                <a:spcPct val="105000"/>
              </a:lnSpc>
              <a:buSzPts val="900"/>
              <a:defRPr/>
            </a:pPr>
            <a:r>
              <a:rPr lang="en-US" sz="1400" dirty="0" smtClean="0">
                <a:solidFill>
                  <a:srgbClr val="312D2A"/>
                </a:solidFill>
                <a:ea typeface="Questrial"/>
                <a:cs typeface="Questrial"/>
                <a:sym typeface="Questrial"/>
              </a:rPr>
              <a:t>Setting budgets and alerts</a:t>
            </a:r>
            <a:endParaRPr lang="en-US" sz="1400" dirty="0">
              <a:solidFill>
                <a:srgbClr val="312D2A"/>
              </a:solidFill>
              <a:ea typeface="Questrial"/>
              <a:cs typeface="Questrial"/>
              <a:sym typeface="Questrial"/>
            </a:endParaRPr>
          </a:p>
        </p:txBody>
      </p:sp>
      <p:sp>
        <p:nvSpPr>
          <p:cNvPr id="15" name="Google Shape;70;p15">
            <a:extLst>
              <a:ext uri="{FF2B5EF4-FFF2-40B4-BE49-F238E27FC236}">
                <a16:creationId xmlns="" xmlns:a16="http://schemas.microsoft.com/office/drawing/2014/main" id="{5259DE74-08F6-7148-A332-3725E50C98E3}"/>
              </a:ext>
            </a:extLst>
          </p:cNvPr>
          <p:cNvSpPr/>
          <p:nvPr/>
        </p:nvSpPr>
        <p:spPr>
          <a:xfrm>
            <a:off x="288703" y="5319836"/>
            <a:ext cx="2431348" cy="787897"/>
          </a:xfrm>
          <a:prstGeom prst="rect">
            <a:avLst/>
          </a:prstGeom>
          <a:solidFill>
            <a:srgbClr val="94AFAF">
              <a:hueOff val="-2094658"/>
              <a:satOff val="24567"/>
              <a:lumOff val="-35685"/>
              <a:alphaOff val="0"/>
            </a:srgbClr>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Q &amp; A</a:t>
            </a:r>
            <a:endParaRPr b="1" dirty="0">
              <a:solidFill>
                <a:schemeClr val="bg1"/>
              </a:solidFill>
              <a:latin typeface="Calibri Light" panose="020F0302020204030204" pitchFamily="34" charset="0"/>
              <a:cs typeface="Calibri Light" panose="020F0302020204030204" pitchFamily="34" charset="0"/>
              <a:sym typeface="Questrial"/>
            </a:endParaRPr>
          </a:p>
        </p:txBody>
      </p:sp>
      <p:sp>
        <p:nvSpPr>
          <p:cNvPr id="16" name="Google Shape;72;p15">
            <a:extLst>
              <a:ext uri="{FF2B5EF4-FFF2-40B4-BE49-F238E27FC236}">
                <a16:creationId xmlns="" xmlns:a16="http://schemas.microsoft.com/office/drawing/2014/main" id="{F780DD02-BE0F-1E44-AD81-98E3C1A4CA75}"/>
              </a:ext>
            </a:extLst>
          </p:cNvPr>
          <p:cNvSpPr/>
          <p:nvPr/>
        </p:nvSpPr>
        <p:spPr>
          <a:xfrm>
            <a:off x="2720051" y="5319836"/>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smtClean="0">
                <a:solidFill>
                  <a:srgbClr val="312D2A"/>
                </a:solidFill>
                <a:ea typeface="Questrial"/>
                <a:cs typeface="Questrial"/>
                <a:sym typeface="Questrial"/>
              </a:rPr>
              <a:t>Q &amp; A</a:t>
            </a:r>
          </a:p>
          <a:p>
            <a:pPr>
              <a:lnSpc>
                <a:spcPct val="105000"/>
              </a:lnSpc>
              <a:buSzPts val="900"/>
              <a:defRPr/>
            </a:pPr>
            <a:r>
              <a:rPr lang="en-US" sz="1400" dirty="0" smtClean="0">
                <a:solidFill>
                  <a:srgbClr val="312D2A"/>
                </a:solidFill>
                <a:ea typeface="Questrial"/>
                <a:cs typeface="Questrial"/>
                <a:sym typeface="Questrial"/>
              </a:rPr>
              <a:t>What works best and researcher wish list?</a:t>
            </a:r>
            <a:endParaRPr lang="en-US" sz="1400" dirty="0">
              <a:solidFill>
                <a:srgbClr val="312D2A"/>
              </a:solidFill>
              <a:ea typeface="Questrial"/>
              <a:cs typeface="Questrial"/>
              <a:sym typeface="Questrial"/>
            </a:endParaRPr>
          </a:p>
        </p:txBody>
      </p:sp>
      <p:sp>
        <p:nvSpPr>
          <p:cNvPr id="17" name="TextBox 16">
            <a:extLst>
              <a:ext uri="{FF2B5EF4-FFF2-40B4-BE49-F238E27FC236}">
                <a16:creationId xmlns="" xmlns:a16="http://schemas.microsoft.com/office/drawing/2014/main" id="{00FABF5B-8DCC-4D38-8123-A80D08EB965B}"/>
              </a:ext>
            </a:extLst>
          </p:cNvPr>
          <p:cNvSpPr txBox="1"/>
          <p:nvPr/>
        </p:nvSpPr>
        <p:spPr>
          <a:xfrm>
            <a:off x="288703" y="358558"/>
            <a:ext cx="6923294"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OCI Automation for </a:t>
            </a:r>
            <a:r>
              <a:rPr lang="en-US" sz="3200" kern="0" noProof="0" dirty="0" err="1" smtClean="0">
                <a:solidFill>
                  <a:srgbClr val="000000"/>
                </a:solidFill>
                <a:latin typeface="Calibri Light" panose="020F0302020204030204" pitchFamily="34" charset="0"/>
                <a:cs typeface="Calibri Light" panose="020F0302020204030204" pitchFamily="34" charset="0"/>
                <a:sym typeface="Arial"/>
              </a:rPr>
              <a:t>Researechers</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18" name="Google Shape;70;p15">
            <a:extLst>
              <a:ext uri="{FF2B5EF4-FFF2-40B4-BE49-F238E27FC236}">
                <a16:creationId xmlns="" xmlns:a16="http://schemas.microsoft.com/office/drawing/2014/main" id="{2B4AF13A-0EE5-B047-8620-09F337BEA773}"/>
              </a:ext>
            </a:extLst>
          </p:cNvPr>
          <p:cNvSpPr/>
          <p:nvPr/>
        </p:nvSpPr>
        <p:spPr>
          <a:xfrm>
            <a:off x="288703" y="4447880"/>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err="1" smtClean="0">
                <a:solidFill>
                  <a:schemeClr val="bg1"/>
                </a:solidFill>
                <a:latin typeface="Calibri Light" panose="020F0302020204030204" pitchFamily="34" charset="0"/>
                <a:cs typeface="Calibri Light" panose="020F0302020204030204" pitchFamily="34" charset="0"/>
                <a:sym typeface="Questrial"/>
              </a:rPr>
              <a:t>Github</a:t>
            </a:r>
            <a:r>
              <a:rPr lang="en-US" b="1" dirty="0" smtClean="0">
                <a:solidFill>
                  <a:schemeClr val="bg1"/>
                </a:solidFill>
                <a:latin typeface="Calibri Light" panose="020F0302020204030204" pitchFamily="34" charset="0"/>
                <a:cs typeface="Calibri Light" panose="020F0302020204030204" pitchFamily="34" charset="0"/>
                <a:sym typeface="Questrial"/>
              </a:rPr>
              <a:t> and links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9" name="Google Shape;72;p15">
            <a:extLst>
              <a:ext uri="{FF2B5EF4-FFF2-40B4-BE49-F238E27FC236}">
                <a16:creationId xmlns="" xmlns:a16="http://schemas.microsoft.com/office/drawing/2014/main" id="{7F2BE374-0EF0-6544-9390-8BDFA07ACD31}"/>
              </a:ext>
            </a:extLst>
          </p:cNvPr>
          <p:cNvSpPr/>
          <p:nvPr/>
        </p:nvSpPr>
        <p:spPr>
          <a:xfrm>
            <a:off x="2722987" y="4459664"/>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smtClean="0">
                <a:solidFill>
                  <a:srgbClr val="312D2A"/>
                </a:solidFill>
                <a:ea typeface="Questrial"/>
                <a:cs typeface="Questrial"/>
                <a:sym typeface="Questrial"/>
              </a:rPr>
              <a:t>Overview of the repositories</a:t>
            </a:r>
            <a:endParaRPr lang="en-US" sz="1400" dirty="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Collaboration with Oracle and Researchers</a:t>
            </a:r>
            <a:endParaRPr lang="en-US" sz="1400" dirty="0">
              <a:solidFill>
                <a:srgbClr val="312D2A"/>
              </a:solidFill>
              <a:ea typeface="Questrial"/>
              <a:cs typeface="Questrial"/>
              <a:sym typeface="Questrial"/>
            </a:endParaRPr>
          </a:p>
        </p:txBody>
      </p:sp>
      <p:sp>
        <p:nvSpPr>
          <p:cNvPr id="20" name="Google Shape;72;p15">
            <a:extLst>
              <a:ext uri="{FF2B5EF4-FFF2-40B4-BE49-F238E27FC236}">
                <a16:creationId xmlns="" xmlns:a16="http://schemas.microsoft.com/office/drawing/2014/main" id="{DAB79A68-E13E-7146-ADF2-BC00625FED21}"/>
              </a:ext>
            </a:extLst>
          </p:cNvPr>
          <p:cNvSpPr/>
          <p:nvPr/>
        </p:nvSpPr>
        <p:spPr>
          <a:xfrm>
            <a:off x="7211998" y="920717"/>
            <a:ext cx="4547287"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1. </a:t>
            </a:r>
            <a:r>
              <a:rPr lang="en-US" sz="1400" dirty="0" smtClean="0">
                <a:solidFill>
                  <a:srgbClr val="312D2A"/>
                </a:solidFill>
                <a:latin typeface="Oracle Sans"/>
                <a:ea typeface="Questrial"/>
                <a:cs typeface="Questrial"/>
                <a:sym typeface="Questrial"/>
              </a:rPr>
              <a:t>Any automation to terminate idle instances?</a:t>
            </a:r>
            <a:r>
              <a:rPr lang="en-US" sz="1400" noProof="0" dirty="0" smtClean="0">
                <a:solidFill>
                  <a:srgbClr val="312D2A"/>
                </a:solidFill>
                <a:latin typeface="Oracle Sans"/>
                <a:ea typeface="Questrial"/>
                <a:cs typeface="Questrial"/>
                <a:sym typeface="Questrial"/>
              </a:rPr>
              <a:t> </a:t>
            </a:r>
            <a:endParaRPr lang="en-US" sz="1400" dirty="0" smtClean="0">
              <a:solidFill>
                <a:srgbClr val="312D2A"/>
              </a:solidFill>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a:t>
            </a:r>
            <a:r>
              <a:rPr lang="en-US" sz="1400" noProof="0" dirty="0" smtClean="0">
                <a:solidFill>
                  <a:srgbClr val="312D2A"/>
                </a:solidFill>
                <a:latin typeface="Oracle Sans"/>
                <a:ea typeface="Questrial"/>
                <a:cs typeface="Questrial"/>
                <a:sym typeface="Questrial"/>
              </a:rPr>
              <a:t>How do I scale or burst my workload?</a:t>
            </a:r>
            <a:endParaRPr lang="en-US" sz="1400" dirty="0" smtClean="0">
              <a:solidFill>
                <a:srgbClr val="312D2A"/>
              </a:solidFill>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3. Can I use my on-campus identity to login?</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Tree>
    <p:extLst>
      <p:ext uri="{BB962C8B-B14F-4D97-AF65-F5344CB8AC3E}">
        <p14:creationId xmlns:p14="http://schemas.microsoft.com/office/powerpoint/2010/main" val="13221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3</a:t>
            </a:fld>
            <a:endParaRPr lang="en-US" dirty="0"/>
          </a:p>
        </p:txBody>
      </p:sp>
      <p:sp>
        <p:nvSpPr>
          <p:cNvPr id="9" name="Google Shape;70;p15">
            <a:extLst>
              <a:ext uri="{FF2B5EF4-FFF2-40B4-BE49-F238E27FC236}">
                <a16:creationId xmlns="" xmlns:a16="http://schemas.microsoft.com/office/drawing/2014/main" id="{6E553804-E03E-2E4C-8825-93899756C43A}"/>
              </a:ext>
            </a:extLst>
          </p:cNvPr>
          <p:cNvSpPr/>
          <p:nvPr/>
        </p:nvSpPr>
        <p:spPr>
          <a:xfrm>
            <a:off x="288704" y="2219256"/>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Architectures </a:t>
            </a:r>
          </a:p>
          <a:p>
            <a:r>
              <a:rPr lang="en-US" b="1" dirty="0" smtClean="0">
                <a:solidFill>
                  <a:schemeClr val="bg1"/>
                </a:solidFill>
                <a:latin typeface="Calibri Light" panose="020F0302020204030204" pitchFamily="34" charset="0"/>
                <a:cs typeface="Calibri Light" panose="020F0302020204030204" pitchFamily="34" charset="0"/>
                <a:sym typeface="Questrial"/>
              </a:rPr>
              <a:t>for Researchers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0" name="Google Shape;72;p15">
            <a:extLst>
              <a:ext uri="{FF2B5EF4-FFF2-40B4-BE49-F238E27FC236}">
                <a16:creationId xmlns="" xmlns:a16="http://schemas.microsoft.com/office/drawing/2014/main" id="{F3FC4F15-A9FA-0146-B83D-7497F110DAE5}"/>
              </a:ext>
            </a:extLst>
          </p:cNvPr>
          <p:cNvSpPr/>
          <p:nvPr/>
        </p:nvSpPr>
        <p:spPr>
          <a:xfrm>
            <a:off x="2720051" y="2219256"/>
            <a:ext cx="9039234"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1.</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Standard researcher architecture (Demo)</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a:t>
            </a:r>
            <a:r>
              <a:rPr lang="en-US" sz="1400" dirty="0" smtClean="0">
                <a:solidFill>
                  <a:srgbClr val="312D2A"/>
                </a:solidFill>
                <a:latin typeface="Oracle Sans"/>
                <a:ea typeface="Questrial"/>
                <a:cs typeface="Questrial"/>
                <a:sym typeface="Questrial"/>
              </a:rPr>
              <a:t>Cloud b</a:t>
            </a:r>
            <a:r>
              <a:rPr kumimoji="0" lang="en-US" sz="1400" i="0" u="none" strike="noStrike" kern="1200" cap="none" spc="0" normalizeH="0" baseline="0" noProof="0" dirty="0" err="1" smtClean="0">
                <a:ln>
                  <a:noFill/>
                </a:ln>
                <a:solidFill>
                  <a:srgbClr val="312D2A"/>
                </a:solidFill>
                <a:effectLst/>
                <a:uLnTx/>
                <a:uFillTx/>
                <a:latin typeface="Oracle Sans"/>
                <a:ea typeface="Questrial"/>
                <a:cs typeface="Questrial"/>
                <a:sym typeface="Questrial"/>
              </a:rPr>
              <a:t>ursting</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architectures</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11" name="Google Shape;70;p15">
            <a:extLst>
              <a:ext uri="{FF2B5EF4-FFF2-40B4-BE49-F238E27FC236}">
                <a16:creationId xmlns="" xmlns:a16="http://schemas.microsoft.com/office/drawing/2014/main" id="{3EE84173-DDF5-6944-8B2B-612361C3E79F}"/>
              </a:ext>
            </a:extLst>
          </p:cNvPr>
          <p:cNvSpPr/>
          <p:nvPr/>
        </p:nvSpPr>
        <p:spPr>
          <a:xfrm>
            <a:off x="288704" y="3146160"/>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OCI Automation</a:t>
            </a:r>
            <a:endParaRPr lang="en-US" b="1" dirty="0" smtClean="0">
              <a:solidFill>
                <a:schemeClr val="bg1"/>
              </a:solidFill>
              <a:latin typeface="Calibri Light" panose="020F0302020204030204" pitchFamily="34" charset="0"/>
              <a:cs typeface="Calibri Light" panose="020F0302020204030204" pitchFamily="34" charset="0"/>
              <a:sym typeface="Questrial"/>
            </a:endParaRPr>
          </a:p>
        </p:txBody>
      </p:sp>
      <p:sp>
        <p:nvSpPr>
          <p:cNvPr id="12" name="Google Shape;72;p15">
            <a:extLst>
              <a:ext uri="{FF2B5EF4-FFF2-40B4-BE49-F238E27FC236}">
                <a16:creationId xmlns="" xmlns:a16="http://schemas.microsoft.com/office/drawing/2014/main" id="{F486D52D-16D3-4446-9EF4-B7510805AB89}"/>
              </a:ext>
            </a:extLst>
          </p:cNvPr>
          <p:cNvSpPr/>
          <p:nvPr/>
        </p:nvSpPr>
        <p:spPr>
          <a:xfrm>
            <a:off x="2720052" y="3146049"/>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smtClean="0">
                <a:solidFill>
                  <a:srgbClr val="312D2A"/>
                </a:solidFill>
                <a:ea typeface="Questrial"/>
                <a:cs typeface="Questrial"/>
                <a:sym typeface="Questrial"/>
              </a:rPr>
              <a:t>1. Instance scaling (demo)</a:t>
            </a:r>
          </a:p>
          <a:p>
            <a:pPr>
              <a:lnSpc>
                <a:spcPct val="105000"/>
              </a:lnSpc>
              <a:buSzPts val="900"/>
              <a:defRPr/>
            </a:pPr>
            <a:r>
              <a:rPr lang="en-US" sz="1400" dirty="0" smtClean="0">
                <a:solidFill>
                  <a:srgbClr val="312D2A"/>
                </a:solidFill>
                <a:ea typeface="Questrial"/>
                <a:cs typeface="Questrial"/>
                <a:sym typeface="Questrial"/>
              </a:rPr>
              <a:t>2. Resource </a:t>
            </a:r>
            <a:r>
              <a:rPr lang="en-US" sz="1400" dirty="0">
                <a:solidFill>
                  <a:srgbClr val="312D2A"/>
                </a:solidFill>
                <a:ea typeface="Questrial"/>
                <a:cs typeface="Questrial"/>
                <a:sym typeface="Questrial"/>
              </a:rPr>
              <a:t>stacks and Terraform (demo)</a:t>
            </a:r>
          </a:p>
          <a:p>
            <a:pPr>
              <a:lnSpc>
                <a:spcPct val="105000"/>
              </a:lnSpc>
              <a:buSzPts val="900"/>
              <a:defRPr/>
            </a:pPr>
            <a:r>
              <a:rPr lang="en-US" sz="1400" dirty="0" smtClean="0">
                <a:solidFill>
                  <a:srgbClr val="312D2A"/>
                </a:solidFill>
                <a:ea typeface="Questrial"/>
                <a:cs typeface="Questrial"/>
                <a:sym typeface="Questrial"/>
              </a:rPr>
              <a:t>3. Programmatic automation with </a:t>
            </a:r>
            <a:r>
              <a:rPr lang="en-US" sz="1400" dirty="0">
                <a:solidFill>
                  <a:srgbClr val="312D2A"/>
                </a:solidFill>
                <a:ea typeface="Questrial"/>
                <a:cs typeface="Questrial"/>
                <a:sym typeface="Questrial"/>
              </a:rPr>
              <a:t>OCI </a:t>
            </a:r>
            <a:r>
              <a:rPr lang="en-US" sz="1400" dirty="0" smtClean="0">
                <a:solidFill>
                  <a:srgbClr val="312D2A"/>
                </a:solidFill>
                <a:ea typeface="Questrial"/>
                <a:cs typeface="Questrial"/>
                <a:sym typeface="Questrial"/>
              </a:rPr>
              <a:t>CLI and API</a:t>
            </a:r>
            <a:endParaRPr lang="en-US" sz="1400" dirty="0">
              <a:solidFill>
                <a:srgbClr val="312D2A"/>
              </a:solidFill>
              <a:ea typeface="Questrial"/>
              <a:cs typeface="Questrial"/>
              <a:sym typeface="Questrial"/>
            </a:endParaRPr>
          </a:p>
        </p:txBody>
      </p:sp>
      <p:sp>
        <p:nvSpPr>
          <p:cNvPr id="15" name="Google Shape;70;p15">
            <a:extLst>
              <a:ext uri="{FF2B5EF4-FFF2-40B4-BE49-F238E27FC236}">
                <a16:creationId xmlns="" xmlns:a16="http://schemas.microsoft.com/office/drawing/2014/main" id="{5259DE74-08F6-7148-A332-3725E50C98E3}"/>
              </a:ext>
            </a:extLst>
          </p:cNvPr>
          <p:cNvSpPr/>
          <p:nvPr/>
        </p:nvSpPr>
        <p:spPr>
          <a:xfrm>
            <a:off x="288704" y="5022169"/>
            <a:ext cx="2431348" cy="787897"/>
          </a:xfrm>
          <a:prstGeom prst="rect">
            <a:avLst/>
          </a:prstGeom>
          <a:solidFill>
            <a:srgbClr val="94AFAF">
              <a:hueOff val="-2094658"/>
              <a:satOff val="24567"/>
              <a:lumOff val="-35685"/>
              <a:alphaOff val="0"/>
            </a:srgbClr>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Q &amp; A</a:t>
            </a:r>
            <a:endParaRPr b="1" dirty="0">
              <a:solidFill>
                <a:schemeClr val="bg1"/>
              </a:solidFill>
              <a:latin typeface="Calibri Light" panose="020F0302020204030204" pitchFamily="34" charset="0"/>
              <a:cs typeface="Calibri Light" panose="020F0302020204030204" pitchFamily="34" charset="0"/>
              <a:sym typeface="Questrial"/>
            </a:endParaRPr>
          </a:p>
        </p:txBody>
      </p:sp>
      <p:sp>
        <p:nvSpPr>
          <p:cNvPr id="16" name="Google Shape;72;p15">
            <a:extLst>
              <a:ext uri="{FF2B5EF4-FFF2-40B4-BE49-F238E27FC236}">
                <a16:creationId xmlns="" xmlns:a16="http://schemas.microsoft.com/office/drawing/2014/main" id="{F780DD02-BE0F-1E44-AD81-98E3C1A4CA75}"/>
              </a:ext>
            </a:extLst>
          </p:cNvPr>
          <p:cNvSpPr/>
          <p:nvPr/>
        </p:nvSpPr>
        <p:spPr>
          <a:xfrm>
            <a:off x="2720052" y="5022169"/>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smtClean="0">
                <a:solidFill>
                  <a:srgbClr val="312D2A"/>
                </a:solidFill>
                <a:ea typeface="Questrial"/>
                <a:cs typeface="Questrial"/>
                <a:sym typeface="Questrial"/>
              </a:rPr>
              <a:t>Q &amp; A</a:t>
            </a:r>
          </a:p>
          <a:p>
            <a:pPr>
              <a:lnSpc>
                <a:spcPct val="105000"/>
              </a:lnSpc>
              <a:buSzPts val="900"/>
              <a:defRPr/>
            </a:pPr>
            <a:r>
              <a:rPr lang="en-US" sz="1400" dirty="0" smtClean="0">
                <a:solidFill>
                  <a:srgbClr val="312D2A"/>
                </a:solidFill>
                <a:ea typeface="Questrial"/>
                <a:cs typeface="Questrial"/>
                <a:sym typeface="Questrial"/>
              </a:rPr>
              <a:t>What works best? Any researcher wish list?</a:t>
            </a:r>
            <a:endParaRPr lang="en-US" sz="1400" dirty="0">
              <a:solidFill>
                <a:srgbClr val="312D2A"/>
              </a:solidFill>
              <a:ea typeface="Questrial"/>
              <a:cs typeface="Questrial"/>
              <a:sym typeface="Questrial"/>
            </a:endParaRPr>
          </a:p>
        </p:txBody>
      </p:sp>
      <p:sp>
        <p:nvSpPr>
          <p:cNvPr id="17" name="TextBox 16">
            <a:extLst>
              <a:ext uri="{FF2B5EF4-FFF2-40B4-BE49-F238E27FC236}">
                <a16:creationId xmlns="" xmlns:a16="http://schemas.microsoft.com/office/drawing/2014/main" id="{00FABF5B-8DCC-4D38-8123-A80D08EB965B}"/>
              </a:ext>
            </a:extLst>
          </p:cNvPr>
          <p:cNvSpPr txBox="1"/>
          <p:nvPr/>
        </p:nvSpPr>
        <p:spPr>
          <a:xfrm>
            <a:off x="288703" y="358558"/>
            <a:ext cx="4246943"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dirty="0" smtClean="0">
                <a:solidFill>
                  <a:srgbClr val="000000"/>
                </a:solidFill>
                <a:latin typeface="Calibri Light" panose="020F0302020204030204" pitchFamily="34" charset="0"/>
                <a:cs typeface="Calibri Light" panose="020F0302020204030204" pitchFamily="34" charset="0"/>
                <a:sym typeface="Arial"/>
              </a:rPr>
              <a:t>Agenda</a:t>
            </a: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 </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18" name="Google Shape;70;p15">
            <a:extLst>
              <a:ext uri="{FF2B5EF4-FFF2-40B4-BE49-F238E27FC236}">
                <a16:creationId xmlns="" xmlns:a16="http://schemas.microsoft.com/office/drawing/2014/main" id="{2B4AF13A-0EE5-B047-8620-09F337BEA773}"/>
              </a:ext>
            </a:extLst>
          </p:cNvPr>
          <p:cNvSpPr/>
          <p:nvPr/>
        </p:nvSpPr>
        <p:spPr>
          <a:xfrm>
            <a:off x="288704" y="4060273"/>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err="1" smtClean="0">
                <a:solidFill>
                  <a:schemeClr val="bg1"/>
                </a:solidFill>
                <a:latin typeface="Calibri Light" panose="020F0302020204030204" pitchFamily="34" charset="0"/>
                <a:cs typeface="Calibri Light" panose="020F0302020204030204" pitchFamily="34" charset="0"/>
                <a:sym typeface="Questrial"/>
              </a:rPr>
              <a:t>Github</a:t>
            </a:r>
            <a:r>
              <a:rPr lang="en-US" b="1" dirty="0" smtClean="0">
                <a:solidFill>
                  <a:schemeClr val="bg1"/>
                </a:solidFill>
                <a:latin typeface="Calibri Light" panose="020F0302020204030204" pitchFamily="34" charset="0"/>
                <a:cs typeface="Calibri Light" panose="020F0302020204030204" pitchFamily="34" charset="0"/>
                <a:sym typeface="Questrial"/>
              </a:rPr>
              <a:t> and links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9" name="Google Shape;72;p15">
            <a:extLst>
              <a:ext uri="{FF2B5EF4-FFF2-40B4-BE49-F238E27FC236}">
                <a16:creationId xmlns="" xmlns:a16="http://schemas.microsoft.com/office/drawing/2014/main" id="{7F2BE374-0EF0-6544-9390-8BDFA07ACD31}"/>
              </a:ext>
            </a:extLst>
          </p:cNvPr>
          <p:cNvSpPr/>
          <p:nvPr/>
        </p:nvSpPr>
        <p:spPr>
          <a:xfrm>
            <a:off x="2722988" y="4072057"/>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smtClean="0">
                <a:solidFill>
                  <a:srgbClr val="312D2A"/>
                </a:solidFill>
                <a:ea typeface="Questrial"/>
                <a:cs typeface="Questrial"/>
                <a:sym typeface="Questrial"/>
              </a:rPr>
              <a:t>1. Technical How-</a:t>
            </a:r>
            <a:r>
              <a:rPr lang="en-US" sz="1400" dirty="0" err="1" smtClean="0">
                <a:solidFill>
                  <a:srgbClr val="312D2A"/>
                </a:solidFill>
                <a:ea typeface="Questrial"/>
                <a:cs typeface="Questrial"/>
                <a:sym typeface="Questrial"/>
              </a:rPr>
              <a:t>Tos</a:t>
            </a:r>
            <a:endParaRPr lang="en-US" sz="1400" dirty="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2. Repositories and Images</a:t>
            </a:r>
          </a:p>
          <a:p>
            <a:pPr lvl="0">
              <a:lnSpc>
                <a:spcPct val="105000"/>
              </a:lnSpc>
              <a:buSzPts val="900"/>
              <a:defRPr/>
            </a:pPr>
            <a:r>
              <a:rPr lang="en-US" sz="1400" dirty="0" smtClean="0">
                <a:solidFill>
                  <a:srgbClr val="312D2A"/>
                </a:solidFill>
                <a:ea typeface="Questrial"/>
                <a:cs typeface="Questrial"/>
                <a:sym typeface="Questrial"/>
              </a:rPr>
              <a:t>3. Researcher collaboration</a:t>
            </a:r>
            <a:endParaRPr lang="en-US" sz="1400" dirty="0">
              <a:solidFill>
                <a:srgbClr val="312D2A"/>
              </a:solidFill>
              <a:ea typeface="Questrial"/>
              <a:cs typeface="Questrial"/>
              <a:sym typeface="Questrial"/>
            </a:endParaRPr>
          </a:p>
        </p:txBody>
      </p:sp>
      <p:sp>
        <p:nvSpPr>
          <p:cNvPr id="21" name="Google Shape;70;p15">
            <a:extLst>
              <a:ext uri="{FF2B5EF4-FFF2-40B4-BE49-F238E27FC236}">
                <a16:creationId xmlns="" xmlns:a16="http://schemas.microsoft.com/office/drawing/2014/main" id="{2B4AF13A-0EE5-B047-8620-09F337BEA773}"/>
              </a:ext>
            </a:extLst>
          </p:cNvPr>
          <p:cNvSpPr/>
          <p:nvPr/>
        </p:nvSpPr>
        <p:spPr>
          <a:xfrm>
            <a:off x="288703" y="1266110"/>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Recap and asks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22" name="Google Shape;72;p15">
            <a:extLst>
              <a:ext uri="{FF2B5EF4-FFF2-40B4-BE49-F238E27FC236}">
                <a16:creationId xmlns="" xmlns:a16="http://schemas.microsoft.com/office/drawing/2014/main" id="{7F2BE374-0EF0-6544-9390-8BDFA07ACD31}"/>
              </a:ext>
            </a:extLst>
          </p:cNvPr>
          <p:cNvSpPr/>
          <p:nvPr/>
        </p:nvSpPr>
        <p:spPr>
          <a:xfrm>
            <a:off x="2720051" y="1266055"/>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smtClean="0">
                <a:solidFill>
                  <a:srgbClr val="312D2A"/>
                </a:solidFill>
                <a:ea typeface="Questrial"/>
                <a:cs typeface="Questrial"/>
                <a:sym typeface="Questrial"/>
              </a:rPr>
              <a:t>1. </a:t>
            </a:r>
            <a:r>
              <a:rPr lang="en-US" sz="1400" dirty="0" smtClean="0">
                <a:solidFill>
                  <a:srgbClr val="312D2A"/>
                </a:solidFill>
                <a:ea typeface="Questrial"/>
                <a:cs typeface="Questrial"/>
                <a:sym typeface="Questrial"/>
              </a:rPr>
              <a:t>Shape selection , storage and performance testing</a:t>
            </a:r>
          </a:p>
          <a:p>
            <a:pPr lvl="0">
              <a:lnSpc>
                <a:spcPct val="105000"/>
              </a:lnSpc>
              <a:buSzPts val="900"/>
              <a:defRPr/>
            </a:pPr>
            <a:r>
              <a:rPr lang="en-US" sz="1400" dirty="0" smtClean="0">
                <a:solidFill>
                  <a:srgbClr val="312D2A"/>
                </a:solidFill>
                <a:ea typeface="Questrial"/>
                <a:cs typeface="Questrial"/>
                <a:sym typeface="Questrial"/>
              </a:rPr>
              <a:t>2. Architectures and automation </a:t>
            </a:r>
          </a:p>
          <a:p>
            <a:pPr lvl="0">
              <a:lnSpc>
                <a:spcPct val="105000"/>
              </a:lnSpc>
              <a:buSzPts val="900"/>
              <a:defRPr/>
            </a:pPr>
            <a:r>
              <a:rPr lang="en-US" sz="1400" dirty="0" smtClean="0">
                <a:solidFill>
                  <a:srgbClr val="312D2A"/>
                </a:solidFill>
                <a:ea typeface="Questrial"/>
                <a:cs typeface="Questrial"/>
                <a:sym typeface="Questrial"/>
              </a:rPr>
              <a:t>3. Performance benchmarks &amp; Data science (platform vs Image usage)</a:t>
            </a:r>
            <a:endParaRPr lang="en-US" sz="1400" dirty="0">
              <a:solidFill>
                <a:srgbClr val="312D2A"/>
              </a:solidFill>
              <a:ea typeface="Questrial"/>
              <a:cs typeface="Questrial"/>
              <a:sym typeface="Questrial"/>
            </a:endParaRPr>
          </a:p>
        </p:txBody>
      </p:sp>
    </p:spTree>
    <p:extLst>
      <p:ext uri="{BB962C8B-B14F-4D97-AF65-F5344CB8AC3E}">
        <p14:creationId xmlns:p14="http://schemas.microsoft.com/office/powerpoint/2010/main" val="399231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4</a:t>
            </a:fld>
            <a:endParaRPr lang="en-US" dirty="0"/>
          </a:p>
        </p:txBody>
      </p:sp>
      <p:pic>
        <p:nvPicPr>
          <p:cNvPr id="5" name="Picture 4"/>
          <p:cNvPicPr>
            <a:picLocks noChangeAspect="1"/>
          </p:cNvPicPr>
          <p:nvPr/>
        </p:nvPicPr>
        <p:blipFill>
          <a:blip r:embed="rId3"/>
          <a:stretch>
            <a:fillRect/>
          </a:stretch>
        </p:blipFill>
        <p:spPr>
          <a:xfrm>
            <a:off x="2631482" y="371840"/>
            <a:ext cx="8424445" cy="6441152"/>
          </a:xfrm>
          <a:prstGeom prst="rect">
            <a:avLst/>
          </a:prstGeom>
          <a:ln>
            <a:solidFill>
              <a:schemeClr val="accent1"/>
            </a:solidFill>
          </a:ln>
        </p:spPr>
      </p:pic>
    </p:spTree>
    <p:extLst>
      <p:ext uri="{BB962C8B-B14F-4D97-AF65-F5344CB8AC3E}">
        <p14:creationId xmlns:p14="http://schemas.microsoft.com/office/powerpoint/2010/main" val="207578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5</a:t>
            </a:fld>
            <a:endParaRPr lang="en-US" dirty="0"/>
          </a:p>
        </p:txBody>
      </p:sp>
      <p:pic>
        <p:nvPicPr>
          <p:cNvPr id="14" name="Picture 13"/>
          <p:cNvPicPr>
            <a:picLocks noChangeAspect="1"/>
          </p:cNvPicPr>
          <p:nvPr/>
        </p:nvPicPr>
        <p:blipFill>
          <a:blip r:embed="rId3"/>
          <a:stretch>
            <a:fillRect/>
          </a:stretch>
        </p:blipFill>
        <p:spPr>
          <a:xfrm>
            <a:off x="1114404" y="683491"/>
            <a:ext cx="10072125" cy="5551053"/>
          </a:xfrm>
          <a:prstGeom prst="rect">
            <a:avLst/>
          </a:prstGeom>
        </p:spPr>
      </p:pic>
    </p:spTree>
    <p:extLst>
      <p:ext uri="{BB962C8B-B14F-4D97-AF65-F5344CB8AC3E}">
        <p14:creationId xmlns:p14="http://schemas.microsoft.com/office/powerpoint/2010/main" val="82251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107">
            <a:extLst>
              <a:ext uri="{FF2B5EF4-FFF2-40B4-BE49-F238E27FC236}">
                <a16:creationId xmlns:a16="http://schemas.microsoft.com/office/drawing/2014/main" xmlns="" id="{00FABF5B-8DCC-4D38-8123-A80D08EB965B}"/>
              </a:ext>
            </a:extLst>
          </p:cNvPr>
          <p:cNvSpPr txBox="1"/>
          <p:nvPr/>
        </p:nvSpPr>
        <p:spPr>
          <a:xfrm>
            <a:off x="1712890" y="319050"/>
            <a:ext cx="8976575"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OCI Standard </a:t>
            </a:r>
            <a:r>
              <a:rPr lang="en-US" sz="3200" kern="0" dirty="0">
                <a:solidFill>
                  <a:srgbClr val="000000"/>
                </a:solidFill>
                <a:latin typeface="Calibri Light" panose="020F0302020204030204" pitchFamily="34" charset="0"/>
                <a:cs typeface="Calibri Light" panose="020F0302020204030204" pitchFamily="34" charset="0"/>
                <a:sym typeface="Arial"/>
              </a:rPr>
              <a:t>c</a:t>
            </a: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luster architecture for Researchers</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pic>
        <p:nvPicPr>
          <p:cNvPr id="2" name="Picture 1"/>
          <p:cNvPicPr>
            <a:picLocks noChangeAspect="1"/>
          </p:cNvPicPr>
          <p:nvPr/>
        </p:nvPicPr>
        <p:blipFill>
          <a:blip r:embed="rId3"/>
          <a:stretch>
            <a:fillRect/>
          </a:stretch>
        </p:blipFill>
        <p:spPr>
          <a:xfrm>
            <a:off x="1862138" y="713677"/>
            <a:ext cx="8319390" cy="6110868"/>
          </a:xfrm>
          <a:prstGeom prst="rect">
            <a:avLst/>
          </a:prstGeom>
        </p:spPr>
      </p:pic>
    </p:spTree>
    <p:extLst>
      <p:ext uri="{BB962C8B-B14F-4D97-AF65-F5344CB8AC3E}">
        <p14:creationId xmlns:p14="http://schemas.microsoft.com/office/powerpoint/2010/main" val="426556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107">
            <a:extLst>
              <a:ext uri="{FF2B5EF4-FFF2-40B4-BE49-F238E27FC236}">
                <a16:creationId xmlns:a16="http://schemas.microsoft.com/office/drawing/2014/main" xmlns="" id="{00FABF5B-8DCC-4D38-8123-A80D08EB965B}"/>
              </a:ext>
            </a:extLst>
          </p:cNvPr>
          <p:cNvSpPr txBox="1"/>
          <p:nvPr/>
        </p:nvSpPr>
        <p:spPr>
          <a:xfrm>
            <a:off x="1712890" y="319050"/>
            <a:ext cx="8976575"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Cloud bursting architecture for Researchers</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pic>
        <p:nvPicPr>
          <p:cNvPr id="6" name="Picture 5"/>
          <p:cNvPicPr>
            <a:picLocks noChangeAspect="1"/>
          </p:cNvPicPr>
          <p:nvPr/>
        </p:nvPicPr>
        <p:blipFill>
          <a:blip r:embed="rId3"/>
          <a:stretch>
            <a:fillRect/>
          </a:stretch>
        </p:blipFill>
        <p:spPr>
          <a:xfrm>
            <a:off x="1690688" y="678308"/>
            <a:ext cx="8307752" cy="5855842"/>
          </a:xfrm>
          <a:prstGeom prst="rect">
            <a:avLst/>
          </a:prstGeom>
        </p:spPr>
      </p:pic>
    </p:spTree>
    <p:extLst>
      <p:ext uri="{BB962C8B-B14F-4D97-AF65-F5344CB8AC3E}">
        <p14:creationId xmlns:p14="http://schemas.microsoft.com/office/powerpoint/2010/main" val="157750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8</a:t>
            </a:fld>
            <a:endParaRPr lang="en-US" dirty="0"/>
          </a:p>
        </p:txBody>
      </p:sp>
      <p:sp>
        <p:nvSpPr>
          <p:cNvPr id="9" name="Google Shape;70;p15">
            <a:extLst>
              <a:ext uri="{FF2B5EF4-FFF2-40B4-BE49-F238E27FC236}">
                <a16:creationId xmlns="" xmlns:a16="http://schemas.microsoft.com/office/drawing/2014/main" id="{6E553804-E03E-2E4C-8825-93899756C43A}"/>
              </a:ext>
            </a:extLst>
          </p:cNvPr>
          <p:cNvSpPr/>
          <p:nvPr/>
        </p:nvSpPr>
        <p:spPr>
          <a:xfrm>
            <a:off x="6134867" y="1263838"/>
            <a:ext cx="562441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pPr algn="ctr"/>
            <a:r>
              <a:rPr lang="en-US" b="1" dirty="0" smtClean="0">
                <a:solidFill>
                  <a:schemeClr val="bg1"/>
                </a:solidFill>
                <a:latin typeface="Calibri Light" panose="020F0302020204030204" pitchFamily="34" charset="0"/>
                <a:cs typeface="Calibri Light" panose="020F0302020204030204" pitchFamily="34" charset="0"/>
                <a:sym typeface="Questrial"/>
              </a:rPr>
              <a:t>Cloud bursting Architecture</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0" name="Google Shape;72;p15">
            <a:extLst>
              <a:ext uri="{FF2B5EF4-FFF2-40B4-BE49-F238E27FC236}">
                <a16:creationId xmlns="" xmlns:a16="http://schemas.microsoft.com/office/drawing/2014/main" id="{F3FC4F15-A9FA-0146-B83D-7497F110DAE5}"/>
              </a:ext>
            </a:extLst>
          </p:cNvPr>
          <p:cNvSpPr/>
          <p:nvPr/>
        </p:nvSpPr>
        <p:spPr>
          <a:xfrm>
            <a:off x="288702" y="2227150"/>
            <a:ext cx="5632413" cy="4143670"/>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sng" strike="noStrike" kern="1200" cap="none" spc="0" normalizeH="0" noProof="0" dirty="0" smtClean="0">
                <a:ln>
                  <a:noFill/>
                </a:ln>
                <a:solidFill>
                  <a:srgbClr val="312D2A"/>
                </a:solidFill>
                <a:effectLst/>
                <a:uLnTx/>
                <a:uFillTx/>
                <a:latin typeface="Oracle Sans"/>
                <a:ea typeface="Questrial"/>
                <a:cs typeface="Questrial"/>
                <a:sym typeface="Questrial"/>
              </a:rPr>
              <a:t>Recommended when </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1. Quickly standup the application / cluster in Oracle cloud</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a:t>
            </a:r>
            <a:r>
              <a:rPr lang="en-US" sz="1400" noProof="0" dirty="0" smtClean="0">
                <a:solidFill>
                  <a:srgbClr val="312D2A"/>
                </a:solidFill>
                <a:latin typeface="Oracle Sans"/>
                <a:ea typeface="Questrial"/>
                <a:cs typeface="Questrial"/>
                <a:sym typeface="Questrial"/>
              </a:rPr>
              <a:t>Entire application would run in cloud</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dirty="0" smtClean="0">
                <a:ln>
                  <a:noFill/>
                </a:ln>
                <a:solidFill>
                  <a:srgbClr val="312D2A"/>
                </a:solidFill>
                <a:effectLst/>
                <a:uLnTx/>
                <a:uFillTx/>
                <a:latin typeface="Oracle Sans"/>
                <a:ea typeface="Questrial"/>
                <a:cs typeface="Questrial"/>
                <a:sym typeface="Questrial"/>
              </a:rPr>
              <a:t>3.</a:t>
            </a:r>
            <a:r>
              <a:rPr kumimoji="0" lang="en-US" sz="1400" i="0" u="none" strike="noStrike" kern="1200" cap="none" spc="0" normalizeH="0" dirty="0" smtClean="0">
                <a:ln>
                  <a:noFill/>
                </a:ln>
                <a:solidFill>
                  <a:srgbClr val="312D2A"/>
                </a:solidFill>
                <a:effectLst/>
                <a:uLnTx/>
                <a:uFillTx/>
                <a:latin typeface="Oracle Sans"/>
                <a:ea typeface="Questrial"/>
                <a:cs typeface="Questrial"/>
                <a:sym typeface="Questrial"/>
              </a:rPr>
              <a:t> </a:t>
            </a:r>
            <a:r>
              <a:rPr lang="en-US" sz="1400" dirty="0" smtClean="0">
                <a:solidFill>
                  <a:srgbClr val="312D2A"/>
                </a:solidFill>
                <a:latin typeface="Oracle Sans"/>
                <a:ea typeface="Questrial"/>
                <a:cs typeface="Questrial"/>
                <a:sym typeface="Questrial"/>
              </a:rPr>
              <a:t>Database centric ML applications (Autonomous DB / </a:t>
            </a:r>
            <a:r>
              <a:rPr lang="en-US" sz="1400" dirty="0" err="1" smtClean="0">
                <a:solidFill>
                  <a:srgbClr val="312D2A"/>
                </a:solidFill>
                <a:latin typeface="Oracle Sans"/>
                <a:ea typeface="Questrial"/>
                <a:cs typeface="Questrial"/>
                <a:sym typeface="Questrial"/>
              </a:rPr>
              <a:t>Roracle</a:t>
            </a:r>
            <a:r>
              <a:rPr lang="en-US" sz="1400" dirty="0" smtClean="0">
                <a:solidFill>
                  <a:srgbClr val="312D2A"/>
                </a:solidFill>
                <a:latin typeface="Oracle Sans"/>
                <a:ea typeface="Questrial"/>
                <a:cs typeface="Questrial"/>
                <a:sym typeface="Questrial"/>
              </a:rPr>
              <a:t>)</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4. Dynamic scaling of cluster nodes</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5. Hybrid cluster with multiple shapes</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6.</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a:t>
            </a:r>
            <a:r>
              <a:rPr lang="en-US" sz="1400" dirty="0" smtClean="0">
                <a:solidFill>
                  <a:srgbClr val="312D2A"/>
                </a:solidFill>
                <a:latin typeface="Oracle Sans"/>
                <a:ea typeface="Questrial"/>
                <a:cs typeface="Questrial"/>
                <a:sym typeface="Questrial"/>
              </a:rPr>
              <a:t>Different workload types (</a:t>
            </a:r>
            <a:r>
              <a:rPr lang="en-US" sz="1400" dirty="0" err="1" smtClean="0">
                <a:solidFill>
                  <a:srgbClr val="312D2A"/>
                </a:solidFill>
                <a:latin typeface="Oracle Sans"/>
                <a:ea typeface="Questrial"/>
                <a:cs typeface="Questrial"/>
                <a:sym typeface="Questrial"/>
              </a:rPr>
              <a:t>Emb</a:t>
            </a:r>
            <a:r>
              <a:rPr lang="en-US" sz="1400" dirty="0" smtClean="0">
                <a:solidFill>
                  <a:srgbClr val="312D2A"/>
                </a:solidFill>
                <a:latin typeface="Oracle Sans"/>
                <a:ea typeface="Questrial"/>
                <a:cs typeface="Questrial"/>
                <a:sym typeface="Questrial"/>
              </a:rPr>
              <a:t> parallel / Tightly-coupled)</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7.</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a:t>
            </a:r>
            <a:r>
              <a:rPr lang="en-US" sz="1400" dirty="0" smtClean="0">
                <a:solidFill>
                  <a:srgbClr val="312D2A"/>
                </a:solidFill>
                <a:latin typeface="Oracle Sans"/>
                <a:ea typeface="Questrial"/>
                <a:cs typeface="Questrial"/>
                <a:sym typeface="Questrial"/>
              </a:rPr>
              <a:t>Simple SSH but secure access to computational VMs</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8. All data contained</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in the cloud</a:t>
            </a:r>
          </a:p>
          <a:p>
            <a:pPr marR="0" lvl="0" algn="l" defTabSz="914400" rtl="0" eaLnBrk="1" fontAlgn="auto" latinLnBrk="0" hangingPunct="1">
              <a:lnSpc>
                <a:spcPct val="105000"/>
              </a:lnSpc>
              <a:spcBef>
                <a:spcPts val="0"/>
              </a:spcBef>
              <a:spcAft>
                <a:spcPts val="0"/>
              </a:spcAft>
              <a:buClrTx/>
              <a:buSzPts val="900"/>
              <a:tabLst/>
              <a:defRPr/>
            </a:pPr>
            <a:r>
              <a:rPr lang="en-US" sz="1400" baseline="0" dirty="0" smtClean="0">
                <a:solidFill>
                  <a:srgbClr val="312D2A"/>
                </a:solidFill>
                <a:latin typeface="Oracle Sans"/>
                <a:ea typeface="Questrial"/>
                <a:cs typeface="Questrial"/>
                <a:sym typeface="Questrial"/>
              </a:rPr>
              <a:t>9.</a:t>
            </a:r>
            <a:r>
              <a:rPr lang="en-US" sz="1400" dirty="0" smtClean="0">
                <a:solidFill>
                  <a:srgbClr val="312D2A"/>
                </a:solidFill>
                <a:latin typeface="Oracle Sans"/>
                <a:ea typeface="Questrial"/>
                <a:cs typeface="Questrial"/>
                <a:sym typeface="Questrial"/>
              </a:rPr>
              <a:t>  Benchmarking against on-campus / clouds</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10. Using Oracle cloud automation framework &amp; scripts</a:t>
            </a:r>
          </a:p>
          <a:p>
            <a:pPr marR="0" lvl="0" algn="l" defTabSz="914400" rtl="0" eaLnBrk="1" fontAlgn="auto" latinLnBrk="0" hangingPunct="1">
              <a:lnSpc>
                <a:spcPct val="105000"/>
              </a:lnSpc>
              <a:spcBef>
                <a:spcPts val="0"/>
              </a:spcBef>
              <a:spcAft>
                <a:spcPts val="0"/>
              </a:spcAft>
              <a:buClrTx/>
              <a:buSzPts val="900"/>
              <a:tabLst/>
              <a:defRPr/>
            </a:pPr>
            <a:endParaRPr lang="en-US" sz="1400" dirty="0" smtClean="0">
              <a:solidFill>
                <a:srgbClr val="312D2A"/>
              </a:solidFill>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kumimoji="0" lang="en-US" sz="1400" i="0" u="sng" strike="noStrike" kern="1200" cap="none" spc="0" normalizeH="0" baseline="0" noProof="0" dirty="0" smtClean="0">
                <a:ln>
                  <a:noFill/>
                </a:ln>
                <a:solidFill>
                  <a:srgbClr val="312D2A"/>
                </a:solidFill>
                <a:effectLst/>
                <a:uLnTx/>
                <a:uFillTx/>
                <a:latin typeface="Oracle Sans"/>
                <a:ea typeface="Questrial"/>
                <a:cs typeface="Questrial"/>
                <a:sym typeface="Questrial"/>
              </a:rPr>
              <a:t>Not</a:t>
            </a:r>
            <a:r>
              <a:rPr kumimoji="0" lang="en-US" sz="1400" i="0" u="sng" strike="noStrike" kern="1200" cap="none" spc="0" normalizeH="0" noProof="0" dirty="0" smtClean="0">
                <a:ln>
                  <a:noFill/>
                </a:ln>
                <a:solidFill>
                  <a:srgbClr val="312D2A"/>
                </a:solidFill>
                <a:effectLst/>
                <a:uLnTx/>
                <a:uFillTx/>
                <a:latin typeface="Oracle Sans"/>
                <a:ea typeface="Questrial"/>
                <a:cs typeface="Questrial"/>
                <a:sym typeface="Questrial"/>
              </a:rPr>
              <a:t> recommended when</a:t>
            </a:r>
          </a:p>
          <a:p>
            <a:pPr marR="0" lvl="0" algn="l" defTabSz="914400" rtl="0" eaLnBrk="1" fontAlgn="auto" latinLnBrk="0" hangingPunct="1">
              <a:lnSpc>
                <a:spcPct val="105000"/>
              </a:lnSpc>
              <a:spcBef>
                <a:spcPts val="0"/>
              </a:spcBef>
              <a:spcAft>
                <a:spcPts val="0"/>
              </a:spcAft>
              <a:buClrTx/>
              <a:buSzPts val="900"/>
              <a:tabLst/>
              <a:defRPr/>
            </a:pPr>
            <a:r>
              <a:rPr lang="en-US" sz="1400" baseline="0" dirty="0" smtClean="0">
                <a:solidFill>
                  <a:srgbClr val="312D2A"/>
                </a:solidFill>
                <a:latin typeface="Oracle Sans"/>
                <a:ea typeface="Questrial"/>
                <a:cs typeface="Questrial"/>
                <a:sym typeface="Questrial"/>
              </a:rPr>
              <a:t>1.</a:t>
            </a:r>
            <a:r>
              <a:rPr lang="en-US" sz="1400" dirty="0" smtClean="0">
                <a:solidFill>
                  <a:srgbClr val="312D2A"/>
                </a:solidFill>
                <a:latin typeface="Oracle Sans"/>
                <a:ea typeface="Questrial"/>
                <a:cs typeface="Questrial"/>
                <a:sym typeface="Questrial"/>
              </a:rPr>
              <a:t> Computation in cloud but data is resident outside Oracle cloud</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On-campus resources</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are sufficient for workloads</a:t>
            </a:r>
          </a:p>
          <a:p>
            <a:pPr marR="0" lvl="0" algn="l" defTabSz="914400" rtl="0" eaLnBrk="1" fontAlgn="auto" latinLnBrk="0" hangingPunct="1">
              <a:lnSpc>
                <a:spcPct val="105000"/>
              </a:lnSpc>
              <a:spcBef>
                <a:spcPts val="0"/>
              </a:spcBef>
              <a:spcAft>
                <a:spcPts val="0"/>
              </a:spcAft>
              <a:buClrTx/>
              <a:buSzPts val="900"/>
              <a:tabLst/>
              <a:defRPr/>
            </a:pPr>
            <a:r>
              <a:rPr lang="en-US" sz="1400" baseline="0" dirty="0" smtClean="0">
                <a:solidFill>
                  <a:srgbClr val="312D2A"/>
                </a:solidFill>
                <a:latin typeface="Oracle Sans"/>
                <a:ea typeface="Questrial"/>
                <a:cs typeface="Questrial"/>
                <a:sym typeface="Questrial"/>
              </a:rPr>
              <a:t>3.</a:t>
            </a:r>
            <a:r>
              <a:rPr lang="en-US" sz="1400" dirty="0" smtClean="0">
                <a:solidFill>
                  <a:srgbClr val="312D2A"/>
                </a:solidFill>
                <a:latin typeface="Oracle Sans"/>
                <a:ea typeface="Questrial"/>
                <a:cs typeface="Questrial"/>
                <a:sym typeface="Questrial"/>
              </a:rPr>
              <a:t> Non-research operational projects</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4. Frequent transfer of</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code and data in/out from Oracle cloud</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17" name="TextBox 16">
            <a:extLst>
              <a:ext uri="{FF2B5EF4-FFF2-40B4-BE49-F238E27FC236}">
                <a16:creationId xmlns="" xmlns:a16="http://schemas.microsoft.com/office/drawing/2014/main" id="{00FABF5B-8DCC-4D38-8123-A80D08EB965B}"/>
              </a:ext>
            </a:extLst>
          </p:cNvPr>
          <p:cNvSpPr txBox="1"/>
          <p:nvPr/>
        </p:nvSpPr>
        <p:spPr>
          <a:xfrm>
            <a:off x="288703" y="358558"/>
            <a:ext cx="4246943"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dirty="0" smtClean="0">
                <a:solidFill>
                  <a:srgbClr val="000000"/>
                </a:solidFill>
                <a:latin typeface="Calibri Light" panose="020F0302020204030204" pitchFamily="34" charset="0"/>
                <a:cs typeface="Calibri Light" panose="020F0302020204030204" pitchFamily="34" charset="0"/>
                <a:sym typeface="Arial"/>
              </a:rPr>
              <a:t>Architecture use-cases</a:t>
            </a: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 </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21" name="Google Shape;70;p15">
            <a:extLst>
              <a:ext uri="{FF2B5EF4-FFF2-40B4-BE49-F238E27FC236}">
                <a16:creationId xmlns="" xmlns:a16="http://schemas.microsoft.com/office/drawing/2014/main" id="{2B4AF13A-0EE5-B047-8620-09F337BEA773}"/>
              </a:ext>
            </a:extLst>
          </p:cNvPr>
          <p:cNvSpPr/>
          <p:nvPr/>
        </p:nvSpPr>
        <p:spPr>
          <a:xfrm>
            <a:off x="288702" y="1263839"/>
            <a:ext cx="5632413"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pPr algn="ctr"/>
            <a:r>
              <a:rPr lang="en-US" b="1" dirty="0" smtClean="0">
                <a:solidFill>
                  <a:schemeClr val="bg1"/>
                </a:solidFill>
                <a:latin typeface="Calibri Light" panose="020F0302020204030204" pitchFamily="34" charset="0"/>
                <a:cs typeface="Calibri Light" panose="020F0302020204030204" pitchFamily="34" charset="0"/>
                <a:sym typeface="Questrial"/>
              </a:rPr>
              <a:t>Standard Architecture </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22" name="Google Shape;72;p15">
            <a:extLst>
              <a:ext uri="{FF2B5EF4-FFF2-40B4-BE49-F238E27FC236}">
                <a16:creationId xmlns="" xmlns:a16="http://schemas.microsoft.com/office/drawing/2014/main" id="{7F2BE374-0EF0-6544-9390-8BDFA07ACD31}"/>
              </a:ext>
            </a:extLst>
          </p:cNvPr>
          <p:cNvSpPr/>
          <p:nvPr/>
        </p:nvSpPr>
        <p:spPr>
          <a:xfrm>
            <a:off x="6134868" y="2227148"/>
            <a:ext cx="5624418" cy="4143671"/>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u="sng" dirty="0" smtClean="0">
                <a:solidFill>
                  <a:srgbClr val="312D2A"/>
                </a:solidFill>
                <a:ea typeface="Questrial"/>
                <a:cs typeface="Questrial"/>
                <a:sym typeface="Questrial"/>
              </a:rPr>
              <a:t>Recommended when</a:t>
            </a:r>
          </a:p>
          <a:p>
            <a:pPr lvl="0">
              <a:lnSpc>
                <a:spcPct val="105000"/>
              </a:lnSpc>
              <a:buSzPts val="900"/>
              <a:defRPr/>
            </a:pPr>
            <a:r>
              <a:rPr lang="en-US" sz="1400" dirty="0" smtClean="0">
                <a:solidFill>
                  <a:srgbClr val="312D2A"/>
                </a:solidFill>
                <a:ea typeface="Questrial"/>
                <a:cs typeface="Questrial"/>
                <a:sym typeface="Questrial"/>
              </a:rPr>
              <a:t>1</a:t>
            </a:r>
            <a:r>
              <a:rPr lang="en-US" sz="1400" dirty="0" smtClean="0">
                <a:solidFill>
                  <a:srgbClr val="312D2A"/>
                </a:solidFill>
                <a:ea typeface="Questrial"/>
                <a:cs typeface="Questrial"/>
                <a:sym typeface="Questrial"/>
              </a:rPr>
              <a:t>. A </a:t>
            </a:r>
            <a:r>
              <a:rPr lang="en-US" sz="1400" dirty="0" smtClean="0">
                <a:solidFill>
                  <a:srgbClr val="312D2A"/>
                </a:solidFill>
                <a:ea typeface="Questrial"/>
                <a:cs typeface="Questrial"/>
                <a:sym typeface="Questrial"/>
              </a:rPr>
              <a:t>percentage of the workload can be run on Oracle cloud</a:t>
            </a:r>
          </a:p>
          <a:p>
            <a:pPr lvl="0">
              <a:lnSpc>
                <a:spcPct val="105000"/>
              </a:lnSpc>
              <a:buSzPts val="900"/>
              <a:defRPr/>
            </a:pPr>
            <a:r>
              <a:rPr lang="en-US" sz="1400" dirty="0" smtClean="0">
                <a:solidFill>
                  <a:srgbClr val="312D2A"/>
                </a:solidFill>
                <a:ea typeface="Questrial"/>
                <a:cs typeface="Questrial"/>
                <a:sym typeface="Questrial"/>
              </a:rPr>
              <a:t>2. Infrequent cloud usage</a:t>
            </a:r>
          </a:p>
          <a:p>
            <a:pPr lvl="0">
              <a:lnSpc>
                <a:spcPct val="105000"/>
              </a:lnSpc>
              <a:buSzPts val="900"/>
              <a:defRPr/>
            </a:pPr>
            <a:r>
              <a:rPr lang="en-US" sz="1400" dirty="0" smtClean="0">
                <a:solidFill>
                  <a:srgbClr val="312D2A"/>
                </a:solidFill>
                <a:ea typeface="Questrial"/>
                <a:cs typeface="Questrial"/>
                <a:sym typeface="Questrial"/>
              </a:rPr>
              <a:t>3. On-premise workload scheduling</a:t>
            </a:r>
          </a:p>
          <a:p>
            <a:pPr lvl="0">
              <a:lnSpc>
                <a:spcPct val="105000"/>
              </a:lnSpc>
              <a:buSzPts val="900"/>
              <a:defRPr/>
            </a:pPr>
            <a:r>
              <a:rPr lang="en-US" sz="1400" dirty="0" smtClean="0">
                <a:solidFill>
                  <a:srgbClr val="312D2A"/>
                </a:solidFill>
                <a:ea typeface="Questrial"/>
                <a:cs typeface="Questrial"/>
                <a:sym typeface="Questrial"/>
              </a:rPr>
              <a:t>4. On-premise cluster is overloaded</a:t>
            </a:r>
          </a:p>
          <a:p>
            <a:pPr lvl="0">
              <a:lnSpc>
                <a:spcPct val="105000"/>
              </a:lnSpc>
              <a:buSzPts val="900"/>
              <a:defRPr/>
            </a:pPr>
            <a:r>
              <a:rPr lang="en-US" sz="1400" dirty="0" smtClean="0">
                <a:solidFill>
                  <a:srgbClr val="312D2A"/>
                </a:solidFill>
                <a:ea typeface="Questrial"/>
                <a:cs typeface="Questrial"/>
                <a:sym typeface="Questrial"/>
              </a:rPr>
              <a:t>5. Reduce workload by moving an application/data to OCI</a:t>
            </a:r>
          </a:p>
          <a:p>
            <a:pPr lvl="0">
              <a:lnSpc>
                <a:spcPct val="105000"/>
              </a:lnSpc>
              <a:buSzPts val="900"/>
              <a:defRPr/>
            </a:pPr>
            <a:r>
              <a:rPr lang="en-US" sz="1400" dirty="0" smtClean="0">
                <a:solidFill>
                  <a:srgbClr val="312D2A"/>
                </a:solidFill>
                <a:ea typeface="Questrial"/>
                <a:cs typeface="Questrial"/>
                <a:sym typeface="Questrial"/>
              </a:rPr>
              <a:t>6. Smaller computational data sets</a:t>
            </a:r>
          </a:p>
          <a:p>
            <a:pPr lvl="0">
              <a:lnSpc>
                <a:spcPct val="105000"/>
              </a:lnSpc>
              <a:buSzPts val="900"/>
              <a:defRPr/>
            </a:pPr>
            <a:r>
              <a:rPr lang="en-US" sz="1400" dirty="0" smtClean="0">
                <a:solidFill>
                  <a:srgbClr val="312D2A"/>
                </a:solidFill>
                <a:ea typeface="Questrial"/>
                <a:cs typeface="Questrial"/>
                <a:sym typeface="Questrial"/>
              </a:rPr>
              <a:t>7. Performance benchmarking against on-campus / other clouds</a:t>
            </a:r>
          </a:p>
          <a:p>
            <a:pPr lvl="0">
              <a:lnSpc>
                <a:spcPct val="105000"/>
              </a:lnSpc>
              <a:buSzPts val="900"/>
              <a:defRPr/>
            </a:pPr>
            <a:r>
              <a:rPr lang="en-US" sz="1400" dirty="0" smtClean="0">
                <a:solidFill>
                  <a:srgbClr val="312D2A"/>
                </a:solidFill>
                <a:ea typeface="Questrial"/>
                <a:cs typeface="Questrial"/>
                <a:sym typeface="Questrial"/>
              </a:rPr>
              <a:t>8. Scheduling automation is tested and working</a:t>
            </a:r>
          </a:p>
          <a:p>
            <a:pPr lvl="0">
              <a:lnSpc>
                <a:spcPct val="105000"/>
              </a:lnSpc>
              <a:buSzPts val="900"/>
              <a:defRPr/>
            </a:pPr>
            <a:r>
              <a:rPr lang="en-US" sz="1400" dirty="0" smtClean="0">
                <a:solidFill>
                  <a:srgbClr val="312D2A"/>
                </a:solidFill>
                <a:ea typeface="Questrial"/>
                <a:cs typeface="Questrial"/>
                <a:sym typeface="Questrial"/>
              </a:rPr>
              <a:t>9.  Containerized applications &amp; canary testing</a:t>
            </a:r>
          </a:p>
          <a:p>
            <a:pPr lvl="0">
              <a:lnSpc>
                <a:spcPct val="105000"/>
              </a:lnSpc>
              <a:buSzPts val="900"/>
              <a:defRPr/>
            </a:pPr>
            <a:r>
              <a:rPr lang="en-US" sz="1400" dirty="0" smtClean="0">
                <a:solidFill>
                  <a:srgbClr val="312D2A"/>
                </a:solidFill>
                <a:ea typeface="Questrial"/>
                <a:cs typeface="Questrial"/>
                <a:sym typeface="Questrial"/>
              </a:rPr>
              <a:t>10. Benchmarking against OCI shapes</a:t>
            </a:r>
          </a:p>
          <a:p>
            <a:pPr lvl="0">
              <a:lnSpc>
                <a:spcPct val="105000"/>
              </a:lnSpc>
              <a:buSzPts val="900"/>
              <a:defRPr/>
            </a:pPr>
            <a:r>
              <a:rPr lang="en-US" sz="1400" dirty="0" smtClean="0">
                <a:solidFill>
                  <a:srgbClr val="312D2A"/>
                </a:solidFill>
                <a:ea typeface="Questrial"/>
                <a:cs typeface="Questrial"/>
                <a:sym typeface="Questrial"/>
              </a:rPr>
              <a:t>11. Embarrassingly parallel HPC jobs</a:t>
            </a:r>
          </a:p>
          <a:p>
            <a:pPr lvl="0">
              <a:lnSpc>
                <a:spcPct val="105000"/>
              </a:lnSpc>
              <a:buSzPts val="900"/>
              <a:defRPr/>
            </a:pPr>
            <a:endParaRPr lang="en-US" sz="1400" u="sng" dirty="0" smtClean="0">
              <a:solidFill>
                <a:srgbClr val="312D2A"/>
              </a:solidFill>
              <a:ea typeface="Questrial"/>
              <a:cs typeface="Questrial"/>
              <a:sym typeface="Questrial"/>
            </a:endParaRPr>
          </a:p>
          <a:p>
            <a:pPr lvl="0">
              <a:lnSpc>
                <a:spcPct val="105000"/>
              </a:lnSpc>
              <a:buSzPts val="900"/>
              <a:defRPr/>
            </a:pPr>
            <a:r>
              <a:rPr lang="en-US" sz="1400" u="sng" dirty="0" smtClean="0">
                <a:solidFill>
                  <a:srgbClr val="312D2A"/>
                </a:solidFill>
                <a:ea typeface="Questrial"/>
                <a:cs typeface="Questrial"/>
                <a:sym typeface="Questrial"/>
              </a:rPr>
              <a:t>Not recommended when </a:t>
            </a:r>
          </a:p>
          <a:p>
            <a:pPr lvl="0">
              <a:lnSpc>
                <a:spcPct val="105000"/>
              </a:lnSpc>
              <a:buSzPts val="900"/>
              <a:defRPr/>
            </a:pPr>
            <a:r>
              <a:rPr lang="en-US" sz="1400" dirty="0" smtClean="0">
                <a:solidFill>
                  <a:srgbClr val="312D2A"/>
                </a:solidFill>
                <a:ea typeface="Questrial"/>
                <a:cs typeface="Questrial"/>
                <a:sym typeface="Questrial"/>
              </a:rPr>
              <a:t>1. Large data migration during bursting</a:t>
            </a:r>
          </a:p>
          <a:p>
            <a:pPr lvl="0">
              <a:lnSpc>
                <a:spcPct val="105000"/>
              </a:lnSpc>
              <a:buSzPts val="900"/>
              <a:defRPr/>
            </a:pPr>
            <a:r>
              <a:rPr lang="en-US" sz="1400" dirty="0" smtClean="0">
                <a:solidFill>
                  <a:srgbClr val="312D2A"/>
                </a:solidFill>
                <a:ea typeface="Questrial"/>
                <a:cs typeface="Questrial"/>
                <a:sym typeface="Questrial"/>
              </a:rPr>
              <a:t>2. Tightly-coupled apps (Cross node communication)</a:t>
            </a:r>
          </a:p>
          <a:p>
            <a:pPr lvl="0">
              <a:lnSpc>
                <a:spcPct val="105000"/>
              </a:lnSpc>
              <a:buSzPts val="900"/>
              <a:defRPr/>
            </a:pPr>
            <a:r>
              <a:rPr lang="en-US" sz="1400" dirty="0" smtClean="0">
                <a:solidFill>
                  <a:srgbClr val="312D2A"/>
                </a:solidFill>
                <a:ea typeface="Questrial"/>
                <a:cs typeface="Questrial"/>
                <a:sym typeface="Questrial"/>
              </a:rPr>
              <a:t> </a:t>
            </a:r>
            <a:endParaRPr lang="en-US" sz="1400" dirty="0">
              <a:solidFill>
                <a:srgbClr val="312D2A"/>
              </a:solidFill>
              <a:ea typeface="Questrial"/>
              <a:cs typeface="Questrial"/>
              <a:sym typeface="Questrial"/>
            </a:endParaRPr>
          </a:p>
        </p:txBody>
      </p:sp>
    </p:spTree>
    <p:extLst>
      <p:ext uri="{BB962C8B-B14F-4D97-AF65-F5344CB8AC3E}">
        <p14:creationId xmlns:p14="http://schemas.microsoft.com/office/powerpoint/2010/main" val="383549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9</a:t>
            </a:fld>
            <a:endParaRPr lang="en-US" dirty="0"/>
          </a:p>
        </p:txBody>
      </p:sp>
      <p:sp>
        <p:nvSpPr>
          <p:cNvPr id="4" name="Google Shape;70;p15">
            <a:extLst>
              <a:ext uri="{FF2B5EF4-FFF2-40B4-BE49-F238E27FC236}">
                <a16:creationId xmlns="" xmlns:a16="http://schemas.microsoft.com/office/drawing/2014/main" id="{FEEAA5F5-2114-6D45-8AC4-FFD8C81B74F5}"/>
              </a:ext>
            </a:extLst>
          </p:cNvPr>
          <p:cNvSpPr/>
          <p:nvPr/>
        </p:nvSpPr>
        <p:spPr>
          <a:xfrm>
            <a:off x="288702" y="907857"/>
            <a:ext cx="2431349"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Being Standard</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5" name="Google Shape;72;p15">
            <a:extLst>
              <a:ext uri="{FF2B5EF4-FFF2-40B4-BE49-F238E27FC236}">
                <a16:creationId xmlns="" xmlns:a16="http://schemas.microsoft.com/office/drawing/2014/main" id="{DAB79A68-E13E-7146-ADF2-BC00625FED21}"/>
              </a:ext>
            </a:extLst>
          </p:cNvPr>
          <p:cNvSpPr/>
          <p:nvPr/>
        </p:nvSpPr>
        <p:spPr>
          <a:xfrm>
            <a:off x="2720050" y="907578"/>
            <a:ext cx="9039235"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1. </a:t>
            </a:r>
            <a:r>
              <a:rPr lang="en-US" sz="1400" dirty="0" smtClean="0">
                <a:solidFill>
                  <a:srgbClr val="312D2A"/>
                </a:solidFill>
                <a:latin typeface="Oracle Sans"/>
                <a:ea typeface="Questrial"/>
                <a:cs typeface="Questrial"/>
                <a:sym typeface="Questrial"/>
              </a:rPr>
              <a:t>Quick and easy to implement </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a:t>
            </a:r>
            <a:r>
              <a:rPr lang="en-US" sz="1400" dirty="0" smtClean="0">
                <a:solidFill>
                  <a:srgbClr val="312D2A"/>
                </a:solidFill>
                <a:latin typeface="Oracle Sans"/>
                <a:ea typeface="Questrial"/>
                <a:cs typeface="Questrial"/>
                <a:sym typeface="Questrial"/>
              </a:rPr>
              <a:t>Easier resource management</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3.</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Single &amp; common reference for all researchers</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9" name="Google Shape;70;p15">
            <a:extLst>
              <a:ext uri="{FF2B5EF4-FFF2-40B4-BE49-F238E27FC236}">
                <a16:creationId xmlns="" xmlns:a16="http://schemas.microsoft.com/office/drawing/2014/main" id="{6E553804-E03E-2E4C-8825-93899756C43A}"/>
              </a:ext>
            </a:extLst>
          </p:cNvPr>
          <p:cNvSpPr/>
          <p:nvPr/>
        </p:nvSpPr>
        <p:spPr>
          <a:xfrm>
            <a:off x="288703" y="1789904"/>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Automation</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0" name="Google Shape;72;p15">
            <a:extLst>
              <a:ext uri="{FF2B5EF4-FFF2-40B4-BE49-F238E27FC236}">
                <a16:creationId xmlns="" xmlns:a16="http://schemas.microsoft.com/office/drawing/2014/main" id="{F3FC4F15-A9FA-0146-B83D-7497F110DAE5}"/>
              </a:ext>
            </a:extLst>
          </p:cNvPr>
          <p:cNvSpPr/>
          <p:nvPr/>
        </p:nvSpPr>
        <p:spPr>
          <a:xfrm>
            <a:off x="2720051" y="1789737"/>
            <a:ext cx="9039234"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1.</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a:t>
            </a:r>
            <a:r>
              <a:rPr lang="en-US" sz="1400" dirty="0" smtClean="0">
                <a:solidFill>
                  <a:srgbClr val="312D2A"/>
                </a:solidFill>
                <a:latin typeface="Oracle Sans"/>
                <a:ea typeface="Questrial"/>
                <a:cs typeface="Questrial"/>
                <a:sym typeface="Questrial"/>
              </a:rPr>
              <a:t>One-click standup and shutdown of instance through console (Stacks and Terraform)</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a:t>
            </a:r>
            <a:r>
              <a:rPr lang="en-US" sz="1400" dirty="0" smtClean="0">
                <a:solidFill>
                  <a:srgbClr val="312D2A"/>
                </a:solidFill>
                <a:latin typeface="Oracle Sans"/>
                <a:ea typeface="Questrial"/>
                <a:cs typeface="Questrial"/>
                <a:sym typeface="Questrial"/>
              </a:rPr>
              <a:t>Quick and easy </a:t>
            </a:r>
            <a:r>
              <a:rPr lang="en-US" sz="1400" noProof="0" dirty="0" smtClean="0">
                <a:solidFill>
                  <a:srgbClr val="312D2A"/>
                </a:solidFill>
                <a:latin typeface="Oracle Sans"/>
                <a:ea typeface="Questrial"/>
                <a:cs typeface="Questrial"/>
                <a:sym typeface="Questrial"/>
              </a:rPr>
              <a:t>configuration management</a:t>
            </a:r>
            <a:endPar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lang="en-US" sz="1400" baseline="0" dirty="0" smtClean="0">
                <a:solidFill>
                  <a:srgbClr val="312D2A"/>
                </a:solidFill>
                <a:latin typeface="Oracle Sans"/>
                <a:ea typeface="Questrial"/>
                <a:cs typeface="Questrial"/>
                <a:sym typeface="Questrial"/>
              </a:rPr>
              <a:t>3.</a:t>
            </a:r>
            <a:r>
              <a:rPr lang="en-US" sz="1400" dirty="0" smtClean="0">
                <a:solidFill>
                  <a:srgbClr val="312D2A"/>
                </a:solidFill>
                <a:latin typeface="Oracle Sans"/>
                <a:ea typeface="Questrial"/>
                <a:cs typeface="Questrial"/>
                <a:sym typeface="Questrial"/>
              </a:rPr>
              <a:t> Programmatic automation (CLI / API) through a Free-tier VM</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11" name="Google Shape;70;p15">
            <a:extLst>
              <a:ext uri="{FF2B5EF4-FFF2-40B4-BE49-F238E27FC236}">
                <a16:creationId xmlns="" xmlns:a16="http://schemas.microsoft.com/office/drawing/2014/main" id="{3EE84173-DDF5-6944-8B2B-612361C3E79F}"/>
              </a:ext>
            </a:extLst>
          </p:cNvPr>
          <p:cNvSpPr/>
          <p:nvPr/>
        </p:nvSpPr>
        <p:spPr>
          <a:xfrm>
            <a:off x="288703" y="2679333"/>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Better resource</a:t>
            </a:r>
          </a:p>
          <a:p>
            <a:r>
              <a:rPr lang="en-US" b="1" dirty="0" smtClean="0">
                <a:solidFill>
                  <a:schemeClr val="bg1"/>
                </a:solidFill>
                <a:latin typeface="Calibri Light" panose="020F0302020204030204" pitchFamily="34" charset="0"/>
                <a:cs typeface="Calibri Light" panose="020F0302020204030204" pitchFamily="34" charset="0"/>
                <a:sym typeface="Questrial"/>
              </a:rPr>
              <a:t>utilization</a:t>
            </a:r>
            <a:endParaRPr lang="en-US" b="1" dirty="0" smtClean="0">
              <a:solidFill>
                <a:schemeClr val="bg1"/>
              </a:solidFill>
              <a:latin typeface="Calibri Light" panose="020F0302020204030204" pitchFamily="34" charset="0"/>
              <a:cs typeface="Calibri Light" panose="020F0302020204030204" pitchFamily="34" charset="0"/>
              <a:sym typeface="Questrial"/>
            </a:endParaRPr>
          </a:p>
        </p:txBody>
      </p:sp>
      <p:sp>
        <p:nvSpPr>
          <p:cNvPr id="12" name="Google Shape;72;p15">
            <a:extLst>
              <a:ext uri="{FF2B5EF4-FFF2-40B4-BE49-F238E27FC236}">
                <a16:creationId xmlns="" xmlns:a16="http://schemas.microsoft.com/office/drawing/2014/main" id="{F486D52D-16D3-4446-9EF4-B7510805AB89}"/>
              </a:ext>
            </a:extLst>
          </p:cNvPr>
          <p:cNvSpPr/>
          <p:nvPr/>
        </p:nvSpPr>
        <p:spPr>
          <a:xfrm>
            <a:off x="2720051" y="2679222"/>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smtClean="0">
                <a:solidFill>
                  <a:srgbClr val="312D2A"/>
                </a:solidFill>
                <a:ea typeface="Questrial"/>
                <a:cs typeface="Questrial"/>
                <a:sym typeface="Questrial"/>
              </a:rPr>
              <a:t>1. Planned utilization of CPU/GPU/Storage resources</a:t>
            </a:r>
          </a:p>
          <a:p>
            <a:pPr>
              <a:lnSpc>
                <a:spcPct val="105000"/>
              </a:lnSpc>
              <a:buSzPts val="900"/>
              <a:defRPr/>
            </a:pPr>
            <a:r>
              <a:rPr lang="en-US" sz="1400" dirty="0" smtClean="0">
                <a:solidFill>
                  <a:srgbClr val="312D2A"/>
                </a:solidFill>
                <a:ea typeface="Questrial"/>
                <a:cs typeface="Questrial"/>
                <a:sym typeface="Questrial"/>
              </a:rPr>
              <a:t>2. Effective cluster and computational planning</a:t>
            </a:r>
          </a:p>
          <a:p>
            <a:pPr>
              <a:lnSpc>
                <a:spcPct val="105000"/>
              </a:lnSpc>
              <a:buSzPts val="900"/>
              <a:defRPr/>
            </a:pPr>
            <a:r>
              <a:rPr lang="en-US" sz="1400" dirty="0" smtClean="0">
                <a:solidFill>
                  <a:srgbClr val="312D2A"/>
                </a:solidFill>
                <a:ea typeface="Questrial"/>
                <a:cs typeface="Questrial"/>
                <a:sym typeface="Questrial"/>
              </a:rPr>
              <a:t>3. Better credit usage and service limit allocation</a:t>
            </a:r>
            <a:endParaRPr lang="en-US" sz="1400" dirty="0">
              <a:solidFill>
                <a:srgbClr val="312D2A"/>
              </a:solidFill>
              <a:ea typeface="Questrial"/>
              <a:cs typeface="Questrial"/>
              <a:sym typeface="Questrial"/>
            </a:endParaRPr>
          </a:p>
        </p:txBody>
      </p:sp>
      <p:sp>
        <p:nvSpPr>
          <p:cNvPr id="13" name="Google Shape;70;p15">
            <a:extLst>
              <a:ext uri="{FF2B5EF4-FFF2-40B4-BE49-F238E27FC236}">
                <a16:creationId xmlns="" xmlns:a16="http://schemas.microsoft.com/office/drawing/2014/main" id="{2B4AF13A-0EE5-B047-8620-09F337BEA773}"/>
              </a:ext>
            </a:extLst>
          </p:cNvPr>
          <p:cNvSpPr/>
          <p:nvPr/>
        </p:nvSpPr>
        <p:spPr>
          <a:xfrm>
            <a:off x="288703" y="3559970"/>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Better benchmarking</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4" name="Google Shape;72;p15">
            <a:extLst>
              <a:ext uri="{FF2B5EF4-FFF2-40B4-BE49-F238E27FC236}">
                <a16:creationId xmlns="" xmlns:a16="http://schemas.microsoft.com/office/drawing/2014/main" id="{7F2BE374-0EF0-6544-9390-8BDFA07ACD31}"/>
              </a:ext>
            </a:extLst>
          </p:cNvPr>
          <p:cNvSpPr/>
          <p:nvPr/>
        </p:nvSpPr>
        <p:spPr>
          <a:xfrm>
            <a:off x="2720051" y="3559915"/>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smtClean="0">
                <a:solidFill>
                  <a:srgbClr val="312D2A"/>
                </a:solidFill>
                <a:ea typeface="Questrial"/>
                <a:cs typeface="Questrial"/>
                <a:sym typeface="Questrial"/>
              </a:rPr>
              <a:t>1. Benchmarking against similar hardware &amp; computational specifications</a:t>
            </a:r>
          </a:p>
          <a:p>
            <a:pPr lvl="0">
              <a:lnSpc>
                <a:spcPct val="105000"/>
              </a:lnSpc>
              <a:buSzPts val="900"/>
              <a:defRPr/>
            </a:pPr>
            <a:r>
              <a:rPr lang="en-US" sz="1400" dirty="0" smtClean="0">
                <a:solidFill>
                  <a:srgbClr val="312D2A"/>
                </a:solidFill>
                <a:ea typeface="Questrial"/>
                <a:cs typeface="Questrial"/>
                <a:sym typeface="Questrial"/>
              </a:rPr>
              <a:t>2. Leverage performance tips from Oracle</a:t>
            </a:r>
          </a:p>
          <a:p>
            <a:pPr lvl="0">
              <a:lnSpc>
                <a:spcPct val="105000"/>
              </a:lnSpc>
              <a:buSzPts val="900"/>
              <a:defRPr/>
            </a:pPr>
            <a:r>
              <a:rPr lang="en-US" sz="1400" dirty="0" smtClean="0">
                <a:solidFill>
                  <a:srgbClr val="312D2A"/>
                </a:solidFill>
                <a:ea typeface="Questrial"/>
                <a:cs typeface="Questrial"/>
                <a:sym typeface="Questrial"/>
              </a:rPr>
              <a:t>3. Testing same workload against higher end shapes</a:t>
            </a:r>
            <a:endParaRPr lang="en-US" sz="1400" dirty="0">
              <a:solidFill>
                <a:srgbClr val="312D2A"/>
              </a:solidFill>
              <a:ea typeface="Questrial"/>
              <a:cs typeface="Questrial"/>
              <a:sym typeface="Questrial"/>
            </a:endParaRPr>
          </a:p>
        </p:txBody>
      </p:sp>
      <p:sp>
        <p:nvSpPr>
          <p:cNvPr id="15" name="Google Shape;70;p15">
            <a:extLst>
              <a:ext uri="{FF2B5EF4-FFF2-40B4-BE49-F238E27FC236}">
                <a16:creationId xmlns="" xmlns:a16="http://schemas.microsoft.com/office/drawing/2014/main" id="{5259DE74-08F6-7148-A332-3725E50C98E3}"/>
              </a:ext>
            </a:extLst>
          </p:cNvPr>
          <p:cNvSpPr/>
          <p:nvPr/>
        </p:nvSpPr>
        <p:spPr>
          <a:xfrm>
            <a:off x="288703" y="5319836"/>
            <a:ext cx="2431348" cy="787897"/>
          </a:xfrm>
          <a:prstGeom prst="rect">
            <a:avLst/>
          </a:prstGeom>
          <a:solidFill>
            <a:srgbClr val="94AFAF">
              <a:hueOff val="-2094658"/>
              <a:satOff val="24567"/>
              <a:lumOff val="-35685"/>
              <a:alphaOff val="0"/>
            </a:srgbClr>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Security</a:t>
            </a:r>
            <a:endParaRPr b="1" dirty="0">
              <a:solidFill>
                <a:schemeClr val="bg1"/>
              </a:solidFill>
              <a:latin typeface="Calibri Light" panose="020F0302020204030204" pitchFamily="34" charset="0"/>
              <a:cs typeface="Calibri Light" panose="020F0302020204030204" pitchFamily="34" charset="0"/>
              <a:sym typeface="Questrial"/>
            </a:endParaRPr>
          </a:p>
        </p:txBody>
      </p:sp>
      <p:sp>
        <p:nvSpPr>
          <p:cNvPr id="16" name="Google Shape;72;p15">
            <a:extLst>
              <a:ext uri="{FF2B5EF4-FFF2-40B4-BE49-F238E27FC236}">
                <a16:creationId xmlns="" xmlns:a16="http://schemas.microsoft.com/office/drawing/2014/main" id="{F780DD02-BE0F-1E44-AD81-98E3C1A4CA75}"/>
              </a:ext>
            </a:extLst>
          </p:cNvPr>
          <p:cNvSpPr/>
          <p:nvPr/>
        </p:nvSpPr>
        <p:spPr>
          <a:xfrm>
            <a:off x="2720051" y="5319836"/>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smtClean="0">
                <a:solidFill>
                  <a:srgbClr val="312D2A"/>
                </a:solidFill>
                <a:ea typeface="Questrial"/>
                <a:cs typeface="Questrial"/>
                <a:sym typeface="Questrial"/>
              </a:rPr>
              <a:t>1. Private subnet insulates your computation VM and data</a:t>
            </a:r>
          </a:p>
          <a:p>
            <a:pPr>
              <a:lnSpc>
                <a:spcPct val="105000"/>
              </a:lnSpc>
              <a:buSzPts val="900"/>
              <a:defRPr/>
            </a:pPr>
            <a:r>
              <a:rPr lang="en-US" sz="1400" dirty="0" smtClean="0">
                <a:solidFill>
                  <a:srgbClr val="312D2A"/>
                </a:solidFill>
                <a:ea typeface="Questrial"/>
                <a:cs typeface="Questrial"/>
                <a:sym typeface="Questrial"/>
              </a:rPr>
              <a:t>2. Access only through a jump box / secure gateway VM</a:t>
            </a:r>
          </a:p>
          <a:p>
            <a:pPr>
              <a:lnSpc>
                <a:spcPct val="105000"/>
              </a:lnSpc>
              <a:buSzPts val="900"/>
              <a:defRPr/>
            </a:pPr>
            <a:r>
              <a:rPr lang="en-US" sz="1400" dirty="0" smtClean="0">
                <a:solidFill>
                  <a:srgbClr val="312D2A"/>
                </a:solidFill>
                <a:ea typeface="Questrial"/>
                <a:cs typeface="Questrial"/>
                <a:sym typeface="Questrial"/>
              </a:rPr>
              <a:t>3. NAT access provides direct internet access for code / patch downloads</a:t>
            </a:r>
            <a:endParaRPr lang="en-US" sz="1400" dirty="0">
              <a:solidFill>
                <a:srgbClr val="312D2A"/>
              </a:solidFill>
              <a:ea typeface="Questrial"/>
              <a:cs typeface="Questrial"/>
              <a:sym typeface="Questrial"/>
            </a:endParaRPr>
          </a:p>
        </p:txBody>
      </p:sp>
      <p:sp>
        <p:nvSpPr>
          <p:cNvPr id="17" name="TextBox 16">
            <a:extLst>
              <a:ext uri="{FF2B5EF4-FFF2-40B4-BE49-F238E27FC236}">
                <a16:creationId xmlns="" xmlns:a16="http://schemas.microsoft.com/office/drawing/2014/main" id="{00FABF5B-8DCC-4D38-8123-A80D08EB965B}"/>
              </a:ext>
            </a:extLst>
          </p:cNvPr>
          <p:cNvSpPr txBox="1"/>
          <p:nvPr/>
        </p:nvSpPr>
        <p:spPr>
          <a:xfrm>
            <a:off x="288703" y="358558"/>
            <a:ext cx="6923294"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Why standard architecture is important?</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18" name="Google Shape;70;p15">
            <a:extLst>
              <a:ext uri="{FF2B5EF4-FFF2-40B4-BE49-F238E27FC236}">
                <a16:creationId xmlns="" xmlns:a16="http://schemas.microsoft.com/office/drawing/2014/main" id="{2B4AF13A-0EE5-B047-8620-09F337BEA773}"/>
              </a:ext>
            </a:extLst>
          </p:cNvPr>
          <p:cNvSpPr/>
          <p:nvPr/>
        </p:nvSpPr>
        <p:spPr>
          <a:xfrm>
            <a:off x="288703" y="4447880"/>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Quicker support</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9" name="Google Shape;72;p15">
            <a:extLst>
              <a:ext uri="{FF2B5EF4-FFF2-40B4-BE49-F238E27FC236}">
                <a16:creationId xmlns="" xmlns:a16="http://schemas.microsoft.com/office/drawing/2014/main" id="{7F2BE374-0EF0-6544-9390-8BDFA07ACD31}"/>
              </a:ext>
            </a:extLst>
          </p:cNvPr>
          <p:cNvSpPr/>
          <p:nvPr/>
        </p:nvSpPr>
        <p:spPr>
          <a:xfrm>
            <a:off x="2722987" y="4459664"/>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smtClean="0">
                <a:solidFill>
                  <a:srgbClr val="312D2A"/>
                </a:solidFill>
                <a:ea typeface="Questrial"/>
                <a:cs typeface="Questrial"/>
                <a:sym typeface="Questrial"/>
              </a:rPr>
              <a:t>1.  Issues can ne resolved faster</a:t>
            </a:r>
          </a:p>
          <a:p>
            <a:pPr lvl="0">
              <a:lnSpc>
                <a:spcPct val="105000"/>
              </a:lnSpc>
              <a:buSzPts val="900"/>
              <a:defRPr/>
            </a:pPr>
            <a:r>
              <a:rPr lang="en-US" sz="1400" dirty="0" smtClean="0">
                <a:solidFill>
                  <a:srgbClr val="312D2A"/>
                </a:solidFill>
                <a:ea typeface="Questrial"/>
                <a:cs typeface="Questrial"/>
                <a:sym typeface="Questrial"/>
              </a:rPr>
              <a:t>2. Issues can be replicated/tested without access </a:t>
            </a:r>
            <a:r>
              <a:rPr lang="en-US" sz="1400" dirty="0">
                <a:solidFill>
                  <a:srgbClr val="312D2A"/>
                </a:solidFill>
                <a:ea typeface="Questrial"/>
                <a:cs typeface="Questrial"/>
                <a:sym typeface="Questrial"/>
              </a:rPr>
              <a:t>t</a:t>
            </a:r>
            <a:r>
              <a:rPr lang="en-US" sz="1400" dirty="0" smtClean="0">
                <a:solidFill>
                  <a:srgbClr val="312D2A"/>
                </a:solidFill>
                <a:ea typeface="Questrial"/>
                <a:cs typeface="Questrial"/>
                <a:sym typeface="Questrial"/>
              </a:rPr>
              <a:t>o researcher tenancies</a:t>
            </a:r>
          </a:p>
          <a:p>
            <a:pPr lvl="0">
              <a:lnSpc>
                <a:spcPct val="105000"/>
              </a:lnSpc>
              <a:buSzPts val="900"/>
              <a:defRPr/>
            </a:pPr>
            <a:r>
              <a:rPr lang="en-US" sz="1400" dirty="0" smtClean="0">
                <a:solidFill>
                  <a:srgbClr val="312D2A"/>
                </a:solidFill>
                <a:ea typeface="Questrial"/>
                <a:cs typeface="Questrial"/>
                <a:sym typeface="Questrial"/>
              </a:rPr>
              <a:t>3. </a:t>
            </a:r>
            <a:r>
              <a:rPr lang="en-US" sz="1400" dirty="0" smtClean="0">
                <a:solidFill>
                  <a:srgbClr val="312D2A"/>
                </a:solidFill>
                <a:ea typeface="Questrial"/>
                <a:cs typeface="Questrial"/>
                <a:sym typeface="Questrial"/>
              </a:rPr>
              <a:t>Comparative benchmarks from the community can help tune your implementation </a:t>
            </a:r>
            <a:endParaRPr lang="en-US" sz="1400" dirty="0">
              <a:solidFill>
                <a:srgbClr val="312D2A"/>
              </a:solidFill>
              <a:ea typeface="Questrial"/>
              <a:cs typeface="Questrial"/>
              <a:sym typeface="Questrial"/>
            </a:endParaRPr>
          </a:p>
        </p:txBody>
      </p:sp>
    </p:spTree>
    <p:extLst>
      <p:ext uri="{BB962C8B-B14F-4D97-AF65-F5344CB8AC3E}">
        <p14:creationId xmlns:p14="http://schemas.microsoft.com/office/powerpoint/2010/main" val="236851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arent Master">
  <a:themeElements>
    <a:clrScheme name="Redwood">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 Redwood v.1.13" id="{2E9F41A3-D31B-554A-8B1B-2DD86BF84303}" vid="{3D569BFC-AF32-5F4F-BAA6-0F119E81C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Parent Master</Template>
  <TotalTime>13248</TotalTime>
  <Words>2143</Words>
  <Application>Microsoft Office PowerPoint</Application>
  <PresentationFormat>Widescreen</PresentationFormat>
  <Paragraphs>425</Paragraphs>
  <Slides>20</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Georgia</vt:lpstr>
      <vt:lpstr>Oracle Sans</vt:lpstr>
      <vt:lpstr>Oracle Sans Light</vt:lpstr>
      <vt:lpstr>Questrial</vt:lpstr>
      <vt:lpstr>System Font Regular</vt:lpstr>
      <vt:lpstr>Parent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Oracle for Research Tech Talk Series Will Cover: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Fonts</dc:title>
  <dc:creator>Microsoft Office User</dc:creator>
  <cp:lastModifiedBy>Rajib Ghosh</cp:lastModifiedBy>
  <cp:revision>104</cp:revision>
  <dcterms:created xsi:type="dcterms:W3CDTF">2020-03-27T21:53:27Z</dcterms:created>
  <dcterms:modified xsi:type="dcterms:W3CDTF">2020-10-23T14:24:07Z</dcterms:modified>
</cp:coreProperties>
</file>