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7" r:id="rId3"/>
    <p:sldId id="284" r:id="rId4"/>
    <p:sldId id="305" r:id="rId5"/>
    <p:sldId id="357" r:id="rId6"/>
    <p:sldId id="358" r:id="rId7"/>
    <p:sldId id="307" r:id="rId8"/>
    <p:sldId id="355" r:id="rId9"/>
    <p:sldId id="359" r:id="rId10"/>
    <p:sldId id="279" r:id="rId11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  <a:srgbClr val="FFFFFF"/>
    <a:srgbClr val="92A8C8"/>
    <a:srgbClr val="1155CC"/>
    <a:srgbClr val="263248"/>
    <a:srgbClr val="C7D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B2E9D5-4ACD-BA37-E007-54C6A4B11F4A}" v="191" dt="2022-08-10T19:32:44.339"/>
    <p1510:client id="{C6B1A9A8-725E-4137-EB13-E106ED620607}" v="292" dt="2022-08-10T19:24:15.266"/>
  </p1510:revLst>
</p1510:revInfo>
</file>

<file path=ppt/tableStyles.xml><?xml version="1.0" encoding="utf-8"?>
<a:tblStyleLst xmlns:a="http://schemas.openxmlformats.org/drawingml/2006/main" def="{65E751E0-35A7-4438-9021-C772ECAD95D2}">
  <a:tblStyle styleId="{65E751E0-35A7-4438-9021-C772ECAD95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7" d="100"/>
          <a:sy n="77" d="100"/>
        </p:scale>
        <p:origin x="450" y="10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70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5F19C-D474-4A2E-A94B-2CF0D824B3A5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C018C-7CA0-4149-AD0D-8E1D7D7F40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570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14721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074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302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416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877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693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269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74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561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088966" y="1315550"/>
            <a:ext cx="2598600" cy="8658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14176"/>
            <a:ext cx="17322796" cy="10301176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2181527"/>
            <a:ext cx="17695004" cy="592395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7354473" y="8556698"/>
            <a:ext cx="10961658" cy="865992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371600" y="2181500"/>
            <a:ext cx="10735800" cy="59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600">
                <a:latin typeface="+mj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9pPr>
          </a:lstStyle>
          <a:p>
            <a:r>
              <a:rPr lang="pt-BR" dirty="0"/>
              <a:t>Clique para editar o título Mestre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15088966" y="1315550"/>
            <a:ext cx="2598600" cy="8658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14176"/>
            <a:ext cx="17322796" cy="10301176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2" y="2181527"/>
            <a:ext cx="17695004" cy="5923950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659550" y="2404000"/>
            <a:ext cx="10181400" cy="54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76200" lvl="0" indent="0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6000" i="1">
                <a:solidFill>
                  <a:srgbClr val="FFFFFF"/>
                </a:solidFill>
                <a:latin typeface="+mj-lt"/>
              </a:defRPr>
            </a:lvl1pPr>
            <a:lvl2pPr marL="1828800" lvl="1" indent="-838200" rtl="0">
              <a:spcBef>
                <a:spcPts val="9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6000" i="1">
                <a:solidFill>
                  <a:srgbClr val="FFFFFF"/>
                </a:solidFill>
              </a:defRPr>
            </a:lvl2pPr>
            <a:lvl3pPr marL="2743200" lvl="2" indent="-838200" rtl="0">
              <a:spcBef>
                <a:spcPts val="9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6000" i="1">
                <a:solidFill>
                  <a:srgbClr val="FFFFFF"/>
                </a:solidFill>
              </a:defRPr>
            </a:lvl3pPr>
            <a:lvl4pPr marL="3657600" lvl="3" indent="-838200" rtl="0">
              <a:spcBef>
                <a:spcPts val="72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6000" i="1">
                <a:solidFill>
                  <a:srgbClr val="FFFFFF"/>
                </a:solidFill>
              </a:defRPr>
            </a:lvl4pPr>
            <a:lvl5pPr marL="4572000" lvl="4" indent="-838200" rtl="0">
              <a:spcBef>
                <a:spcPts val="72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6000" i="1">
                <a:solidFill>
                  <a:srgbClr val="FFFFFF"/>
                </a:solidFill>
              </a:defRPr>
            </a:lvl5pPr>
            <a:lvl6pPr marL="5486400" lvl="5" indent="-838200" rtl="0">
              <a:spcBef>
                <a:spcPts val="72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6000" i="1">
                <a:solidFill>
                  <a:srgbClr val="FFFFFF"/>
                </a:solidFill>
              </a:defRPr>
            </a:lvl6pPr>
            <a:lvl7pPr marL="6400800" lvl="6" indent="-838200" rtl="0">
              <a:spcBef>
                <a:spcPts val="72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6000" i="1">
                <a:solidFill>
                  <a:srgbClr val="FFFFFF"/>
                </a:solidFill>
              </a:defRPr>
            </a:lvl7pPr>
            <a:lvl8pPr marL="7315200" lvl="7" indent="-838200" rtl="0">
              <a:spcBef>
                <a:spcPts val="72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6000" i="1">
                <a:solidFill>
                  <a:srgbClr val="FFFFFF"/>
                </a:solidFill>
              </a:defRPr>
            </a:lvl8pPr>
            <a:lvl9pPr marL="8229600" lvl="8" indent="-838200">
              <a:spcBef>
                <a:spcPts val="72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6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1" name="Google Shape;51;p4"/>
          <p:cNvSpPr txBox="1"/>
          <p:nvPr/>
        </p:nvSpPr>
        <p:spPr>
          <a:xfrm>
            <a:off x="573200" y="2029150"/>
            <a:ext cx="1353000" cy="13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400" b="1">
                <a:solidFill>
                  <a:srgbClr val="FF9800"/>
                </a:solidFill>
              </a:rPr>
              <a:t>“</a:t>
            </a:r>
            <a:endParaRPr sz="144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13893684" y="8945447"/>
            <a:ext cx="4405660" cy="1341590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8" y="81"/>
            <a:ext cx="14144860" cy="2654630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13893684" y="8945447"/>
            <a:ext cx="4405660" cy="1341590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628550" y="785150"/>
            <a:ext cx="10516800" cy="15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5200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1628550" y="3075976"/>
            <a:ext cx="6756600" cy="544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914400" lvl="0" indent="-711200">
              <a:spcBef>
                <a:spcPts val="1200"/>
              </a:spcBef>
              <a:spcAft>
                <a:spcPts val="0"/>
              </a:spcAft>
              <a:buSzPts val="2000"/>
              <a:buChar char="▰"/>
              <a:defRPr sz="4000">
                <a:solidFill>
                  <a:schemeClr val="tx1"/>
                </a:solidFill>
                <a:latin typeface="+mj-lt"/>
              </a:defRPr>
            </a:lvl1pPr>
            <a:lvl2pPr marL="1828800" lvl="1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2pPr>
            <a:lvl3pPr marL="2743200" lvl="2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3pPr>
            <a:lvl4pPr marL="3657600" lvl="3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4pPr>
            <a:lvl5pPr marL="4572000" lvl="4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5pPr>
            <a:lvl6pPr marL="5486400" lvl="5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6pPr>
            <a:lvl7pPr marL="6400800" lvl="6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7pPr>
            <a:lvl8pPr marL="7315200" lvl="7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8pPr>
            <a:lvl9pPr marL="8229600" lvl="8" indent="-711200">
              <a:spcBef>
                <a:spcPts val="2000"/>
              </a:spcBef>
              <a:spcAft>
                <a:spcPts val="2000"/>
              </a:spcAft>
              <a:buSzPts val="2000"/>
              <a:buChar char="▻"/>
              <a:defRPr sz="4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8792246" y="3075976"/>
            <a:ext cx="6756600" cy="544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914400" lvl="0" indent="-711200">
              <a:spcBef>
                <a:spcPts val="1200"/>
              </a:spcBef>
              <a:spcAft>
                <a:spcPts val="0"/>
              </a:spcAft>
              <a:buSzPts val="2000"/>
              <a:buChar char="▰"/>
              <a:defRPr sz="4000">
                <a:solidFill>
                  <a:schemeClr val="tx1"/>
                </a:solidFill>
                <a:latin typeface="+mj-lt"/>
              </a:defRPr>
            </a:lvl1pPr>
            <a:lvl2pPr marL="1828800" lvl="1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2pPr>
            <a:lvl3pPr marL="2743200" lvl="2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3pPr>
            <a:lvl4pPr marL="3657600" lvl="3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4pPr>
            <a:lvl5pPr marL="4572000" lvl="4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5pPr>
            <a:lvl6pPr marL="5486400" lvl="5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6pPr>
            <a:lvl7pPr marL="6400800" lvl="6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7pPr>
            <a:lvl8pPr marL="7315200" lvl="7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8pPr>
            <a:lvl9pPr marL="8229600" lvl="8" indent="-711200">
              <a:spcBef>
                <a:spcPts val="2000"/>
              </a:spcBef>
              <a:spcAft>
                <a:spcPts val="2000"/>
              </a:spcAft>
              <a:buSzPts val="2000"/>
              <a:buChar char="▻"/>
              <a:defRPr sz="4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13893684" y="8945447"/>
            <a:ext cx="4405660" cy="1341590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16" y="-3"/>
            <a:ext cx="4405660" cy="1341590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</p:grpSp>
      <p:sp>
        <p:nvSpPr>
          <p:cNvPr id="19" name="Google Shape;99;p6">
            <a:extLst>
              <a:ext uri="{FF2B5EF4-FFF2-40B4-BE49-F238E27FC236}">
                <a16:creationId xmlns:a16="http://schemas.microsoft.com/office/drawing/2014/main" id="{021AADC2-1979-4DB5-8F16-9C5AD370C4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25835" y="1881829"/>
            <a:ext cx="15436330" cy="696429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914400" lvl="0" indent="-711200">
              <a:spcBef>
                <a:spcPts val="1200"/>
              </a:spcBef>
              <a:spcAft>
                <a:spcPts val="0"/>
              </a:spcAft>
              <a:buSzPts val="2000"/>
              <a:buChar char="▰"/>
              <a:defRPr sz="5600">
                <a:solidFill>
                  <a:schemeClr val="tx1"/>
                </a:solidFill>
                <a:latin typeface="+mj-lt"/>
              </a:defRPr>
            </a:lvl1pPr>
            <a:lvl2pPr marL="1828800" lvl="1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2pPr>
            <a:lvl3pPr marL="2743200" lvl="2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3pPr>
            <a:lvl4pPr marL="3657600" lvl="3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4pPr>
            <a:lvl5pPr marL="4572000" lvl="4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5pPr>
            <a:lvl6pPr marL="5486400" lvl="5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6pPr>
            <a:lvl7pPr marL="6400800" lvl="6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7pPr>
            <a:lvl8pPr marL="7315200" lvl="7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8pPr>
            <a:lvl9pPr marL="8229600" lvl="8" indent="-711200">
              <a:spcBef>
                <a:spcPts val="2000"/>
              </a:spcBef>
              <a:spcAft>
                <a:spcPts val="2000"/>
              </a:spcAft>
              <a:buSzPts val="2000"/>
              <a:buChar char="▻"/>
              <a:defRPr sz="4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4143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Em Branco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13893684" y="8945447"/>
            <a:ext cx="4405660" cy="1341590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16" y="-3"/>
            <a:ext cx="4405660" cy="1341590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8550" y="785150"/>
            <a:ext cx="10516800" cy="15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28550" y="2654700"/>
            <a:ext cx="12265200" cy="6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pt-BR" dirty="0" err="1"/>
              <a:t>Adfadfasdfadfad</a:t>
            </a:r>
            <a:endParaRPr lang="pt-BR" dirty="0"/>
          </a:p>
          <a:p>
            <a:r>
              <a:rPr lang="pt-BR" dirty="0" err="1"/>
              <a:t>Acvacvadfa</a:t>
            </a:r>
            <a:endParaRPr lang="pt-BR" dirty="0"/>
          </a:p>
          <a:p>
            <a:r>
              <a:rPr lang="pt-BR" dirty="0" err="1"/>
              <a:t>adfadf</a:t>
            </a:r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5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chemeClr val="tx1"/>
          </a:solidFill>
          <a:latin typeface="+mj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95028692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i.org/10.1590/S0103-166X1999000200004" TargetMode="External"/><Relationship Id="rId4" Type="http://schemas.openxmlformats.org/officeDocument/2006/relationships/hyperlink" Target="https://integrada.minhabiblioteca.com.br/#/books/9788520450222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95151635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integrada.minhabiblioteca.com.br/#/books/978-85-277-2153-0/" TargetMode="External"/><Relationship Id="rId4" Type="http://schemas.openxmlformats.org/officeDocument/2006/relationships/hyperlink" Target="https://integrada.minhabiblioteca.com.br/#/books/978852044022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079104" y="2181500"/>
            <a:ext cx="13105456" cy="5923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pt-BR" dirty="0"/>
              <a:t>Nutrição no Envelhecimento</a:t>
            </a:r>
            <a:br>
              <a:rPr lang="pt-BR" dirty="0"/>
            </a:br>
            <a:r>
              <a:rPr lang="pt-BR" sz="4800" b="0" dirty="0" err="1">
                <a:solidFill>
                  <a:schemeClr val="bg1"/>
                </a:solidFill>
              </a:rPr>
              <a:t>Prof</a:t>
            </a:r>
            <a:r>
              <a:rPr lang="pt-BR" sz="4800" b="0" dirty="0">
                <a:solidFill>
                  <a:schemeClr val="bg1"/>
                </a:solidFill>
              </a:rPr>
              <a:t>(a). Esp. Verônica Graciela </a:t>
            </a:r>
            <a:r>
              <a:rPr lang="pt-BR" sz="4800" b="0" dirty="0" err="1">
                <a:solidFill>
                  <a:schemeClr val="bg1"/>
                </a:solidFill>
              </a:rPr>
              <a:t>Rapcinski</a:t>
            </a:r>
            <a:br>
              <a:rPr lang="pt-BR" dirty="0"/>
            </a:b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2550300" y="4728800"/>
            <a:ext cx="13187400" cy="2319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algn="ctr"/>
            <a:r>
              <a:rPr lang="en" sz="12000" dirty="0">
                <a:solidFill>
                  <a:srgbClr val="002060"/>
                </a:solidFill>
                <a:latin typeface="+mj-lt"/>
              </a:rPr>
              <a:t>Obrigado(</a:t>
            </a:r>
            <a:r>
              <a:rPr lang="pt-BR" sz="12000" dirty="0">
                <a:solidFill>
                  <a:srgbClr val="002060"/>
                </a:solidFill>
                <a:latin typeface="+mj-lt"/>
              </a:rPr>
              <a:t>a)</a:t>
            </a:r>
            <a:r>
              <a:rPr lang="en" sz="12000" dirty="0">
                <a:solidFill>
                  <a:srgbClr val="002060"/>
                </a:solidFill>
                <a:latin typeface="+mj-lt"/>
              </a:rPr>
              <a:t>!</a:t>
            </a:r>
            <a:endParaRPr sz="12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2550300" y="6460000"/>
            <a:ext cx="13187400" cy="2684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4000" b="1" dirty="0">
                <a:solidFill>
                  <a:schemeClr val="tx1"/>
                </a:solidFill>
                <a:latin typeface="+mj-lt"/>
              </a:rPr>
              <a:t>Verônica Graciela </a:t>
            </a:r>
            <a:r>
              <a:rPr lang="pt-BR" sz="4000" b="1" dirty="0" err="1">
                <a:solidFill>
                  <a:schemeClr val="tx1"/>
                </a:solidFill>
                <a:latin typeface="+mj-lt"/>
              </a:rPr>
              <a:t>Rapcinski</a:t>
            </a:r>
            <a:endParaRPr sz="4000" dirty="0" err="1">
              <a:solidFill>
                <a:schemeClr val="tx1"/>
              </a:solidFill>
              <a:latin typeface="+mj-lt"/>
            </a:endParaRP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4000" dirty="0" err="1">
                <a:solidFill>
                  <a:schemeClr val="tx1"/>
                </a:solidFill>
                <a:latin typeface="+mj-lt"/>
              </a:rPr>
              <a:t>Contato</a:t>
            </a:r>
            <a:r>
              <a:rPr lang="en" sz="4000" dirty="0">
                <a:solidFill>
                  <a:schemeClr val="tx1"/>
                </a:solidFill>
                <a:latin typeface="+mj-lt"/>
              </a:rPr>
              <a:t>/Rede Social: rapcinskiveronica@gmail.com</a:t>
            </a:r>
            <a:endParaRPr lang="en" sz="40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05" name="Google Shape;505;p34"/>
          <p:cNvGrpSpPr/>
          <p:nvPr/>
        </p:nvGrpSpPr>
        <p:grpSpPr>
          <a:xfrm>
            <a:off x="7992420" y="1933635"/>
            <a:ext cx="2395328" cy="2253554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5600"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56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91073" y="826967"/>
            <a:ext cx="11758509" cy="1490583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pt-BR" sz="6000" dirty="0"/>
              <a:t>Aula 1- ENVELHECIMENTO</a:t>
            </a:r>
            <a:br>
              <a:rPr lang="pt-BR" sz="6000" dirty="0"/>
            </a:br>
            <a:r>
              <a:rPr lang="pt-BR" sz="6000" dirty="0"/>
              <a:t> E CONCEITOS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2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287016" y="2687022"/>
            <a:ext cx="17641960" cy="6577772"/>
          </a:xfrm>
        </p:spPr>
        <p:txBody>
          <a:bodyPr/>
          <a:lstStyle/>
          <a:p>
            <a:pPr marL="203200" indent="0" algn="just">
              <a:buClrTx/>
              <a:buSzPct val="85000"/>
              <a:buNone/>
            </a:pPr>
            <a:r>
              <a:rPr lang="pt-BR" b="1" u="sng" dirty="0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  <a:t>EPIDEMIOLOGIA E PROCESSOS DO ENVELHECIMENTO </a:t>
            </a:r>
            <a:endParaRPr lang="pt-BR" b="1" u="sng">
              <a:solidFill>
                <a:schemeClr val="accent5">
                  <a:lumMod val="50000"/>
                </a:schemeClr>
              </a:solidFill>
            </a:endParaRPr>
          </a:p>
          <a:p>
            <a:pPr marL="203200" indent="0" algn="just">
              <a:buClrTx/>
              <a:buNone/>
            </a:pPr>
            <a:endParaRPr lang="pt-BR" b="1" u="sng" dirty="0">
              <a:solidFill>
                <a:schemeClr val="accent5">
                  <a:lumMod val="50000"/>
                </a:schemeClr>
              </a:solidFill>
              <a:ea typeface="+mj-lt"/>
              <a:cs typeface="+mj-lt"/>
            </a:endParaRPr>
          </a:p>
          <a:p>
            <a:pPr algn="just">
              <a:buClrTx/>
              <a:buSzPct val="85000"/>
            </a:pPr>
            <a:r>
              <a:rPr lang="pt-BR" dirty="0">
                <a:ea typeface="+mj-lt"/>
                <a:cs typeface="+mj-lt"/>
              </a:rPr>
              <a:t>Aumento na porcentagem do número de idosos é mundial,</a:t>
            </a:r>
            <a:endParaRPr lang="pt-BR" dirty="0">
              <a:cs typeface="+mj-lt"/>
            </a:endParaRPr>
          </a:p>
          <a:p>
            <a:pPr marL="203200" indent="0" algn="just">
              <a:buClrTx/>
              <a:buSzPct val="85000"/>
              <a:buNone/>
            </a:pPr>
            <a:r>
              <a:rPr lang="pt-BR" dirty="0">
                <a:ea typeface="+mj-lt"/>
                <a:cs typeface="+mj-lt"/>
              </a:rPr>
              <a:t>tanto em países industrializados ou em desenvolvimento, </a:t>
            </a:r>
            <a:endParaRPr lang="pt-BR" dirty="0">
              <a:cs typeface="+mj-lt"/>
            </a:endParaRPr>
          </a:p>
          <a:p>
            <a:pPr marL="203200" indent="0" algn="just">
              <a:buClrTx/>
              <a:buNone/>
            </a:pPr>
            <a:r>
              <a:rPr lang="pt-BR" dirty="0">
                <a:ea typeface="+mj-lt"/>
                <a:cs typeface="+mj-lt"/>
              </a:rPr>
              <a:t>tanto na população mundial quanto no Brasil, predomina o</a:t>
            </a:r>
            <a:endParaRPr lang="pt-BR" dirty="0">
              <a:cs typeface="+mj-lt"/>
            </a:endParaRPr>
          </a:p>
          <a:p>
            <a:pPr marL="203200" indent="0" algn="just">
              <a:buClrTx/>
              <a:buNone/>
            </a:pPr>
            <a:r>
              <a:rPr lang="pt-BR" dirty="0">
                <a:ea typeface="+mj-lt"/>
                <a:cs typeface="+mj-lt"/>
              </a:rPr>
              <a:t>sexo feminino.</a:t>
            </a:r>
          </a:p>
          <a:p>
            <a:pPr algn="just">
              <a:buClrTx/>
            </a:pPr>
            <a:r>
              <a:rPr lang="pt-BR" dirty="0">
                <a:ea typeface="+mj-lt"/>
                <a:cs typeface="+mj-lt"/>
              </a:rPr>
              <a:t>Difere de indivíduo para indivíduo, sendo gradativo</a:t>
            </a:r>
            <a:endParaRPr lang="pt-BR" dirty="0">
              <a:cs typeface="+mj-lt"/>
            </a:endParaRPr>
          </a:p>
          <a:p>
            <a:pPr marL="203200" indent="0" algn="just">
              <a:buClrTx/>
              <a:buNone/>
            </a:pPr>
            <a:r>
              <a:rPr lang="pt-BR" dirty="0">
                <a:ea typeface="+mj-lt"/>
                <a:cs typeface="+mj-lt"/>
              </a:rPr>
              <a:t>     para uns e mais rápido para outros;</a:t>
            </a:r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604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91073" y="785150"/>
            <a:ext cx="13152822" cy="1532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algn="just"/>
            <a:br>
              <a:rPr lang="pt-BR" sz="5000" dirty="0">
                <a:solidFill>
                  <a:schemeClr val="bg1"/>
                </a:solidFill>
                <a:cs typeface="Arial"/>
              </a:rPr>
            </a:br>
            <a:r>
              <a:rPr lang="pt-BR" sz="5000" dirty="0">
                <a:solidFill>
                  <a:schemeClr val="bg1"/>
                </a:solidFill>
                <a:cs typeface="Arial"/>
              </a:rPr>
              <a:t>EPIDEMIOLOGIA E PROCESSOS</a:t>
            </a:r>
            <a:br>
              <a:rPr lang="pt-BR" sz="5000" dirty="0">
                <a:solidFill>
                  <a:schemeClr val="bg1"/>
                </a:solidFill>
                <a:cs typeface="Arial"/>
              </a:rPr>
            </a:br>
            <a:r>
              <a:rPr lang="pt-BR" sz="5000" dirty="0">
                <a:solidFill>
                  <a:schemeClr val="bg1"/>
                </a:solidFill>
                <a:cs typeface="Arial"/>
              </a:rPr>
              <a:t>DO ENVELHECIMENTO </a:t>
            </a:r>
            <a:endParaRPr lang="pt-BR" sz="5000" b="0">
              <a:solidFill>
                <a:schemeClr val="bg1"/>
              </a:solidFill>
              <a:ea typeface="+mj-lt"/>
              <a:cs typeface="+mj-lt"/>
            </a:endParaRPr>
          </a:p>
          <a:p>
            <a:pPr lvl="0"/>
            <a:endParaRPr lang="pt-BR" sz="64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  <p:sp>
        <p:nvSpPr>
          <p:cNvPr id="10" name="Google Shape;513;p35">
            <a:extLst>
              <a:ext uri="{FF2B5EF4-FFF2-40B4-BE49-F238E27FC236}">
                <a16:creationId xmlns:a16="http://schemas.microsoft.com/office/drawing/2014/main" id="{556ABCAB-B54F-4900-85A7-0D56A93991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024" y="2706891"/>
            <a:ext cx="17569952" cy="6806622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indent="-762000" algn="just">
              <a:lnSpc>
                <a:spcPct val="115000"/>
              </a:lnSpc>
              <a:spcBef>
                <a:spcPts val="2000"/>
              </a:spcBef>
              <a:buSzPct val="100000"/>
            </a:pPr>
            <a:r>
              <a:rPr lang="pt-BR" dirty="0">
                <a:ea typeface="+mj-lt"/>
                <a:cs typeface="+mj-lt"/>
              </a:rPr>
              <a:t>36% dos pacientes hospitalizados que utilizaram suporte nutricional no Grupo de Apoio Nutricional Enteral e Parenteral (GANEP) eram idosos;</a:t>
            </a:r>
            <a:endParaRPr lang="pt-BR" b="1" dirty="0">
              <a:cs typeface="+mj-lt"/>
            </a:endParaRPr>
          </a:p>
          <a:p>
            <a:pPr indent="-762000" algn="just">
              <a:lnSpc>
                <a:spcPct val="114999"/>
              </a:lnSpc>
              <a:spcBef>
                <a:spcPts val="2000"/>
              </a:spcBef>
              <a:buSzPct val="100000"/>
            </a:pPr>
            <a:r>
              <a:rPr lang="pt-BR" dirty="0">
                <a:ea typeface="+mj-lt"/>
                <a:cs typeface="+mj-lt"/>
              </a:rPr>
              <a:t>Grupo com alto risco de necessidade de hospitalizações e cuidados nutricionais;</a:t>
            </a:r>
            <a:endParaRPr lang="pt-BR" b="1" dirty="0">
              <a:cs typeface="+mj-lt"/>
            </a:endParaRPr>
          </a:p>
          <a:p>
            <a:pPr indent="-762000" algn="just">
              <a:lnSpc>
                <a:spcPct val="114999"/>
              </a:lnSpc>
              <a:spcBef>
                <a:spcPts val="2000"/>
              </a:spcBef>
              <a:buSzPct val="100000"/>
            </a:pPr>
            <a:r>
              <a:rPr lang="pt-BR" dirty="0">
                <a:ea typeface="+mj-lt"/>
                <a:cs typeface="+mj-lt"/>
              </a:rPr>
              <a:t>Cerca de 85% desse grupo possuem alguma forma de doença crônica</a:t>
            </a:r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414026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7" name="Google Shape;213;p13">
            <a:extLst>
              <a:ext uri="{FF2B5EF4-FFF2-40B4-BE49-F238E27FC236}">
                <a16:creationId xmlns:a16="http://schemas.microsoft.com/office/drawing/2014/main" id="{2CC3B148-1349-4ED3-80D1-8729CBEE1AF5}"/>
              </a:ext>
            </a:extLst>
          </p:cNvPr>
          <p:cNvSpPr txBox="1">
            <a:spLocks/>
          </p:cNvSpPr>
          <p:nvPr/>
        </p:nvSpPr>
        <p:spPr>
          <a:xfrm>
            <a:off x="4247454" y="382800"/>
            <a:ext cx="9793088" cy="188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pt-BR" sz="7200" dirty="0">
                <a:solidFill>
                  <a:schemeClr val="tx1"/>
                </a:solidFill>
                <a:latin typeface="+mj-lt"/>
              </a:rPr>
              <a:t>CONCEITOS:</a:t>
            </a:r>
          </a:p>
        </p:txBody>
      </p:sp>
      <p:sp>
        <p:nvSpPr>
          <p:cNvPr id="8" name="Google Shape;513;p35">
            <a:extLst>
              <a:ext uri="{FF2B5EF4-FFF2-40B4-BE49-F238E27FC236}">
                <a16:creationId xmlns:a16="http://schemas.microsoft.com/office/drawing/2014/main" id="{825DC6F8-EB85-45C7-BE42-A50D958D259D}"/>
              </a:ext>
            </a:extLst>
          </p:cNvPr>
          <p:cNvSpPr txBox="1">
            <a:spLocks/>
          </p:cNvSpPr>
          <p:nvPr/>
        </p:nvSpPr>
        <p:spPr>
          <a:xfrm>
            <a:off x="359024" y="2551212"/>
            <a:ext cx="17425936" cy="7352988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indent="-762000" algn="just">
              <a:lnSpc>
                <a:spcPct val="115000"/>
              </a:lnSpc>
              <a:spcBef>
                <a:spcPts val="2000"/>
              </a:spcBef>
              <a:buClr>
                <a:srgbClr val="C7D3E6"/>
              </a:buClr>
              <a:buSzPct val="100000"/>
              <a:buFont typeface="Arial"/>
              <a:buChar char="▰"/>
            </a:pPr>
            <a:r>
              <a:rPr lang="pt-BR" sz="3200" dirty="0">
                <a:ea typeface="+mj-lt"/>
                <a:cs typeface="+mj-lt"/>
              </a:rPr>
              <a:t>GERONTOLOGIA: representa a ciência que estuda o processo de envelhecimento humano, nos aspectos clínicos, biológicos, assim como as condições psicológicas, sociais, econômicas e históricas que envolvem todo o processo. </a:t>
            </a:r>
          </a:p>
          <a:p>
            <a:pPr marL="914400" indent="-762000" algn="just">
              <a:lnSpc>
                <a:spcPct val="114999"/>
              </a:lnSpc>
              <a:spcBef>
                <a:spcPts val="2000"/>
              </a:spcBef>
              <a:buClr>
                <a:srgbClr val="C7D3E6"/>
              </a:buClr>
              <a:buSzPct val="100000"/>
              <a:buFont typeface="Arial"/>
              <a:buChar char="▰"/>
            </a:pPr>
            <a:r>
              <a:rPr lang="pt-BR" sz="3200" dirty="0">
                <a:ea typeface="+mj-lt"/>
                <a:cs typeface="+mj-lt"/>
              </a:rPr>
              <a:t>GERIATRIA: um ramo da medicina, ou seja, uma especialidade médica que estuda e trata das doenças ligadas ao envelhecimento, focando no estudo, na prevenção e no tratamento de doenças e da incapacidade em idades avançadas.</a:t>
            </a:r>
          </a:p>
          <a:p>
            <a:pPr marL="914400" indent="-762000" algn="just">
              <a:lnSpc>
                <a:spcPct val="114999"/>
              </a:lnSpc>
              <a:spcBef>
                <a:spcPts val="2000"/>
              </a:spcBef>
              <a:buClr>
                <a:srgbClr val="C7D3E6"/>
              </a:buClr>
              <a:buSzPct val="100000"/>
              <a:buFont typeface="Arial"/>
              <a:buChar char="▰"/>
            </a:pPr>
            <a:r>
              <a:rPr lang="pt-BR" sz="3200" dirty="0">
                <a:ea typeface="+mj-lt"/>
                <a:cs typeface="+mj-lt"/>
              </a:rPr>
              <a:t>IDOSO: no Brasil é considerado idoso indivíduo com faixa etária de 60 anos ou mais, já segundo a Organização Mundial da Saúde (OMS), cronologicamente, em países industrializados, seriam idosos aqueles indivíduos com 65 anos de idade ou mais, quando se encerra a fase economicamente ativa e começa a aposentadoria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5098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7" name="Google Shape;213;p13">
            <a:extLst>
              <a:ext uri="{FF2B5EF4-FFF2-40B4-BE49-F238E27FC236}">
                <a16:creationId xmlns:a16="http://schemas.microsoft.com/office/drawing/2014/main" id="{2CC3B148-1349-4ED3-80D1-8729CBEE1AF5}"/>
              </a:ext>
            </a:extLst>
          </p:cNvPr>
          <p:cNvSpPr txBox="1">
            <a:spLocks/>
          </p:cNvSpPr>
          <p:nvPr/>
        </p:nvSpPr>
        <p:spPr>
          <a:xfrm>
            <a:off x="4247454" y="382800"/>
            <a:ext cx="9793088" cy="188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pt-BR" sz="7200" dirty="0">
                <a:solidFill>
                  <a:schemeClr val="tx1"/>
                </a:solidFill>
                <a:latin typeface="+mj-lt"/>
              </a:rPr>
              <a:t>CONCEITOS:</a:t>
            </a:r>
          </a:p>
        </p:txBody>
      </p:sp>
      <p:sp>
        <p:nvSpPr>
          <p:cNvPr id="8" name="Google Shape;513;p35">
            <a:extLst>
              <a:ext uri="{FF2B5EF4-FFF2-40B4-BE49-F238E27FC236}">
                <a16:creationId xmlns:a16="http://schemas.microsoft.com/office/drawing/2014/main" id="{825DC6F8-EB85-45C7-BE42-A50D958D259D}"/>
              </a:ext>
            </a:extLst>
          </p:cNvPr>
          <p:cNvSpPr txBox="1">
            <a:spLocks/>
          </p:cNvSpPr>
          <p:nvPr/>
        </p:nvSpPr>
        <p:spPr>
          <a:xfrm>
            <a:off x="359024" y="2551212"/>
            <a:ext cx="17425936" cy="7352988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indent="-762000" algn="just">
              <a:lnSpc>
                <a:spcPct val="115000"/>
              </a:lnSpc>
              <a:spcBef>
                <a:spcPts val="2000"/>
              </a:spcBef>
              <a:buClr>
                <a:srgbClr val="C7D3E6"/>
              </a:buClr>
              <a:buSzPct val="100000"/>
              <a:buFont typeface="Arial"/>
              <a:buChar char="▰"/>
            </a:pPr>
            <a:r>
              <a:rPr lang="pt-BR" sz="3200" dirty="0">
                <a:ea typeface="+mj-lt"/>
                <a:cs typeface="+mj-lt"/>
              </a:rPr>
              <a:t>SENESCÊNCIA: são todas as alterações que ocorrem no organismo humano no decorrer o tempo, porém não caracterizam doenças, mas as alterações decorrentes de processos fisiológicos do envelhecimento. Exemplo: a diminuição da visão, perda leve da audição e da memória.</a:t>
            </a:r>
            <a:endParaRPr lang="pt-BR" dirty="0"/>
          </a:p>
          <a:p>
            <a:pPr marL="914400" indent="-762000" algn="just">
              <a:lnSpc>
                <a:spcPct val="114999"/>
              </a:lnSpc>
              <a:spcBef>
                <a:spcPts val="2000"/>
              </a:spcBef>
              <a:buClr>
                <a:srgbClr val="C7D3E6"/>
              </a:buClr>
              <a:buSzPct val="100000"/>
              <a:buFont typeface="Arial"/>
              <a:buChar char="▰"/>
            </a:pPr>
            <a:r>
              <a:rPr lang="pt-BR" sz="3200" dirty="0">
                <a:ea typeface="+mj-lt"/>
                <a:cs typeface="+mj-lt"/>
              </a:rPr>
              <a:t>SENILIDADE: vai acontecendo declínio gradual na funcionalidade dos sistemas corporais, por isso a senilidade é caracterizada como processo patológico de envelhecimento, em que ocorre desgaste célula, declínio gradual no funcionamento dos sistemas corporais: cardiovascular, respiratório, genital, urinário, endócrino e imunológico.</a:t>
            </a:r>
          </a:p>
          <a:p>
            <a:pPr marL="914400" indent="-762000" algn="just">
              <a:lnSpc>
                <a:spcPct val="114999"/>
              </a:lnSpc>
              <a:spcBef>
                <a:spcPts val="2000"/>
              </a:spcBef>
              <a:buClr>
                <a:srgbClr val="C7D3E6"/>
              </a:buClr>
              <a:buSzPct val="100000"/>
              <a:buFont typeface="Arial"/>
              <a:buChar char="▰"/>
            </a:pPr>
            <a:r>
              <a:rPr lang="pt-BR" sz="3200" dirty="0">
                <a:ea typeface="+mj-lt"/>
                <a:cs typeface="+mj-lt"/>
              </a:rPr>
              <a:t>QUARTA IDADE: representa a classificação etária para indivíduos que passaram dos 80 anos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22649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35939" y="450613"/>
            <a:ext cx="13152822" cy="1532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algn="just"/>
            <a:br>
              <a:rPr lang="pt-BR" sz="5000" dirty="0">
                <a:solidFill>
                  <a:schemeClr val="bg1"/>
                </a:solidFill>
                <a:cs typeface="Arial"/>
              </a:rPr>
            </a:br>
            <a:r>
              <a:rPr lang="pt-BR" sz="5000" b="0" dirty="0">
                <a:ea typeface="+mj-lt"/>
                <a:cs typeface="+mj-lt"/>
              </a:rPr>
              <a:t>MODIFICAÇÕES FISIOLÓGICAS E SISTÊMICAS NO ENVELHECIMENTO</a:t>
            </a:r>
            <a:endParaRPr lang="pt-BR" sz="5000" dirty="0">
              <a:ea typeface="+mj-lt"/>
              <a:cs typeface="+mj-lt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dirty="0"/>
          </a:p>
        </p:txBody>
      </p:sp>
      <p:sp>
        <p:nvSpPr>
          <p:cNvPr id="10" name="Google Shape;513;p35">
            <a:extLst>
              <a:ext uri="{FF2B5EF4-FFF2-40B4-BE49-F238E27FC236}">
                <a16:creationId xmlns:a16="http://schemas.microsoft.com/office/drawing/2014/main" id="{556ABCAB-B54F-4900-85A7-0D56A93991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8719" y="2511745"/>
            <a:ext cx="17500257" cy="7001768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indent="-762000" algn="just">
              <a:lnSpc>
                <a:spcPct val="115000"/>
              </a:lnSpc>
              <a:spcBef>
                <a:spcPts val="2000"/>
              </a:spcBef>
              <a:buSzPct val="100000"/>
            </a:pPr>
            <a:r>
              <a:rPr lang="pt-BR" sz="3200" b="1" i="1" dirty="0">
                <a:ea typeface="+mj-lt"/>
                <a:cs typeface="+mj-lt"/>
              </a:rPr>
              <a:t>Com a idade, ocorrem mudança nos órgãos, em sua funcionalidade e capacidade, tornando-se necessário o discernir as mudanças e alterações que são normais do envelhecimento e as mudanças causadas por doenças crônicas, como no caso da aterosclerose;</a:t>
            </a:r>
            <a:endParaRPr lang="pt-BR" sz="3200" b="1" i="1">
              <a:ea typeface="+mj-lt"/>
              <a:cs typeface="+mj-lt"/>
            </a:endParaRPr>
          </a:p>
          <a:p>
            <a:pPr indent="-762000" algn="just">
              <a:lnSpc>
                <a:spcPct val="114999"/>
              </a:lnSpc>
              <a:spcBef>
                <a:spcPts val="2000"/>
              </a:spcBef>
              <a:buSzPct val="100000"/>
            </a:pPr>
            <a:r>
              <a:rPr lang="pt-BR" sz="2400" dirty="0">
                <a:cs typeface="Arial"/>
              </a:rPr>
              <a:t>REDUÇÃO NA ESTATURA, </a:t>
            </a:r>
          </a:p>
          <a:p>
            <a:pPr indent="-762000" algn="just">
              <a:lnSpc>
                <a:spcPct val="114999"/>
              </a:lnSpc>
              <a:spcBef>
                <a:spcPts val="2000"/>
              </a:spcBef>
              <a:buSzPct val="100000"/>
            </a:pPr>
            <a:r>
              <a:rPr lang="pt-BR" sz="2400" dirty="0">
                <a:cs typeface="Arial"/>
              </a:rPr>
              <a:t>DIMINUIÇÃO DE PESO;</a:t>
            </a:r>
          </a:p>
          <a:p>
            <a:pPr indent="-762000" algn="just">
              <a:lnSpc>
                <a:spcPct val="114999"/>
              </a:lnSpc>
              <a:spcBef>
                <a:spcPts val="2000"/>
              </a:spcBef>
              <a:buSzPct val="100000"/>
            </a:pPr>
            <a:r>
              <a:rPr lang="pt-BR" sz="2400" dirty="0">
                <a:cs typeface="Arial"/>
              </a:rPr>
              <a:t>PERCA DE MASSA MUSCULAR E ESQUELÉTICA; (SARCOPENIA);</a:t>
            </a:r>
          </a:p>
          <a:p>
            <a:pPr indent="-762000" algn="just">
              <a:lnSpc>
                <a:spcPct val="114999"/>
              </a:lnSpc>
              <a:spcBef>
                <a:spcPts val="2000"/>
              </a:spcBef>
              <a:buSzPct val="100000"/>
            </a:pPr>
            <a:r>
              <a:rPr lang="pt-BR" sz="2400" dirty="0">
                <a:cs typeface="Arial"/>
              </a:rPr>
              <a:t>AUMENTO TEC. ADIPOSO;</a:t>
            </a:r>
          </a:p>
          <a:p>
            <a:pPr indent="-762000" algn="just">
              <a:lnSpc>
                <a:spcPct val="114999"/>
              </a:lnSpc>
              <a:spcBef>
                <a:spcPts val="2000"/>
              </a:spcBef>
              <a:buSzPct val="100000"/>
            </a:pPr>
            <a:r>
              <a:rPr lang="pt-BR" sz="2400" dirty="0">
                <a:cs typeface="Arial"/>
              </a:rPr>
              <a:t>DECLÍNIO NAS COMPETÊNCIAS SENSORIAIS;</a:t>
            </a:r>
          </a:p>
          <a:p>
            <a:pPr indent="-762000" algn="just">
              <a:lnSpc>
                <a:spcPct val="114999"/>
              </a:lnSpc>
              <a:spcBef>
                <a:spcPts val="2000"/>
              </a:spcBef>
              <a:buSzPct val="100000"/>
            </a:pPr>
            <a:r>
              <a:rPr lang="pt-BR" sz="2400" dirty="0">
                <a:cs typeface="Arial"/>
              </a:rPr>
              <a:t>PREBIACUSIA, SAÚDE ORAL, ATERAÇÕES GASTROINTESTINAIS</a:t>
            </a:r>
          </a:p>
          <a:p>
            <a:pPr indent="-762000" algn="just">
              <a:lnSpc>
                <a:spcPct val="114999"/>
              </a:lnSpc>
              <a:spcBef>
                <a:spcPts val="2000"/>
              </a:spcBef>
              <a:buSzPct val="100000"/>
            </a:pPr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415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91073" y="785150"/>
            <a:ext cx="13305741" cy="1532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pt-BR" sz="5600" b="0" dirty="0">
                <a:ea typeface="+mj-lt"/>
                <a:cs typeface="+mj-lt"/>
              </a:rPr>
              <a:t>PROCESSO DE ENVELHECIMENTO NOS SISTEMAS</a:t>
            </a:r>
            <a:endParaRPr lang="pt-BR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2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791072" y="2551212"/>
            <a:ext cx="16561840" cy="7056784"/>
          </a:xfrm>
        </p:spPr>
        <p:txBody>
          <a:bodyPr/>
          <a:lstStyle/>
          <a:p>
            <a:pPr marL="0" indent="0" algn="just">
              <a:spcAft>
                <a:spcPts val="2000"/>
              </a:spcAft>
              <a:buNone/>
            </a:pPr>
            <a:r>
              <a:rPr lang="pt-BR" b="1" dirty="0"/>
              <a:t>* </a:t>
            </a:r>
            <a:r>
              <a:rPr lang="pt-BR" dirty="0"/>
              <a:t>Sistema Metabólico;</a:t>
            </a:r>
            <a:endParaRPr lang="en" dirty="0"/>
          </a:p>
          <a:p>
            <a:pPr marL="0" indent="0" algn="just">
              <a:spcAft>
                <a:spcPts val="2000"/>
              </a:spcAft>
              <a:buNone/>
            </a:pPr>
            <a:r>
              <a:rPr lang="pt-BR" dirty="0"/>
              <a:t>* Sistema Cardiovascular;</a:t>
            </a:r>
            <a:endParaRPr lang="en" dirty="0"/>
          </a:p>
          <a:p>
            <a:pPr marL="0" indent="0" algn="just">
              <a:spcAft>
                <a:spcPts val="2000"/>
              </a:spcAft>
              <a:buNone/>
            </a:pPr>
            <a:r>
              <a:rPr lang="pt-BR" b="1" dirty="0"/>
              <a:t>*</a:t>
            </a:r>
            <a:r>
              <a:rPr lang="pt-BR" dirty="0"/>
              <a:t> Sistema Renal;</a:t>
            </a:r>
            <a:endParaRPr lang="en" dirty="0"/>
          </a:p>
          <a:p>
            <a:pPr marL="0" indent="0" algn="just">
              <a:spcAft>
                <a:spcPts val="2000"/>
              </a:spcAft>
              <a:buNone/>
            </a:pPr>
            <a:r>
              <a:rPr lang="pt-BR" b="1" dirty="0"/>
              <a:t>*</a:t>
            </a:r>
            <a:r>
              <a:rPr lang="pt-BR" dirty="0"/>
              <a:t> Sistema Musculoesquelético;</a:t>
            </a:r>
          </a:p>
          <a:p>
            <a:pPr marL="0" indent="0" algn="just">
              <a:spcAft>
                <a:spcPts val="2000"/>
              </a:spcAft>
              <a:buNone/>
            </a:pPr>
            <a:r>
              <a:rPr lang="pt-BR" dirty="0"/>
              <a:t>* Sistema Neurológico;</a:t>
            </a:r>
          </a:p>
          <a:p>
            <a:pPr marL="0" indent="0" algn="just">
              <a:spcAft>
                <a:spcPts val="2000"/>
              </a:spcAft>
              <a:buNone/>
            </a:pPr>
            <a:r>
              <a:rPr lang="pt-BR" dirty="0"/>
              <a:t>* Sistema Psicossocial</a:t>
            </a:r>
            <a:r>
              <a:rPr lang="pt-BR" b="1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299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9" name="Google Shape;513;p35">
            <a:extLst>
              <a:ext uri="{FF2B5EF4-FFF2-40B4-BE49-F238E27FC236}">
                <a16:creationId xmlns:a16="http://schemas.microsoft.com/office/drawing/2014/main" id="{1FCE6B7B-3B14-434F-A202-102D08FA0E81}"/>
              </a:ext>
            </a:extLst>
          </p:cNvPr>
          <p:cNvSpPr txBox="1">
            <a:spLocks/>
          </p:cNvSpPr>
          <p:nvPr/>
        </p:nvSpPr>
        <p:spPr>
          <a:xfrm>
            <a:off x="323020" y="1331190"/>
            <a:ext cx="17641960" cy="7945924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ea typeface="+mj-lt"/>
                <a:cs typeface="+mj-lt"/>
              </a:rPr>
              <a:t>CAMARGOS, G. L.; LEHNEN, A. M.; CORTINAZ, T. </a:t>
            </a:r>
            <a:r>
              <a:rPr lang="pt-BR" b="1" dirty="0">
                <a:ea typeface="+mj-lt"/>
                <a:cs typeface="+mj-lt"/>
              </a:rPr>
              <a:t>Crescimento, desenvolvimento e envelhecimento humano</a:t>
            </a:r>
            <a:r>
              <a:rPr lang="pt-BR" dirty="0">
                <a:ea typeface="+mj-lt"/>
                <a:cs typeface="+mj-lt"/>
              </a:rPr>
              <a:t>. Porto Alegre: SAGAH, 2018. 9788595028692. Disponível em: </a:t>
            </a:r>
            <a:r>
              <a:rPr lang="pt-BR" dirty="0">
                <a:ea typeface="+mj-lt"/>
                <a:cs typeface="+mj-lt"/>
                <a:hlinkClick r:id="rId3"/>
              </a:rPr>
              <a:t>https://integrada.minhabiblioteca.com.br/#/books/9788595028692/</a:t>
            </a:r>
            <a:r>
              <a:rPr lang="pt-BR" dirty="0">
                <a:ea typeface="+mj-lt"/>
                <a:cs typeface="+mj-lt"/>
              </a:rPr>
              <a:t>. Acesso em: 12 jul. 2022.</a:t>
            </a:r>
          </a:p>
          <a:p>
            <a:endParaRPr lang="pt-BR" dirty="0">
              <a:ea typeface="+mj-lt"/>
              <a:cs typeface="+mj-lt"/>
            </a:endParaRPr>
          </a:p>
          <a:p>
            <a:r>
              <a:rPr lang="pt-BR" dirty="0">
                <a:ea typeface="+mj-lt"/>
                <a:cs typeface="+mj-lt"/>
              </a:rPr>
              <a:t>CHAGAS, A. M.; ROCHA, E. D. </a:t>
            </a:r>
            <a:r>
              <a:rPr lang="pt-BR" b="1" dirty="0">
                <a:ea typeface="+mj-lt"/>
                <a:cs typeface="+mj-lt"/>
              </a:rPr>
              <a:t>Aspectos fisiológicos do envelhecimento e contribuição da Odontologia na saúde do idoso</a:t>
            </a:r>
            <a:r>
              <a:rPr lang="pt-BR" dirty="0">
                <a:ea typeface="+mj-lt"/>
                <a:cs typeface="+mj-lt"/>
              </a:rPr>
              <a:t>. Rev. bras. odontol., Rio de Janeiro, v. 69, n. 1, p. 94-6, jan./jun. 2012.</a:t>
            </a:r>
          </a:p>
          <a:p>
            <a:endParaRPr lang="pt-BR" dirty="0">
              <a:ea typeface="+mj-lt"/>
              <a:cs typeface="+mj-lt"/>
            </a:endParaRPr>
          </a:p>
          <a:p>
            <a:r>
              <a:rPr lang="pt-BR" dirty="0">
                <a:ea typeface="+mj-lt"/>
                <a:cs typeface="+mj-lt"/>
              </a:rPr>
              <a:t>SILVA, M. de. L. do. N.; MARUCCI, M. de. F. N.; ROEDIGER, M. de. A. </a:t>
            </a:r>
            <a:r>
              <a:rPr lang="pt-BR" b="1" dirty="0">
                <a:ea typeface="+mj-lt"/>
                <a:cs typeface="+mj-lt"/>
              </a:rPr>
              <a:t>Tratado de Nutrição em Gerontologia.</a:t>
            </a:r>
            <a:r>
              <a:rPr lang="pt-BR" dirty="0">
                <a:ea typeface="+mj-lt"/>
                <a:cs typeface="+mj-lt"/>
              </a:rPr>
              <a:t> São Paulo: Editora Manole, 2016. 9788520450222. Disponível em: </a:t>
            </a:r>
            <a:r>
              <a:rPr lang="pt-BR" dirty="0">
                <a:ea typeface="+mj-lt"/>
                <a:cs typeface="+mj-lt"/>
                <a:hlinkClick r:id="rId4"/>
              </a:rPr>
              <a:t>https://integrada.minhabiblioteca.com.br/#/books/9788520450222/</a:t>
            </a:r>
            <a:r>
              <a:rPr lang="pt-BR" dirty="0">
                <a:ea typeface="+mj-lt"/>
                <a:cs typeface="+mj-lt"/>
              </a:rPr>
              <a:t>. Acesso em: 12 jul. 2022.</a:t>
            </a:r>
          </a:p>
          <a:p>
            <a:endParaRPr lang="pt-BR" dirty="0">
              <a:ea typeface="+mj-lt"/>
              <a:cs typeface="+mj-lt"/>
            </a:endParaRPr>
          </a:p>
          <a:p>
            <a:r>
              <a:rPr lang="pt-BR" dirty="0">
                <a:ea typeface="+mj-lt"/>
                <a:cs typeface="+mj-lt"/>
              </a:rPr>
              <a:t>KROEF, L. R. </a:t>
            </a:r>
            <a:r>
              <a:rPr lang="pt-BR" b="1" dirty="0">
                <a:ea typeface="+mj-lt"/>
                <a:cs typeface="+mj-lt"/>
              </a:rPr>
              <a:t>As mudanças psicossociais do indivíduo na terceira idade sob a influência das relações interpessoais</a:t>
            </a:r>
            <a:r>
              <a:rPr lang="pt-BR" dirty="0">
                <a:ea typeface="+mj-lt"/>
                <a:cs typeface="+mj-lt"/>
              </a:rPr>
              <a:t>. Estudos de Psicologia (Campinas) [online]. 1999, v. 16, n. 2. p. 37-44. Disponível em: </a:t>
            </a:r>
            <a:r>
              <a:rPr lang="pt-BR" dirty="0">
                <a:ea typeface="+mj-lt"/>
                <a:cs typeface="+mj-lt"/>
                <a:hlinkClick r:id="rId5"/>
              </a:rPr>
              <a:t>https://doi.org/10.1590/S0103-166X1999000200004</a:t>
            </a:r>
            <a:r>
              <a:rPr lang="pt-BR" dirty="0">
                <a:ea typeface="+mj-lt"/>
                <a:cs typeface="+mj-lt"/>
              </a:rPr>
              <a:t>. Acesso em: 15 jul. 2022. ISSN 1982-0275. </a:t>
            </a:r>
            <a:r>
              <a:rPr lang="pt-BR" u="sng" dirty="0">
                <a:ea typeface="+mj-lt"/>
                <a:cs typeface="+mj-lt"/>
                <a:hlinkClick r:id="rId5"/>
              </a:rPr>
              <a:t>https://doi.org/10.1590/S0103-166X1999000200004</a:t>
            </a:r>
            <a:r>
              <a:rPr lang="pt-BR" dirty="0">
                <a:ea typeface="+mj-lt"/>
                <a:cs typeface="+mj-lt"/>
              </a:rPr>
              <a:t>.</a:t>
            </a:r>
          </a:p>
          <a:p>
            <a:endParaRPr lang="pt-BR" sz="3300" dirty="0">
              <a:ea typeface="+mj-lt"/>
              <a:cs typeface="+mj-lt"/>
            </a:endParaRPr>
          </a:p>
          <a:p>
            <a:endParaRPr lang="pt-BR" sz="3300" dirty="0"/>
          </a:p>
          <a:p>
            <a:pPr>
              <a:lnSpc>
                <a:spcPct val="115000"/>
              </a:lnSpc>
              <a:spcBef>
                <a:spcPts val="2000"/>
              </a:spcBef>
            </a:pPr>
            <a:endParaRPr lang="pt-BR" sz="3300" dirty="0"/>
          </a:p>
        </p:txBody>
      </p:sp>
      <p:sp>
        <p:nvSpPr>
          <p:cNvPr id="10" name="Google Shape;512;p35">
            <a:extLst>
              <a:ext uri="{FF2B5EF4-FFF2-40B4-BE49-F238E27FC236}">
                <a16:creationId xmlns:a16="http://schemas.microsoft.com/office/drawing/2014/main" id="{8DF1DAB7-375D-49AB-85D0-5B1EDA09D15E}"/>
              </a:ext>
            </a:extLst>
          </p:cNvPr>
          <p:cNvSpPr txBox="1">
            <a:spLocks/>
          </p:cNvSpPr>
          <p:nvPr/>
        </p:nvSpPr>
        <p:spPr>
          <a:xfrm>
            <a:off x="6767736" y="364602"/>
            <a:ext cx="4752528" cy="679004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800" b="1" dirty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124715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9" name="Google Shape;513;p35">
            <a:extLst>
              <a:ext uri="{FF2B5EF4-FFF2-40B4-BE49-F238E27FC236}">
                <a16:creationId xmlns:a16="http://schemas.microsoft.com/office/drawing/2014/main" id="{1FCE6B7B-3B14-434F-A202-102D08FA0E81}"/>
              </a:ext>
            </a:extLst>
          </p:cNvPr>
          <p:cNvSpPr txBox="1">
            <a:spLocks/>
          </p:cNvSpPr>
          <p:nvPr/>
        </p:nvSpPr>
        <p:spPr>
          <a:xfrm>
            <a:off x="323020" y="1331190"/>
            <a:ext cx="17641960" cy="7945924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ea typeface="+mj-lt"/>
                <a:cs typeface="+mj-lt"/>
              </a:rPr>
              <a:t>MAHAN, L. K.; RAYMOND, J. L. </a:t>
            </a:r>
            <a:r>
              <a:rPr lang="pt-BR" b="1" dirty="0">
                <a:ea typeface="+mj-lt"/>
                <a:cs typeface="+mj-lt"/>
              </a:rPr>
              <a:t>Krause Alimentos, Nutrição e Dietoterapia</a:t>
            </a:r>
            <a:r>
              <a:rPr lang="pt-BR" dirty="0">
                <a:ea typeface="+mj-lt"/>
                <a:cs typeface="+mj-lt"/>
              </a:rPr>
              <a:t>. 14 edição. Grupo GEN, 2018. 9788595151635. Disponível em: </a:t>
            </a:r>
            <a:r>
              <a:rPr lang="pt-BR" dirty="0">
                <a:ea typeface="+mj-lt"/>
                <a:cs typeface="+mj-lt"/>
                <a:hlinkClick r:id="rId3"/>
              </a:rPr>
              <a:t>https://integrada.minhabiblioteca.com.br/#/books/9788595151635/</a:t>
            </a:r>
            <a:r>
              <a:rPr lang="pt-BR" dirty="0">
                <a:ea typeface="+mj-lt"/>
                <a:cs typeface="+mj-lt"/>
              </a:rPr>
              <a:t>. Acesso em: 10 jul. 2022.</a:t>
            </a:r>
            <a:endParaRPr lang="pt-BR" dirty="0"/>
          </a:p>
          <a:p>
            <a:endParaRPr lang="pt-BR" dirty="0">
              <a:ea typeface="+mj-lt"/>
              <a:cs typeface="+mj-lt"/>
            </a:endParaRPr>
          </a:p>
          <a:p>
            <a:r>
              <a:rPr lang="pt-BR" dirty="0">
                <a:ea typeface="+mj-lt"/>
                <a:cs typeface="+mj-lt"/>
              </a:rPr>
              <a:t>MENDES, T. De. A. B. </a:t>
            </a:r>
            <a:r>
              <a:rPr lang="pt-BR" b="1" dirty="0">
                <a:ea typeface="+mj-lt"/>
                <a:cs typeface="+mj-lt"/>
              </a:rPr>
              <a:t>Geriatria e Gerontologia</a:t>
            </a:r>
            <a:r>
              <a:rPr lang="pt-BR" dirty="0">
                <a:ea typeface="+mj-lt"/>
                <a:cs typeface="+mj-lt"/>
              </a:rPr>
              <a:t>. São Paulo: Editora Manole, 2014. 9788520440223. Disponível em: </a:t>
            </a:r>
            <a:r>
              <a:rPr lang="pt-BR" dirty="0">
                <a:ea typeface="+mj-lt"/>
                <a:cs typeface="+mj-lt"/>
                <a:hlinkClick r:id="rId4"/>
              </a:rPr>
              <a:t>https://integrada.minhabiblioteca.com.br/#/books/9788520440223/</a:t>
            </a:r>
            <a:r>
              <a:rPr lang="pt-BR" dirty="0">
                <a:ea typeface="+mj-lt"/>
                <a:cs typeface="+mj-lt"/>
              </a:rPr>
              <a:t>. Acesso em: 02 jul. 2022.</a:t>
            </a:r>
          </a:p>
          <a:p>
            <a:endParaRPr lang="pt-BR" dirty="0">
              <a:ea typeface="+mj-lt"/>
              <a:cs typeface="+mj-lt"/>
            </a:endParaRPr>
          </a:p>
          <a:p>
            <a:r>
              <a:rPr lang="pt-BR" dirty="0">
                <a:ea typeface="+mj-lt"/>
                <a:cs typeface="+mj-lt"/>
              </a:rPr>
              <a:t>NUNES, M. I.; FERRETI, R. E. de. L.; SANTOS, M. dos. </a:t>
            </a:r>
            <a:r>
              <a:rPr lang="pt-BR" b="1" dirty="0">
                <a:ea typeface="+mj-lt"/>
                <a:cs typeface="+mj-lt"/>
              </a:rPr>
              <a:t>Enfermagem em Geriatria e Gerontologia</a:t>
            </a:r>
            <a:r>
              <a:rPr lang="pt-BR" dirty="0">
                <a:ea typeface="+mj-lt"/>
                <a:cs typeface="+mj-lt"/>
              </a:rPr>
              <a:t>. São Paulo: Grupo GEN, 2012. 978-85-277-2153-0. Disponível em: </a:t>
            </a:r>
            <a:r>
              <a:rPr lang="pt-BR" dirty="0">
                <a:ea typeface="+mj-lt"/>
                <a:cs typeface="+mj-lt"/>
                <a:hlinkClick r:id="rId5"/>
              </a:rPr>
              <a:t>https://integrada.minhabiblioteca.com.br/#/books/978-85-277-2153-0/</a:t>
            </a:r>
            <a:r>
              <a:rPr lang="pt-BR" dirty="0">
                <a:ea typeface="+mj-lt"/>
                <a:cs typeface="+mj-lt"/>
              </a:rPr>
              <a:t>. Acesso em: 01 jul. 2022.</a:t>
            </a:r>
          </a:p>
          <a:p>
            <a:endParaRPr lang="pt-BR" dirty="0">
              <a:ea typeface="+mj-lt"/>
              <a:cs typeface="+mj-lt"/>
            </a:endParaRPr>
          </a:p>
          <a:p>
            <a:r>
              <a:rPr lang="pt-BR" dirty="0">
                <a:ea typeface="+mj-lt"/>
                <a:cs typeface="+mj-lt"/>
              </a:rPr>
              <a:t>PIERINE, D. T.; NICOLA, M.; OLIVEIRA, E. P. </a:t>
            </a:r>
            <a:r>
              <a:rPr lang="pt-BR" b="1" dirty="0">
                <a:ea typeface="+mj-lt"/>
                <a:cs typeface="+mj-lt"/>
              </a:rPr>
              <a:t>Sarcopenia: </a:t>
            </a:r>
            <a:r>
              <a:rPr lang="pt-BR" dirty="0">
                <a:ea typeface="+mj-lt"/>
                <a:cs typeface="+mj-lt"/>
              </a:rPr>
              <a:t>alterações metabólicas e consequências no envelhecimento. R. bras. </a:t>
            </a:r>
            <a:r>
              <a:rPr lang="pt-BR" dirty="0" err="1">
                <a:ea typeface="+mj-lt"/>
                <a:cs typeface="+mj-lt"/>
              </a:rPr>
              <a:t>Ci</a:t>
            </a:r>
            <a:r>
              <a:rPr lang="pt-BR" dirty="0">
                <a:ea typeface="+mj-lt"/>
                <a:cs typeface="+mj-lt"/>
              </a:rPr>
              <a:t>. e </a:t>
            </a:r>
            <a:r>
              <a:rPr lang="pt-BR" dirty="0" err="1">
                <a:ea typeface="+mj-lt"/>
                <a:cs typeface="+mj-lt"/>
              </a:rPr>
              <a:t>Mov</a:t>
            </a:r>
            <a:r>
              <a:rPr lang="pt-BR" dirty="0">
                <a:ea typeface="+mj-lt"/>
                <a:cs typeface="+mj-lt"/>
              </a:rPr>
              <a:t> 2009;17(3):96-103. </a:t>
            </a:r>
          </a:p>
          <a:p>
            <a:endParaRPr lang="pt-BR" dirty="0">
              <a:ea typeface="+mj-lt"/>
              <a:cs typeface="+mj-lt"/>
            </a:endParaRPr>
          </a:p>
          <a:p>
            <a:r>
              <a:rPr lang="pt-BR" dirty="0">
                <a:ea typeface="+mj-lt"/>
                <a:cs typeface="+mj-lt"/>
              </a:rPr>
              <a:t>WAITZBERG, D. L. </a:t>
            </a:r>
            <a:r>
              <a:rPr lang="pt-BR" b="1" dirty="0">
                <a:ea typeface="+mj-lt"/>
                <a:cs typeface="+mj-lt"/>
              </a:rPr>
              <a:t>Nutrição oral, enteral e parenteral na prática clínica.</a:t>
            </a:r>
            <a:r>
              <a:rPr lang="pt-BR" dirty="0">
                <a:ea typeface="+mj-lt"/>
                <a:cs typeface="+mj-lt"/>
              </a:rPr>
              <a:t> 4ª. ed. Rio de Janeiro: Atheneu, 2009.</a:t>
            </a:r>
          </a:p>
          <a:p>
            <a:pPr algn="just"/>
            <a:endParaRPr lang="pt-BR" dirty="0">
              <a:ea typeface="+mj-lt"/>
              <a:cs typeface="+mj-lt"/>
            </a:endParaRPr>
          </a:p>
          <a:p>
            <a:pPr algn="just"/>
            <a:endParaRPr lang="pt-BR" dirty="0">
              <a:ea typeface="+mj-lt"/>
              <a:cs typeface="+mj-lt"/>
            </a:endParaRPr>
          </a:p>
          <a:p>
            <a:pPr>
              <a:lnSpc>
                <a:spcPct val="114999"/>
              </a:lnSpc>
              <a:spcBef>
                <a:spcPts val="2000"/>
              </a:spcBef>
            </a:pPr>
            <a:endParaRPr lang="pt-BR" dirty="0"/>
          </a:p>
          <a:p>
            <a:pPr>
              <a:lnSpc>
                <a:spcPct val="115000"/>
              </a:lnSpc>
              <a:spcBef>
                <a:spcPts val="2000"/>
              </a:spcBef>
            </a:pPr>
            <a:endParaRPr lang="pt-BR" sz="3300" dirty="0"/>
          </a:p>
        </p:txBody>
      </p:sp>
      <p:sp>
        <p:nvSpPr>
          <p:cNvPr id="10" name="Google Shape;512;p35">
            <a:extLst>
              <a:ext uri="{FF2B5EF4-FFF2-40B4-BE49-F238E27FC236}">
                <a16:creationId xmlns:a16="http://schemas.microsoft.com/office/drawing/2014/main" id="{8DF1DAB7-375D-49AB-85D0-5B1EDA09D15E}"/>
              </a:ext>
            </a:extLst>
          </p:cNvPr>
          <p:cNvSpPr txBox="1">
            <a:spLocks/>
          </p:cNvSpPr>
          <p:nvPr/>
        </p:nvSpPr>
        <p:spPr>
          <a:xfrm>
            <a:off x="6767736" y="364602"/>
            <a:ext cx="4752528" cy="679004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800" b="1" dirty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135152451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 PARA AULAS - Copiar 8 vezes - 1 para cada Aula - Enumere do AULA 1 até o AULA 8" id="{F0CD8E7A-27E3-440E-A004-9B13CB6C2845}" vid="{2DE73E97-11C8-4C45-BBAA-873BC82EF09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PARA AULAS - Copiar 8 vezes - 1 para cada Aula - Enumere do AULA 1 até o AULA 8</Template>
  <TotalTime>900</TotalTime>
  <Words>759</Words>
  <Application>Microsoft Office PowerPoint</Application>
  <PresentationFormat>Personalizar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Arvo</vt:lpstr>
      <vt:lpstr>Roboto Condensed</vt:lpstr>
      <vt:lpstr>Roboto Condensed Light</vt:lpstr>
      <vt:lpstr>Salerio template</vt:lpstr>
      <vt:lpstr>Nutrição no Envelhecimento Prof(a). Esp. Verônica Graciela Rapcinski </vt:lpstr>
      <vt:lpstr>Aula 1- ENVELHECIMENTO  E CONCEITOS</vt:lpstr>
      <vt:lpstr> EPIDEMIOLOGIA E PROCESSOS DO ENVELHECIMENTO  </vt:lpstr>
      <vt:lpstr>Apresentação do PowerPoint</vt:lpstr>
      <vt:lpstr>Apresentação do PowerPoint</vt:lpstr>
      <vt:lpstr> MODIFICAÇÕES FISIOLÓGICAS E SISTÊMICAS NO ENVELHECIMENTO</vt:lpstr>
      <vt:lpstr>PROCESSO DE ENVELHECIMENTO NOS SISTEMAS</vt:lpstr>
      <vt:lpstr>Apresentação do PowerPoint</vt:lpstr>
      <vt:lpstr>Apresentação do PowerPoint</vt:lpstr>
      <vt:lpstr>Obrigado(a)!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 Prof(a). Me. Fulano(a) de Tal</dc:title>
  <dc:creator>ces.skills@outlook.com</dc:creator>
  <cp:lastModifiedBy>Veronica Graciela Rapcinski</cp:lastModifiedBy>
  <cp:revision>247</cp:revision>
  <dcterms:created xsi:type="dcterms:W3CDTF">2021-06-02T15:30:35Z</dcterms:created>
  <dcterms:modified xsi:type="dcterms:W3CDTF">2022-08-15T19:54:11Z</dcterms:modified>
</cp:coreProperties>
</file>