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36"/>
  </p:notesMasterIdLst>
  <p:handoutMasterIdLst>
    <p:handoutMasterId r:id="rId37"/>
  </p:handoutMasterIdLst>
  <p:sldIdLst>
    <p:sldId id="256" r:id="rId2"/>
    <p:sldId id="317" r:id="rId3"/>
    <p:sldId id="358" r:id="rId4"/>
    <p:sldId id="359" r:id="rId5"/>
    <p:sldId id="354" r:id="rId6"/>
    <p:sldId id="357" r:id="rId7"/>
    <p:sldId id="284" r:id="rId8"/>
    <p:sldId id="360" r:id="rId9"/>
    <p:sldId id="305" r:id="rId10"/>
    <p:sldId id="361" r:id="rId11"/>
    <p:sldId id="362" r:id="rId12"/>
    <p:sldId id="363" r:id="rId13"/>
    <p:sldId id="364" r:id="rId14"/>
    <p:sldId id="307" r:id="rId15"/>
    <p:sldId id="366" r:id="rId16"/>
    <p:sldId id="365" r:id="rId17"/>
    <p:sldId id="367" r:id="rId18"/>
    <p:sldId id="368" r:id="rId19"/>
    <p:sldId id="308" r:id="rId20"/>
    <p:sldId id="306" r:id="rId21"/>
    <p:sldId id="369" r:id="rId22"/>
    <p:sldId id="370" r:id="rId23"/>
    <p:sldId id="371" r:id="rId24"/>
    <p:sldId id="372" r:id="rId25"/>
    <p:sldId id="373" r:id="rId26"/>
    <p:sldId id="374" r:id="rId27"/>
    <p:sldId id="375" r:id="rId28"/>
    <p:sldId id="376" r:id="rId29"/>
    <p:sldId id="377" r:id="rId30"/>
    <p:sldId id="378" r:id="rId31"/>
    <p:sldId id="379" r:id="rId32"/>
    <p:sldId id="380" r:id="rId33"/>
    <p:sldId id="381" r:id="rId34"/>
    <p:sldId id="279" r:id="rId35"/>
  </p:sldIdLst>
  <p:sldSz cx="18288000" cy="10287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5CC"/>
    <a:srgbClr val="3F5378"/>
    <a:srgbClr val="FFFFFF"/>
    <a:srgbClr val="92A8C8"/>
    <a:srgbClr val="263248"/>
    <a:srgbClr val="C7D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882974-19BA-A9A1-2085-61071A36C2D2}" v="174" dt="2022-08-12T00:09:54.108"/>
    <p1510:client id="{DB922075-0E6E-EB18-DBA5-F6C27312FD17}" v="23" dt="2022-08-12T00:13:47.151"/>
    <p1510:client id="{8E5DC89F-2F02-69CB-B4AC-30403FA96FC8}" v="2531" dt="2022-08-18T21:34:46.113"/>
  </p1510:revLst>
</p1510:revInfo>
</file>

<file path=ppt/tableStyles.xml><?xml version="1.0" encoding="utf-8"?>
<a:tblStyleLst xmlns:a="http://schemas.openxmlformats.org/drawingml/2006/main" def="{65E751E0-35A7-4438-9021-C772ECAD95D2}">
  <a:tblStyle styleId="{65E751E0-35A7-4438-9021-C772ECAD95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5F19C-D474-4A2E-A94B-2CF0D824B3A5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CC018C-7CA0-4149-AD0D-8E1D7D7F40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570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147211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2391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4387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7884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19289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32696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16822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517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07246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49970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1100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40740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61623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23630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12257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03410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91435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94979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34458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26646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9512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7626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0351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2879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4302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2908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1416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088966" y="1315550"/>
            <a:ext cx="2598600" cy="8658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14176"/>
            <a:ext cx="17322796" cy="10301176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00"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2" y="2181527"/>
            <a:ext cx="17695004" cy="5923950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0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7354473" y="8556698"/>
            <a:ext cx="10961658" cy="865992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00"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60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600"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1371600" y="2181500"/>
            <a:ext cx="10735800" cy="59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9600">
                <a:latin typeface="+mj-l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15088966" y="1315550"/>
            <a:ext cx="2598600" cy="8658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Google Shape;44;p4"/>
          <p:cNvGrpSpPr/>
          <p:nvPr/>
        </p:nvGrpSpPr>
        <p:grpSpPr>
          <a:xfrm>
            <a:off x="0" y="-14176"/>
            <a:ext cx="17322796" cy="10301176"/>
            <a:chOff x="0" y="-7088"/>
            <a:chExt cx="8661398" cy="5150588"/>
          </a:xfrm>
        </p:grpSpPr>
        <p:sp>
          <p:nvSpPr>
            <p:cNvPr id="45" name="Google Shape;45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00"/>
            </a:p>
          </p:txBody>
        </p:sp>
        <p:sp>
          <p:nvSpPr>
            <p:cNvPr id="46" name="Google Shape;46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Google Shape;47;p4"/>
          <p:cNvGrpSpPr/>
          <p:nvPr/>
        </p:nvGrpSpPr>
        <p:grpSpPr>
          <a:xfrm rot="10800000" flipH="1">
            <a:off x="2" y="2181527"/>
            <a:ext cx="17695004" cy="5923950"/>
            <a:chOff x="-8178042" y="-4493254"/>
            <a:chExt cx="19483598" cy="6522736"/>
          </a:xfrm>
        </p:grpSpPr>
        <p:sp>
          <p:nvSpPr>
            <p:cNvPr id="48" name="Google Shape;48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0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1659550" y="2404000"/>
            <a:ext cx="10181400" cy="549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76200" lvl="0" indent="0" rtl="0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6000" i="1">
                <a:solidFill>
                  <a:srgbClr val="FFFFFF"/>
                </a:solidFill>
                <a:latin typeface="+mj-lt"/>
              </a:defRPr>
            </a:lvl1pPr>
            <a:lvl2pPr marL="1828800" lvl="1" indent="-838200" rtl="0">
              <a:spcBef>
                <a:spcPts val="9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6000" i="1">
                <a:solidFill>
                  <a:srgbClr val="FFFFFF"/>
                </a:solidFill>
              </a:defRPr>
            </a:lvl2pPr>
            <a:lvl3pPr marL="2743200" lvl="2" indent="-838200" rtl="0">
              <a:spcBef>
                <a:spcPts val="9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6000" i="1">
                <a:solidFill>
                  <a:srgbClr val="FFFFFF"/>
                </a:solidFill>
              </a:defRPr>
            </a:lvl3pPr>
            <a:lvl4pPr marL="3657600" lvl="3" indent="-838200" rtl="0">
              <a:spcBef>
                <a:spcPts val="72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6000" i="1">
                <a:solidFill>
                  <a:srgbClr val="FFFFFF"/>
                </a:solidFill>
              </a:defRPr>
            </a:lvl4pPr>
            <a:lvl5pPr marL="4572000" lvl="4" indent="-838200" rtl="0">
              <a:spcBef>
                <a:spcPts val="72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6000" i="1">
                <a:solidFill>
                  <a:srgbClr val="FFFFFF"/>
                </a:solidFill>
              </a:defRPr>
            </a:lvl5pPr>
            <a:lvl6pPr marL="5486400" lvl="5" indent="-838200" rtl="0">
              <a:spcBef>
                <a:spcPts val="72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6000" i="1">
                <a:solidFill>
                  <a:srgbClr val="FFFFFF"/>
                </a:solidFill>
              </a:defRPr>
            </a:lvl6pPr>
            <a:lvl7pPr marL="6400800" lvl="6" indent="-838200" rtl="0">
              <a:spcBef>
                <a:spcPts val="72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6000" i="1">
                <a:solidFill>
                  <a:srgbClr val="FFFFFF"/>
                </a:solidFill>
              </a:defRPr>
            </a:lvl7pPr>
            <a:lvl8pPr marL="7315200" lvl="7" indent="-838200" rtl="0">
              <a:spcBef>
                <a:spcPts val="72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6000" i="1">
                <a:solidFill>
                  <a:srgbClr val="FFFFFF"/>
                </a:solidFill>
              </a:defRPr>
            </a:lvl8pPr>
            <a:lvl9pPr marL="8229600" lvl="8" indent="-838200">
              <a:spcBef>
                <a:spcPts val="72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6000" i="1">
                <a:solidFill>
                  <a:srgbClr val="FFFFFF"/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1" name="Google Shape;51;p4"/>
          <p:cNvSpPr txBox="1"/>
          <p:nvPr/>
        </p:nvSpPr>
        <p:spPr>
          <a:xfrm>
            <a:off x="573200" y="2029150"/>
            <a:ext cx="1353000" cy="13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400" b="1">
                <a:solidFill>
                  <a:srgbClr val="FF9800"/>
                </a:solidFill>
              </a:rPr>
              <a:t>“</a:t>
            </a:r>
            <a:endParaRPr sz="14400" b="1">
              <a:solidFill>
                <a:srgbClr val="FF9800"/>
              </a:solidFill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13893684" y="8945447"/>
            <a:ext cx="4405660" cy="1341590"/>
            <a:chOff x="5575242" y="4472723"/>
            <a:chExt cx="2202830" cy="670795"/>
          </a:xfrm>
        </p:grpSpPr>
        <p:sp>
          <p:nvSpPr>
            <p:cNvPr id="53" name="Google Shape;53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00"/>
            </a:p>
          </p:txBody>
        </p:sp>
        <p:grpSp>
          <p:nvGrpSpPr>
            <p:cNvPr id="54" name="Google Shape;54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600"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600"/>
              </a:p>
            </p:txBody>
          </p:sp>
        </p:grpSp>
        <p:grpSp>
          <p:nvGrpSpPr>
            <p:cNvPr id="57" name="Google Shape;57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Google Shape;58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600"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600"/>
              </a:p>
            </p:txBody>
          </p:sp>
        </p:grpSp>
      </p:grp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15236000" y="9273000"/>
            <a:ext cx="2974800" cy="6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8" y="81"/>
            <a:ext cx="14144860" cy="2654630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6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6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6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6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13893684" y="8945447"/>
            <a:ext cx="4405660" cy="1341590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00"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600"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600"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600"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600"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1628550" y="785150"/>
            <a:ext cx="10516800" cy="15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5200">
                <a:latin typeface="+mj-l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1628550" y="3075976"/>
            <a:ext cx="6756600" cy="544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914400" lvl="0" indent="-711200">
              <a:spcBef>
                <a:spcPts val="1200"/>
              </a:spcBef>
              <a:spcAft>
                <a:spcPts val="0"/>
              </a:spcAft>
              <a:buSzPts val="2000"/>
              <a:buChar char="▰"/>
              <a:defRPr sz="4000">
                <a:solidFill>
                  <a:schemeClr val="tx1"/>
                </a:solidFill>
                <a:latin typeface="+mj-lt"/>
              </a:defRPr>
            </a:lvl1pPr>
            <a:lvl2pPr marL="1828800" lvl="1" indent="-711200">
              <a:spcBef>
                <a:spcPts val="2000"/>
              </a:spcBef>
              <a:spcAft>
                <a:spcPts val="0"/>
              </a:spcAft>
              <a:buSzPts val="2000"/>
              <a:buChar char="▻"/>
              <a:defRPr sz="4000"/>
            </a:lvl2pPr>
            <a:lvl3pPr marL="2743200" lvl="2" indent="-711200">
              <a:spcBef>
                <a:spcPts val="2000"/>
              </a:spcBef>
              <a:spcAft>
                <a:spcPts val="0"/>
              </a:spcAft>
              <a:buSzPts val="2000"/>
              <a:buChar char="▻"/>
              <a:defRPr sz="4000"/>
            </a:lvl3pPr>
            <a:lvl4pPr marL="3657600" lvl="3" indent="-711200">
              <a:spcBef>
                <a:spcPts val="2000"/>
              </a:spcBef>
              <a:spcAft>
                <a:spcPts val="0"/>
              </a:spcAft>
              <a:buSzPts val="2000"/>
              <a:buChar char="▻"/>
              <a:defRPr sz="4000"/>
            </a:lvl4pPr>
            <a:lvl5pPr marL="4572000" lvl="4" indent="-711200">
              <a:spcBef>
                <a:spcPts val="2000"/>
              </a:spcBef>
              <a:spcAft>
                <a:spcPts val="0"/>
              </a:spcAft>
              <a:buSzPts val="2000"/>
              <a:buChar char="▻"/>
              <a:defRPr sz="4000"/>
            </a:lvl5pPr>
            <a:lvl6pPr marL="5486400" lvl="5" indent="-711200">
              <a:spcBef>
                <a:spcPts val="2000"/>
              </a:spcBef>
              <a:spcAft>
                <a:spcPts val="0"/>
              </a:spcAft>
              <a:buSzPts val="2000"/>
              <a:buChar char="▻"/>
              <a:defRPr sz="4000"/>
            </a:lvl6pPr>
            <a:lvl7pPr marL="6400800" lvl="6" indent="-711200">
              <a:spcBef>
                <a:spcPts val="2000"/>
              </a:spcBef>
              <a:spcAft>
                <a:spcPts val="0"/>
              </a:spcAft>
              <a:buSzPts val="2000"/>
              <a:buChar char="▻"/>
              <a:defRPr sz="4000"/>
            </a:lvl7pPr>
            <a:lvl8pPr marL="7315200" lvl="7" indent="-711200">
              <a:spcBef>
                <a:spcPts val="2000"/>
              </a:spcBef>
              <a:spcAft>
                <a:spcPts val="0"/>
              </a:spcAft>
              <a:buSzPts val="2000"/>
              <a:buChar char="▻"/>
              <a:defRPr sz="4000"/>
            </a:lvl8pPr>
            <a:lvl9pPr marL="8229600" lvl="8" indent="-711200">
              <a:spcBef>
                <a:spcPts val="2000"/>
              </a:spcBef>
              <a:spcAft>
                <a:spcPts val="2000"/>
              </a:spcAft>
              <a:buSzPts val="2000"/>
              <a:buChar char="▻"/>
              <a:defRPr sz="4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8792246" y="3075976"/>
            <a:ext cx="6756600" cy="544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914400" lvl="0" indent="-711200">
              <a:spcBef>
                <a:spcPts val="1200"/>
              </a:spcBef>
              <a:spcAft>
                <a:spcPts val="0"/>
              </a:spcAft>
              <a:buSzPts val="2000"/>
              <a:buChar char="▰"/>
              <a:defRPr sz="4000">
                <a:solidFill>
                  <a:schemeClr val="tx1"/>
                </a:solidFill>
                <a:latin typeface="+mj-lt"/>
              </a:defRPr>
            </a:lvl1pPr>
            <a:lvl2pPr marL="1828800" lvl="1" indent="-711200">
              <a:spcBef>
                <a:spcPts val="2000"/>
              </a:spcBef>
              <a:spcAft>
                <a:spcPts val="0"/>
              </a:spcAft>
              <a:buSzPts val="2000"/>
              <a:buChar char="▻"/>
              <a:defRPr sz="4000"/>
            </a:lvl2pPr>
            <a:lvl3pPr marL="2743200" lvl="2" indent="-711200">
              <a:spcBef>
                <a:spcPts val="2000"/>
              </a:spcBef>
              <a:spcAft>
                <a:spcPts val="0"/>
              </a:spcAft>
              <a:buSzPts val="2000"/>
              <a:buChar char="▻"/>
              <a:defRPr sz="4000"/>
            </a:lvl3pPr>
            <a:lvl4pPr marL="3657600" lvl="3" indent="-711200">
              <a:spcBef>
                <a:spcPts val="2000"/>
              </a:spcBef>
              <a:spcAft>
                <a:spcPts val="0"/>
              </a:spcAft>
              <a:buSzPts val="2000"/>
              <a:buChar char="▻"/>
              <a:defRPr sz="4000"/>
            </a:lvl4pPr>
            <a:lvl5pPr marL="4572000" lvl="4" indent="-711200">
              <a:spcBef>
                <a:spcPts val="2000"/>
              </a:spcBef>
              <a:spcAft>
                <a:spcPts val="0"/>
              </a:spcAft>
              <a:buSzPts val="2000"/>
              <a:buChar char="▻"/>
              <a:defRPr sz="4000"/>
            </a:lvl5pPr>
            <a:lvl6pPr marL="5486400" lvl="5" indent="-711200">
              <a:spcBef>
                <a:spcPts val="2000"/>
              </a:spcBef>
              <a:spcAft>
                <a:spcPts val="0"/>
              </a:spcAft>
              <a:buSzPts val="2000"/>
              <a:buChar char="▻"/>
              <a:defRPr sz="4000"/>
            </a:lvl6pPr>
            <a:lvl7pPr marL="6400800" lvl="6" indent="-711200">
              <a:spcBef>
                <a:spcPts val="2000"/>
              </a:spcBef>
              <a:spcAft>
                <a:spcPts val="0"/>
              </a:spcAft>
              <a:buSzPts val="2000"/>
              <a:buChar char="▻"/>
              <a:defRPr sz="4000"/>
            </a:lvl7pPr>
            <a:lvl8pPr marL="7315200" lvl="7" indent="-711200">
              <a:spcBef>
                <a:spcPts val="2000"/>
              </a:spcBef>
              <a:spcAft>
                <a:spcPts val="0"/>
              </a:spcAft>
              <a:buSzPts val="2000"/>
              <a:buChar char="▻"/>
              <a:defRPr sz="4000"/>
            </a:lvl8pPr>
            <a:lvl9pPr marL="8229600" lvl="8" indent="-711200">
              <a:spcBef>
                <a:spcPts val="2000"/>
              </a:spcBef>
              <a:spcAft>
                <a:spcPts val="2000"/>
              </a:spcAft>
              <a:buSzPts val="2000"/>
              <a:buChar char="▻"/>
              <a:defRPr sz="4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15236000" y="9273000"/>
            <a:ext cx="2974800" cy="6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15236000" y="9273000"/>
            <a:ext cx="2974800" cy="6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13893684" y="8945447"/>
            <a:ext cx="4405660" cy="1341590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00"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600"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600"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600"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600"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16" y="-3"/>
            <a:ext cx="4405660" cy="1341590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00"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600"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600"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600"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600"/>
              </a:p>
            </p:txBody>
          </p:sp>
        </p:grpSp>
      </p:grpSp>
      <p:sp>
        <p:nvSpPr>
          <p:cNvPr id="19" name="Google Shape;99;p6">
            <a:extLst>
              <a:ext uri="{FF2B5EF4-FFF2-40B4-BE49-F238E27FC236}">
                <a16:creationId xmlns:a16="http://schemas.microsoft.com/office/drawing/2014/main" id="{021AADC2-1979-4DB5-8F16-9C5AD370C4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25835" y="1881829"/>
            <a:ext cx="15436330" cy="696429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914400" lvl="0" indent="-711200">
              <a:spcBef>
                <a:spcPts val="1200"/>
              </a:spcBef>
              <a:spcAft>
                <a:spcPts val="0"/>
              </a:spcAft>
              <a:buSzPts val="2000"/>
              <a:buChar char="▰"/>
              <a:defRPr sz="5600">
                <a:solidFill>
                  <a:schemeClr val="tx1"/>
                </a:solidFill>
                <a:latin typeface="+mj-lt"/>
              </a:defRPr>
            </a:lvl1pPr>
            <a:lvl2pPr marL="1828800" lvl="1" indent="-711200">
              <a:spcBef>
                <a:spcPts val="2000"/>
              </a:spcBef>
              <a:spcAft>
                <a:spcPts val="0"/>
              </a:spcAft>
              <a:buSzPts val="2000"/>
              <a:buChar char="▻"/>
              <a:defRPr sz="4000"/>
            </a:lvl2pPr>
            <a:lvl3pPr marL="2743200" lvl="2" indent="-711200">
              <a:spcBef>
                <a:spcPts val="2000"/>
              </a:spcBef>
              <a:spcAft>
                <a:spcPts val="0"/>
              </a:spcAft>
              <a:buSzPts val="2000"/>
              <a:buChar char="▻"/>
              <a:defRPr sz="4000"/>
            </a:lvl3pPr>
            <a:lvl4pPr marL="3657600" lvl="3" indent="-711200">
              <a:spcBef>
                <a:spcPts val="2000"/>
              </a:spcBef>
              <a:spcAft>
                <a:spcPts val="0"/>
              </a:spcAft>
              <a:buSzPts val="2000"/>
              <a:buChar char="▻"/>
              <a:defRPr sz="4000"/>
            </a:lvl4pPr>
            <a:lvl5pPr marL="4572000" lvl="4" indent="-711200">
              <a:spcBef>
                <a:spcPts val="2000"/>
              </a:spcBef>
              <a:spcAft>
                <a:spcPts val="0"/>
              </a:spcAft>
              <a:buSzPts val="2000"/>
              <a:buChar char="▻"/>
              <a:defRPr sz="4000"/>
            </a:lvl5pPr>
            <a:lvl6pPr marL="5486400" lvl="5" indent="-711200">
              <a:spcBef>
                <a:spcPts val="2000"/>
              </a:spcBef>
              <a:spcAft>
                <a:spcPts val="0"/>
              </a:spcAft>
              <a:buSzPts val="2000"/>
              <a:buChar char="▻"/>
              <a:defRPr sz="4000"/>
            </a:lvl6pPr>
            <a:lvl7pPr marL="6400800" lvl="6" indent="-711200">
              <a:spcBef>
                <a:spcPts val="2000"/>
              </a:spcBef>
              <a:spcAft>
                <a:spcPts val="0"/>
              </a:spcAft>
              <a:buSzPts val="2000"/>
              <a:buChar char="▻"/>
              <a:defRPr sz="4000"/>
            </a:lvl7pPr>
            <a:lvl8pPr marL="7315200" lvl="7" indent="-711200">
              <a:spcBef>
                <a:spcPts val="2000"/>
              </a:spcBef>
              <a:spcAft>
                <a:spcPts val="0"/>
              </a:spcAft>
              <a:buSzPts val="2000"/>
              <a:buChar char="▻"/>
              <a:defRPr sz="4000"/>
            </a:lvl8pPr>
            <a:lvl9pPr marL="8229600" lvl="8" indent="-711200">
              <a:spcBef>
                <a:spcPts val="2000"/>
              </a:spcBef>
              <a:spcAft>
                <a:spcPts val="2000"/>
              </a:spcAft>
              <a:buSzPts val="2000"/>
              <a:buChar char="▻"/>
              <a:defRPr sz="4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1641436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Em Branco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15236000" y="9273000"/>
            <a:ext cx="2974800" cy="6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13893684" y="8945447"/>
            <a:ext cx="4405660" cy="1341590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00"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600"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600"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600"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600"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16" y="-3"/>
            <a:ext cx="4405660" cy="1341590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00"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600"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600"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600"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600"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28550" y="785150"/>
            <a:ext cx="10516800" cy="15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628550" y="2654700"/>
            <a:ext cx="12265200" cy="6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pt-BR" err="1"/>
              <a:t>Adfadfasdfadfad</a:t>
            </a:r>
            <a:endParaRPr lang="pt-BR"/>
          </a:p>
          <a:p>
            <a:r>
              <a:rPr lang="pt-BR" err="1"/>
              <a:t>Acvacvadfa</a:t>
            </a:r>
            <a:endParaRPr lang="pt-BR"/>
          </a:p>
          <a:p>
            <a:r>
              <a:rPr lang="pt-BR" err="1"/>
              <a:t>adfadf</a:t>
            </a: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5236000" y="9273000"/>
            <a:ext cx="29748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24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24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24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24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24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24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24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24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24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8" r:id="rId4"/>
    <p:sldLayoutId id="2147483656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chemeClr val="tx1"/>
          </a:solidFill>
          <a:latin typeface="+mj-lt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1079104" y="2181500"/>
            <a:ext cx="13105456" cy="59238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r>
              <a:rPr lang="pt-BR"/>
              <a:t>Nutrição no Envelhecimento</a:t>
            </a:r>
            <a:br>
              <a:rPr lang="pt-BR"/>
            </a:br>
            <a:r>
              <a:rPr lang="pt-BR" sz="4800" b="0" err="1">
                <a:solidFill>
                  <a:schemeClr val="bg1"/>
                </a:solidFill>
              </a:rPr>
              <a:t>Prof</a:t>
            </a:r>
            <a:r>
              <a:rPr lang="pt-BR" sz="4800" b="0">
                <a:solidFill>
                  <a:schemeClr val="bg1"/>
                </a:solidFill>
              </a:rPr>
              <a:t>(a). Esp. Verônica Graciela </a:t>
            </a:r>
            <a:r>
              <a:rPr lang="pt-BR" sz="4800" b="0" err="1">
                <a:solidFill>
                  <a:schemeClr val="bg1"/>
                </a:solidFill>
              </a:rPr>
              <a:t>Rapcinski</a:t>
            </a:r>
            <a:br>
              <a:rPr lang="pt-BR"/>
            </a:br>
            <a:endParaRPr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15236000" y="9273000"/>
            <a:ext cx="2974800" cy="631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  <p:sp>
        <p:nvSpPr>
          <p:cNvPr id="7" name="Google Shape;213;p13">
            <a:extLst>
              <a:ext uri="{FF2B5EF4-FFF2-40B4-BE49-F238E27FC236}">
                <a16:creationId xmlns:a16="http://schemas.microsoft.com/office/drawing/2014/main" id="{2CC3B148-1349-4ED3-80D1-8729CBEE1AF5}"/>
              </a:ext>
            </a:extLst>
          </p:cNvPr>
          <p:cNvSpPr txBox="1">
            <a:spLocks/>
          </p:cNvSpPr>
          <p:nvPr/>
        </p:nvSpPr>
        <p:spPr>
          <a:xfrm>
            <a:off x="4331088" y="6447"/>
            <a:ext cx="9793088" cy="1886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pt-BR" sz="2800" dirty="0">
                <a:solidFill>
                  <a:srgbClr val="1155CC"/>
                </a:solidFill>
                <a:latin typeface="Arial"/>
              </a:rPr>
              <a:t>ALTERAÇÕES NUTRICIONAIS DO ENVELHECIMENTO E ALGUMAS SOLUÇÕES</a:t>
            </a:r>
          </a:p>
        </p:txBody>
      </p:sp>
      <p:sp>
        <p:nvSpPr>
          <p:cNvPr id="8" name="Google Shape;513;p35">
            <a:extLst>
              <a:ext uri="{FF2B5EF4-FFF2-40B4-BE49-F238E27FC236}">
                <a16:creationId xmlns:a16="http://schemas.microsoft.com/office/drawing/2014/main" id="{825DC6F8-EB85-45C7-BE42-A50D958D259D}"/>
              </a:ext>
            </a:extLst>
          </p:cNvPr>
          <p:cNvSpPr txBox="1">
            <a:spLocks/>
          </p:cNvSpPr>
          <p:nvPr/>
        </p:nvSpPr>
        <p:spPr>
          <a:xfrm>
            <a:off x="512353" y="1700931"/>
            <a:ext cx="17425936" cy="7352988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14400" indent="-762000" algn="just">
              <a:lnSpc>
                <a:spcPct val="115000"/>
              </a:lnSpc>
              <a:spcBef>
                <a:spcPts val="2000"/>
              </a:spcBef>
              <a:buClr>
                <a:srgbClr val="C7D3E6"/>
              </a:buClr>
              <a:buSzPct val="100000"/>
              <a:buFont typeface="Arial"/>
              <a:buChar char="▰"/>
            </a:pPr>
            <a:r>
              <a:rPr lang="pt-BR" sz="4800" u="sng" dirty="0">
                <a:solidFill>
                  <a:srgbClr val="1155CC"/>
                </a:solidFill>
                <a:ea typeface="+mj-lt"/>
                <a:cs typeface="+mj-lt"/>
              </a:rPr>
              <a:t>Carboidratos e Fibras: </a:t>
            </a:r>
            <a:r>
              <a:rPr lang="pt-BR" sz="3200" dirty="0">
                <a:ea typeface="+mj-lt"/>
                <a:cs typeface="+mj-lt"/>
              </a:rPr>
              <a:t>presença de constipação nos idosos é bem comum. </a:t>
            </a:r>
            <a:endParaRPr lang="pt-BR" sz="3200" i="1" dirty="0"/>
          </a:p>
          <a:p>
            <a:pPr marL="152400" algn="just">
              <a:lnSpc>
                <a:spcPct val="114999"/>
              </a:lnSpc>
              <a:spcBef>
                <a:spcPts val="2000"/>
              </a:spcBef>
              <a:buClr>
                <a:srgbClr val="C7D3E6"/>
              </a:buClr>
              <a:buSzPct val="100000"/>
            </a:pPr>
            <a:r>
              <a:rPr lang="pt-BR" sz="3200" dirty="0">
                <a:solidFill>
                  <a:srgbClr val="00B050"/>
                </a:solidFill>
              </a:rPr>
              <a:t>Soluções:</a:t>
            </a:r>
            <a:r>
              <a:rPr lang="pt-BR" sz="3200" dirty="0"/>
              <a:t> </a:t>
            </a:r>
            <a:r>
              <a:rPr lang="pt-BR" sz="3200" dirty="0">
                <a:ea typeface="+mj-lt"/>
                <a:cs typeface="+mj-lt"/>
              </a:rPr>
              <a:t>Incentivar o consumo de carboidratos complexo como: legumes, vegetais, grãos integrais, frutas pois os menos irão fornecer fibras, vitaminas essenciais, minerais. O aumento do consumo de fibras acarretará em melhora no trânsito intestinal e terá o efeito laxativo, especialmente em adultos idosos.</a:t>
            </a:r>
          </a:p>
          <a:p>
            <a:pPr marL="914400" indent="-762000" algn="just">
              <a:lnSpc>
                <a:spcPct val="115000"/>
              </a:lnSpc>
              <a:spcBef>
                <a:spcPts val="2000"/>
              </a:spcBef>
              <a:buClr>
                <a:srgbClr val="C7D3E6"/>
              </a:buClr>
              <a:buSzPts val="2400"/>
              <a:buFont typeface="Arial"/>
              <a:buChar char="▰"/>
            </a:pPr>
            <a:r>
              <a:rPr lang="pt-BR" sz="4800" u="sng" dirty="0">
                <a:solidFill>
                  <a:srgbClr val="1155CC"/>
                </a:solidFill>
                <a:ea typeface="+mj-lt"/>
                <a:cs typeface="+mj-lt"/>
              </a:rPr>
              <a:t>Lipídios: </a:t>
            </a:r>
            <a:r>
              <a:rPr lang="pt-BR" sz="4800" dirty="0">
                <a:solidFill>
                  <a:srgbClr val="1155CC"/>
                </a:solidFill>
                <a:ea typeface="+mj-lt"/>
                <a:cs typeface="+mj-lt"/>
              </a:rPr>
              <a:t> </a:t>
            </a:r>
            <a:r>
              <a:rPr lang="pt-BR" sz="3200" dirty="0">
                <a:ea typeface="+mj-lt"/>
                <a:cs typeface="+mj-lt"/>
              </a:rPr>
              <a:t>É bem comum o diagnóstico de doenças cardíacas em idosos.</a:t>
            </a:r>
            <a:endParaRPr lang="pt-BR" sz="3200" dirty="0">
              <a:solidFill>
                <a:srgbClr val="000000"/>
              </a:solidFill>
            </a:endParaRPr>
          </a:p>
          <a:p>
            <a:pPr marL="152400" algn="just">
              <a:lnSpc>
                <a:spcPct val="114999"/>
              </a:lnSpc>
              <a:spcBef>
                <a:spcPts val="2000"/>
              </a:spcBef>
              <a:buClr>
                <a:srgbClr val="C7D3E6"/>
              </a:buClr>
              <a:buSzPts val="2400"/>
            </a:pPr>
            <a:r>
              <a:rPr lang="pt-BR" sz="3200" dirty="0">
                <a:solidFill>
                  <a:srgbClr val="00B050"/>
                </a:solidFill>
              </a:rPr>
              <a:t>Soluções: </a:t>
            </a:r>
            <a:r>
              <a:rPr lang="pt-BR" sz="3200" dirty="0">
                <a:ea typeface="+mj-lt"/>
                <a:cs typeface="+mj-lt"/>
              </a:rPr>
              <a:t>Não restringir excessivamente as gorduras, pois acarretará em mudança no sabor, textura, afetando de maneira negativa a dieta. Mas ofertar gorduras saudáveis.</a:t>
            </a:r>
          </a:p>
          <a:p>
            <a:pPr marL="152400" algn="just">
              <a:lnSpc>
                <a:spcPct val="114999"/>
              </a:lnSpc>
              <a:spcBef>
                <a:spcPts val="2000"/>
              </a:spcBef>
              <a:buSzPts val="2400"/>
            </a:pPr>
            <a:endParaRPr lang="pt-BR" sz="3200" dirty="0">
              <a:solidFill>
                <a:srgbClr val="000000"/>
              </a:solidFill>
            </a:endParaRPr>
          </a:p>
          <a:p>
            <a:pPr marL="152400" algn="just">
              <a:lnSpc>
                <a:spcPct val="114999"/>
              </a:lnSpc>
              <a:spcBef>
                <a:spcPts val="2000"/>
              </a:spcBef>
              <a:buSzPts val="2400"/>
            </a:pPr>
            <a:endParaRPr lang="pt-BR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66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15236000" y="9273000"/>
            <a:ext cx="2974800" cy="631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sp>
        <p:nvSpPr>
          <p:cNvPr id="7" name="Google Shape;213;p13">
            <a:extLst>
              <a:ext uri="{FF2B5EF4-FFF2-40B4-BE49-F238E27FC236}">
                <a16:creationId xmlns:a16="http://schemas.microsoft.com/office/drawing/2014/main" id="{2CC3B148-1349-4ED3-80D1-8729CBEE1AF5}"/>
              </a:ext>
            </a:extLst>
          </p:cNvPr>
          <p:cNvSpPr txBox="1">
            <a:spLocks/>
          </p:cNvSpPr>
          <p:nvPr/>
        </p:nvSpPr>
        <p:spPr>
          <a:xfrm>
            <a:off x="4331088" y="6447"/>
            <a:ext cx="9793088" cy="1886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pt-BR" sz="2800" dirty="0">
                <a:solidFill>
                  <a:srgbClr val="1155CC"/>
                </a:solidFill>
                <a:latin typeface="Arial"/>
              </a:rPr>
              <a:t>ALTERAÇÕES NUTRICIONAIS DO ENVELHECIMENTO E ALGUMAS SOLUÇÕES</a:t>
            </a:r>
          </a:p>
        </p:txBody>
      </p:sp>
      <p:sp>
        <p:nvSpPr>
          <p:cNvPr id="8" name="Google Shape;513;p35">
            <a:extLst>
              <a:ext uri="{FF2B5EF4-FFF2-40B4-BE49-F238E27FC236}">
                <a16:creationId xmlns:a16="http://schemas.microsoft.com/office/drawing/2014/main" id="{825DC6F8-EB85-45C7-BE42-A50D958D259D}"/>
              </a:ext>
            </a:extLst>
          </p:cNvPr>
          <p:cNvSpPr txBox="1">
            <a:spLocks/>
          </p:cNvSpPr>
          <p:nvPr/>
        </p:nvSpPr>
        <p:spPr>
          <a:xfrm>
            <a:off x="512353" y="1700931"/>
            <a:ext cx="17425936" cy="7352988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14400" indent="-762000" algn="just">
              <a:lnSpc>
                <a:spcPct val="115000"/>
              </a:lnSpc>
              <a:spcBef>
                <a:spcPts val="2000"/>
              </a:spcBef>
              <a:buClr>
                <a:srgbClr val="C7D3E6"/>
              </a:buClr>
              <a:buSzPct val="100000"/>
              <a:buFont typeface="Arial"/>
              <a:buChar char="▰"/>
            </a:pPr>
            <a:r>
              <a:rPr lang="pt-BR" sz="4800" u="sng" dirty="0">
                <a:solidFill>
                  <a:srgbClr val="1155CC"/>
                </a:solidFill>
                <a:ea typeface="+mj-lt"/>
                <a:cs typeface="+mj-lt"/>
              </a:rPr>
              <a:t>Vitamina B12:</a:t>
            </a:r>
            <a:r>
              <a:rPr lang="pt-BR" sz="3200" dirty="0">
                <a:ea typeface="+mj-lt"/>
                <a:cs typeface="+mj-lt"/>
              </a:rPr>
              <a:t>Devido à baixa ingestão, redução na produção do ácido gástrico, o qual facilita a absorção dessa vitamina, acaba por aumentar o risco de deficiência. </a:t>
            </a:r>
            <a:endParaRPr lang="pt-BR" sz="3200" i="1" dirty="0"/>
          </a:p>
          <a:p>
            <a:pPr marL="152400" algn="just">
              <a:lnSpc>
                <a:spcPct val="114999"/>
              </a:lnSpc>
              <a:spcBef>
                <a:spcPts val="2000"/>
              </a:spcBef>
              <a:buClr>
                <a:srgbClr val="C7D3E6"/>
              </a:buClr>
              <a:buSzPct val="100000"/>
            </a:pPr>
            <a:r>
              <a:rPr lang="pt-BR" sz="3200" dirty="0">
                <a:solidFill>
                  <a:srgbClr val="00B050"/>
                </a:solidFill>
              </a:rPr>
              <a:t>Soluções:</a:t>
            </a:r>
            <a:r>
              <a:rPr lang="pt-BR" sz="3200" dirty="0"/>
              <a:t> </a:t>
            </a:r>
            <a:r>
              <a:rPr lang="pt-BR" sz="3200" dirty="0">
                <a:ea typeface="+mj-lt"/>
                <a:cs typeface="+mj-lt"/>
              </a:rPr>
              <a:t>Ingerir alimentos enriquecidos com B12 como cereais ou suplementos..</a:t>
            </a:r>
          </a:p>
          <a:p>
            <a:pPr marL="914400" indent="-762000" algn="just">
              <a:lnSpc>
                <a:spcPct val="115000"/>
              </a:lnSpc>
              <a:spcBef>
                <a:spcPts val="2000"/>
              </a:spcBef>
              <a:buClr>
                <a:srgbClr val="C7D3E6"/>
              </a:buClr>
              <a:buSzPts val="2400"/>
              <a:buFont typeface="Arial"/>
              <a:buChar char="▰"/>
            </a:pPr>
            <a:r>
              <a:rPr lang="pt-BR" sz="4800" u="sng" dirty="0">
                <a:solidFill>
                  <a:srgbClr val="1155CC"/>
                </a:solidFill>
                <a:ea typeface="+mj-lt"/>
                <a:cs typeface="+mj-lt"/>
              </a:rPr>
              <a:t>Vitamina D: </a:t>
            </a:r>
            <a:r>
              <a:rPr lang="pt-BR" sz="4800" dirty="0">
                <a:solidFill>
                  <a:srgbClr val="1155CC"/>
                </a:solidFill>
                <a:ea typeface="+mj-lt"/>
                <a:cs typeface="+mj-lt"/>
              </a:rPr>
              <a:t> </a:t>
            </a:r>
            <a:r>
              <a:rPr lang="pt-BR" sz="3200" dirty="0">
                <a:ea typeface="+mj-lt"/>
                <a:cs typeface="+mj-lt"/>
              </a:rPr>
              <a:t>Deficiência na síntese, redução a exposição solar, menor capacidade de conversão dos rins para ativar a forma hormonal, aumenta o risco de deficiência.</a:t>
            </a:r>
            <a:endParaRPr lang="pt-BR" sz="3200" dirty="0">
              <a:solidFill>
                <a:srgbClr val="1155CC"/>
              </a:solidFill>
            </a:endParaRPr>
          </a:p>
          <a:p>
            <a:pPr marL="152400" algn="just">
              <a:lnSpc>
                <a:spcPct val="114999"/>
              </a:lnSpc>
              <a:spcBef>
                <a:spcPts val="2000"/>
              </a:spcBef>
              <a:buClr>
                <a:srgbClr val="C7D3E6"/>
              </a:buClr>
              <a:buSzPts val="2400"/>
            </a:pPr>
            <a:r>
              <a:rPr lang="pt-BR" sz="3200" dirty="0">
                <a:solidFill>
                  <a:srgbClr val="00B050"/>
                </a:solidFill>
              </a:rPr>
              <a:t>Soluções: </a:t>
            </a:r>
            <a:r>
              <a:rPr lang="pt-BR" sz="3200" dirty="0">
                <a:ea typeface="+mj-lt"/>
                <a:cs typeface="+mj-lt"/>
              </a:rPr>
              <a:t>Suplementação muitas vezes é necessária, porém é acessível. </a:t>
            </a:r>
            <a:endParaRPr lang="pt-BR"/>
          </a:p>
          <a:p>
            <a:pPr marL="152400" algn="just">
              <a:lnSpc>
                <a:spcPct val="114999"/>
              </a:lnSpc>
              <a:spcBef>
                <a:spcPts val="2000"/>
              </a:spcBef>
              <a:buSzPts val="2400"/>
            </a:pPr>
            <a:endParaRPr lang="pt-BR" sz="3200" dirty="0">
              <a:solidFill>
                <a:srgbClr val="000000"/>
              </a:solidFill>
            </a:endParaRPr>
          </a:p>
          <a:p>
            <a:pPr marL="152400" algn="just">
              <a:lnSpc>
                <a:spcPct val="114999"/>
              </a:lnSpc>
              <a:spcBef>
                <a:spcPts val="2000"/>
              </a:spcBef>
              <a:buSzPts val="2400"/>
            </a:pPr>
            <a:endParaRPr lang="pt-BR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425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15236000" y="9273000"/>
            <a:ext cx="2974800" cy="631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sp>
        <p:nvSpPr>
          <p:cNvPr id="7" name="Google Shape;213;p13">
            <a:extLst>
              <a:ext uri="{FF2B5EF4-FFF2-40B4-BE49-F238E27FC236}">
                <a16:creationId xmlns:a16="http://schemas.microsoft.com/office/drawing/2014/main" id="{2CC3B148-1349-4ED3-80D1-8729CBEE1AF5}"/>
              </a:ext>
            </a:extLst>
          </p:cNvPr>
          <p:cNvSpPr txBox="1">
            <a:spLocks/>
          </p:cNvSpPr>
          <p:nvPr/>
        </p:nvSpPr>
        <p:spPr>
          <a:xfrm>
            <a:off x="4331088" y="6447"/>
            <a:ext cx="9793088" cy="1886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pt-BR" sz="2800" dirty="0">
                <a:solidFill>
                  <a:srgbClr val="1155CC"/>
                </a:solidFill>
                <a:latin typeface="Arial"/>
              </a:rPr>
              <a:t>ALTERAÇÕES NUTRICIONAIS DO ENVELHECIMENTO E ALGUMAS SOLUÇÕES</a:t>
            </a:r>
          </a:p>
        </p:txBody>
      </p:sp>
      <p:sp>
        <p:nvSpPr>
          <p:cNvPr id="8" name="Google Shape;513;p35">
            <a:extLst>
              <a:ext uri="{FF2B5EF4-FFF2-40B4-BE49-F238E27FC236}">
                <a16:creationId xmlns:a16="http://schemas.microsoft.com/office/drawing/2014/main" id="{825DC6F8-EB85-45C7-BE42-A50D958D259D}"/>
              </a:ext>
            </a:extLst>
          </p:cNvPr>
          <p:cNvSpPr txBox="1">
            <a:spLocks/>
          </p:cNvSpPr>
          <p:nvPr/>
        </p:nvSpPr>
        <p:spPr>
          <a:xfrm>
            <a:off x="512353" y="1700931"/>
            <a:ext cx="17425936" cy="7352988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14400" indent="-762000" algn="just">
              <a:lnSpc>
                <a:spcPct val="115000"/>
              </a:lnSpc>
              <a:spcBef>
                <a:spcPts val="2000"/>
              </a:spcBef>
              <a:buClr>
                <a:srgbClr val="C7D3E6"/>
              </a:buClr>
              <a:buSzPct val="100000"/>
              <a:buFont typeface="Arial"/>
              <a:buChar char="▰"/>
            </a:pPr>
            <a:r>
              <a:rPr lang="pt-BR" sz="4800" u="sng" dirty="0" err="1">
                <a:solidFill>
                  <a:srgbClr val="1155CC"/>
                </a:solidFill>
                <a:ea typeface="+mj-lt"/>
                <a:cs typeface="+mj-lt"/>
              </a:rPr>
              <a:t>Cálcio:</a:t>
            </a:r>
            <a:r>
              <a:rPr lang="pt-BR" sz="3200" dirty="0" err="1">
                <a:ea typeface="+mj-lt"/>
                <a:cs typeface="+mj-lt"/>
              </a:rPr>
              <a:t>Além</a:t>
            </a:r>
            <a:r>
              <a:rPr lang="pt-BR" sz="3200" dirty="0">
                <a:ea typeface="+mj-lt"/>
                <a:cs typeface="+mj-lt"/>
              </a:rPr>
              <a:t> da redução na absorção, apenas 4% das mulheres e 10% dos homens com idade acima de 60 anos ou mais cumprem as recomendações preconizadas através de fontes alimentares.</a:t>
            </a:r>
            <a:endParaRPr lang="pt-BR" sz="3200" i="1" dirty="0"/>
          </a:p>
          <a:p>
            <a:pPr marL="152400" algn="just">
              <a:lnSpc>
                <a:spcPct val="114999"/>
              </a:lnSpc>
              <a:spcBef>
                <a:spcPts val="2000"/>
              </a:spcBef>
              <a:buClr>
                <a:srgbClr val="C7D3E6"/>
              </a:buClr>
              <a:buSzPct val="100000"/>
            </a:pPr>
            <a:r>
              <a:rPr lang="pt-BR" sz="3200" dirty="0">
                <a:solidFill>
                  <a:srgbClr val="00B050"/>
                </a:solidFill>
              </a:rPr>
              <a:t>Soluções:</a:t>
            </a:r>
            <a:r>
              <a:rPr lang="pt-BR" sz="3200" dirty="0"/>
              <a:t> </a:t>
            </a:r>
            <a:r>
              <a:rPr lang="pt-BR" sz="3200" dirty="0">
                <a:ea typeface="+mj-lt"/>
                <a:cs typeface="+mj-lt"/>
              </a:rPr>
              <a:t>Recomenda-se a ingestão de alimentos que sejam fortificados assim como as fontes alimentares.</a:t>
            </a:r>
          </a:p>
          <a:p>
            <a:pPr marL="914400" indent="-762000" algn="just">
              <a:lnSpc>
                <a:spcPct val="115000"/>
              </a:lnSpc>
              <a:spcBef>
                <a:spcPts val="2000"/>
              </a:spcBef>
              <a:buClr>
                <a:srgbClr val="C7D3E6"/>
              </a:buClr>
              <a:buSzPts val="2400"/>
              <a:buFont typeface="Arial"/>
              <a:buChar char="▰"/>
            </a:pPr>
            <a:r>
              <a:rPr lang="pt-BR" sz="4800" u="sng" dirty="0">
                <a:solidFill>
                  <a:srgbClr val="1155CC"/>
                </a:solidFill>
                <a:ea typeface="+mj-lt"/>
                <a:cs typeface="+mj-lt"/>
              </a:rPr>
              <a:t>Potássio: </a:t>
            </a:r>
            <a:r>
              <a:rPr lang="pt-BR" sz="4800" dirty="0">
                <a:solidFill>
                  <a:srgbClr val="1155CC"/>
                </a:solidFill>
                <a:ea typeface="+mj-lt"/>
                <a:cs typeface="+mj-lt"/>
              </a:rPr>
              <a:t> </a:t>
            </a:r>
            <a:r>
              <a:rPr lang="pt-BR" sz="3200" dirty="0">
                <a:ea typeface="+mj-lt"/>
                <a:cs typeface="+mj-lt"/>
              </a:rPr>
              <a:t>Alguns medicamentos de uso contínuo como diuréticos </a:t>
            </a:r>
            <a:r>
              <a:rPr lang="pt-BR" sz="3200" dirty="0" err="1">
                <a:ea typeface="+mj-lt"/>
                <a:cs typeface="+mj-lt"/>
              </a:rPr>
              <a:t>depletam</a:t>
            </a:r>
            <a:r>
              <a:rPr lang="pt-BR" sz="3200" dirty="0">
                <a:ea typeface="+mj-lt"/>
                <a:cs typeface="+mj-lt"/>
              </a:rPr>
              <a:t> esse mineral.</a:t>
            </a:r>
            <a:endParaRPr lang="pt-BR" sz="3200" dirty="0">
              <a:solidFill>
                <a:srgbClr val="1155CC"/>
              </a:solidFill>
            </a:endParaRPr>
          </a:p>
          <a:p>
            <a:pPr marL="152400" algn="just">
              <a:lnSpc>
                <a:spcPct val="114999"/>
              </a:lnSpc>
              <a:spcBef>
                <a:spcPts val="2000"/>
              </a:spcBef>
              <a:buClr>
                <a:srgbClr val="C7D3E6"/>
              </a:buClr>
              <a:buSzPts val="2400"/>
            </a:pPr>
            <a:r>
              <a:rPr lang="pt-BR" sz="3200" dirty="0">
                <a:solidFill>
                  <a:srgbClr val="00B050"/>
                </a:solidFill>
              </a:rPr>
              <a:t>Soluções: </a:t>
            </a:r>
            <a:r>
              <a:rPr lang="pt-BR" sz="3200" dirty="0">
                <a:ea typeface="+mj-lt"/>
                <a:cs typeface="+mj-lt"/>
              </a:rPr>
              <a:t>Ingestão de frutas e vegetais.</a:t>
            </a:r>
            <a:endParaRPr lang="pt-BR" sz="3200" dirty="0">
              <a:solidFill>
                <a:srgbClr val="000000"/>
              </a:solidFill>
            </a:endParaRPr>
          </a:p>
          <a:p>
            <a:pPr marL="152400" algn="just">
              <a:lnSpc>
                <a:spcPct val="114999"/>
              </a:lnSpc>
              <a:spcBef>
                <a:spcPts val="2000"/>
              </a:spcBef>
              <a:buSzPts val="2400"/>
            </a:pPr>
            <a:endParaRPr lang="pt-BR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167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15236000" y="9273000"/>
            <a:ext cx="2974800" cy="631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sp>
        <p:nvSpPr>
          <p:cNvPr id="7" name="Google Shape;213;p13">
            <a:extLst>
              <a:ext uri="{FF2B5EF4-FFF2-40B4-BE49-F238E27FC236}">
                <a16:creationId xmlns:a16="http://schemas.microsoft.com/office/drawing/2014/main" id="{2CC3B148-1349-4ED3-80D1-8729CBEE1AF5}"/>
              </a:ext>
            </a:extLst>
          </p:cNvPr>
          <p:cNvSpPr txBox="1">
            <a:spLocks/>
          </p:cNvSpPr>
          <p:nvPr/>
        </p:nvSpPr>
        <p:spPr>
          <a:xfrm>
            <a:off x="4331088" y="6447"/>
            <a:ext cx="9793088" cy="1886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pt-BR" sz="2800" dirty="0">
                <a:solidFill>
                  <a:srgbClr val="1155CC"/>
                </a:solidFill>
                <a:latin typeface="Arial"/>
              </a:rPr>
              <a:t>ALTERAÇÕES NUTRICIONAIS DO ENVELHECIMENTO E ALGUMAS SOLUÇÕES</a:t>
            </a:r>
          </a:p>
        </p:txBody>
      </p:sp>
      <p:sp>
        <p:nvSpPr>
          <p:cNvPr id="8" name="Google Shape;513;p35">
            <a:extLst>
              <a:ext uri="{FF2B5EF4-FFF2-40B4-BE49-F238E27FC236}">
                <a16:creationId xmlns:a16="http://schemas.microsoft.com/office/drawing/2014/main" id="{825DC6F8-EB85-45C7-BE42-A50D958D259D}"/>
              </a:ext>
            </a:extLst>
          </p:cNvPr>
          <p:cNvSpPr txBox="1">
            <a:spLocks/>
          </p:cNvSpPr>
          <p:nvPr/>
        </p:nvSpPr>
        <p:spPr>
          <a:xfrm>
            <a:off x="512353" y="1700931"/>
            <a:ext cx="17425936" cy="7352988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14400" indent="-762000" algn="just">
              <a:lnSpc>
                <a:spcPct val="115000"/>
              </a:lnSpc>
              <a:spcBef>
                <a:spcPts val="2000"/>
              </a:spcBef>
              <a:buClr>
                <a:srgbClr val="C7D3E6"/>
              </a:buClr>
              <a:buSzPct val="100000"/>
              <a:buFont typeface="Arial"/>
              <a:buChar char="▰"/>
            </a:pPr>
            <a:r>
              <a:rPr lang="pt-BR" sz="4800" u="sng" dirty="0" err="1">
                <a:solidFill>
                  <a:srgbClr val="1155CC"/>
                </a:solidFill>
                <a:ea typeface="+mj-lt"/>
                <a:cs typeface="+mj-lt"/>
              </a:rPr>
              <a:t>Sódio:</a:t>
            </a:r>
            <a:r>
              <a:rPr lang="pt-BR" sz="3200" dirty="0" err="1">
                <a:ea typeface="+mj-lt"/>
                <a:cs typeface="+mj-lt"/>
              </a:rPr>
              <a:t>Seja</a:t>
            </a:r>
            <a:r>
              <a:rPr lang="pt-BR" sz="3200" dirty="0">
                <a:ea typeface="+mj-lt"/>
                <a:cs typeface="+mj-lt"/>
              </a:rPr>
              <a:t> na hipernatremia causada por excesso alimentar e desidratação ou na hiponatremia causada por retenção de líquidos, ambas acarretam em risco e danos.</a:t>
            </a:r>
            <a:endParaRPr lang="pt-BR" sz="3200" dirty="0"/>
          </a:p>
          <a:p>
            <a:pPr marL="152400" algn="just">
              <a:lnSpc>
                <a:spcPct val="114999"/>
              </a:lnSpc>
              <a:spcBef>
                <a:spcPts val="2000"/>
              </a:spcBef>
              <a:buClr>
                <a:srgbClr val="C7D3E6"/>
              </a:buClr>
              <a:buSzPct val="100000"/>
            </a:pPr>
            <a:r>
              <a:rPr lang="pt-BR" sz="3200" dirty="0">
                <a:solidFill>
                  <a:srgbClr val="00B050"/>
                </a:solidFill>
              </a:rPr>
              <a:t>Soluções:</a:t>
            </a:r>
            <a:r>
              <a:rPr lang="pt-BR" sz="3200" dirty="0"/>
              <a:t> </a:t>
            </a:r>
            <a:r>
              <a:rPr lang="pt-BR" sz="3200" dirty="0">
                <a:ea typeface="+mj-lt"/>
                <a:cs typeface="+mj-lt"/>
              </a:rPr>
              <a:t>Reduzir a ingestão de sódio diária para 1500 mg.</a:t>
            </a:r>
          </a:p>
          <a:p>
            <a:pPr marL="914400" indent="-762000" algn="just">
              <a:lnSpc>
                <a:spcPct val="115000"/>
              </a:lnSpc>
              <a:spcBef>
                <a:spcPts val="2000"/>
              </a:spcBef>
              <a:buClr>
                <a:srgbClr val="C7D3E6"/>
              </a:buClr>
              <a:buSzPts val="2400"/>
              <a:buFont typeface="Arial"/>
              <a:buChar char="▰"/>
            </a:pPr>
            <a:r>
              <a:rPr lang="pt-BR" sz="4800" u="sng" dirty="0">
                <a:solidFill>
                  <a:srgbClr val="1155CC"/>
                </a:solidFill>
                <a:ea typeface="+mj-lt"/>
                <a:cs typeface="+mj-lt"/>
              </a:rPr>
              <a:t>Zinco: </a:t>
            </a:r>
            <a:r>
              <a:rPr lang="pt-BR" sz="4800" dirty="0">
                <a:solidFill>
                  <a:srgbClr val="1155CC"/>
                </a:solidFill>
                <a:ea typeface="+mj-lt"/>
                <a:cs typeface="+mj-lt"/>
              </a:rPr>
              <a:t> </a:t>
            </a:r>
            <a:r>
              <a:rPr lang="pt-BR" sz="3200" dirty="0">
                <a:ea typeface="+mj-lt"/>
                <a:cs typeface="+mj-lt"/>
              </a:rPr>
              <a:t>A deficiência traz prejuízo na imunidade, paladar, acarreta em anorexia, e cicatrização tardia de feridas e surgimento de úlceras de pressão.</a:t>
            </a:r>
            <a:endParaRPr lang="pt-BR" sz="3200" dirty="0">
              <a:solidFill>
                <a:srgbClr val="000000"/>
              </a:solidFill>
            </a:endParaRPr>
          </a:p>
          <a:p>
            <a:pPr marL="152400" algn="just">
              <a:lnSpc>
                <a:spcPct val="114999"/>
              </a:lnSpc>
              <a:spcBef>
                <a:spcPts val="2000"/>
              </a:spcBef>
              <a:buClr>
                <a:srgbClr val="C7D3E6"/>
              </a:buClr>
              <a:buSzPts val="2400"/>
            </a:pPr>
            <a:r>
              <a:rPr lang="pt-BR" sz="3200" dirty="0">
                <a:solidFill>
                  <a:srgbClr val="00B050"/>
                </a:solidFill>
              </a:rPr>
              <a:t>Soluções: </a:t>
            </a:r>
            <a:r>
              <a:rPr lang="pt-BR" sz="3200" dirty="0">
                <a:ea typeface="+mj-lt"/>
                <a:cs typeface="+mj-lt"/>
              </a:rPr>
              <a:t>Fazer ingestão de fontes alimentares como: carnes magras, ostras, produtos lácteos, feijões, amendoim, frutos secos e sementes.</a:t>
            </a:r>
            <a:endParaRPr lang="pt-BR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712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791073" y="896662"/>
            <a:ext cx="11967595" cy="15324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r>
              <a:rPr lang="pt-BR" sz="4400" dirty="0">
                <a:ea typeface="+mj-lt"/>
                <a:cs typeface="+mj-lt"/>
              </a:rPr>
              <a:t>ASPECTOS NUTRICIONAIS VOLTADOS ÀS DOENÇAS MAIS COMUNS DOS IDOSOS</a:t>
            </a:r>
            <a:endParaRPr lang="pt-BR" sz="4400"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15236000" y="9273000"/>
            <a:ext cx="2974800" cy="631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  <p:sp>
        <p:nvSpPr>
          <p:cNvPr id="2" name="Marcador de Posição do Texto 1"/>
          <p:cNvSpPr>
            <a:spLocks noGrp="1"/>
          </p:cNvSpPr>
          <p:nvPr>
            <p:ph type="body" idx="1"/>
          </p:nvPr>
        </p:nvSpPr>
        <p:spPr>
          <a:xfrm>
            <a:off x="791072" y="2551212"/>
            <a:ext cx="16561840" cy="7056784"/>
          </a:xfrm>
        </p:spPr>
        <p:txBody>
          <a:bodyPr/>
          <a:lstStyle/>
          <a:p>
            <a:pPr marL="571500" indent="-571500" algn="just">
              <a:spcAft>
                <a:spcPts val="2000"/>
              </a:spcAft>
              <a:buFont typeface="Wingdings"/>
              <a:buChar char="Ø"/>
            </a:pPr>
            <a:r>
              <a:rPr lang="pt-BR" b="1" dirty="0">
                <a:solidFill>
                  <a:srgbClr val="1155CC"/>
                </a:solidFill>
                <a:ea typeface="+mj-lt"/>
                <a:cs typeface="+mj-lt"/>
              </a:rPr>
              <a:t>Nutrição nos Distúrbios Cardiovasculares:</a:t>
            </a:r>
            <a:endParaRPr lang="pt-BR" b="1">
              <a:solidFill>
                <a:srgbClr val="1155CC"/>
              </a:solidFill>
              <a:cs typeface="+mj-lt"/>
            </a:endParaRPr>
          </a:p>
          <a:p>
            <a:pPr marL="0" indent="0" algn="just">
              <a:spcAft>
                <a:spcPts val="2000"/>
              </a:spcAft>
              <a:buNone/>
            </a:pPr>
            <a:r>
              <a:rPr lang="pt-BR" dirty="0">
                <a:ea typeface="+mj-lt"/>
                <a:cs typeface="+mj-lt"/>
              </a:rPr>
              <a:t> aterosclerose- prevenção-terapia nutricional</a:t>
            </a:r>
          </a:p>
          <a:p>
            <a:pPr marL="0" indent="0" algn="just">
              <a:spcAft>
                <a:spcPts val="2000"/>
              </a:spcAft>
              <a:buNone/>
            </a:pPr>
            <a:r>
              <a:rPr lang="pt-BR" dirty="0">
                <a:ea typeface="+mj-lt"/>
                <a:cs typeface="+mj-lt"/>
              </a:rPr>
              <a:t>consumo de fibras, a soja em substituição à proteína animal, os fitosteróis (abacate, castanhas de caju, sementes de girassol, feijões) que diminuem a absorção do colesterol alimentar. Assim como alimentos antioxidantes e vitaminas como C e </a:t>
            </a:r>
            <a:r>
              <a:rPr lang="pt-BR" dirty="0" err="1">
                <a:ea typeface="+mj-lt"/>
                <a:cs typeface="+mj-lt"/>
              </a:rPr>
              <a:t>E</a:t>
            </a:r>
            <a:r>
              <a:rPr lang="pt-BR" dirty="0">
                <a:ea typeface="+mj-lt"/>
                <a:cs typeface="+mj-lt"/>
              </a:rPr>
              <a:t>, carotenoides, flavonoides (suco de uva integral, chá-verde)</a:t>
            </a:r>
            <a:endParaRPr lang="pt-BR" dirty="0"/>
          </a:p>
        </p:txBody>
      </p:sp>
      <p:pic>
        <p:nvPicPr>
          <p:cNvPr id="3" name="Imagem 3" descr="Desenho de fruta&#10;&#10;Descrição gerada automaticamente">
            <a:extLst>
              <a:ext uri="{FF2B5EF4-FFF2-40B4-BE49-F238E27FC236}">
                <a16:creationId xmlns:a16="http://schemas.microsoft.com/office/drawing/2014/main" id="{E8A2A402-104F-2932-E1C8-C1BF939A2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5595" y="2354703"/>
            <a:ext cx="4374065" cy="196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996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791073" y="896662"/>
            <a:ext cx="11967595" cy="15324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r>
              <a:rPr lang="pt-BR" sz="4400" dirty="0">
                <a:ea typeface="+mj-lt"/>
                <a:cs typeface="+mj-lt"/>
              </a:rPr>
              <a:t>ASPECTOS NUTRICIONAIS VOLTADOS ÀS DOENÇAS MAIS COMUNS DOS IDOSOS</a:t>
            </a:r>
            <a:endParaRPr lang="pt-BR" sz="4400"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15236000" y="9273000"/>
            <a:ext cx="2974800" cy="631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  <p:sp>
        <p:nvSpPr>
          <p:cNvPr id="2" name="Marcador de Posição do Texto 1"/>
          <p:cNvSpPr>
            <a:spLocks noGrp="1"/>
          </p:cNvSpPr>
          <p:nvPr>
            <p:ph type="body" idx="1"/>
          </p:nvPr>
        </p:nvSpPr>
        <p:spPr>
          <a:xfrm>
            <a:off x="791072" y="2551212"/>
            <a:ext cx="16561840" cy="7056784"/>
          </a:xfrm>
        </p:spPr>
        <p:txBody>
          <a:bodyPr/>
          <a:lstStyle/>
          <a:p>
            <a:pPr marL="571500" indent="-571500" algn="just">
              <a:spcAft>
                <a:spcPts val="2000"/>
              </a:spcAft>
              <a:buFont typeface="Wingdings"/>
              <a:buChar char="Ø"/>
            </a:pPr>
            <a:r>
              <a:rPr lang="pt-BR" b="1" dirty="0">
                <a:solidFill>
                  <a:srgbClr val="1155CC"/>
                </a:solidFill>
                <a:ea typeface="+mj-lt"/>
                <a:cs typeface="+mj-lt"/>
              </a:rPr>
              <a:t>Nutrição na Obesidade </a:t>
            </a:r>
            <a:r>
              <a:rPr lang="pt-BR" b="1" dirty="0" err="1">
                <a:solidFill>
                  <a:srgbClr val="1155CC"/>
                </a:solidFill>
                <a:ea typeface="+mj-lt"/>
                <a:cs typeface="+mj-lt"/>
              </a:rPr>
              <a:t>Sarcopênica</a:t>
            </a:r>
            <a:r>
              <a:rPr lang="pt-BR" b="1" dirty="0">
                <a:solidFill>
                  <a:srgbClr val="1155CC"/>
                </a:solidFill>
                <a:ea typeface="+mj-lt"/>
                <a:cs typeface="+mj-lt"/>
              </a:rPr>
              <a:t>:</a:t>
            </a:r>
            <a:endParaRPr lang="pt-BR" b="1" dirty="0">
              <a:solidFill>
                <a:srgbClr val="1155CC"/>
              </a:solidFill>
              <a:cs typeface="+mj-lt"/>
            </a:endParaRPr>
          </a:p>
          <a:p>
            <a:pPr marL="0" indent="0" algn="just">
              <a:spcAft>
                <a:spcPts val="2000"/>
              </a:spcAft>
              <a:buNone/>
            </a:pPr>
            <a:r>
              <a:rPr lang="pt-BR" dirty="0">
                <a:ea typeface="+mj-lt"/>
                <a:cs typeface="+mj-lt"/>
              </a:rPr>
              <a:t> </a:t>
            </a:r>
            <a:r>
              <a:rPr lang="pt-BR" sz="3200" dirty="0">
                <a:ea typeface="+mj-lt"/>
                <a:cs typeface="+mj-lt"/>
              </a:rPr>
              <a:t>Diminuição m. </a:t>
            </a:r>
            <a:r>
              <a:rPr lang="pt-BR" sz="3200" dirty="0" err="1">
                <a:ea typeface="+mj-lt"/>
                <a:cs typeface="+mj-lt"/>
              </a:rPr>
              <a:t>musc</a:t>
            </a:r>
            <a:r>
              <a:rPr lang="pt-BR" sz="3200" dirty="0">
                <a:ea typeface="+mj-lt"/>
                <a:cs typeface="+mj-lt"/>
              </a:rPr>
              <a:t>.   força e função( SARCOPENIA)</a:t>
            </a:r>
            <a:endParaRPr lang="pt-BR" sz="3200" dirty="0">
              <a:cs typeface="+mj-lt"/>
            </a:endParaRPr>
          </a:p>
          <a:p>
            <a:pPr marL="0" indent="0" algn="just">
              <a:spcAft>
                <a:spcPts val="2000"/>
              </a:spcAft>
              <a:buNone/>
            </a:pPr>
            <a:r>
              <a:rPr lang="pt-BR" sz="3200" dirty="0">
                <a:ea typeface="+mj-lt"/>
                <a:cs typeface="+mj-lt"/>
              </a:rPr>
              <a:t>Aumento de gordura abdominal, o tecido gorduroso exerce maior infiltração no fígado e músculos, o que acarreta em perca de força, o músculo perde a qualidade, causando assim dano a capacidade funcional ( OBESIDADE SARCOPÊNICA)</a:t>
            </a:r>
            <a:endParaRPr lang="pt-BR" sz="3200" dirty="0"/>
          </a:p>
          <a:p>
            <a:pPr marL="0" indent="0" algn="just">
              <a:spcAft>
                <a:spcPts val="2000"/>
              </a:spcAft>
              <a:buNone/>
            </a:pPr>
            <a:r>
              <a:rPr lang="pt-BR" sz="3200" dirty="0">
                <a:ea typeface="+mj-lt"/>
                <a:cs typeface="+mj-lt"/>
              </a:rPr>
              <a:t>Priorizar </a:t>
            </a:r>
            <a:r>
              <a:rPr lang="pt-BR" sz="3200" b="1" dirty="0">
                <a:ea typeface="+mj-lt"/>
                <a:cs typeface="+mj-lt"/>
              </a:rPr>
              <a:t>valor calórico</a:t>
            </a:r>
            <a:r>
              <a:rPr lang="pt-BR" sz="3200" dirty="0">
                <a:ea typeface="+mj-lt"/>
                <a:cs typeface="+mj-lt"/>
              </a:rPr>
              <a:t> que está sendo ofertado, lembrando que há uma redução no gasto energético com a idade, podendo ofertar cerca de 20 a 25 kcal/kg planejado para que a perca de peso seja gradativa e não afete a massa muscular de maneira significativa, e outro fator é a </a:t>
            </a:r>
            <a:r>
              <a:rPr lang="pt-BR" sz="3200" b="1" dirty="0">
                <a:ea typeface="+mj-lt"/>
                <a:cs typeface="+mj-lt"/>
              </a:rPr>
              <a:t>oferta proteica</a:t>
            </a:r>
            <a:r>
              <a:rPr lang="pt-BR" sz="3200" dirty="0">
                <a:ea typeface="+mj-lt"/>
                <a:cs typeface="+mj-lt"/>
              </a:rPr>
              <a:t>, a recomendação é de 0,8/ kg/dia, porém, vários estudos demonstram eu variar de 1 a 1,5g/kg/dia tem mais eficiência no que se refere ao metabolismo proteico dos idosos</a:t>
            </a:r>
            <a:endParaRPr lang="pt-BR" sz="3200"/>
          </a:p>
          <a:p>
            <a:pPr marL="0" indent="0" algn="just">
              <a:spcAft>
                <a:spcPts val="2000"/>
              </a:spcAft>
              <a:buNone/>
            </a:pPr>
            <a:endParaRPr lang="pt-BR"/>
          </a:p>
        </p:txBody>
      </p:sp>
      <p:pic>
        <p:nvPicPr>
          <p:cNvPr id="3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2521FDFE-9DFF-9DF4-ADA8-521D27993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2584" y="2431050"/>
            <a:ext cx="4346187" cy="192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953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791073" y="896662"/>
            <a:ext cx="11967595" cy="15324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r>
              <a:rPr lang="pt-BR" sz="4400" dirty="0">
                <a:ea typeface="+mj-lt"/>
                <a:cs typeface="+mj-lt"/>
              </a:rPr>
              <a:t>ASPECTOS NUTRICIONAIS VOLTADOS ÀS DOENÇAS MAIS COMUNS DOS IDOSOS</a:t>
            </a:r>
            <a:endParaRPr lang="pt-BR" sz="4400"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15236000" y="9273000"/>
            <a:ext cx="2974800" cy="631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/>
          </a:p>
        </p:txBody>
      </p:sp>
      <p:sp>
        <p:nvSpPr>
          <p:cNvPr id="2" name="Marcador de Posição do Texto 1"/>
          <p:cNvSpPr>
            <a:spLocks noGrp="1"/>
          </p:cNvSpPr>
          <p:nvPr>
            <p:ph type="body" idx="1"/>
          </p:nvPr>
        </p:nvSpPr>
        <p:spPr>
          <a:xfrm>
            <a:off x="791072" y="2551212"/>
            <a:ext cx="16561840" cy="7056784"/>
          </a:xfrm>
        </p:spPr>
        <p:txBody>
          <a:bodyPr/>
          <a:lstStyle/>
          <a:p>
            <a:pPr marL="571500" indent="-571500" algn="just">
              <a:spcAft>
                <a:spcPts val="2000"/>
              </a:spcAft>
              <a:buFont typeface="Wingdings"/>
              <a:buChar char="Ø"/>
            </a:pPr>
            <a:r>
              <a:rPr lang="pt-BR" b="1" dirty="0">
                <a:solidFill>
                  <a:srgbClr val="1155CC"/>
                </a:solidFill>
                <a:ea typeface="+mj-lt"/>
                <a:cs typeface="+mj-lt"/>
              </a:rPr>
              <a:t>Nutrição na Doença de Alzheimer:</a:t>
            </a:r>
            <a:endParaRPr lang="pt-BR" b="1" dirty="0">
              <a:solidFill>
                <a:srgbClr val="1155CC"/>
              </a:solidFill>
              <a:cs typeface="Arial"/>
            </a:endParaRPr>
          </a:p>
          <a:p>
            <a:pPr marL="0" indent="0" algn="just">
              <a:spcAft>
                <a:spcPts val="2000"/>
              </a:spcAft>
              <a:buNone/>
            </a:pPr>
            <a:r>
              <a:rPr lang="pt-BR" sz="2800" dirty="0">
                <a:cs typeface="Arial"/>
              </a:rPr>
              <a:t>Perda de peso  ( em cada 7 = desnutrição) pior desfecho do estado cognitivo</a:t>
            </a:r>
            <a:endParaRPr lang="pt-BR" sz="2800" b="1">
              <a:solidFill>
                <a:srgbClr val="1155CC"/>
              </a:solidFill>
              <a:cs typeface="Arial"/>
            </a:endParaRPr>
          </a:p>
          <a:p>
            <a:pPr marL="0" indent="0" algn="just">
              <a:spcAft>
                <a:spcPts val="2000"/>
              </a:spcAft>
              <a:buNone/>
            </a:pPr>
            <a:r>
              <a:rPr lang="pt-BR" sz="2800" dirty="0">
                <a:cs typeface="Arial"/>
              </a:rPr>
              <a:t>Monitorar o Estado Nutricional, verificar Estágio da doença ( leve, moderado ou severa)</a:t>
            </a:r>
          </a:p>
          <a:p>
            <a:pPr marL="0" indent="0" algn="just">
              <a:spcAft>
                <a:spcPts val="2000"/>
              </a:spcAft>
              <a:buNone/>
            </a:pPr>
            <a:r>
              <a:rPr lang="pt-BR" sz="2800" dirty="0">
                <a:cs typeface="Arial"/>
              </a:rPr>
              <a:t>Dieta balanceada, </a:t>
            </a:r>
            <a:r>
              <a:rPr lang="pt-BR" sz="2800" dirty="0">
                <a:ea typeface="+mj-lt"/>
                <a:cs typeface="+mj-lt"/>
              </a:rPr>
              <a:t>nutrientes específicos como antioxidantes, ácido fólico, vitamina B6 e B12, vitamina D, flavonoides, fibras.</a:t>
            </a:r>
          </a:p>
          <a:p>
            <a:pPr marL="0" indent="0" algn="just">
              <a:spcAft>
                <a:spcPts val="2000"/>
              </a:spcAft>
              <a:buNone/>
            </a:pPr>
            <a:r>
              <a:rPr lang="pt-BR" sz="2400" b="1" dirty="0">
                <a:ea typeface="+mj-lt"/>
                <a:cs typeface="+mj-lt"/>
              </a:rPr>
              <a:t>Fase leve</a:t>
            </a:r>
            <a:r>
              <a:rPr lang="pt-BR" sz="2400" dirty="0">
                <a:ea typeface="+mj-lt"/>
                <a:cs typeface="+mj-lt"/>
              </a:rPr>
              <a:t> :perca de sensibilidade gustativa e limiar da sede, sendo importante o uso de ervas e especiarias seja para temperar os alimentos como aromatizar a água. </a:t>
            </a:r>
            <a:endParaRPr lang="pt-BR" sz="2400">
              <a:cs typeface="+mj-lt"/>
            </a:endParaRPr>
          </a:p>
          <a:p>
            <a:pPr marL="0" indent="0" algn="just">
              <a:spcAft>
                <a:spcPts val="2000"/>
              </a:spcAft>
              <a:buNone/>
            </a:pPr>
            <a:r>
              <a:rPr lang="pt-BR" sz="2400" b="1" dirty="0">
                <a:ea typeface="+mj-lt"/>
                <a:cs typeface="+mj-lt"/>
              </a:rPr>
              <a:t>Fase moderada:</a:t>
            </a:r>
            <a:r>
              <a:rPr lang="pt-BR" sz="2400" dirty="0">
                <a:ea typeface="+mj-lt"/>
                <a:cs typeface="+mj-lt"/>
              </a:rPr>
              <a:t> começa a acontecer o esquecimento da realização das refeições ( aumentar fracionamento da dieta )</a:t>
            </a:r>
            <a:endParaRPr lang="pt-BR" sz="2400">
              <a:cs typeface="+mj-lt"/>
            </a:endParaRPr>
          </a:p>
          <a:p>
            <a:pPr marL="0" indent="0" algn="just">
              <a:spcAft>
                <a:spcPts val="2000"/>
              </a:spcAft>
              <a:buNone/>
            </a:pPr>
            <a:r>
              <a:rPr lang="pt-BR" sz="2400" dirty="0">
                <a:ea typeface="+mj-lt"/>
                <a:cs typeface="+mj-lt"/>
              </a:rPr>
              <a:t>Tanto na fase moderada, quanto na </a:t>
            </a:r>
            <a:r>
              <a:rPr lang="pt-BR" sz="2400" b="1" dirty="0">
                <a:ea typeface="+mj-lt"/>
                <a:cs typeface="+mj-lt"/>
              </a:rPr>
              <a:t>severa</a:t>
            </a:r>
            <a:r>
              <a:rPr lang="pt-BR" sz="2400" dirty="0">
                <a:ea typeface="+mj-lt"/>
                <a:cs typeface="+mj-lt"/>
              </a:rPr>
              <a:t>, acontece o risco de disfagia sendo importante o uso de espessantes.</a:t>
            </a:r>
            <a:endParaRPr lang="pt-BR" sz="2400" dirty="0">
              <a:cs typeface="+mj-lt"/>
            </a:endParaRPr>
          </a:p>
          <a:p>
            <a:pPr marL="0" indent="0" algn="just">
              <a:spcAft>
                <a:spcPts val="2000"/>
              </a:spcAft>
              <a:buNone/>
            </a:pPr>
            <a:r>
              <a:rPr lang="pt-BR" sz="2400" dirty="0">
                <a:ea typeface="+mj-lt"/>
                <a:cs typeface="+mj-lt"/>
              </a:rPr>
              <a:t>Quanto mais severa e avançada a progressão da doença, maior necessidade de entrar com suporte nutricional enteral .</a:t>
            </a:r>
            <a:endParaRPr lang="pt-BR" sz="2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037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791073" y="896662"/>
            <a:ext cx="11967595" cy="15324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r>
              <a:rPr lang="pt-BR" sz="4400" dirty="0">
                <a:ea typeface="+mj-lt"/>
                <a:cs typeface="+mj-lt"/>
              </a:rPr>
              <a:t>ASPECTOS NUTRICIONAIS VOLTADOS ÀS DOENÇAS MAIS COMUNS DOS IDOSOS</a:t>
            </a:r>
            <a:endParaRPr lang="pt-BR" sz="4400"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15236000" y="9273000"/>
            <a:ext cx="2974800" cy="631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  <p:sp>
        <p:nvSpPr>
          <p:cNvPr id="2" name="Marcador de Posição do Texto 1"/>
          <p:cNvSpPr>
            <a:spLocks noGrp="1"/>
          </p:cNvSpPr>
          <p:nvPr>
            <p:ph type="body" idx="1"/>
          </p:nvPr>
        </p:nvSpPr>
        <p:spPr>
          <a:xfrm>
            <a:off x="791072" y="2551212"/>
            <a:ext cx="16561840" cy="7056784"/>
          </a:xfrm>
        </p:spPr>
        <p:txBody>
          <a:bodyPr/>
          <a:lstStyle/>
          <a:p>
            <a:pPr marL="571500" indent="-571500" algn="just">
              <a:spcAft>
                <a:spcPts val="2000"/>
              </a:spcAft>
              <a:buFont typeface="Wingdings"/>
              <a:buChar char="Ø"/>
            </a:pPr>
            <a:r>
              <a:rPr lang="pt-BR" b="1" dirty="0">
                <a:solidFill>
                  <a:srgbClr val="1155CC"/>
                </a:solidFill>
                <a:ea typeface="+mj-lt"/>
                <a:cs typeface="+mj-lt"/>
              </a:rPr>
              <a:t>Nutrição na Osteoporose:</a:t>
            </a:r>
          </a:p>
          <a:p>
            <a:pPr marL="0" indent="0" algn="just">
              <a:spcAft>
                <a:spcPts val="2000"/>
              </a:spcAft>
              <a:buNone/>
            </a:pPr>
            <a:r>
              <a:rPr lang="pt-BR" sz="3200" dirty="0">
                <a:ea typeface="+mj-lt"/>
                <a:cs typeface="+mj-lt"/>
              </a:rPr>
              <a:t>Baixa massa óssea e decomposição do tecido ósseo</a:t>
            </a:r>
          </a:p>
          <a:p>
            <a:pPr marL="0" indent="0" algn="just">
              <a:spcAft>
                <a:spcPts val="2000"/>
              </a:spcAft>
              <a:buNone/>
            </a:pPr>
            <a:r>
              <a:rPr lang="pt-BR" sz="3200" dirty="0">
                <a:ea typeface="+mj-lt"/>
                <a:cs typeface="+mj-lt"/>
              </a:rPr>
              <a:t>declínio hormonal , na </a:t>
            </a:r>
            <a:r>
              <a:rPr lang="pt-BR" sz="3200" dirty="0" err="1">
                <a:ea typeface="+mj-lt"/>
                <a:cs typeface="+mj-lt"/>
              </a:rPr>
              <a:t>pósmenopausa</a:t>
            </a:r>
            <a:r>
              <a:rPr lang="pt-BR" sz="3200" dirty="0">
                <a:ea typeface="+mj-lt"/>
                <a:cs typeface="+mj-lt"/>
              </a:rPr>
              <a:t> com o déficit de estrogênio. Fatores como tabagismo, etilismo, sedentarismo, dieta pobre em cálcio e vitamina D, assim como elevada ingesta de fósforo na dieta, artrite reumatoide, hipertireoidismo, má absorção gastrointestinal entre outras, uso de corticosteroide induzem a perca de massa óssea. </a:t>
            </a:r>
          </a:p>
          <a:p>
            <a:pPr marL="0" indent="0" algn="just">
              <a:spcAft>
                <a:spcPts val="2000"/>
              </a:spcAft>
              <a:buNone/>
            </a:pPr>
            <a:r>
              <a:rPr lang="pt-BR" sz="3200" dirty="0">
                <a:ea typeface="+mj-lt"/>
                <a:cs typeface="+mj-lt"/>
              </a:rPr>
              <a:t>Manter uma dieta rica em Cálcio e vitamina D para minimizar o risco de fraturas. Mulheres acima de 50 anos, preconiza-se o consumo de 1200 mg de Cálcio por dia, o ideal é que seja 1500 mg/dia, além da pequena exposição ao sol para que ocorra a produção de vitamina D 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263372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791073" y="896662"/>
            <a:ext cx="11967595" cy="15324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r>
              <a:rPr lang="pt-BR" sz="4400" dirty="0">
                <a:ea typeface="+mj-lt"/>
                <a:cs typeface="+mj-lt"/>
              </a:rPr>
              <a:t>ASPECTOS NUTRICIONAIS VOLTADOS ÀS DOENÇAS MAIS COMUNS DOS IDOSOS</a:t>
            </a:r>
            <a:endParaRPr lang="pt-BR" sz="4400"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15236000" y="9273000"/>
            <a:ext cx="2974800" cy="631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  <p:sp>
        <p:nvSpPr>
          <p:cNvPr id="2" name="Marcador de Posição do Texto 1"/>
          <p:cNvSpPr>
            <a:spLocks noGrp="1"/>
          </p:cNvSpPr>
          <p:nvPr>
            <p:ph type="body" idx="1"/>
          </p:nvPr>
        </p:nvSpPr>
        <p:spPr>
          <a:xfrm>
            <a:off x="791072" y="2551212"/>
            <a:ext cx="16561840" cy="7056784"/>
          </a:xfrm>
        </p:spPr>
        <p:txBody>
          <a:bodyPr/>
          <a:lstStyle/>
          <a:p>
            <a:pPr marL="571500" indent="-571500" algn="just">
              <a:spcAft>
                <a:spcPts val="2000"/>
              </a:spcAft>
              <a:buFont typeface="Wingdings"/>
              <a:buChar char="Ø"/>
            </a:pPr>
            <a:r>
              <a:rPr lang="pt-BR" b="1" dirty="0">
                <a:solidFill>
                  <a:srgbClr val="1155CC"/>
                </a:solidFill>
                <a:ea typeface="+mj-lt"/>
                <a:cs typeface="+mj-lt"/>
              </a:rPr>
              <a:t>Nutrição nas Doenças Neoplásicas:</a:t>
            </a:r>
          </a:p>
          <a:p>
            <a:pPr marL="0" indent="0" algn="just">
              <a:spcAft>
                <a:spcPts val="2000"/>
              </a:spcAft>
              <a:buNone/>
            </a:pPr>
            <a:r>
              <a:rPr lang="pt-BR" b="1" dirty="0">
                <a:cs typeface="Arial"/>
              </a:rPr>
              <a:t>Desnutrição - Caquexia</a:t>
            </a:r>
          </a:p>
          <a:p>
            <a:pPr marL="0" indent="0" algn="just">
              <a:spcAft>
                <a:spcPts val="2000"/>
              </a:spcAft>
              <a:buNone/>
            </a:pPr>
            <a:r>
              <a:rPr lang="pt-BR" b="1" dirty="0">
                <a:cs typeface="Arial"/>
              </a:rPr>
              <a:t>Efeitos adversos da QT e Radioterapia</a:t>
            </a:r>
          </a:p>
          <a:p>
            <a:pPr marL="0" indent="0" algn="just">
              <a:spcAft>
                <a:spcPts val="2000"/>
              </a:spcAft>
              <a:buNone/>
            </a:pPr>
            <a:r>
              <a:rPr lang="pt-BR" dirty="0">
                <a:cs typeface="Arial"/>
              </a:rPr>
              <a:t>Evitar </a:t>
            </a:r>
            <a:r>
              <a:rPr lang="pt-BR" dirty="0" err="1">
                <a:cs typeface="Arial"/>
              </a:rPr>
              <a:t>hipercatabolismo</a:t>
            </a:r>
            <a:r>
              <a:rPr lang="pt-BR" dirty="0">
                <a:cs typeface="Arial"/>
              </a:rPr>
              <a:t> proteico,</a:t>
            </a:r>
            <a:r>
              <a:rPr lang="pt-BR" b="1" dirty="0">
                <a:cs typeface="Arial"/>
              </a:rPr>
              <a:t> </a:t>
            </a:r>
            <a:r>
              <a:rPr lang="pt-BR" dirty="0">
                <a:ea typeface="+mj-lt"/>
                <a:cs typeface="+mj-lt"/>
              </a:rPr>
              <a:t>oferecer energia, fluidos e nutrientes com quantidades ideais , se necessário mudar a consistência da dieta para melhor aceitação e até tolerância como pastosa, líquida e fazer uso de suplementos hipercalóricos e </a:t>
            </a:r>
            <a:r>
              <a:rPr lang="pt-BR" dirty="0" err="1">
                <a:ea typeface="+mj-lt"/>
                <a:cs typeface="+mj-lt"/>
              </a:rPr>
              <a:t>hiperproteicos</a:t>
            </a:r>
            <a:r>
              <a:rPr lang="pt-BR" dirty="0">
                <a:ea typeface="+mj-lt"/>
                <a:cs typeface="+mj-lt"/>
              </a:rPr>
              <a:t>.</a:t>
            </a:r>
            <a:endParaRPr lang="pt-BR" b="1" dirty="0" err="1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874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15236000" y="9273000"/>
            <a:ext cx="2974800" cy="631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/>
          </a:p>
        </p:txBody>
      </p:sp>
      <p:sp>
        <p:nvSpPr>
          <p:cNvPr id="7" name="Google Shape;213;p13">
            <a:extLst>
              <a:ext uri="{FF2B5EF4-FFF2-40B4-BE49-F238E27FC236}">
                <a16:creationId xmlns:a16="http://schemas.microsoft.com/office/drawing/2014/main" id="{2CC3B148-1349-4ED3-80D1-8729CBEE1AF5}"/>
              </a:ext>
            </a:extLst>
          </p:cNvPr>
          <p:cNvSpPr txBox="1">
            <a:spLocks/>
          </p:cNvSpPr>
          <p:nvPr/>
        </p:nvSpPr>
        <p:spPr>
          <a:xfrm>
            <a:off x="4247454" y="16324"/>
            <a:ext cx="9793088" cy="1886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pt-BR" sz="7200" dirty="0">
                <a:solidFill>
                  <a:schemeClr val="tx1"/>
                </a:solidFill>
                <a:latin typeface="+mj-lt"/>
              </a:rPr>
              <a:t>Recomendações Nutricionais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Google Shape;513;p35">
            <a:extLst>
              <a:ext uri="{FF2B5EF4-FFF2-40B4-BE49-F238E27FC236}">
                <a16:creationId xmlns:a16="http://schemas.microsoft.com/office/drawing/2014/main" id="{825DC6F8-EB85-45C7-BE42-A50D958D259D}"/>
              </a:ext>
            </a:extLst>
          </p:cNvPr>
          <p:cNvSpPr txBox="1">
            <a:spLocks/>
          </p:cNvSpPr>
          <p:nvPr/>
        </p:nvSpPr>
        <p:spPr>
          <a:xfrm>
            <a:off x="431030" y="2220271"/>
            <a:ext cx="17425936" cy="7568154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pt-BR" sz="4800" b="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8D25A2C-8106-4D92-E2C8-C30F1C5D9B29}"/>
              </a:ext>
            </a:extLst>
          </p:cNvPr>
          <p:cNvSpPr txBox="1"/>
          <p:nvPr/>
        </p:nvSpPr>
        <p:spPr>
          <a:xfrm>
            <a:off x="2160549" y="3345366"/>
            <a:ext cx="180974" cy="3619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C74C6C8-3B60-341D-8789-E142F3BEB137}"/>
              </a:ext>
            </a:extLst>
          </p:cNvPr>
          <p:cNvSpPr txBox="1"/>
          <p:nvPr/>
        </p:nvSpPr>
        <p:spPr>
          <a:xfrm>
            <a:off x="788949" y="2824046"/>
            <a:ext cx="15762247" cy="60016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u="sng" dirty="0"/>
              <a:t>DISFAGIA: </a:t>
            </a:r>
          </a:p>
          <a:p>
            <a:r>
              <a:rPr lang="en-US" sz="3200" dirty="0" err="1"/>
              <a:t>Modificação</a:t>
            </a:r>
            <a:r>
              <a:rPr lang="en-US" sz="3200" dirty="0"/>
              <a:t> da </a:t>
            </a:r>
            <a:r>
              <a:rPr lang="en-US" sz="3200" dirty="0" err="1"/>
              <a:t>consistência</a:t>
            </a:r>
            <a:r>
              <a:rPr lang="en-US" sz="3200" dirty="0"/>
              <a:t>, </a:t>
            </a:r>
            <a:r>
              <a:rPr lang="en-US" sz="3200" dirty="0" err="1"/>
              <a:t>muitas</a:t>
            </a:r>
            <a:r>
              <a:rPr lang="en-US" sz="3200" dirty="0"/>
              <a:t> </a:t>
            </a:r>
            <a:r>
              <a:rPr lang="en-US" sz="3200" dirty="0" err="1"/>
              <a:t>vezes</a:t>
            </a:r>
            <a:r>
              <a:rPr lang="en-US" sz="3200" dirty="0"/>
              <a:t> </a:t>
            </a:r>
            <a:r>
              <a:rPr lang="en-US" sz="3200" dirty="0" err="1"/>
              <a:t>adiciona</a:t>
            </a:r>
            <a:r>
              <a:rPr lang="en-US" sz="3200" dirty="0"/>
              <a:t> </a:t>
            </a:r>
            <a:r>
              <a:rPr lang="en-US" sz="3200" dirty="0" err="1"/>
              <a:t>muita</a:t>
            </a:r>
            <a:r>
              <a:rPr lang="en-US" sz="3200" dirty="0"/>
              <a:t> </a:t>
            </a:r>
            <a:r>
              <a:rPr lang="en-US" sz="3200" dirty="0" err="1"/>
              <a:t>água</a:t>
            </a:r>
            <a:r>
              <a:rPr lang="en-US" sz="3200" dirty="0"/>
              <a:t> </a:t>
            </a:r>
            <a:r>
              <a:rPr lang="en-US" sz="3200" dirty="0" err="1"/>
              <a:t>nas</a:t>
            </a:r>
            <a:r>
              <a:rPr lang="en-US" sz="3200" dirty="0"/>
              <a:t> </a:t>
            </a:r>
            <a:r>
              <a:rPr lang="en-US" sz="3200" dirty="0" err="1"/>
              <a:t>preparações</a:t>
            </a:r>
            <a:r>
              <a:rPr lang="en-US" sz="3200" dirty="0"/>
              <a:t> e </a:t>
            </a:r>
            <a:r>
              <a:rPr lang="en-US" sz="3200" dirty="0" err="1"/>
              <a:t>reduz</a:t>
            </a:r>
            <a:r>
              <a:rPr lang="en-US" sz="3200" dirty="0"/>
              <a:t> a </a:t>
            </a:r>
            <a:r>
              <a:rPr lang="en-US" sz="3200" dirty="0" err="1"/>
              <a:t>densidade</a:t>
            </a:r>
            <a:r>
              <a:rPr lang="en-US" sz="3200" dirty="0"/>
              <a:t> </a:t>
            </a:r>
            <a:r>
              <a:rPr lang="en-US" sz="3200" dirty="0" err="1"/>
              <a:t>calórica</a:t>
            </a:r>
            <a:r>
              <a:rPr lang="en-US" sz="3200" dirty="0"/>
              <a:t> dos </a:t>
            </a:r>
            <a:r>
              <a:rPr lang="en-US" sz="3200" dirty="0" err="1"/>
              <a:t>alimentos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 err="1"/>
              <a:t>Prejuízo</a:t>
            </a:r>
            <a:r>
              <a:rPr lang="en-US" sz="3200" dirty="0"/>
              <a:t> do </a:t>
            </a:r>
            <a:r>
              <a:rPr lang="en-US" sz="3200" dirty="0" err="1"/>
              <a:t>estado</a:t>
            </a:r>
            <a:r>
              <a:rPr lang="en-US" sz="3200" dirty="0"/>
              <a:t> </a:t>
            </a:r>
            <a:r>
              <a:rPr lang="en-US" sz="3200" dirty="0" err="1"/>
              <a:t>nutricional</a:t>
            </a:r>
          </a:p>
          <a:p>
            <a:endParaRPr lang="en-US" sz="3200" dirty="0"/>
          </a:p>
          <a:p>
            <a:r>
              <a:rPr lang="en-US" sz="3200" dirty="0" err="1"/>
              <a:t>Adequar</a:t>
            </a:r>
            <a:r>
              <a:rPr lang="en-US" sz="3200" dirty="0"/>
              <a:t> </a:t>
            </a:r>
            <a:r>
              <a:rPr lang="en-US" sz="3200" dirty="0" err="1"/>
              <a:t>necessidade</a:t>
            </a:r>
            <a:r>
              <a:rPr lang="en-US" sz="3200" dirty="0"/>
              <a:t> e </a:t>
            </a:r>
            <a:r>
              <a:rPr lang="en-US" sz="3200" dirty="0" err="1"/>
              <a:t>oferta</a:t>
            </a:r>
            <a:r>
              <a:rPr lang="en-US" sz="3200" dirty="0"/>
              <a:t> </a:t>
            </a:r>
            <a:r>
              <a:rPr lang="en-US" sz="3200" dirty="0" err="1"/>
              <a:t>calórica</a:t>
            </a:r>
            <a:r>
              <a:rPr lang="en-US" sz="3200" dirty="0"/>
              <a:t>, junto a </a:t>
            </a:r>
            <a:r>
              <a:rPr lang="en-US" sz="3200" dirty="0" err="1"/>
              <a:t>ingestão</a:t>
            </a:r>
            <a:r>
              <a:rPr lang="en-US" sz="3200" dirty="0"/>
              <a:t> e </a:t>
            </a:r>
            <a:r>
              <a:rPr lang="en-US" sz="3200" dirty="0" err="1"/>
              <a:t>adequação</a:t>
            </a:r>
            <a:r>
              <a:rPr lang="en-US" sz="3200" dirty="0"/>
              <a:t> </a:t>
            </a:r>
            <a:r>
              <a:rPr lang="en-US" sz="3200" dirty="0" err="1"/>
              <a:t>também</a:t>
            </a:r>
            <a:r>
              <a:rPr lang="en-US" sz="3200" dirty="0"/>
              <a:t> da </a:t>
            </a:r>
            <a:r>
              <a:rPr lang="en-US" sz="3200" dirty="0" err="1"/>
              <a:t>consistência</a:t>
            </a:r>
            <a:r>
              <a:rPr lang="en-US" sz="3200" dirty="0"/>
              <a:t> da </a:t>
            </a:r>
            <a:r>
              <a:rPr lang="en-US" sz="3200" dirty="0" err="1"/>
              <a:t>dieta</a:t>
            </a:r>
            <a:r>
              <a:rPr lang="en-US" sz="3200" dirty="0"/>
              <a:t> para </a:t>
            </a:r>
            <a:r>
              <a:rPr lang="en-US" sz="3200" dirty="0" err="1"/>
              <a:t>facilitar</a:t>
            </a:r>
            <a:r>
              <a:rPr lang="en-US" sz="3200" dirty="0"/>
              <a:t> a </a:t>
            </a:r>
            <a:r>
              <a:rPr lang="en-US" sz="3200" dirty="0" err="1"/>
              <a:t>deglutição</a:t>
            </a:r>
            <a:r>
              <a:rPr lang="en-US" sz="3200" dirty="0"/>
              <a:t> e </a:t>
            </a:r>
            <a:r>
              <a:rPr lang="en-US" sz="3200" dirty="0" err="1"/>
              <a:t>oferta</a:t>
            </a:r>
            <a:r>
              <a:rPr lang="en-US" sz="3200" dirty="0"/>
              <a:t> </a:t>
            </a:r>
            <a:r>
              <a:rPr lang="en-US" sz="3200" dirty="0" err="1"/>
              <a:t>proteica</a:t>
            </a:r>
            <a:r>
              <a:rPr lang="en-US" sz="3200" dirty="0"/>
              <a:t> ideal </a:t>
            </a:r>
            <a:r>
              <a:rPr lang="en-US" sz="3200" dirty="0" err="1"/>
              <a:t>diminuindo</a:t>
            </a:r>
            <a:r>
              <a:rPr lang="en-US" sz="3200" dirty="0"/>
              <a:t> </a:t>
            </a:r>
            <a:r>
              <a:rPr lang="en-US" sz="3200" dirty="0" err="1"/>
              <a:t>assim</a:t>
            </a:r>
            <a:r>
              <a:rPr lang="en-US" sz="3200" dirty="0"/>
              <a:t> o </a:t>
            </a:r>
            <a:r>
              <a:rPr lang="en-US" sz="3200" dirty="0" err="1"/>
              <a:t>risco</a:t>
            </a:r>
            <a:r>
              <a:rPr lang="en-US" sz="3200" dirty="0"/>
              <a:t> de </a:t>
            </a:r>
            <a:r>
              <a:rPr lang="en-US" sz="3200" dirty="0" err="1"/>
              <a:t>desnutrição</a:t>
            </a:r>
            <a:r>
              <a:rPr lang="en-US" sz="3200" dirty="0"/>
              <a:t>.</a:t>
            </a:r>
          </a:p>
          <a:p>
            <a:r>
              <a:rPr lang="en-US" sz="3200" dirty="0"/>
              <a:t>* </a:t>
            </a:r>
            <a:r>
              <a:rPr lang="en-US" sz="3200" dirty="0" err="1"/>
              <a:t>Broncoaspiração</a:t>
            </a:r>
          </a:p>
          <a:p>
            <a:r>
              <a:rPr lang="en-US" sz="3200" dirty="0"/>
              <a:t>* Espessantes</a:t>
            </a:r>
          </a:p>
          <a:p>
            <a:r>
              <a:rPr lang="en-US" sz="3200" dirty="0"/>
              <a:t>* Grau da </a:t>
            </a:r>
            <a:r>
              <a:rPr lang="en-US" sz="3200" dirty="0" err="1"/>
              <a:t>Disfagia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30846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791073" y="785150"/>
            <a:ext cx="13319680" cy="15324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r>
              <a:rPr lang="pt-BR" sz="5400" b="0" dirty="0">
                <a:ea typeface="+mj-lt"/>
                <a:cs typeface="+mj-lt"/>
              </a:rPr>
              <a:t>RECOMENDAÇÕES DIETÉTICAS NO ENVELHECIMENTO</a:t>
            </a:r>
            <a:endParaRPr lang="pt-BR"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15236000" y="9273000"/>
            <a:ext cx="2974800" cy="631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  <p:sp>
        <p:nvSpPr>
          <p:cNvPr id="2" name="Marcador de Posição do Texto 1"/>
          <p:cNvSpPr>
            <a:spLocks noGrp="1"/>
          </p:cNvSpPr>
          <p:nvPr>
            <p:ph type="body" idx="1"/>
          </p:nvPr>
        </p:nvSpPr>
        <p:spPr>
          <a:xfrm>
            <a:off x="287016" y="2687022"/>
            <a:ext cx="17641960" cy="6577772"/>
          </a:xfrm>
        </p:spPr>
        <p:txBody>
          <a:bodyPr/>
          <a:lstStyle/>
          <a:p>
            <a:pPr algn="just">
              <a:buClrTx/>
              <a:buSzPct val="85000"/>
              <a:buFont typeface="Arial" pitchFamily="34" charset="0"/>
              <a:buChar char="•"/>
            </a:pPr>
            <a:r>
              <a:rPr lang="pt-BR" dirty="0"/>
              <a:t>Necessidade Nutricional afetada ( doenças crônicas, fármacos);</a:t>
            </a:r>
          </a:p>
          <a:p>
            <a:pPr algn="just">
              <a:buClrTx/>
              <a:buSzPct val="85000"/>
              <a:buFont typeface="Arial" pitchFamily="34" charset="0"/>
              <a:buChar char="•"/>
            </a:pPr>
            <a:endParaRPr lang="pt-BR" dirty="0"/>
          </a:p>
          <a:p>
            <a:pPr algn="just">
              <a:buClrTx/>
              <a:buSzPct val="85000"/>
              <a:buFont typeface="Arial" pitchFamily="34" charset="0"/>
              <a:buChar char="•"/>
            </a:pPr>
            <a:r>
              <a:rPr lang="pt-BR" dirty="0"/>
              <a:t>Mudanças nas Necessidades Nutricionais</a:t>
            </a:r>
          </a:p>
        </p:txBody>
      </p:sp>
    </p:spTree>
    <p:extLst>
      <p:ext uri="{BB962C8B-B14F-4D97-AF65-F5344CB8AC3E}">
        <p14:creationId xmlns:p14="http://schemas.microsoft.com/office/powerpoint/2010/main" val="2246042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15236000" y="9273000"/>
            <a:ext cx="2974800" cy="631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/>
          </a:p>
        </p:txBody>
      </p:sp>
      <p:sp>
        <p:nvSpPr>
          <p:cNvPr id="7" name="Google Shape;213;p13">
            <a:extLst>
              <a:ext uri="{FF2B5EF4-FFF2-40B4-BE49-F238E27FC236}">
                <a16:creationId xmlns:a16="http://schemas.microsoft.com/office/drawing/2014/main" id="{2CC3B148-1349-4ED3-80D1-8729CBEE1AF5}"/>
              </a:ext>
            </a:extLst>
          </p:cNvPr>
          <p:cNvSpPr txBox="1">
            <a:spLocks/>
          </p:cNvSpPr>
          <p:nvPr/>
        </p:nvSpPr>
        <p:spPr>
          <a:xfrm>
            <a:off x="3947798" y="727883"/>
            <a:ext cx="7920880" cy="1886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pt-BR" sz="5400" dirty="0">
                <a:solidFill>
                  <a:schemeClr val="tx1"/>
                </a:solidFill>
                <a:latin typeface="+mj-lt"/>
              </a:rPr>
              <a:t>Consistência de Líquidos Espessados</a:t>
            </a:r>
          </a:p>
        </p:txBody>
      </p:sp>
      <p:sp>
        <p:nvSpPr>
          <p:cNvPr id="8" name="Google Shape;513;p35">
            <a:extLst>
              <a:ext uri="{FF2B5EF4-FFF2-40B4-BE49-F238E27FC236}">
                <a16:creationId xmlns:a16="http://schemas.microsoft.com/office/drawing/2014/main" id="{825DC6F8-EB85-45C7-BE42-A50D958D259D}"/>
              </a:ext>
            </a:extLst>
          </p:cNvPr>
          <p:cNvSpPr txBox="1">
            <a:spLocks/>
          </p:cNvSpPr>
          <p:nvPr/>
        </p:nvSpPr>
        <p:spPr>
          <a:xfrm>
            <a:off x="70992" y="1903140"/>
            <a:ext cx="12091134" cy="8331248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14400" indent="-762000" algn="just">
              <a:lnSpc>
                <a:spcPct val="115000"/>
              </a:lnSpc>
              <a:spcBef>
                <a:spcPts val="2000"/>
              </a:spcBef>
              <a:buClr>
                <a:srgbClr val="C7D3E6"/>
              </a:buClr>
              <a:buSzPts val="2400"/>
              <a:buFont typeface="Arial"/>
              <a:buChar char="▰"/>
            </a:pPr>
            <a:endParaRPr lang="pt-BR" sz="40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4C89730-D34C-1267-DC3A-A17509E8D1B0}"/>
              </a:ext>
            </a:extLst>
          </p:cNvPr>
          <p:cNvSpPr txBox="1"/>
          <p:nvPr/>
        </p:nvSpPr>
        <p:spPr>
          <a:xfrm>
            <a:off x="1862254" y="4914900"/>
            <a:ext cx="8653346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Imagem 5" descr="Tabela&#10;&#10;Descrição gerada automaticamente">
            <a:extLst>
              <a:ext uri="{FF2B5EF4-FFF2-40B4-BE49-F238E27FC236}">
                <a16:creationId xmlns:a16="http://schemas.microsoft.com/office/drawing/2014/main" id="{DE1B41D4-4F84-A91E-DC61-076537AFF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925" y="2947940"/>
            <a:ext cx="11050857" cy="476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044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15236000" y="9273000"/>
            <a:ext cx="2974800" cy="631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/>
          </a:p>
        </p:txBody>
      </p:sp>
      <p:sp>
        <p:nvSpPr>
          <p:cNvPr id="7" name="Google Shape;213;p13">
            <a:extLst>
              <a:ext uri="{FF2B5EF4-FFF2-40B4-BE49-F238E27FC236}">
                <a16:creationId xmlns:a16="http://schemas.microsoft.com/office/drawing/2014/main" id="{2CC3B148-1349-4ED3-80D1-8729CBEE1AF5}"/>
              </a:ext>
            </a:extLst>
          </p:cNvPr>
          <p:cNvSpPr txBox="1">
            <a:spLocks/>
          </p:cNvSpPr>
          <p:nvPr/>
        </p:nvSpPr>
        <p:spPr>
          <a:xfrm>
            <a:off x="4247454" y="16324"/>
            <a:ext cx="9793088" cy="1886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pt-BR" sz="7200" dirty="0">
                <a:solidFill>
                  <a:schemeClr val="tx1"/>
                </a:solidFill>
                <a:latin typeface="+mj-lt"/>
              </a:rPr>
              <a:t>Recomendações Nutricionais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Google Shape;513;p35">
            <a:extLst>
              <a:ext uri="{FF2B5EF4-FFF2-40B4-BE49-F238E27FC236}">
                <a16:creationId xmlns:a16="http://schemas.microsoft.com/office/drawing/2014/main" id="{825DC6F8-EB85-45C7-BE42-A50D958D259D}"/>
              </a:ext>
            </a:extLst>
          </p:cNvPr>
          <p:cNvSpPr txBox="1">
            <a:spLocks/>
          </p:cNvSpPr>
          <p:nvPr/>
        </p:nvSpPr>
        <p:spPr>
          <a:xfrm>
            <a:off x="431030" y="2220271"/>
            <a:ext cx="17425936" cy="7568154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pt-BR" sz="4800" b="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8D25A2C-8106-4D92-E2C8-C30F1C5D9B29}"/>
              </a:ext>
            </a:extLst>
          </p:cNvPr>
          <p:cNvSpPr txBox="1"/>
          <p:nvPr/>
        </p:nvSpPr>
        <p:spPr>
          <a:xfrm>
            <a:off x="2160549" y="3345366"/>
            <a:ext cx="180974" cy="3619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C74C6C8-3B60-341D-8789-E142F3BEB137}"/>
              </a:ext>
            </a:extLst>
          </p:cNvPr>
          <p:cNvSpPr txBox="1"/>
          <p:nvPr/>
        </p:nvSpPr>
        <p:spPr>
          <a:xfrm>
            <a:off x="733193" y="2071339"/>
            <a:ext cx="15762247" cy="76020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u="sng" dirty="0" err="1"/>
              <a:t>Úlceras</a:t>
            </a:r>
            <a:r>
              <a:rPr lang="en-US" sz="3200" b="1" u="sng" dirty="0"/>
              <a:t> de </a:t>
            </a:r>
            <a:r>
              <a:rPr lang="en-US" sz="3200" b="1" u="sng" dirty="0" err="1"/>
              <a:t>Pressão</a:t>
            </a:r>
            <a:r>
              <a:rPr lang="en-US" sz="3200" b="1" u="sng" dirty="0"/>
              <a:t>- LPP: </a:t>
            </a:r>
            <a:endParaRPr lang="en-US" sz="3200" dirty="0"/>
          </a:p>
          <a:p>
            <a:endParaRPr lang="en-US" sz="3200" b="1" u="sng" dirty="0"/>
          </a:p>
          <a:p>
            <a:endParaRPr lang="en-US" sz="3200" b="1" u="sng" dirty="0"/>
          </a:p>
          <a:p>
            <a:r>
              <a:rPr lang="en-US" sz="3200" dirty="0" err="1"/>
              <a:t>Predominância</a:t>
            </a:r>
            <a:r>
              <a:rPr lang="en-US" sz="3200" dirty="0"/>
              <a:t> dessas </a:t>
            </a:r>
            <a:r>
              <a:rPr lang="en-US" sz="3200" dirty="0" err="1"/>
              <a:t>lesões</a:t>
            </a:r>
            <a:r>
              <a:rPr lang="en-US" sz="3200" dirty="0"/>
              <a:t> varia de 3% a 66% </a:t>
            </a:r>
            <a:r>
              <a:rPr lang="en-US" sz="3200" dirty="0" err="1"/>
              <a:t>dependendo</a:t>
            </a:r>
            <a:r>
              <a:rPr lang="en-US" sz="3200" dirty="0"/>
              <a:t> da </a:t>
            </a:r>
            <a:r>
              <a:rPr lang="en-US" sz="3200" dirty="0" err="1"/>
              <a:t>condição</a:t>
            </a:r>
            <a:r>
              <a:rPr lang="en-US" sz="3200" dirty="0"/>
              <a:t> do </a:t>
            </a:r>
            <a:r>
              <a:rPr lang="en-US" sz="3200" dirty="0" err="1"/>
              <a:t>paciente</a:t>
            </a:r>
            <a:r>
              <a:rPr lang="en-US" sz="3200" dirty="0"/>
              <a:t>, das </a:t>
            </a:r>
            <a:r>
              <a:rPr lang="en-US" sz="3200" dirty="0" err="1"/>
              <a:t>doenças</a:t>
            </a:r>
            <a:r>
              <a:rPr lang="en-US" sz="3200" dirty="0"/>
              <a:t> </a:t>
            </a:r>
            <a:r>
              <a:rPr lang="en-US" sz="3200" dirty="0" err="1"/>
              <a:t>existentes</a:t>
            </a:r>
            <a:r>
              <a:rPr lang="en-US" sz="3200" dirty="0"/>
              <a:t> e a forma </a:t>
            </a:r>
            <a:r>
              <a:rPr lang="en-US" sz="3200" dirty="0" err="1"/>
              <a:t>em</a:t>
            </a:r>
            <a:r>
              <a:rPr lang="en-US" sz="3200" dirty="0"/>
              <a:t> que o </a:t>
            </a:r>
            <a:r>
              <a:rPr lang="en-US" sz="3200" dirty="0" err="1"/>
              <a:t>idoso</a:t>
            </a:r>
            <a:r>
              <a:rPr lang="en-US" sz="3200" dirty="0"/>
              <a:t> é </a:t>
            </a:r>
            <a:r>
              <a:rPr lang="en-US" sz="3200" dirty="0" err="1"/>
              <a:t>tratado</a:t>
            </a:r>
            <a:r>
              <a:rPr lang="en-US" sz="3200" dirty="0"/>
              <a:t>;</a:t>
            </a:r>
          </a:p>
          <a:p>
            <a:r>
              <a:rPr lang="en-US" sz="3200" dirty="0" err="1"/>
              <a:t>Desnutrição</a:t>
            </a:r>
            <a:r>
              <a:rPr lang="en-US" sz="3200" dirty="0"/>
              <a:t> - </a:t>
            </a:r>
            <a:r>
              <a:rPr lang="en-US" sz="3200" dirty="0" err="1"/>
              <a:t>mais</a:t>
            </a:r>
            <a:r>
              <a:rPr lang="en-US" sz="3200" dirty="0"/>
              <a:t> </a:t>
            </a:r>
            <a:r>
              <a:rPr lang="en-US" sz="3200" dirty="0" err="1"/>
              <a:t>susceptível</a:t>
            </a:r>
            <a:r>
              <a:rPr lang="en-US" sz="3200" dirty="0"/>
              <a:t>;</a:t>
            </a:r>
          </a:p>
          <a:p>
            <a:r>
              <a:rPr lang="en-US" sz="3200" dirty="0" err="1"/>
              <a:t>Deficiências</a:t>
            </a:r>
            <a:r>
              <a:rPr lang="en-US" sz="3200" dirty="0"/>
              <a:t> </a:t>
            </a:r>
            <a:r>
              <a:rPr lang="en-US" sz="3200" dirty="0" err="1"/>
              <a:t>nutricionais</a:t>
            </a:r>
            <a:r>
              <a:rPr lang="en-US" sz="3200" dirty="0"/>
              <a:t> de </a:t>
            </a:r>
            <a:r>
              <a:rPr lang="en-US" sz="3200" dirty="0" err="1"/>
              <a:t>vitaminas</a:t>
            </a:r>
            <a:r>
              <a:rPr lang="en-US" sz="3200" dirty="0"/>
              <a:t> A e </a:t>
            </a:r>
            <a:r>
              <a:rPr lang="en-US" sz="3200" dirty="0" err="1"/>
              <a:t>E</a:t>
            </a:r>
            <a:r>
              <a:rPr lang="en-US" sz="3200" dirty="0"/>
              <a:t>, </a:t>
            </a:r>
            <a:r>
              <a:rPr lang="en-US" sz="3200" dirty="0" err="1"/>
              <a:t>caroteno</a:t>
            </a:r>
            <a:r>
              <a:rPr lang="en-US" sz="3200" dirty="0"/>
              <a:t>, de </a:t>
            </a:r>
            <a:r>
              <a:rPr lang="en-US" sz="3200" dirty="0" err="1"/>
              <a:t>minerais</a:t>
            </a:r>
            <a:r>
              <a:rPr lang="en-US" sz="3200" dirty="0"/>
              <a:t> </a:t>
            </a:r>
            <a:r>
              <a:rPr lang="en-US" sz="3200" dirty="0" err="1"/>
              <a:t>como</a:t>
            </a:r>
            <a:r>
              <a:rPr lang="en-US" sz="3200" dirty="0"/>
              <a:t> </a:t>
            </a:r>
            <a:r>
              <a:rPr lang="en-US" sz="3200" dirty="0" err="1"/>
              <a:t>zinco</a:t>
            </a:r>
            <a:r>
              <a:rPr lang="en-US" sz="3200" dirty="0"/>
              <a:t> </a:t>
            </a:r>
            <a:r>
              <a:rPr lang="en-US" sz="3200" dirty="0" err="1"/>
              <a:t>influenciam</a:t>
            </a:r>
            <a:r>
              <a:rPr lang="en-US" sz="3200" dirty="0"/>
              <a:t> </a:t>
            </a:r>
            <a:r>
              <a:rPr lang="en-US" sz="3200" dirty="0" err="1"/>
              <a:t>na</a:t>
            </a:r>
            <a:r>
              <a:rPr lang="en-US" sz="3200" dirty="0"/>
              <a:t> </a:t>
            </a:r>
            <a:r>
              <a:rPr lang="en-US" sz="3200" dirty="0" err="1"/>
              <a:t>cicatrização</a:t>
            </a:r>
            <a:r>
              <a:rPr lang="en-US" sz="3200" dirty="0"/>
              <a:t> dos </a:t>
            </a:r>
            <a:r>
              <a:rPr lang="en-US" sz="3200" dirty="0" err="1"/>
              <a:t>tecidos</a:t>
            </a:r>
            <a:r>
              <a:rPr lang="en-US" sz="3200" dirty="0"/>
              <a:t>, </a:t>
            </a:r>
            <a:r>
              <a:rPr lang="en-US" sz="3200" dirty="0" err="1"/>
              <a:t>além</a:t>
            </a:r>
            <a:r>
              <a:rPr lang="en-US" sz="3200" dirty="0"/>
              <a:t> da </a:t>
            </a:r>
            <a:r>
              <a:rPr lang="en-US" sz="3200" dirty="0" err="1"/>
              <a:t>redução</a:t>
            </a:r>
            <a:r>
              <a:rPr lang="en-US" sz="3200" dirty="0"/>
              <a:t> </a:t>
            </a:r>
            <a:r>
              <a:rPr lang="en-US" sz="3200" dirty="0" err="1"/>
              <a:t>na</a:t>
            </a:r>
            <a:r>
              <a:rPr lang="en-US" sz="3200" dirty="0"/>
              <a:t> </a:t>
            </a:r>
            <a:r>
              <a:rPr lang="en-US" sz="3200" dirty="0" err="1"/>
              <a:t>síntese</a:t>
            </a:r>
            <a:r>
              <a:rPr lang="en-US" sz="3200" dirty="0"/>
              <a:t> de </a:t>
            </a:r>
            <a:r>
              <a:rPr lang="en-US" sz="3200" dirty="0" err="1"/>
              <a:t>colágeno</a:t>
            </a:r>
            <a:r>
              <a:rPr lang="en-US" sz="3200" dirty="0"/>
              <a:t> e </a:t>
            </a:r>
            <a:r>
              <a:rPr lang="en-US" sz="3200" dirty="0" err="1"/>
              <a:t>elastina</a:t>
            </a:r>
            <a:r>
              <a:rPr lang="en-US" sz="3200" dirty="0"/>
              <a:t>. O </a:t>
            </a:r>
            <a:r>
              <a:rPr lang="en-US" sz="3200" dirty="0" err="1"/>
              <a:t>cobre</a:t>
            </a:r>
            <a:r>
              <a:rPr lang="en-US" sz="3200" dirty="0"/>
              <a:t> junto </a:t>
            </a:r>
            <a:r>
              <a:rPr lang="en-US" sz="3200" dirty="0" err="1"/>
              <a:t>ao</a:t>
            </a:r>
            <a:r>
              <a:rPr lang="en-US" sz="3200" dirty="0"/>
              <a:t> ferro </a:t>
            </a:r>
            <a:r>
              <a:rPr lang="en-US" sz="3200" dirty="0" err="1"/>
              <a:t>também</a:t>
            </a:r>
            <a:r>
              <a:rPr lang="en-US" sz="3200" dirty="0"/>
              <a:t> </a:t>
            </a:r>
            <a:r>
              <a:rPr lang="en-US" sz="3200" dirty="0" err="1"/>
              <a:t>trazem</a:t>
            </a:r>
            <a:r>
              <a:rPr lang="en-US" sz="3200" dirty="0"/>
              <a:t> o </a:t>
            </a:r>
            <a:r>
              <a:rPr lang="en-US" sz="3200" dirty="0" err="1"/>
              <a:t>fortalecimento</a:t>
            </a:r>
            <a:r>
              <a:rPr lang="en-US" sz="3200" dirty="0"/>
              <a:t> da </a:t>
            </a:r>
            <a:r>
              <a:rPr lang="en-US" sz="3200" dirty="0" err="1"/>
              <a:t>cicatriz</a:t>
            </a:r>
            <a:r>
              <a:rPr lang="en-US" sz="3200" dirty="0"/>
              <a:t>.</a:t>
            </a:r>
            <a:endParaRPr lang="en-US" dirty="0"/>
          </a:p>
          <a:p>
            <a:r>
              <a:rPr lang="en-US" sz="3200" dirty="0" err="1"/>
              <a:t>Inadequação</a:t>
            </a:r>
            <a:r>
              <a:rPr lang="en-US" sz="3200" dirty="0"/>
              <a:t> de CHO - </a:t>
            </a:r>
            <a:r>
              <a:rPr lang="en-US" sz="3200" dirty="0" err="1"/>
              <a:t>degradação</a:t>
            </a:r>
            <a:r>
              <a:rPr lang="en-US" sz="3200" dirty="0"/>
              <a:t> muscular, </a:t>
            </a:r>
            <a:r>
              <a:rPr lang="en-US" sz="3200" dirty="0" err="1"/>
              <a:t>redução</a:t>
            </a:r>
            <a:r>
              <a:rPr lang="en-US" sz="3200" dirty="0"/>
              <a:t> de tec. </a:t>
            </a:r>
            <a:r>
              <a:rPr lang="en-US" sz="3200" dirty="0" err="1"/>
              <a:t>Adiposo</a:t>
            </a:r>
            <a:r>
              <a:rPr lang="en-US" sz="3200" dirty="0"/>
              <a:t>, </a:t>
            </a:r>
            <a:r>
              <a:rPr lang="en-US" sz="3200" dirty="0" err="1"/>
              <a:t>cicatrização</a:t>
            </a:r>
            <a:r>
              <a:rPr lang="en-US" sz="3200" dirty="0"/>
              <a:t> </a:t>
            </a:r>
            <a:r>
              <a:rPr lang="en-US" sz="3200" dirty="0" err="1"/>
              <a:t>deficiente</a:t>
            </a:r>
          </a:p>
          <a:p>
            <a:endParaRPr lang="en-US" sz="3200" dirty="0"/>
          </a:p>
          <a:p>
            <a:r>
              <a:rPr lang="en-US" sz="2400" b="1" dirty="0"/>
              <a:t>O </a:t>
            </a:r>
            <a:r>
              <a:rPr lang="en-US" sz="2400" b="1" dirty="0" err="1"/>
              <a:t>objetivo</a:t>
            </a:r>
            <a:r>
              <a:rPr lang="en-US" sz="2400" b="1" dirty="0"/>
              <a:t> da </a:t>
            </a:r>
            <a:r>
              <a:rPr lang="en-US" sz="2400" b="1" dirty="0" err="1"/>
              <a:t>terapia</a:t>
            </a:r>
            <a:r>
              <a:rPr lang="en-US" sz="2400" b="1" dirty="0"/>
              <a:t> </a:t>
            </a:r>
            <a:r>
              <a:rPr lang="en-US" sz="2400" b="1" dirty="0" err="1"/>
              <a:t>nutricional</a:t>
            </a:r>
            <a:r>
              <a:rPr lang="en-US" sz="2400" b="1" dirty="0"/>
              <a:t> é </a:t>
            </a:r>
            <a:r>
              <a:rPr lang="en-US" sz="2400" b="1" dirty="0" err="1"/>
              <a:t>reduzir</a:t>
            </a:r>
            <a:r>
              <a:rPr lang="en-US" sz="2400" b="1" dirty="0"/>
              <a:t> o </a:t>
            </a:r>
            <a:r>
              <a:rPr lang="en-US" sz="2400" b="1" dirty="0" err="1"/>
              <a:t>risco</a:t>
            </a:r>
            <a:r>
              <a:rPr lang="en-US" sz="2400" b="1" dirty="0"/>
              <a:t> para o </a:t>
            </a:r>
            <a:r>
              <a:rPr lang="en-US" sz="2400" b="1" dirty="0" err="1"/>
              <a:t>desenvolvimento</a:t>
            </a:r>
            <a:r>
              <a:rPr lang="en-US" sz="2400" b="1" dirty="0"/>
              <a:t> dessas </a:t>
            </a:r>
            <a:r>
              <a:rPr lang="en-US" sz="2400" b="1" dirty="0" err="1"/>
              <a:t>lesões</a:t>
            </a:r>
            <a:r>
              <a:rPr lang="en-US" sz="2400" b="1" dirty="0"/>
              <a:t>, </a:t>
            </a:r>
            <a:r>
              <a:rPr lang="en-US" sz="2400" b="1" dirty="0" err="1"/>
              <a:t>através</a:t>
            </a:r>
            <a:r>
              <a:rPr lang="en-US" sz="2400" b="1" dirty="0"/>
              <a:t> de </a:t>
            </a:r>
            <a:r>
              <a:rPr lang="en-US" sz="2400" b="1" dirty="0" err="1"/>
              <a:t>uma</a:t>
            </a:r>
            <a:r>
              <a:rPr lang="en-US" sz="2400" b="1" dirty="0"/>
              <a:t> </a:t>
            </a:r>
            <a:r>
              <a:rPr lang="en-US" sz="2400" b="1" dirty="0" err="1"/>
              <a:t>ingestão</a:t>
            </a:r>
            <a:r>
              <a:rPr lang="en-US" sz="2400" b="1" dirty="0"/>
              <a:t> </a:t>
            </a:r>
            <a:r>
              <a:rPr lang="en-US" sz="2400" b="1" dirty="0" err="1"/>
              <a:t>dietética</a:t>
            </a:r>
            <a:r>
              <a:rPr lang="en-US" sz="2400" b="1" dirty="0"/>
              <a:t> e </a:t>
            </a:r>
            <a:r>
              <a:rPr lang="en-US" sz="2400" b="1" dirty="0" err="1"/>
              <a:t>proteica</a:t>
            </a:r>
            <a:r>
              <a:rPr lang="en-US" sz="2400" b="1" dirty="0"/>
              <a:t> </a:t>
            </a:r>
            <a:r>
              <a:rPr lang="en-US" sz="2400" b="1" dirty="0" err="1"/>
              <a:t>adequada</a:t>
            </a:r>
            <a:r>
              <a:rPr lang="en-US" sz="2400" b="1" dirty="0"/>
              <a:t>, um </a:t>
            </a:r>
            <a:r>
              <a:rPr lang="en-US" sz="2400" b="1" dirty="0" err="1"/>
              <a:t>índice</a:t>
            </a:r>
            <a:r>
              <a:rPr lang="en-US" sz="2400" b="1" dirty="0"/>
              <a:t> de </a:t>
            </a:r>
            <a:r>
              <a:rPr lang="en-US" sz="2400" b="1" dirty="0" err="1"/>
              <a:t>massa</a:t>
            </a:r>
            <a:r>
              <a:rPr lang="en-US" sz="2400" b="1" dirty="0"/>
              <a:t> corporal </a:t>
            </a:r>
            <a:r>
              <a:rPr lang="en-US" sz="2400" b="1" dirty="0" err="1"/>
              <a:t>mais</a:t>
            </a:r>
            <a:r>
              <a:rPr lang="en-US" sz="2400" b="1" dirty="0"/>
              <a:t> </a:t>
            </a:r>
            <a:r>
              <a:rPr lang="en-US" sz="2400" b="1" dirty="0" err="1"/>
              <a:t>próximo</a:t>
            </a:r>
            <a:r>
              <a:rPr lang="en-US" sz="2400" b="1" dirty="0"/>
              <a:t> do ideal, </a:t>
            </a:r>
            <a:r>
              <a:rPr lang="en-US" sz="2400" b="1" dirty="0" err="1"/>
              <a:t>sem</a:t>
            </a:r>
            <a:r>
              <a:rPr lang="en-US" sz="2400" b="1" dirty="0"/>
              <a:t> </a:t>
            </a:r>
            <a:r>
              <a:rPr lang="en-US" sz="2400" b="1" dirty="0" err="1"/>
              <a:t>perdas</a:t>
            </a:r>
            <a:r>
              <a:rPr lang="en-US" sz="2400" b="1" dirty="0"/>
              <a:t> de peso que </a:t>
            </a:r>
            <a:r>
              <a:rPr lang="en-US" sz="2400" b="1" dirty="0" err="1"/>
              <a:t>possam</a:t>
            </a:r>
            <a:r>
              <a:rPr lang="en-US" sz="2400" b="1" dirty="0"/>
              <a:t> </a:t>
            </a:r>
            <a:r>
              <a:rPr lang="en-US" sz="2400" b="1" dirty="0" err="1"/>
              <a:t>agravar</a:t>
            </a:r>
            <a:r>
              <a:rPr lang="en-US" sz="2400" b="1" dirty="0"/>
              <a:t> o </a:t>
            </a:r>
            <a:r>
              <a:rPr lang="en-US" sz="2400" b="1" dirty="0" err="1"/>
              <a:t>estado</a:t>
            </a:r>
            <a:r>
              <a:rPr lang="en-US" sz="2400" b="1" dirty="0"/>
              <a:t> </a:t>
            </a:r>
            <a:r>
              <a:rPr lang="en-US" sz="2400" b="1" dirty="0" err="1"/>
              <a:t>nutricional</a:t>
            </a:r>
            <a:r>
              <a:rPr lang="en-US" sz="2400" b="1" dirty="0"/>
              <a:t> do </a:t>
            </a:r>
            <a:r>
              <a:rPr lang="en-US" sz="2400" b="1" dirty="0" err="1"/>
              <a:t>idoso</a:t>
            </a:r>
            <a:endParaRPr lang="en-US" sz="2400" b="1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55205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15236000" y="9273000"/>
            <a:ext cx="2974800" cy="631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/>
          </a:p>
        </p:txBody>
      </p:sp>
      <p:sp>
        <p:nvSpPr>
          <p:cNvPr id="7" name="Google Shape;213;p13">
            <a:extLst>
              <a:ext uri="{FF2B5EF4-FFF2-40B4-BE49-F238E27FC236}">
                <a16:creationId xmlns:a16="http://schemas.microsoft.com/office/drawing/2014/main" id="{2CC3B148-1349-4ED3-80D1-8729CBEE1AF5}"/>
              </a:ext>
            </a:extLst>
          </p:cNvPr>
          <p:cNvSpPr txBox="1">
            <a:spLocks/>
          </p:cNvSpPr>
          <p:nvPr/>
        </p:nvSpPr>
        <p:spPr>
          <a:xfrm>
            <a:off x="4247454" y="16324"/>
            <a:ext cx="9793088" cy="1886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pt-BR" sz="7200" dirty="0">
                <a:solidFill>
                  <a:schemeClr val="tx1"/>
                </a:solidFill>
                <a:latin typeface="+mj-lt"/>
              </a:rPr>
              <a:t>Recomendações Nutricionais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Google Shape;513;p35">
            <a:extLst>
              <a:ext uri="{FF2B5EF4-FFF2-40B4-BE49-F238E27FC236}">
                <a16:creationId xmlns:a16="http://schemas.microsoft.com/office/drawing/2014/main" id="{825DC6F8-EB85-45C7-BE42-A50D958D259D}"/>
              </a:ext>
            </a:extLst>
          </p:cNvPr>
          <p:cNvSpPr txBox="1">
            <a:spLocks/>
          </p:cNvSpPr>
          <p:nvPr/>
        </p:nvSpPr>
        <p:spPr>
          <a:xfrm>
            <a:off x="431030" y="2220271"/>
            <a:ext cx="17425936" cy="7568154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pt-BR" sz="4800" b="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8D25A2C-8106-4D92-E2C8-C30F1C5D9B29}"/>
              </a:ext>
            </a:extLst>
          </p:cNvPr>
          <p:cNvSpPr txBox="1"/>
          <p:nvPr/>
        </p:nvSpPr>
        <p:spPr>
          <a:xfrm>
            <a:off x="2160549" y="3345366"/>
            <a:ext cx="180974" cy="3619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C74C6C8-3B60-341D-8789-E142F3BEB137}"/>
              </a:ext>
            </a:extLst>
          </p:cNvPr>
          <p:cNvSpPr txBox="1"/>
          <p:nvPr/>
        </p:nvSpPr>
        <p:spPr>
          <a:xfrm>
            <a:off x="733193" y="2071339"/>
            <a:ext cx="15762247" cy="53860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u="sng" dirty="0" err="1"/>
              <a:t>Úlceras</a:t>
            </a:r>
            <a:r>
              <a:rPr lang="en-US" sz="3200" b="1" u="sng" dirty="0"/>
              <a:t> de </a:t>
            </a:r>
            <a:r>
              <a:rPr lang="en-US" sz="3200" b="1" u="sng" dirty="0" err="1"/>
              <a:t>Pressão</a:t>
            </a:r>
            <a:r>
              <a:rPr lang="en-US" sz="3200" b="1" u="sng" dirty="0"/>
              <a:t>- LPP: </a:t>
            </a:r>
            <a:endParaRPr lang="en-US" sz="3200" dirty="0"/>
          </a:p>
          <a:p>
            <a:endParaRPr lang="en-US" sz="3200" b="1" u="sng" dirty="0"/>
          </a:p>
          <a:p>
            <a:r>
              <a:rPr lang="en-US" sz="3200" b="1" u="sng" dirty="0"/>
              <a:t>MANEJO NUTRICIONAL: </a:t>
            </a:r>
          </a:p>
          <a:p>
            <a:pPr marL="457200" indent="-457200">
              <a:buFont typeface="Wingdings"/>
              <a:buChar char="q"/>
            </a:pPr>
            <a:r>
              <a:rPr lang="en-US" sz="3200" dirty="0" err="1"/>
              <a:t>Recuperação</a:t>
            </a:r>
            <a:r>
              <a:rPr lang="en-US" sz="3200" dirty="0"/>
              <a:t> do </a:t>
            </a:r>
            <a:r>
              <a:rPr lang="en-US" sz="3200" dirty="0" err="1"/>
              <a:t>estado</a:t>
            </a:r>
            <a:r>
              <a:rPr lang="en-US" sz="3200" dirty="0"/>
              <a:t> </a:t>
            </a:r>
            <a:r>
              <a:rPr lang="en-US" sz="3200" dirty="0" err="1"/>
              <a:t>nutricional</a:t>
            </a:r>
            <a:r>
              <a:rPr lang="en-US" sz="3200" dirty="0"/>
              <a:t> e do peso </a:t>
            </a:r>
            <a:r>
              <a:rPr lang="en-US" sz="3200" dirty="0" err="1"/>
              <a:t>perdido</a:t>
            </a:r>
            <a:r>
              <a:rPr lang="en-US" sz="3200" dirty="0"/>
              <a:t>: 30 a 35 kcal/kg/</a:t>
            </a:r>
            <a:r>
              <a:rPr lang="en-US" sz="3200" dirty="0" err="1"/>
              <a:t>dia</a:t>
            </a:r>
            <a:r>
              <a:rPr lang="en-US" sz="3200" dirty="0"/>
              <a:t>, </a:t>
            </a:r>
            <a:r>
              <a:rPr lang="en-US" sz="3200" dirty="0" err="1"/>
              <a:t>aumentando</a:t>
            </a:r>
            <a:r>
              <a:rPr lang="en-US" sz="3200" dirty="0"/>
              <a:t> para 35 a 40 kcal/kg/</a:t>
            </a:r>
            <a:r>
              <a:rPr lang="en-US" sz="3200" dirty="0" err="1"/>
              <a:t>dia</a:t>
            </a:r>
            <a:r>
              <a:rPr lang="en-US" sz="3200" dirty="0"/>
              <a:t> para </a:t>
            </a:r>
            <a:r>
              <a:rPr lang="en-US" sz="3200" dirty="0" err="1"/>
              <a:t>pacientes</a:t>
            </a:r>
            <a:r>
              <a:rPr lang="en-US" sz="3200" dirty="0"/>
              <a:t> </a:t>
            </a:r>
            <a:r>
              <a:rPr lang="en-US" sz="3200" dirty="0" err="1"/>
              <a:t>desnutridos</a:t>
            </a:r>
            <a:r>
              <a:rPr lang="en-US" sz="3200" dirty="0"/>
              <a:t> </a:t>
            </a:r>
            <a:r>
              <a:rPr lang="en-US" sz="3200" dirty="0" err="1"/>
              <a:t>ou</a:t>
            </a:r>
            <a:r>
              <a:rPr lang="en-US" sz="3200" dirty="0"/>
              <a:t> que </a:t>
            </a:r>
            <a:r>
              <a:rPr lang="en-US" sz="3200" dirty="0" err="1"/>
              <a:t>estejam</a:t>
            </a:r>
            <a:r>
              <a:rPr lang="en-US" sz="3200" dirty="0"/>
              <a:t> </a:t>
            </a:r>
            <a:r>
              <a:rPr lang="en-US" sz="3200" dirty="0" err="1"/>
              <a:t>perdendo</a:t>
            </a:r>
            <a:r>
              <a:rPr lang="en-US" sz="3200" dirty="0"/>
              <a:t> peso;</a:t>
            </a:r>
            <a:endParaRPr lang="en-US" dirty="0"/>
          </a:p>
          <a:p>
            <a:pPr marL="457200" indent="-457200">
              <a:buFont typeface="Wingdings"/>
              <a:buChar char="q"/>
            </a:pPr>
            <a:r>
              <a:rPr lang="en-US" sz="3200" dirty="0" err="1"/>
              <a:t>Garantir</a:t>
            </a:r>
            <a:r>
              <a:rPr lang="en-US" sz="3200" dirty="0"/>
              <a:t> </a:t>
            </a:r>
            <a:r>
              <a:rPr lang="en-US" sz="3200" dirty="0" err="1"/>
              <a:t>aporte</a:t>
            </a:r>
            <a:r>
              <a:rPr lang="en-US" sz="3200" dirty="0"/>
              <a:t> </a:t>
            </a:r>
            <a:r>
              <a:rPr lang="en-US" sz="3200" dirty="0" err="1"/>
              <a:t>proteico</a:t>
            </a:r>
            <a:r>
              <a:rPr lang="en-US" sz="3200" dirty="0"/>
              <a:t>, 1,5 a 2,0 g/kg/</a:t>
            </a:r>
            <a:r>
              <a:rPr lang="en-US" sz="3200" dirty="0" err="1"/>
              <a:t>dia</a:t>
            </a:r>
            <a:r>
              <a:rPr lang="en-US" sz="3200" dirty="0"/>
              <a:t>;</a:t>
            </a:r>
          </a:p>
          <a:p>
            <a:pPr marL="457200" indent="-457200">
              <a:buFont typeface="Wingdings"/>
              <a:buChar char="q"/>
            </a:pPr>
            <a:r>
              <a:rPr lang="en-US" sz="3200" dirty="0"/>
              <a:t>Na </a:t>
            </a:r>
            <a:r>
              <a:rPr lang="en-US" sz="3200" dirty="0" err="1"/>
              <a:t>deficiência</a:t>
            </a:r>
            <a:r>
              <a:rPr lang="en-US" sz="3200" dirty="0"/>
              <a:t> de </a:t>
            </a:r>
            <a:r>
              <a:rPr lang="en-US" sz="3200" dirty="0" err="1"/>
              <a:t>vitaminas</a:t>
            </a:r>
            <a:r>
              <a:rPr lang="en-US" sz="3200" dirty="0"/>
              <a:t> e </a:t>
            </a:r>
            <a:r>
              <a:rPr lang="en-US" sz="3200" dirty="0" err="1"/>
              <a:t>minerais</a:t>
            </a:r>
            <a:r>
              <a:rPr lang="en-US" sz="3200" dirty="0"/>
              <a:t> – </a:t>
            </a:r>
            <a:r>
              <a:rPr lang="en-US" sz="3200" dirty="0" err="1"/>
              <a:t>ofertar</a:t>
            </a:r>
            <a:r>
              <a:rPr lang="en-US" sz="3200" dirty="0"/>
              <a:t> </a:t>
            </a:r>
            <a:r>
              <a:rPr lang="en-US" sz="3200" dirty="0" err="1"/>
              <a:t>Polivitamínico</a:t>
            </a:r>
            <a:r>
              <a:rPr lang="en-US" sz="3200" dirty="0"/>
              <a:t>;</a:t>
            </a:r>
          </a:p>
          <a:p>
            <a:pPr marL="457200" indent="-457200">
              <a:buFont typeface="Wingdings"/>
              <a:buChar char="q"/>
            </a:pPr>
            <a:r>
              <a:rPr lang="en-US" sz="3200" dirty="0" err="1"/>
              <a:t>Suplementação</a:t>
            </a:r>
            <a:r>
              <a:rPr lang="en-US" sz="3200" dirty="0"/>
              <a:t> de </a:t>
            </a:r>
            <a:r>
              <a:rPr lang="en-US" sz="3200" dirty="0" err="1"/>
              <a:t>zinco</a:t>
            </a:r>
            <a:r>
              <a:rPr lang="en-US" sz="3200" dirty="0"/>
              <a:t> </a:t>
            </a:r>
            <a:r>
              <a:rPr lang="en-US" sz="3200" dirty="0" err="1"/>
              <a:t>quando</a:t>
            </a:r>
            <a:r>
              <a:rPr lang="en-US" sz="3200" dirty="0"/>
              <a:t> </a:t>
            </a:r>
            <a:r>
              <a:rPr lang="en-US" sz="3200" dirty="0" err="1"/>
              <a:t>deficiência</a:t>
            </a:r>
            <a:r>
              <a:rPr lang="en-US" sz="3200" dirty="0"/>
              <a:t> </a:t>
            </a:r>
            <a:r>
              <a:rPr lang="en-US" sz="3200" dirty="0" err="1"/>
              <a:t>provável</a:t>
            </a:r>
            <a:r>
              <a:rPr lang="en-US" sz="3200" dirty="0"/>
              <a:t> </a:t>
            </a:r>
            <a:r>
              <a:rPr lang="en-US" sz="3200" dirty="0" err="1"/>
              <a:t>ou</a:t>
            </a:r>
            <a:r>
              <a:rPr lang="en-US" sz="3200" dirty="0"/>
              <a:t> </a:t>
            </a:r>
            <a:r>
              <a:rPr lang="en-US" sz="3200" dirty="0" err="1"/>
              <a:t>confirmada</a:t>
            </a:r>
            <a:r>
              <a:rPr lang="en-US" sz="3200" dirty="0"/>
              <a:t>.</a:t>
            </a:r>
          </a:p>
          <a:p>
            <a:pPr marL="457200" indent="-457200">
              <a:buFont typeface="Wingdings"/>
              <a:buChar char="q"/>
            </a:pPr>
            <a:endParaRPr lang="en-US" sz="3200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21631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791073" y="896662"/>
            <a:ext cx="11967595" cy="15324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r>
              <a:rPr lang="pt-BR" sz="4400" dirty="0">
                <a:ea typeface="+mj-lt"/>
                <a:cs typeface="+mj-lt"/>
              </a:rPr>
              <a:t>UNIDADE IV- </a:t>
            </a:r>
            <a:r>
              <a:rPr lang="pt-BR" sz="4400" b="0" dirty="0">
                <a:ea typeface="+mj-lt"/>
                <a:cs typeface="+mj-lt"/>
              </a:rPr>
              <a:t>Implicações Nutricionais das Alterações do Envelhecimento</a:t>
            </a:r>
            <a:endParaRPr lang="pt-BR"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15236000" y="9273000"/>
            <a:ext cx="2974800" cy="631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  <p:sp>
        <p:nvSpPr>
          <p:cNvPr id="2" name="Marcador de Posição do Texto 1"/>
          <p:cNvSpPr>
            <a:spLocks noGrp="1"/>
          </p:cNvSpPr>
          <p:nvPr>
            <p:ph type="body" idx="1"/>
          </p:nvPr>
        </p:nvSpPr>
        <p:spPr>
          <a:xfrm>
            <a:off x="791072" y="2551212"/>
            <a:ext cx="16561840" cy="7056784"/>
          </a:xfrm>
        </p:spPr>
        <p:txBody>
          <a:bodyPr/>
          <a:lstStyle/>
          <a:p>
            <a:pPr marL="571500" indent="-571500" algn="just">
              <a:spcAft>
                <a:spcPts val="2000"/>
              </a:spcAft>
              <a:buFont typeface="Wingdings"/>
              <a:buChar char="Ø"/>
            </a:pPr>
            <a:r>
              <a:rPr lang="pt-BR" b="1" dirty="0">
                <a:solidFill>
                  <a:srgbClr val="1155CC"/>
                </a:solidFill>
                <a:ea typeface="+mj-lt"/>
                <a:cs typeface="+mj-lt"/>
              </a:rPr>
              <a:t>Alterações e implicações Nutricionais:</a:t>
            </a:r>
          </a:p>
          <a:p>
            <a:pPr marL="0" indent="0" algn="just">
              <a:spcAft>
                <a:spcPts val="2000"/>
              </a:spcAft>
              <a:buNone/>
            </a:pPr>
            <a:r>
              <a:rPr lang="pt-BR" b="1" dirty="0">
                <a:ea typeface="+mj-lt"/>
                <a:cs typeface="+mj-lt"/>
              </a:rPr>
              <a:t>COMPOSIÇÃO CORPORAL: </a:t>
            </a:r>
            <a:r>
              <a:rPr lang="pt-BR" dirty="0">
                <a:ea typeface="+mj-lt"/>
                <a:cs typeface="+mj-lt"/>
              </a:rPr>
              <a:t>Elevação da gordura corporal, especialmente em região </a:t>
            </a:r>
            <a:r>
              <a:rPr lang="pt-BR" dirty="0" err="1">
                <a:ea typeface="+mj-lt"/>
                <a:cs typeface="+mj-lt"/>
              </a:rPr>
              <a:t>intraabdominal</a:t>
            </a:r>
            <a:r>
              <a:rPr lang="pt-BR" dirty="0">
                <a:ea typeface="+mj-lt"/>
                <a:cs typeface="+mj-lt"/>
              </a:rPr>
              <a:t>; diminuição de massa muscular (sarcopenia); perda óssea (inclusive dos dentes)</a:t>
            </a:r>
          </a:p>
          <a:p>
            <a:pPr marL="0" indent="0" algn="just">
              <a:spcAft>
                <a:spcPts val="2000"/>
              </a:spcAft>
              <a:buNone/>
            </a:pPr>
            <a:r>
              <a:rPr lang="pt-BR" dirty="0">
                <a:ea typeface="+mj-lt"/>
                <a:cs typeface="+mj-lt"/>
              </a:rPr>
              <a:t>Aumento do risco de doenças cardiovasculares, obesidade e diabetes melito.</a:t>
            </a:r>
          </a:p>
          <a:p>
            <a:pPr marL="0" indent="0" algn="just">
              <a:spcAft>
                <a:spcPts val="2000"/>
              </a:spcAft>
              <a:buNone/>
            </a:pPr>
            <a:r>
              <a:rPr lang="pt-BR" sz="2800" b="1" dirty="0">
                <a:cs typeface="Arial"/>
              </a:rPr>
              <a:t>FUNÇÃO CARDIOVASCULAR, Gastrintestinal, </a:t>
            </a:r>
            <a:r>
              <a:rPr lang="pt-BR" sz="2800" b="1" dirty="0" err="1">
                <a:cs typeface="Arial"/>
              </a:rPr>
              <a:t>imunocompetência</a:t>
            </a:r>
            <a:r>
              <a:rPr lang="pt-BR" sz="2800" b="1" dirty="0">
                <a:cs typeface="Arial"/>
              </a:rPr>
              <a:t>, saúde bucal, função neurológica, função renal, perdas sensoriais</a:t>
            </a:r>
            <a:endParaRPr lang="pt-BR" sz="2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73811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791073" y="896662"/>
            <a:ext cx="11967595" cy="15324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r>
              <a:rPr lang="pt-BR" sz="4400" dirty="0">
                <a:ea typeface="+mj-lt"/>
                <a:cs typeface="+mj-lt"/>
              </a:rPr>
              <a:t>UNIDADE IV- </a:t>
            </a:r>
            <a:r>
              <a:rPr lang="pt-BR" sz="4400" b="0" dirty="0">
                <a:ea typeface="+mj-lt"/>
                <a:cs typeface="+mj-lt"/>
              </a:rPr>
              <a:t>Implicações Nutricionais das Alterações do Envelhecimento</a:t>
            </a:r>
            <a:endParaRPr lang="pt-BR"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15236000" y="9273000"/>
            <a:ext cx="2974800" cy="631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/>
          </a:p>
        </p:txBody>
      </p:sp>
      <p:sp>
        <p:nvSpPr>
          <p:cNvPr id="2" name="Marcador de Posição do Texto 1"/>
          <p:cNvSpPr>
            <a:spLocks noGrp="1"/>
          </p:cNvSpPr>
          <p:nvPr>
            <p:ph type="body" idx="1"/>
          </p:nvPr>
        </p:nvSpPr>
        <p:spPr>
          <a:xfrm>
            <a:off x="791072" y="2551212"/>
            <a:ext cx="16561840" cy="7056784"/>
          </a:xfrm>
        </p:spPr>
        <p:txBody>
          <a:bodyPr/>
          <a:lstStyle/>
          <a:p>
            <a:pPr marL="571500" indent="-571500" algn="just">
              <a:spcAft>
                <a:spcPts val="2000"/>
              </a:spcAft>
              <a:buFont typeface="Wingdings"/>
              <a:buChar char="Ø"/>
            </a:pPr>
            <a:r>
              <a:rPr lang="pt-BR" b="1" dirty="0">
                <a:solidFill>
                  <a:srgbClr val="1155CC"/>
                </a:solidFill>
                <a:ea typeface="+mj-lt"/>
                <a:cs typeface="+mj-lt"/>
              </a:rPr>
              <a:t>Aspectos farmacológicos:</a:t>
            </a:r>
          </a:p>
          <a:p>
            <a:pPr marL="0" indent="0" algn="just">
              <a:spcAft>
                <a:spcPts val="2000"/>
              </a:spcAft>
              <a:buNone/>
            </a:pPr>
            <a:r>
              <a:rPr lang="pt-BR" sz="2800" dirty="0">
                <a:ea typeface="+mj-lt"/>
                <a:cs typeface="+mj-lt"/>
              </a:rPr>
              <a:t>Atenção aos horários e formas que cada medicamento deve ser ingerido. </a:t>
            </a:r>
            <a:endParaRPr lang="pt-BR" sz="2800">
              <a:cs typeface="+mj-lt"/>
            </a:endParaRPr>
          </a:p>
          <a:p>
            <a:pPr marL="0" indent="0" algn="just">
              <a:spcAft>
                <a:spcPts val="2000"/>
              </a:spcAft>
              <a:buNone/>
            </a:pPr>
            <a:r>
              <a:rPr lang="pt-BR" sz="2800" dirty="0">
                <a:ea typeface="+mj-lt"/>
                <a:cs typeface="+mj-lt"/>
              </a:rPr>
              <a:t>Em jejum, outros, algumas horas antes ou depois das refeições para evitar que sua absorção seja diminuída: </a:t>
            </a:r>
            <a:endParaRPr lang="pt-BR" sz="2800">
              <a:cs typeface="+mj-lt"/>
            </a:endParaRPr>
          </a:p>
          <a:p>
            <a:pPr marL="0" indent="0" algn="just">
              <a:spcAft>
                <a:spcPts val="2000"/>
              </a:spcAft>
              <a:buNone/>
            </a:pPr>
            <a:r>
              <a:rPr lang="pt-BR" sz="2800" dirty="0">
                <a:ea typeface="+mj-lt"/>
                <a:cs typeface="+mj-lt"/>
              </a:rPr>
              <a:t>● Entre os medicamentos que devem ser ingeridos uma hora antes das refeições estão o anti-hipertensivo captopril, o cardiotônico digoxina e o antibiótico eritromicina, este último também sem leite. ● Antiácidos à base de bicarbonato de sódio precisam ser ingeridos uma a três horas antes das refeições.                                                                                                                                  ● Medicamentos que devem ser ingeridos uma a três horas após as refeições estão os antiácidos à base de hidróxido de alumínio. Os medicamentos laxativos devem ser ingeridos com água e com estômago vazio </a:t>
            </a:r>
            <a:endParaRPr lang="pt-BR" sz="2800"/>
          </a:p>
        </p:txBody>
      </p:sp>
    </p:spTree>
    <p:extLst>
      <p:ext uri="{BB962C8B-B14F-4D97-AF65-F5344CB8AC3E}">
        <p14:creationId xmlns:p14="http://schemas.microsoft.com/office/powerpoint/2010/main" val="3115418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791073" y="896662"/>
            <a:ext cx="11967595" cy="15324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r>
              <a:rPr lang="pt-BR" sz="4400" b="0" dirty="0">
                <a:ea typeface="+mj-lt"/>
                <a:cs typeface="+mj-lt"/>
              </a:rPr>
              <a:t>TERAPIA NUTRICIONAL DO IDOSO, TERAPIA ENTERAL E PARENTERAL </a:t>
            </a:r>
            <a:endParaRPr lang="pt-BR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15236000" y="9273000"/>
            <a:ext cx="2974800" cy="631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fld id="{00000000-1234-1234-1234-123412341234}" type="slidenum">
              <a:rPr lang="en"/>
              <a:pPr/>
              <a:t>25</a:t>
            </a:fld>
            <a:endParaRPr/>
          </a:p>
        </p:txBody>
      </p:sp>
      <p:sp>
        <p:nvSpPr>
          <p:cNvPr id="2" name="Marcador de Posição do Texto 1"/>
          <p:cNvSpPr>
            <a:spLocks noGrp="1"/>
          </p:cNvSpPr>
          <p:nvPr>
            <p:ph type="body" idx="1"/>
          </p:nvPr>
        </p:nvSpPr>
        <p:spPr>
          <a:xfrm>
            <a:off x="791072" y="2551212"/>
            <a:ext cx="16561840" cy="7056784"/>
          </a:xfrm>
        </p:spPr>
        <p:txBody>
          <a:bodyPr/>
          <a:lstStyle/>
          <a:p>
            <a:pPr marL="571500" indent="-571500" algn="just">
              <a:spcAft>
                <a:spcPts val="2000"/>
              </a:spcAft>
              <a:buFont typeface="Wingdings"/>
              <a:buChar char="Ø"/>
            </a:pPr>
            <a:r>
              <a:rPr lang="pt-BR" b="1" dirty="0">
                <a:solidFill>
                  <a:srgbClr val="1155CC"/>
                </a:solidFill>
                <a:ea typeface="+mj-lt"/>
                <a:cs typeface="+mj-lt"/>
              </a:rPr>
              <a:t>Nutrição Enteral:</a:t>
            </a:r>
          </a:p>
          <a:p>
            <a:pPr marL="0" indent="0" algn="just">
              <a:spcAft>
                <a:spcPts val="2000"/>
              </a:spcAft>
              <a:buNone/>
            </a:pPr>
            <a:r>
              <a:rPr lang="pt-BR" sz="2800" dirty="0">
                <a:ea typeface="+mj-lt"/>
                <a:cs typeface="+mj-lt"/>
              </a:rPr>
              <a:t>Resolução RCD n. 63, da Agência Nacional de Vigilância Sanitária (Anvisa) do Ministério da Saúde, de 6 de julho de 2000 (BRASIL, 2000), tem por definição a Nutrição Enteral como: </a:t>
            </a:r>
            <a:endParaRPr lang="pt-BR" sz="2800" b="1">
              <a:solidFill>
                <a:srgbClr val="1155CC"/>
              </a:solidFill>
              <a:cs typeface="+mj-lt"/>
            </a:endParaRPr>
          </a:p>
          <a:p>
            <a:pPr marL="0" indent="0" algn="just">
              <a:spcAft>
                <a:spcPts val="2000"/>
              </a:spcAft>
              <a:buNone/>
            </a:pPr>
            <a:r>
              <a:rPr lang="pt-BR" sz="2800" dirty="0">
                <a:ea typeface="+mj-lt"/>
                <a:cs typeface="+mj-lt"/>
              </a:rPr>
              <a:t>Alimento destinado para fins especiais, que tenha ingestão controlada de nutrientes, podendo ser na forma isolada ou combinada, que a composição seja definida ou estimada, especialmente formulada e elaborada com uso por sondas ou via oral, ela poderá ser industrializada ou artesanal, podendo ser utilizada de forma exclusiva ou parcialmente seja para substituir ou até mesmo para completar a alimentação oral de pacientes desnutridos ou não, de acordo com as suas necessidades nutricionais, em regime hospitalar, ambulatorial ou domiciliar, com objetivo de garantir à síntese ou à manutenção dos tecidos, órgãos ou sistemas .</a:t>
            </a:r>
            <a:endParaRPr lang="pt-BR" sz="2800" b="1" dirty="0">
              <a:solidFill>
                <a:srgbClr val="1155CC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6527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791073" y="896662"/>
            <a:ext cx="11967595" cy="15324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r>
              <a:rPr lang="pt-BR" sz="4400" b="0" dirty="0">
                <a:ea typeface="+mj-lt"/>
                <a:cs typeface="+mj-lt"/>
              </a:rPr>
              <a:t>TERAPIA NUTRICIONAL DO IDOSO, TERAPIA ENTERAL E PARENTERAL </a:t>
            </a:r>
            <a:endParaRPr lang="pt-BR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15236000" y="9273000"/>
            <a:ext cx="2974800" cy="631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fld id="{00000000-1234-1234-1234-123412341234}" type="slidenum">
              <a:rPr lang="en"/>
              <a:pPr/>
              <a:t>26</a:t>
            </a:fld>
            <a:endParaRPr/>
          </a:p>
        </p:txBody>
      </p:sp>
      <p:sp>
        <p:nvSpPr>
          <p:cNvPr id="2" name="Marcador de Posição do Texto 1"/>
          <p:cNvSpPr>
            <a:spLocks noGrp="1"/>
          </p:cNvSpPr>
          <p:nvPr>
            <p:ph type="body" idx="1"/>
          </p:nvPr>
        </p:nvSpPr>
        <p:spPr>
          <a:xfrm>
            <a:off x="791072" y="2551212"/>
            <a:ext cx="16561840" cy="7056784"/>
          </a:xfrm>
        </p:spPr>
        <p:txBody>
          <a:bodyPr/>
          <a:lstStyle/>
          <a:p>
            <a:pPr marL="571500" indent="-571500" algn="just">
              <a:spcAft>
                <a:spcPts val="2000"/>
              </a:spcAft>
              <a:buFont typeface="Wingdings"/>
              <a:buChar char="Ø"/>
            </a:pPr>
            <a:r>
              <a:rPr lang="pt-BR" b="1" dirty="0">
                <a:solidFill>
                  <a:srgbClr val="1155CC"/>
                </a:solidFill>
                <a:ea typeface="+mj-lt"/>
                <a:cs typeface="+mj-lt"/>
              </a:rPr>
              <a:t>Nutrição </a:t>
            </a:r>
            <a:r>
              <a:rPr lang="pt-BR" b="1" dirty="0" err="1">
                <a:solidFill>
                  <a:srgbClr val="1155CC"/>
                </a:solidFill>
                <a:ea typeface="+mj-lt"/>
                <a:cs typeface="+mj-lt"/>
              </a:rPr>
              <a:t>Enteral:</a:t>
            </a:r>
            <a:r>
              <a:rPr lang="pt-BR" dirty="0" err="1">
                <a:ea typeface="+mj-lt"/>
                <a:cs typeface="+mj-lt"/>
              </a:rPr>
              <a:t>método</a:t>
            </a:r>
            <a:r>
              <a:rPr lang="pt-BR" dirty="0">
                <a:ea typeface="+mj-lt"/>
                <a:cs typeface="+mj-lt"/>
              </a:rPr>
              <a:t> de estar provendo nutrientes no trato gastrintestinal (TGI) através de um tubo.</a:t>
            </a:r>
            <a:endParaRPr lang="pt-BR" sz="2800" b="1" dirty="0">
              <a:solidFill>
                <a:srgbClr val="1155CC"/>
              </a:solidFill>
              <a:cs typeface="+mj-lt"/>
            </a:endParaRPr>
          </a:p>
          <a:p>
            <a:pPr marL="571500" indent="-571500" algn="just">
              <a:spcAft>
                <a:spcPts val="2000"/>
              </a:spcAft>
              <a:buFont typeface="Wingdings"/>
              <a:buChar char="Ø"/>
            </a:pPr>
            <a:r>
              <a:rPr lang="pt-BR" dirty="0">
                <a:ea typeface="+mj-lt"/>
                <a:cs typeface="+mj-lt"/>
              </a:rPr>
              <a:t>Função intestinal preservada, a principal escolha é a nutrição enteral, porque ter menos complicações, custos menores e com resultados mais favoráveis. </a:t>
            </a:r>
            <a:endParaRPr lang="pt-BR" dirty="0">
              <a:cs typeface="+mj-lt"/>
            </a:endParaRPr>
          </a:p>
          <a:p>
            <a:pPr marL="571500" indent="-571500" algn="just">
              <a:spcAft>
                <a:spcPts val="2000"/>
              </a:spcAft>
              <a:buFont typeface="Wingdings"/>
              <a:buChar char="Ø"/>
            </a:pPr>
            <a:r>
              <a:rPr lang="pt-BR" sz="2800" b="1" u="sng" dirty="0">
                <a:ea typeface="+mj-lt"/>
                <a:cs typeface="+mj-lt"/>
              </a:rPr>
              <a:t>BENEFÍCIOS: </a:t>
            </a:r>
            <a:r>
              <a:rPr lang="pt-BR" sz="2800" dirty="0">
                <a:ea typeface="+mj-lt"/>
                <a:cs typeface="+mj-lt"/>
              </a:rPr>
              <a:t>melhor utilização dos nutrientes, manutenção do pH e da microbiota intestinais normais, inibição da proliferação excessiva de bactérias oportunistas e reforço da função de barreira imune da mucosa intestinal, podendo reduzir o risco de sepse associada a translocação bacteriana do intestino. Pacientes que tem alteração do estado mental, disfagia grave, perda severa do apetite, insuficiência respiratória são exemplos em que a ingestão oral não é segura.</a:t>
            </a:r>
            <a:endParaRPr lang="pt-BR" sz="2800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0966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791073" y="896662"/>
            <a:ext cx="11967595" cy="15324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r>
              <a:rPr lang="pt-BR" sz="4400" b="0" dirty="0">
                <a:ea typeface="+mj-lt"/>
                <a:cs typeface="+mj-lt"/>
              </a:rPr>
              <a:t>TERAPIA NUTRICIONAL DO IDOSO, TERAPIA ENTERAL E PARENTERAL </a:t>
            </a:r>
            <a:endParaRPr lang="pt-BR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15236000" y="9273000"/>
            <a:ext cx="2974800" cy="631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fld id="{00000000-1234-1234-1234-123412341234}" type="slidenum">
              <a:rPr lang="en"/>
              <a:pPr/>
              <a:t>27</a:t>
            </a:fld>
            <a:endParaRPr/>
          </a:p>
        </p:txBody>
      </p:sp>
      <p:sp>
        <p:nvSpPr>
          <p:cNvPr id="2" name="Marcador de Posição do Texto 1"/>
          <p:cNvSpPr>
            <a:spLocks noGrp="1"/>
          </p:cNvSpPr>
          <p:nvPr>
            <p:ph type="body" idx="1"/>
          </p:nvPr>
        </p:nvSpPr>
        <p:spPr>
          <a:xfrm>
            <a:off x="791072" y="2551212"/>
            <a:ext cx="16561840" cy="7056784"/>
          </a:xfrm>
        </p:spPr>
        <p:txBody>
          <a:bodyPr/>
          <a:lstStyle/>
          <a:p>
            <a:pPr marL="571500" indent="-571500" algn="just">
              <a:spcAft>
                <a:spcPts val="2000"/>
              </a:spcAft>
              <a:buFont typeface="Wingdings"/>
              <a:buChar char="Ø"/>
            </a:pPr>
            <a:r>
              <a:rPr lang="pt-BR" b="1" dirty="0">
                <a:solidFill>
                  <a:srgbClr val="1155CC"/>
                </a:solidFill>
                <a:ea typeface="+mj-lt"/>
                <a:cs typeface="+mj-lt"/>
              </a:rPr>
              <a:t>Nutrição Enteral:</a:t>
            </a:r>
          </a:p>
          <a:p>
            <a:pPr marL="571500" indent="-571500" algn="just">
              <a:spcAft>
                <a:spcPts val="2000"/>
              </a:spcAft>
              <a:buFont typeface="Wingdings"/>
              <a:buChar char="Ø"/>
            </a:pPr>
            <a:r>
              <a:rPr lang="pt-BR" b="1" dirty="0">
                <a:solidFill>
                  <a:srgbClr val="1155CC"/>
                </a:solidFill>
                <a:cs typeface="Arial"/>
              </a:rPr>
              <a:t>INDICAÇÕES:</a:t>
            </a:r>
          </a:p>
          <a:p>
            <a:pPr marL="0" indent="0" algn="just">
              <a:spcAft>
                <a:spcPts val="2000"/>
              </a:spcAft>
              <a:buNone/>
            </a:pPr>
            <a:r>
              <a:rPr lang="pt-BR" dirty="0">
                <a:ea typeface="+mj-lt"/>
                <a:cs typeface="+mj-lt"/>
              </a:rPr>
              <a:t>● </a:t>
            </a:r>
            <a:r>
              <a:rPr lang="pt-BR" sz="2800" dirty="0">
                <a:ea typeface="+mj-lt"/>
                <a:cs typeface="+mj-lt"/>
              </a:rPr>
              <a:t>Pacientes geriátricos com disfagia neurológica grave;</a:t>
            </a:r>
            <a:endParaRPr lang="pt-BR" sz="2800" b="1" dirty="0">
              <a:solidFill>
                <a:srgbClr val="1155CC"/>
              </a:solidFill>
              <a:cs typeface="+mj-lt"/>
            </a:endParaRPr>
          </a:p>
          <a:p>
            <a:pPr marL="0" indent="0" algn="just">
              <a:spcAft>
                <a:spcPts val="2000"/>
              </a:spcAft>
              <a:buNone/>
            </a:pPr>
            <a:r>
              <a:rPr lang="pt-BR" sz="2800" dirty="0">
                <a:ea typeface="+mj-lt"/>
                <a:cs typeface="+mj-lt"/>
              </a:rPr>
              <a:t>● Em casos de depressão, a nutrição enteral pode ser utilizada para superar a fase severa de anorexia e perda de motivação. </a:t>
            </a:r>
            <a:endParaRPr lang="pt-BR" sz="2800" b="1">
              <a:solidFill>
                <a:srgbClr val="1155CC"/>
              </a:solidFill>
              <a:cs typeface="+mj-lt"/>
            </a:endParaRPr>
          </a:p>
          <a:p>
            <a:pPr marL="0" indent="0" algn="just">
              <a:spcAft>
                <a:spcPts val="2000"/>
              </a:spcAft>
              <a:buNone/>
            </a:pPr>
            <a:r>
              <a:rPr lang="pt-BR" sz="2800" dirty="0">
                <a:ea typeface="+mj-lt"/>
                <a:cs typeface="+mj-lt"/>
              </a:rPr>
              <a:t>● Idosos com diagnóstico de demência leve ou moderada, o uso de terapia nutricional oral (TNO) ou de nutrição enteral a promoção e melhora do estado nutricional através da adequação calórica e de nutrientes e também da prevenção da desnutrição.</a:t>
            </a:r>
            <a:endParaRPr lang="pt-BR" sz="2800" b="1" dirty="0">
              <a:solidFill>
                <a:srgbClr val="1155CC"/>
              </a:solidFill>
              <a:cs typeface="+mj-lt"/>
            </a:endParaRPr>
          </a:p>
          <a:p>
            <a:pPr marL="0" indent="0" algn="just">
              <a:spcAft>
                <a:spcPts val="2000"/>
              </a:spcAft>
              <a:buNone/>
            </a:pPr>
            <a:r>
              <a:rPr lang="pt-BR" sz="2800" dirty="0">
                <a:ea typeface="+mj-lt"/>
                <a:cs typeface="+mj-lt"/>
              </a:rPr>
              <a:t> ● A nutrição enteral também é recomendada com o objetivo de promover a melhora de cicatrização de feridas.</a:t>
            </a:r>
            <a:endParaRPr lang="pt-BR" sz="2800" b="1" dirty="0">
              <a:solidFill>
                <a:srgbClr val="1155CC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34548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B7DD47-7FE7-A9F5-220A-08B7CFEEC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NUTRIÇÃO ENTERAL: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D27A06-BF32-3DAA-E461-495005949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8550" y="2574172"/>
            <a:ext cx="11049818" cy="5950404"/>
          </a:xfrm>
        </p:spPr>
        <p:txBody>
          <a:bodyPr/>
          <a:lstStyle/>
          <a:p>
            <a:r>
              <a:rPr lang="pt-BR" sz="2400" dirty="0">
                <a:ea typeface="+mj-lt"/>
                <a:cs typeface="+mj-lt"/>
              </a:rPr>
              <a:t>via oral, sondas </a:t>
            </a:r>
            <a:r>
              <a:rPr lang="pt-BR" sz="2400" dirty="0" err="1">
                <a:ea typeface="+mj-lt"/>
                <a:cs typeface="+mj-lt"/>
              </a:rPr>
              <a:t>transnasais</a:t>
            </a:r>
            <a:r>
              <a:rPr lang="pt-BR" sz="2400" dirty="0">
                <a:ea typeface="+mj-lt"/>
                <a:cs typeface="+mj-lt"/>
              </a:rPr>
              <a:t> ou ostomias. </a:t>
            </a:r>
            <a:endParaRPr lang="pt-BR" sz="2400">
              <a:cs typeface="+mj-lt"/>
            </a:endParaRPr>
          </a:p>
          <a:p>
            <a:r>
              <a:rPr lang="pt-BR" sz="2400" dirty="0">
                <a:ea typeface="+mj-lt"/>
                <a:cs typeface="+mj-lt"/>
              </a:rPr>
              <a:t>período, maior que 30 dias, é indicado uma ostomia, de forma que a sonda será colocada diretamente no estômago (gastrostomia) ou jejuno (jejunostomia) .</a:t>
            </a:r>
          </a:p>
          <a:p>
            <a:r>
              <a:rPr lang="pt-BR" sz="2400" dirty="0">
                <a:ea typeface="+mj-lt"/>
                <a:cs typeface="+mj-lt"/>
              </a:rPr>
              <a:t>As principais indicações de Terapia Nutricional Enteral para adultos, sem situações que envolvam o trato gastrintestinal são: anorexia, câncer, ingestão alimentar &lt; 60% das necessidades nutricionais, paciente que esteja gravemente desnutrido em pré-operatório de cirurgia de médio a grande porte. Pacientes críticos, </a:t>
            </a:r>
            <a:r>
              <a:rPr lang="pt-BR" sz="2400" dirty="0" err="1">
                <a:ea typeface="+mj-lt"/>
                <a:cs typeface="+mj-lt"/>
              </a:rPr>
              <a:t>hipermetabólicos</a:t>
            </a:r>
            <a:r>
              <a:rPr lang="pt-BR" sz="2400" dirty="0">
                <a:ea typeface="+mj-lt"/>
                <a:cs typeface="+mj-lt"/>
              </a:rPr>
              <a:t>, com queimadura, infecção grave, trauma extenso, obstrução intestinal crônica, fístula digestiva, síndrome do intestino curto, Íleo paralítico, pancreatite, enterite por quimioterapia e radioterapia, com a absorção, alergia alimentar. Assim como quando apresentem anormalidades metabólicas do intestino, lesões do sistema nervoso central, depressão, anorexia nervosa, trauma muscular, cirurgia ortopédica, lesão de face e mandíbula. Câncer de boca, hipofaringe, cirurgia de esôfago, deglutição comprometida de causa muscular/neurológica</a:t>
            </a:r>
            <a:endParaRPr lang="pt-BR" sz="2400">
              <a:cs typeface="Arial"/>
            </a:endParaRP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B5834AE-2E7F-E46B-3C5E-A7209033120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EAF7E8C-A55B-4BA2-18EA-3A0D906F71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28</a:t>
            </a:fld>
            <a:endParaRPr lang="pt-BR"/>
          </a:p>
        </p:txBody>
      </p:sp>
      <p:pic>
        <p:nvPicPr>
          <p:cNvPr id="6" name="Imagem 6" descr="Diagrama&#10;&#10;Descrição gerada automaticamente">
            <a:extLst>
              <a:ext uri="{FF2B5EF4-FFF2-40B4-BE49-F238E27FC236}">
                <a16:creationId xmlns:a16="http://schemas.microsoft.com/office/drawing/2014/main" id="{4B7A5132-F0DF-2D77-C5F6-AD83EC651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0227" y="1707181"/>
            <a:ext cx="4654473" cy="3081221"/>
          </a:xfrm>
          <a:prstGeom prst="rect">
            <a:avLst/>
          </a:prstGeom>
        </p:spPr>
      </p:pic>
      <p:pic>
        <p:nvPicPr>
          <p:cNvPr id="7" name="Imagem 7" descr="Uma imagem contendo pessoa, homem, celular, segurando&#10;&#10;Descrição gerada automaticamente">
            <a:extLst>
              <a:ext uri="{FF2B5EF4-FFF2-40B4-BE49-F238E27FC236}">
                <a16:creationId xmlns:a16="http://schemas.microsoft.com/office/drawing/2014/main" id="{1BA2D860-7B92-C7D9-47AA-469C7FC8B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2959" y="5219815"/>
            <a:ext cx="4654471" cy="287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94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B7DD47-7FE7-A9F5-220A-08B7CFEEC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NUTRIÇÃO ENTERAL: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D27A06-BF32-3DAA-E461-495005949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8550" y="3075976"/>
            <a:ext cx="14743660" cy="6075856"/>
          </a:xfrm>
        </p:spPr>
        <p:txBody>
          <a:bodyPr/>
          <a:lstStyle/>
          <a:p>
            <a:r>
              <a:rPr lang="pt-BR" dirty="0">
                <a:cs typeface="Arial"/>
              </a:rPr>
              <a:t>CONTRAINDICAÇÕES:</a:t>
            </a:r>
          </a:p>
          <a:p>
            <a:pPr marL="203200" indent="0">
              <a:buNone/>
            </a:pPr>
            <a:r>
              <a:rPr lang="pt-BR" sz="2400" dirty="0">
                <a:ea typeface="+mj-lt"/>
                <a:cs typeface="+mj-lt"/>
              </a:rPr>
              <a:t>Síndrome do intestino curto grave;</a:t>
            </a:r>
            <a:endParaRPr lang="pt-BR" sz="2400" dirty="0">
              <a:cs typeface="+mj-lt"/>
            </a:endParaRPr>
          </a:p>
          <a:p>
            <a:pPr marL="203200" indent="0">
              <a:buNone/>
            </a:pPr>
            <a:r>
              <a:rPr lang="pt-BR" sz="2400" dirty="0">
                <a:ea typeface="+mj-lt"/>
                <a:cs typeface="+mj-lt"/>
              </a:rPr>
              <a:t>Quando ocorre obstrução gastrintestinal mecânica não cirúrgica; </a:t>
            </a:r>
            <a:endParaRPr lang="pt-BR" sz="2400">
              <a:cs typeface="+mj-lt"/>
            </a:endParaRPr>
          </a:p>
          <a:p>
            <a:pPr marL="203200" indent="0">
              <a:buNone/>
            </a:pPr>
            <a:r>
              <a:rPr lang="pt-BR" sz="2400" dirty="0">
                <a:ea typeface="+mj-lt"/>
                <a:cs typeface="+mj-lt"/>
              </a:rPr>
              <a:t>Quadros de vômitos e diarreia em resistência ao tratamento clínico;</a:t>
            </a:r>
            <a:endParaRPr lang="pt-BR" sz="2400" dirty="0">
              <a:cs typeface="+mj-lt"/>
            </a:endParaRPr>
          </a:p>
          <a:p>
            <a:pPr marL="203200" indent="0">
              <a:buNone/>
            </a:pPr>
            <a:r>
              <a:rPr lang="pt-BR" sz="2400" dirty="0">
                <a:ea typeface="+mj-lt"/>
                <a:cs typeface="+mj-lt"/>
              </a:rPr>
              <a:t>Íleo paralítico;</a:t>
            </a:r>
            <a:endParaRPr lang="pt-BR" sz="2400" dirty="0">
              <a:cs typeface="+mj-lt"/>
            </a:endParaRPr>
          </a:p>
          <a:p>
            <a:pPr marL="203200" indent="0">
              <a:buNone/>
            </a:pPr>
            <a:r>
              <a:rPr lang="pt-BR" sz="2400" dirty="0">
                <a:ea typeface="+mj-lt"/>
                <a:cs typeface="+mj-lt"/>
              </a:rPr>
              <a:t>Sangramento gastrintestinal grave;</a:t>
            </a:r>
            <a:endParaRPr lang="pt-BR" sz="2400" dirty="0">
              <a:cs typeface="+mj-lt"/>
            </a:endParaRPr>
          </a:p>
          <a:p>
            <a:pPr marL="203200" indent="0">
              <a:buNone/>
            </a:pPr>
            <a:r>
              <a:rPr lang="pt-BR" sz="2400" dirty="0">
                <a:ea typeface="+mj-lt"/>
                <a:cs typeface="+mj-lt"/>
              </a:rPr>
              <a:t>Não é necessária a Nutrição Enteral em pacientes que apresentam risco nutricional baixo e condições nutricionais basais de eutrofia; </a:t>
            </a:r>
            <a:endParaRPr lang="pt-BR" sz="2400">
              <a:cs typeface="+mj-lt"/>
            </a:endParaRPr>
          </a:p>
          <a:p>
            <a:pPr marL="203200" indent="0">
              <a:buNone/>
            </a:pPr>
            <a:r>
              <a:rPr lang="pt-BR" sz="2400" dirty="0">
                <a:ea typeface="+mj-lt"/>
                <a:cs typeface="+mj-lt"/>
              </a:rPr>
              <a:t>que estão na UTI e têm doenças de baixa gravidade; e que não necessitam de nutrição especializada nas primeiras semanas de internação hospitalar;</a:t>
            </a:r>
            <a:endParaRPr lang="pt-BR" sz="2400" dirty="0">
              <a:cs typeface="+mj-lt"/>
            </a:endParaRPr>
          </a:p>
          <a:p>
            <a:pPr marL="203200" indent="0">
              <a:buNone/>
            </a:pPr>
            <a:r>
              <a:rPr lang="pt-BR" sz="2400" dirty="0">
                <a:ea typeface="+mj-lt"/>
                <a:cs typeface="+mj-lt"/>
              </a:rPr>
              <a:t>Na impossibilidade de estabelecer um acesso enteral; </a:t>
            </a:r>
            <a:endParaRPr lang="pt-BR" sz="240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B5834AE-2E7F-E46B-3C5E-A7209033120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 flipV="1">
            <a:off x="10924916" y="8524576"/>
            <a:ext cx="4623930" cy="531241"/>
          </a:xfrm>
        </p:spPr>
        <p:txBody>
          <a:bodyPr/>
          <a:lstStyle/>
          <a:p>
            <a:pPr marL="203200" indent="0">
              <a:buNone/>
            </a:pPr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EAF7E8C-A55B-4BA2-18EA-3A0D906F71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1799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791073" y="785150"/>
            <a:ext cx="13319680" cy="15324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r>
              <a:rPr lang="pt-BR" sz="5400" b="0" dirty="0">
                <a:ea typeface="+mj-lt"/>
                <a:cs typeface="+mj-lt"/>
              </a:rPr>
              <a:t>DESNUTRIÇÃO</a:t>
            </a:r>
            <a:endParaRPr lang="pt-BR" sz="5400" b="0" dirty="0">
              <a:cs typeface="Arial"/>
            </a:endParaRP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15236000" y="9273000"/>
            <a:ext cx="2974800" cy="631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/>
          </a:p>
        </p:txBody>
      </p:sp>
      <p:sp>
        <p:nvSpPr>
          <p:cNvPr id="2" name="Marcador de Posição do Texto 1"/>
          <p:cNvSpPr>
            <a:spLocks noGrp="1"/>
          </p:cNvSpPr>
          <p:nvPr>
            <p:ph type="body" idx="1"/>
          </p:nvPr>
        </p:nvSpPr>
        <p:spPr>
          <a:xfrm>
            <a:off x="287016" y="2687022"/>
            <a:ext cx="17641960" cy="6577772"/>
          </a:xfrm>
        </p:spPr>
        <p:txBody>
          <a:bodyPr/>
          <a:lstStyle/>
          <a:p>
            <a:pPr algn="just">
              <a:buClrTx/>
              <a:buSzPct val="85000"/>
              <a:buFont typeface="Arial" pitchFamily="34" charset="0"/>
              <a:buChar char="•"/>
            </a:pPr>
            <a:r>
              <a:rPr lang="pt-BR" dirty="0">
                <a:ea typeface="+mj-lt"/>
                <a:cs typeface="+mj-lt"/>
              </a:rPr>
              <a:t>Prevalência entre 12 e 50% dos pacientes hospitalizados e</a:t>
            </a:r>
            <a:endParaRPr lang="pt-BR" dirty="0">
              <a:cs typeface="+mj-lt"/>
            </a:endParaRPr>
          </a:p>
          <a:p>
            <a:pPr marL="203200" indent="0" algn="just">
              <a:buClrTx/>
              <a:buSzPct val="85000"/>
              <a:buNone/>
            </a:pPr>
            <a:r>
              <a:rPr lang="pt-BR" dirty="0">
                <a:ea typeface="+mj-lt"/>
                <a:cs typeface="+mj-lt"/>
              </a:rPr>
              <a:t>  23 a 60% dos idosos que permanecem em instituições de longa permanência;</a:t>
            </a:r>
            <a:endParaRPr lang="pt-BR" dirty="0"/>
          </a:p>
        </p:txBody>
      </p:sp>
      <p:pic>
        <p:nvPicPr>
          <p:cNvPr id="3" name="Imagem 3">
            <a:extLst>
              <a:ext uri="{FF2B5EF4-FFF2-40B4-BE49-F238E27FC236}">
                <a16:creationId xmlns:a16="http://schemas.microsoft.com/office/drawing/2014/main" id="{C21E399D-9445-6DFA-39F6-6CEC6504D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139" y="5104535"/>
            <a:ext cx="5172075" cy="379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584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B7DD47-7FE7-A9F5-220A-08B7CFEEC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NUTRIÇÃO ENTERAL: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D27A06-BF32-3DAA-E461-495005949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8550" y="3075976"/>
            <a:ext cx="14743660" cy="6075856"/>
          </a:xfrm>
        </p:spPr>
        <p:txBody>
          <a:bodyPr/>
          <a:lstStyle/>
          <a:p>
            <a:r>
              <a:rPr lang="pt-BR" dirty="0">
                <a:cs typeface="Arial"/>
              </a:rPr>
              <a:t>ÁGUA:</a:t>
            </a:r>
            <a:endParaRPr lang="pt-BR" sz="2400" dirty="0">
              <a:cs typeface="Arial"/>
            </a:endParaRPr>
          </a:p>
          <a:p>
            <a:pPr marL="203200" indent="0">
              <a:buNone/>
            </a:pPr>
            <a:endParaRPr lang="pt-BR" dirty="0">
              <a:cs typeface="Arial"/>
            </a:endParaRP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B5834AE-2E7F-E46B-3C5E-A7209033120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 flipV="1">
            <a:off x="10924916" y="8524576"/>
            <a:ext cx="4623930" cy="531241"/>
          </a:xfrm>
        </p:spPr>
        <p:txBody>
          <a:bodyPr/>
          <a:lstStyle/>
          <a:p>
            <a:pPr marL="203200" indent="0">
              <a:buNone/>
            </a:pPr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EAF7E8C-A55B-4BA2-18EA-3A0D906F71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30</a:t>
            </a:fld>
            <a:endParaRPr lang="pt-BR"/>
          </a:p>
        </p:txBody>
      </p:sp>
      <p:pic>
        <p:nvPicPr>
          <p:cNvPr id="6" name="Imagem 6" descr="Texto, Tabela&#10;&#10;Descrição gerada automaticamente">
            <a:extLst>
              <a:ext uri="{FF2B5EF4-FFF2-40B4-BE49-F238E27FC236}">
                <a16:creationId xmlns:a16="http://schemas.microsoft.com/office/drawing/2014/main" id="{527D9C38-27C5-F9AE-66F5-031CBD835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44" y="3785144"/>
            <a:ext cx="11775687" cy="448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6491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B7DD47-7FE7-A9F5-220A-08B7CFEEC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NUTRIÇÃO ENTERAL: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D27A06-BF32-3DAA-E461-495005949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8550" y="3075976"/>
            <a:ext cx="14743660" cy="6075856"/>
          </a:xfrm>
        </p:spPr>
        <p:txBody>
          <a:bodyPr/>
          <a:lstStyle/>
          <a:p>
            <a:pPr marL="203200" indent="0">
              <a:buNone/>
            </a:pPr>
            <a:endParaRPr lang="pt-BR" dirty="0">
              <a:cs typeface="Arial"/>
            </a:endParaRP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B5834AE-2E7F-E46B-3C5E-A7209033120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 flipV="1">
            <a:off x="10924916" y="8524576"/>
            <a:ext cx="4623930" cy="531241"/>
          </a:xfrm>
        </p:spPr>
        <p:txBody>
          <a:bodyPr/>
          <a:lstStyle/>
          <a:p>
            <a:pPr marL="203200" indent="0">
              <a:buNone/>
            </a:pPr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EAF7E8C-A55B-4BA2-18EA-3A0D906F71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31</a:t>
            </a:fld>
            <a:endParaRPr lang="pt-BR"/>
          </a:p>
        </p:txBody>
      </p:sp>
      <p:pic>
        <p:nvPicPr>
          <p:cNvPr id="7" name="Imagem 7" descr="Uma imagem contendo Diagrama&#10;&#10;Descrição gerada automaticamente">
            <a:extLst>
              <a:ext uri="{FF2B5EF4-FFF2-40B4-BE49-F238E27FC236}">
                <a16:creationId xmlns:a16="http://schemas.microsoft.com/office/drawing/2014/main" id="{C6B98C9C-487E-18DF-3B61-AE7DB59A9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336" y="3457342"/>
            <a:ext cx="4353157" cy="3678972"/>
          </a:xfrm>
          <a:prstGeom prst="rect">
            <a:avLst/>
          </a:prstGeom>
        </p:spPr>
      </p:pic>
      <p:pic>
        <p:nvPicPr>
          <p:cNvPr id="8" name="Imagem 8" descr="Tabela&#10;&#10;Descrição gerada automaticamente">
            <a:extLst>
              <a:ext uri="{FF2B5EF4-FFF2-40B4-BE49-F238E27FC236}">
                <a16:creationId xmlns:a16="http://schemas.microsoft.com/office/drawing/2014/main" id="{89F89466-FD83-4EA6-D415-842DA4C0E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598" y="3155795"/>
            <a:ext cx="3391255" cy="4114800"/>
          </a:xfrm>
          <a:prstGeom prst="rect">
            <a:avLst/>
          </a:prstGeom>
        </p:spPr>
      </p:pic>
      <p:pic>
        <p:nvPicPr>
          <p:cNvPr id="9" name="Imagem 9" descr="Uma imagem contendo Forma&#10;&#10;Descrição gerada automaticamente">
            <a:extLst>
              <a:ext uri="{FF2B5EF4-FFF2-40B4-BE49-F238E27FC236}">
                <a16:creationId xmlns:a16="http://schemas.microsoft.com/office/drawing/2014/main" id="{18651809-BF6A-06B0-8975-6684961ED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1868" y="3016405"/>
            <a:ext cx="271319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4156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B7DD47-7FE7-A9F5-220A-08B7CFEEC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NUTRIÇÃO PARENTERAL: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D27A06-BF32-3DAA-E461-495005949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8550" y="2574172"/>
            <a:ext cx="11049818" cy="5950404"/>
          </a:xfrm>
        </p:spPr>
        <p:txBody>
          <a:bodyPr/>
          <a:lstStyle/>
          <a:p>
            <a:r>
              <a:rPr lang="pt-BR" sz="2400" dirty="0">
                <a:ea typeface="+mj-lt"/>
                <a:cs typeface="+mj-lt"/>
              </a:rPr>
              <a:t>corresponde em uma solução estéril de nutrientes (aminoácidos, carboidratos, lipídios, sais minerais e vitaminas) a qual é infundida via endovenosa, através de um acesso venoso periférico ou central, em sua maioria é indicada, quando acontece a impossibilidade de utilização do trato gastrintestinal (TGI). ACESSO PERIFÉRICO E CENTRAL</a:t>
            </a:r>
            <a:endParaRPr lang="pt-BR" sz="2400" dirty="0" err="1">
              <a:cs typeface="Arial"/>
            </a:endParaRP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B5834AE-2E7F-E46B-3C5E-A7209033120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203200" indent="0">
              <a:buNone/>
            </a:pP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EAF7E8C-A55B-4BA2-18EA-3A0D906F71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32</a:t>
            </a:fld>
            <a:endParaRPr lang="pt-BR"/>
          </a:p>
        </p:txBody>
      </p:sp>
      <p:pic>
        <p:nvPicPr>
          <p:cNvPr id="8" name="Imagem 8">
            <a:extLst>
              <a:ext uri="{FF2B5EF4-FFF2-40B4-BE49-F238E27FC236}">
                <a16:creationId xmlns:a16="http://schemas.microsoft.com/office/drawing/2014/main" id="{745FD3E3-63C7-A6E0-802B-66205E513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6859" y="1919984"/>
            <a:ext cx="4089709" cy="4133153"/>
          </a:xfrm>
          <a:prstGeom prst="rect">
            <a:avLst/>
          </a:prstGeom>
        </p:spPr>
      </p:pic>
      <p:pic>
        <p:nvPicPr>
          <p:cNvPr id="9" name="Imagem 9">
            <a:extLst>
              <a:ext uri="{FF2B5EF4-FFF2-40B4-BE49-F238E27FC236}">
                <a16:creationId xmlns:a16="http://schemas.microsoft.com/office/drawing/2014/main" id="{BC7B39F7-6ABB-DECB-4878-6E09D984F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052" y="4993772"/>
            <a:ext cx="3960541" cy="2487883"/>
          </a:xfrm>
          <a:prstGeom prst="rect">
            <a:avLst/>
          </a:prstGeom>
        </p:spPr>
      </p:pic>
      <p:pic>
        <p:nvPicPr>
          <p:cNvPr id="10" name="Imagem 10">
            <a:extLst>
              <a:ext uri="{FF2B5EF4-FFF2-40B4-BE49-F238E27FC236}">
                <a16:creationId xmlns:a16="http://schemas.microsoft.com/office/drawing/2014/main" id="{A0E111F4-CB79-3FD9-C728-6C61D213C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9364" y="4724337"/>
            <a:ext cx="3969832" cy="283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3772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C632BE-ED5D-2947-BF4B-DDC586B4C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D7703F-6667-8701-04A3-D4AF3593BA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D7B246-41C4-6FED-4588-C0031392B9E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A20C547-0469-5CF8-694F-2724ADA915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33</a:t>
            </a:fld>
            <a:endParaRPr lang="pt-BR"/>
          </a:p>
        </p:txBody>
      </p:sp>
      <p:pic>
        <p:nvPicPr>
          <p:cNvPr id="6" name="Imagem 6" descr="Diagrama&#10;&#10;Descrição gerada automaticamente">
            <a:extLst>
              <a:ext uri="{FF2B5EF4-FFF2-40B4-BE49-F238E27FC236}">
                <a16:creationId xmlns:a16="http://schemas.microsoft.com/office/drawing/2014/main" id="{3DBFDA59-6097-6CBD-6852-9204CC930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620" y="2567844"/>
            <a:ext cx="8834553" cy="669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9440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15236000" y="9273000"/>
            <a:ext cx="2974800" cy="631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fld id="{00000000-1234-1234-1234-123412341234}" type="slidenum">
              <a:rPr lang="en"/>
              <a:pPr/>
              <a:t>34</a:t>
            </a:fld>
            <a:endParaRPr/>
          </a:p>
        </p:txBody>
      </p:sp>
      <p:sp>
        <p:nvSpPr>
          <p:cNvPr id="503" name="Google Shape;503;p34"/>
          <p:cNvSpPr txBox="1">
            <a:spLocks noGrp="1"/>
          </p:cNvSpPr>
          <p:nvPr>
            <p:ph type="ctrTitle" idx="4294967295"/>
          </p:nvPr>
        </p:nvSpPr>
        <p:spPr>
          <a:xfrm>
            <a:off x="2550300" y="4728800"/>
            <a:ext cx="13187400" cy="23196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algn="ctr"/>
            <a:r>
              <a:rPr lang="en" sz="12000">
                <a:solidFill>
                  <a:srgbClr val="002060"/>
                </a:solidFill>
                <a:latin typeface="+mj-lt"/>
              </a:rPr>
              <a:t>Obrigado(</a:t>
            </a:r>
            <a:r>
              <a:rPr lang="pt-BR" sz="12000">
                <a:solidFill>
                  <a:srgbClr val="002060"/>
                </a:solidFill>
                <a:latin typeface="+mj-lt"/>
              </a:rPr>
              <a:t>a)</a:t>
            </a:r>
            <a:r>
              <a:rPr lang="en" sz="12000">
                <a:solidFill>
                  <a:srgbClr val="002060"/>
                </a:solidFill>
                <a:latin typeface="+mj-lt"/>
              </a:rPr>
              <a:t>!</a:t>
            </a:r>
            <a:endParaRPr sz="1200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504" name="Google Shape;504;p34"/>
          <p:cNvSpPr txBox="1">
            <a:spLocks noGrp="1"/>
          </p:cNvSpPr>
          <p:nvPr>
            <p:ph type="subTitle" idx="4294967295"/>
          </p:nvPr>
        </p:nvSpPr>
        <p:spPr>
          <a:xfrm>
            <a:off x="2550300" y="6460000"/>
            <a:ext cx="13187400" cy="26844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pt-BR" sz="4000" b="1" dirty="0">
                <a:solidFill>
                  <a:schemeClr val="tx1"/>
                </a:solidFill>
                <a:latin typeface="+mj-lt"/>
              </a:rPr>
              <a:t>Nome do professor(a)Verônica Graciela </a:t>
            </a:r>
            <a:r>
              <a:rPr lang="pt-BR" sz="4000" b="1" dirty="0" err="1">
                <a:solidFill>
                  <a:schemeClr val="tx1"/>
                </a:solidFill>
                <a:latin typeface="+mj-lt"/>
              </a:rPr>
              <a:t>Rapcinski</a:t>
            </a:r>
            <a:endParaRPr sz="4000" dirty="0" err="1">
              <a:solidFill>
                <a:schemeClr val="tx1"/>
              </a:solidFill>
              <a:latin typeface="+mj-lt"/>
            </a:endParaRPr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4000" dirty="0" err="1">
                <a:solidFill>
                  <a:schemeClr val="tx1"/>
                </a:solidFill>
                <a:latin typeface="+mj-lt"/>
              </a:rPr>
              <a:t>Contato</a:t>
            </a:r>
            <a:r>
              <a:rPr lang="en" sz="4000" dirty="0">
                <a:solidFill>
                  <a:schemeClr val="tx1"/>
                </a:solidFill>
                <a:latin typeface="+mj-lt"/>
              </a:rPr>
              <a:t>/Rede Social: </a:t>
            </a:r>
            <a:r>
              <a:rPr lang="en" sz="4000" dirty="0" err="1">
                <a:solidFill>
                  <a:schemeClr val="tx1"/>
                </a:solidFill>
                <a:latin typeface="+mj-lt"/>
              </a:rPr>
              <a:t>ve_nutricionista</a:t>
            </a:r>
            <a:r>
              <a:rPr lang="en" sz="4000" dirty="0">
                <a:solidFill>
                  <a:schemeClr val="tx1"/>
                </a:solidFill>
                <a:latin typeface="+mj-lt"/>
              </a:rPr>
              <a:t> ( Instagram)</a:t>
            </a:r>
            <a:endParaRPr lang="en" sz="4000" b="1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505" name="Google Shape;505;p34"/>
          <p:cNvGrpSpPr/>
          <p:nvPr/>
        </p:nvGrpSpPr>
        <p:grpSpPr>
          <a:xfrm>
            <a:off x="7992420" y="1933635"/>
            <a:ext cx="2395328" cy="2253554"/>
            <a:chOff x="5972700" y="2330200"/>
            <a:chExt cx="411625" cy="387275"/>
          </a:xfrm>
        </p:grpSpPr>
        <p:sp>
          <p:nvSpPr>
            <p:cNvPr id="506" name="Google Shape;506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5600"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56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791073" y="785150"/>
            <a:ext cx="13319680" cy="15324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r>
              <a:rPr lang="pt-BR" sz="5400" b="0" dirty="0">
                <a:ea typeface="+mj-lt"/>
                <a:cs typeface="+mj-lt"/>
              </a:rPr>
              <a:t>ANOREXIA DO ENVELHECIMENTO</a:t>
            </a:r>
            <a:endParaRPr lang="pt-BR" sz="5400" b="0" dirty="0">
              <a:cs typeface="Arial"/>
            </a:endParaRP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15236000" y="9273000"/>
            <a:ext cx="2974800" cy="631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  <p:sp>
        <p:nvSpPr>
          <p:cNvPr id="2" name="Marcador de Posição do Texto 1"/>
          <p:cNvSpPr>
            <a:spLocks noGrp="1"/>
          </p:cNvSpPr>
          <p:nvPr>
            <p:ph type="body" idx="1"/>
          </p:nvPr>
        </p:nvSpPr>
        <p:spPr>
          <a:xfrm>
            <a:off x="287016" y="2687022"/>
            <a:ext cx="17641960" cy="6577772"/>
          </a:xfrm>
        </p:spPr>
        <p:txBody>
          <a:bodyPr/>
          <a:lstStyle/>
          <a:p>
            <a:pPr algn="just">
              <a:buClrTx/>
              <a:buSzPct val="85000"/>
              <a:buFont typeface="Arial" pitchFamily="34" charset="0"/>
              <a:buChar char="•"/>
            </a:pPr>
            <a:r>
              <a:rPr lang="pt-BR" dirty="0">
                <a:ea typeface="+mj-lt"/>
                <a:cs typeface="+mj-lt"/>
              </a:rPr>
              <a:t>Inapetência e ingestão alimentar que reduzem e modificam drasticamente se comparado a adultos mais jovens;</a:t>
            </a:r>
          </a:p>
          <a:p>
            <a:pPr algn="just">
              <a:buClrTx/>
              <a:buSzPct val="85000"/>
              <a:buFont typeface="Arial" pitchFamily="34" charset="0"/>
              <a:buChar char="•"/>
            </a:pPr>
            <a:endParaRPr lang="pt-BR" dirty="0">
              <a:cs typeface="Arial"/>
            </a:endParaRPr>
          </a:p>
        </p:txBody>
      </p:sp>
      <p:pic>
        <p:nvPicPr>
          <p:cNvPr id="4" name="Imagem 4" descr="Homem segurando raquete de tênis na mão&#10;&#10;Descrição gerada automaticamente">
            <a:extLst>
              <a:ext uri="{FF2B5EF4-FFF2-40B4-BE49-F238E27FC236}">
                <a16:creationId xmlns:a16="http://schemas.microsoft.com/office/drawing/2014/main" id="{6BA6C2DB-B0FB-306A-02B3-AB359234C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653" y="5635769"/>
            <a:ext cx="5230090" cy="324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62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15236000" y="9273000"/>
            <a:ext cx="2974800" cy="631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94AE835-0DA0-4280-93DF-0EFBD55DEC2D}"/>
                  </a:ext>
                </a:extLst>
              </p:cNvPr>
              <p:cNvSpPr txBox="1"/>
              <p:nvPr/>
            </p:nvSpPr>
            <p:spPr>
              <a:xfrm>
                <a:off x="2634446" y="3415308"/>
                <a:ext cx="13019108" cy="6436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3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−2</m:t>
                          </m:r>
                        </m:num>
                        <m:den>
                          <m:sSup>
                            <m:sSupPr>
                              <m:ctrlPr>
                                <a:rPr lang="pt-BR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+6</m:t>
                          </m:r>
                        </m:den>
                      </m:f>
                      <m:r>
                        <a:rPr lang="pt-BR" sz="3600" i="1">
                          <a:latin typeface="Cambria Math" panose="02040503050406030204" pitchFamily="18" charset="0"/>
                        </a:rPr>
                        <m:t>                   →               </m:t>
                      </m:r>
                      <m:r>
                        <a:rPr lang="pt-BR" sz="36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3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limUpp>
                            <m:limUppPr>
                              <m:ctrlPr>
                                <a:rPr lang="pt-BR" sz="3600" i="1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groupChr>
                                <m:groupChrPr>
                                  <m:chr m:val="⏞"/>
                                  <m:pos m:val="top"/>
                                  <m:vertJc m:val="bot"/>
                                  <m:ctrlP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sSup>
                                    <m:sSupPr>
                                      <m:ctrlPr>
                                        <a:rPr lang="pt-BR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3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sz="3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groupChr>
                            </m:e>
                            <m:lim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lim>
                          </m:limUpp>
                        </m:num>
                        <m:den>
                          <m:limLow>
                            <m:limLowPr>
                              <m:ctrlPr>
                                <a:rPr lang="pt-BR" sz="36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sSup>
                                    <m:sSupPr>
                                      <m:ctrlPr>
                                        <a:rPr lang="pt-BR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3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sz="36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  <m: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  <m:t>+6</m:t>
                                  </m:r>
                                </m:e>
                              </m:groupChr>
                            </m:e>
                            <m:lim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lim>
                          </m:limLow>
                        </m:den>
                      </m:f>
                      <m:r>
                        <a:rPr lang="pt-BR" sz="3600" i="1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pt-BR" sz="3600" i="1">
                  <a:latin typeface="+mj-lt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3600" i="1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pt-BR" sz="3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36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pt-BR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BR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.</m:t>
                          </m:r>
                          <m:d>
                            <m:dPr>
                              <m:ctrlPr>
                                <a:rPr lang="pt-BR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</m:e>
                          </m:d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pt-BR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.(3</m:t>
                          </m:r>
                          <m:sSup>
                            <m:sSupPr>
                              <m:ctrlPr>
                                <a:rPr lang="pt-BR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pt-BR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pt-BR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3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sz="36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  <m: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  <m:t>+6)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3600">
                  <a:latin typeface="+mj-lt"/>
                </a:endParaRPr>
              </a:p>
              <a:p>
                <a:pPr algn="just"/>
                <a:endParaRPr lang="pt-BR" sz="3600">
                  <a:latin typeface="+mj-lt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3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BR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+12</m:t>
                              </m:r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</m:e>
                          </m:d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pt-BR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sSup>
                                <m:sSupPr>
                                  <m:ctrlP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  <m:sSup>
                                <m:sSupPr>
                                  <m:ctrlP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pt-BR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3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sz="36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  <m: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  <m:t>+6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sz="3600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pt-BR" sz="3600" i="1">
                  <a:latin typeface="+mj-lt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3600" i="1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pt-BR" sz="3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36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pt-BR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−2</m:t>
                          </m:r>
                          <m:sSup>
                            <m:sSupPr>
                              <m:ctrlPr>
                                <a:rPr lang="pt-BR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+6</m:t>
                          </m:r>
                          <m:sSup>
                            <m:sSupPr>
                              <m:ctrlPr>
                                <a:rPr lang="pt-BR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+12</m:t>
                          </m:r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+6</m:t>
                          </m:r>
                        </m:num>
                        <m:den>
                          <m:sSup>
                            <m:sSupPr>
                              <m:ctrlPr>
                                <a:rPr lang="pt-BR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+6)</m:t>
                              </m:r>
                            </m:e>
                            <m:sup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3600">
                  <a:latin typeface="+mj-lt"/>
                </a:endParaRPr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94AE835-0DA0-4280-93DF-0EFBD55DE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446" y="3415308"/>
                <a:ext cx="13019108" cy="64363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Google Shape;189;p12">
            <a:extLst>
              <a:ext uri="{FF2B5EF4-FFF2-40B4-BE49-F238E27FC236}">
                <a16:creationId xmlns:a16="http://schemas.microsoft.com/office/drawing/2014/main" id="{D717EBEC-5932-4BD4-8F1B-1EA6764AB24D}"/>
              </a:ext>
            </a:extLst>
          </p:cNvPr>
          <p:cNvSpPr txBox="1">
            <a:spLocks/>
          </p:cNvSpPr>
          <p:nvPr/>
        </p:nvSpPr>
        <p:spPr>
          <a:xfrm>
            <a:off x="4074760" y="-8844"/>
            <a:ext cx="11161240" cy="1751481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8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pt-BR" sz="5400" b="1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E27BE30-0D1E-6F5A-1268-5314D7AF49EF}"/>
              </a:ext>
            </a:extLst>
          </p:cNvPr>
          <p:cNvSpPr txBox="1"/>
          <p:nvPr/>
        </p:nvSpPr>
        <p:spPr>
          <a:xfrm>
            <a:off x="1095608" y="1750742"/>
            <a:ext cx="15037418" cy="74174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* Essas mudanças coligadas ao envelhecimento acabam por afetar as necessidades de vários nutrientes essenciais;</a:t>
            </a:r>
            <a:endParaRPr lang="en-US" dirty="0"/>
          </a:p>
          <a:p>
            <a:r>
              <a:rPr lang="pt-BR" dirty="0"/>
              <a:t>  Ocorre a diminuição das necessidades de alguns nutrientes, como a da necessidade energética, mas também existem nutrientes que terão necessidades em quantidades maiores.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b="1" u="sng" dirty="0"/>
              <a:t>Vitamina B6 e B12: </a:t>
            </a:r>
            <a:r>
              <a:rPr lang="pt-BR" dirty="0"/>
              <a:t> Indivíduos maiores de 60 anos cerca de 6% tem deficiência de vit. B12</a:t>
            </a:r>
          </a:p>
          <a:p>
            <a:r>
              <a:rPr lang="pt-BR" dirty="0"/>
              <a:t>Devido acloridria causando má absorção, uso de fármacos redutores da produção de ácido clorídrico, principalmente os inibidores da bomba de prótons, tudo nisso reduz significativamente a absorção de vitamina B12.</a:t>
            </a:r>
          </a:p>
          <a:p>
            <a:endParaRPr lang="pt-BR" dirty="0"/>
          </a:p>
          <a:p>
            <a:r>
              <a:rPr lang="pt-BR" b="1" u="sng" dirty="0"/>
              <a:t>Vitamina D: </a:t>
            </a:r>
            <a:r>
              <a:rPr lang="pt-BR" dirty="0"/>
              <a:t> Menor exposição a  luz solar, também ocorre a má absorção relacionada às doenças crônicas e a ingestão alimentar insuficiente.</a:t>
            </a:r>
          </a:p>
          <a:p>
            <a:endParaRPr lang="pt-BR" dirty="0"/>
          </a:p>
          <a:p>
            <a:r>
              <a:rPr lang="pt-BR" b="1" u="sng" dirty="0"/>
              <a:t>Isolamento Social</a:t>
            </a:r>
            <a:r>
              <a:rPr lang="pt-BR" dirty="0"/>
              <a:t>, uso de grandes quantidades de medicamentos, luto e perda de </a:t>
            </a:r>
            <a:r>
              <a:rPr lang="pt-BR" dirty="0" err="1"/>
              <a:t>conjugês</a:t>
            </a:r>
            <a:r>
              <a:rPr lang="pt-BR" dirty="0"/>
              <a:t>, perda de autonomia e autocuidado, mudança profissional e aposentadoria.</a:t>
            </a:r>
          </a:p>
        </p:txBody>
      </p:sp>
    </p:spTree>
    <p:extLst>
      <p:ext uri="{BB962C8B-B14F-4D97-AF65-F5344CB8AC3E}">
        <p14:creationId xmlns:p14="http://schemas.microsoft.com/office/powerpoint/2010/main" val="3840579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15236000" y="9273000"/>
            <a:ext cx="2974800" cy="631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sp>
        <p:nvSpPr>
          <p:cNvPr id="7" name="Google Shape;213;p13">
            <a:extLst>
              <a:ext uri="{FF2B5EF4-FFF2-40B4-BE49-F238E27FC236}">
                <a16:creationId xmlns:a16="http://schemas.microsoft.com/office/drawing/2014/main" id="{2CC3B148-1349-4ED3-80D1-8729CBEE1AF5}"/>
              </a:ext>
            </a:extLst>
          </p:cNvPr>
          <p:cNvSpPr txBox="1">
            <a:spLocks/>
          </p:cNvSpPr>
          <p:nvPr/>
        </p:nvSpPr>
        <p:spPr>
          <a:xfrm>
            <a:off x="4247454" y="382800"/>
            <a:ext cx="9793088" cy="1886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endParaRPr lang="pt-BR" sz="7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Google Shape;513;p35">
            <a:extLst>
              <a:ext uri="{FF2B5EF4-FFF2-40B4-BE49-F238E27FC236}">
                <a16:creationId xmlns:a16="http://schemas.microsoft.com/office/drawing/2014/main" id="{825DC6F8-EB85-45C7-BE42-A50D958D259D}"/>
              </a:ext>
            </a:extLst>
          </p:cNvPr>
          <p:cNvSpPr txBox="1">
            <a:spLocks/>
          </p:cNvSpPr>
          <p:nvPr/>
        </p:nvSpPr>
        <p:spPr>
          <a:xfrm>
            <a:off x="359024" y="2551212"/>
            <a:ext cx="17425936" cy="7352988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14400" indent="-762000" algn="just">
              <a:lnSpc>
                <a:spcPct val="115000"/>
              </a:lnSpc>
              <a:spcBef>
                <a:spcPts val="2000"/>
              </a:spcBef>
              <a:buClr>
                <a:srgbClr val="C7D3E6"/>
              </a:buClr>
              <a:buSzPts val="2400"/>
              <a:buFont typeface="Arial"/>
              <a:buChar char="▰"/>
            </a:pPr>
            <a:endParaRPr lang="pt-BR" sz="480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294F0F6-48FF-DCB8-E2A9-C05B00D42297}"/>
              </a:ext>
            </a:extLst>
          </p:cNvPr>
          <p:cNvSpPr txBox="1"/>
          <p:nvPr/>
        </p:nvSpPr>
        <p:spPr>
          <a:xfrm>
            <a:off x="1641764" y="1901536"/>
            <a:ext cx="9860972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i="1" dirty="0"/>
              <a:t>A </a:t>
            </a:r>
            <a:r>
              <a:rPr lang="en-US" sz="3200" b="1" i="1" dirty="0" err="1"/>
              <a:t>nutrição</a:t>
            </a:r>
            <a:r>
              <a:rPr lang="en-US" sz="3200" b="1" i="1" dirty="0"/>
              <a:t> </a:t>
            </a:r>
            <a:r>
              <a:rPr lang="en-US" sz="3200" b="1" i="1" dirty="0" err="1"/>
              <a:t>deve</a:t>
            </a:r>
            <a:r>
              <a:rPr lang="en-US" sz="3200" b="1" i="1" dirty="0"/>
              <a:t> </a:t>
            </a:r>
            <a:r>
              <a:rPr lang="en-US" sz="3200" b="1" i="1" dirty="0" err="1"/>
              <a:t>construir</a:t>
            </a:r>
            <a:r>
              <a:rPr lang="en-US" sz="3200" b="1" i="1" dirty="0"/>
              <a:t> </a:t>
            </a:r>
            <a:r>
              <a:rPr lang="en-US" sz="3200" b="1" i="1" dirty="0" err="1"/>
              <a:t>maneiras</a:t>
            </a:r>
            <a:r>
              <a:rPr lang="en-US" sz="3200" b="1" i="1" dirty="0"/>
              <a:t> para que </a:t>
            </a:r>
            <a:r>
              <a:rPr lang="en-US" sz="3200" b="1" i="1" dirty="0" err="1"/>
              <a:t>esse</a:t>
            </a:r>
            <a:r>
              <a:rPr lang="en-US" sz="3200" b="1" i="1" dirty="0"/>
              <a:t> </a:t>
            </a:r>
            <a:r>
              <a:rPr lang="en-US" sz="3200" b="1" i="1" dirty="0" err="1"/>
              <a:t>aporte</a:t>
            </a:r>
            <a:r>
              <a:rPr lang="en-US" sz="3200" b="1" i="1" dirty="0"/>
              <a:t> e </a:t>
            </a:r>
            <a:r>
              <a:rPr lang="en-US" sz="3200" b="1" i="1" dirty="0" err="1"/>
              <a:t>ingestão</a:t>
            </a:r>
            <a:r>
              <a:rPr lang="en-US" sz="3200" b="1" i="1" dirty="0"/>
              <a:t> </a:t>
            </a:r>
            <a:r>
              <a:rPr lang="en-US" sz="3200" b="1" i="1" dirty="0" err="1"/>
              <a:t>calórica</a:t>
            </a:r>
            <a:r>
              <a:rPr lang="en-US" sz="3200" b="1" i="1" dirty="0"/>
              <a:t> </a:t>
            </a:r>
            <a:r>
              <a:rPr lang="en-US" sz="3200" b="1" i="1" dirty="0" err="1"/>
              <a:t>aumentem</a:t>
            </a:r>
            <a:r>
              <a:rPr lang="en-US" sz="3200" b="1" i="1" dirty="0"/>
              <a:t> e </a:t>
            </a:r>
            <a:r>
              <a:rPr lang="en-US" sz="3200" b="1" i="1" dirty="0" err="1"/>
              <a:t>atinjam</a:t>
            </a:r>
            <a:r>
              <a:rPr lang="en-US" sz="3200" b="1" i="1" dirty="0"/>
              <a:t> </a:t>
            </a:r>
            <a:r>
              <a:rPr lang="en-US" sz="3200" b="1" i="1" dirty="0" err="1"/>
              <a:t>níveis</a:t>
            </a:r>
            <a:r>
              <a:rPr lang="en-US" sz="3200" b="1" i="1" dirty="0"/>
              <a:t> </a:t>
            </a:r>
            <a:r>
              <a:rPr lang="en-US" sz="3200" b="1" i="1" dirty="0" err="1"/>
              <a:t>adequados</a:t>
            </a:r>
            <a:r>
              <a:rPr lang="en-US" sz="3200" b="1" i="1" dirty="0"/>
              <a:t>;</a:t>
            </a:r>
          </a:p>
          <a:p>
            <a:r>
              <a:rPr lang="en-US" sz="3200" b="1" i="1" dirty="0" err="1"/>
              <a:t>Adequação</a:t>
            </a:r>
            <a:r>
              <a:rPr lang="en-US" sz="3200" b="1" i="1" dirty="0"/>
              <a:t> </a:t>
            </a:r>
            <a:r>
              <a:rPr lang="en-US" sz="3200" b="1" i="1" dirty="0" err="1"/>
              <a:t>na</a:t>
            </a:r>
            <a:r>
              <a:rPr lang="en-US" sz="3200" b="1" i="1" dirty="0"/>
              <a:t> </a:t>
            </a:r>
            <a:r>
              <a:rPr lang="en-US" sz="3200" b="1" i="1" dirty="0" err="1"/>
              <a:t>preparação</a:t>
            </a:r>
            <a:r>
              <a:rPr lang="en-US" sz="3200" b="1" i="1" dirty="0"/>
              <a:t> dos </a:t>
            </a:r>
            <a:r>
              <a:rPr lang="en-US" sz="3200" b="1" i="1" dirty="0" err="1"/>
              <a:t>alimentos</a:t>
            </a:r>
            <a:r>
              <a:rPr lang="en-US" sz="3200" b="1" i="1" dirty="0"/>
              <a:t> </a:t>
            </a:r>
            <a:r>
              <a:rPr lang="en-US" sz="3200" b="1" i="1" dirty="0" err="1"/>
              <a:t>conforme</a:t>
            </a:r>
            <a:r>
              <a:rPr lang="en-US" sz="3200" b="1" i="1" dirty="0"/>
              <a:t> </a:t>
            </a:r>
            <a:r>
              <a:rPr lang="en-US" sz="3200" b="1" i="1" dirty="0" err="1"/>
              <a:t>necessidade</a:t>
            </a:r>
            <a:r>
              <a:rPr lang="en-US" sz="3200" b="1" i="1" dirty="0"/>
              <a:t> </a:t>
            </a:r>
            <a:r>
              <a:rPr lang="en-US" sz="3200" b="1" i="1" dirty="0" err="1"/>
              <a:t>fisiopatológicas</a:t>
            </a:r>
            <a:r>
              <a:rPr lang="en-US" sz="3200" b="1" i="1" dirty="0"/>
              <a:t>, </a:t>
            </a:r>
            <a:r>
              <a:rPr lang="en-US" sz="3200" b="1" i="1" dirty="0" err="1"/>
              <a:t>visando</a:t>
            </a:r>
            <a:r>
              <a:rPr lang="en-US" sz="3200" b="1" i="1" dirty="0"/>
              <a:t> </a:t>
            </a:r>
            <a:r>
              <a:rPr lang="en-US" sz="3200" b="1" i="1" dirty="0" err="1"/>
              <a:t>facilitar</a:t>
            </a:r>
            <a:r>
              <a:rPr lang="en-US" sz="3200" b="1" i="1" dirty="0"/>
              <a:t> a </a:t>
            </a:r>
            <a:r>
              <a:rPr lang="en-US" sz="3200" b="1" i="1" dirty="0" err="1"/>
              <a:t>digestão</a:t>
            </a:r>
            <a:r>
              <a:rPr lang="en-US" sz="3200" b="1" i="1" dirty="0"/>
              <a:t>, </a:t>
            </a:r>
            <a:r>
              <a:rPr lang="en-US" sz="3200" b="1" i="1" dirty="0" err="1"/>
              <a:t>otimizando</a:t>
            </a:r>
            <a:r>
              <a:rPr lang="en-US" sz="3200" b="1" i="1" dirty="0"/>
              <a:t> valor </a:t>
            </a:r>
            <a:r>
              <a:rPr lang="en-US" sz="3200" b="1" i="1" dirty="0" err="1"/>
              <a:t>nutritivo</a:t>
            </a:r>
            <a:r>
              <a:rPr lang="en-US" sz="3200" b="1" i="1" dirty="0"/>
              <a:t> dos </a:t>
            </a:r>
            <a:r>
              <a:rPr lang="en-US" sz="3200" b="1" i="1" dirty="0" err="1"/>
              <a:t>alimentos</a:t>
            </a:r>
            <a:r>
              <a:rPr lang="en-US" sz="3200" b="1" i="1" dirty="0"/>
              <a:t>, </a:t>
            </a:r>
            <a:r>
              <a:rPr lang="en-US" sz="3200" b="1" i="1" dirty="0" err="1"/>
              <a:t>apresentando</a:t>
            </a:r>
            <a:r>
              <a:rPr lang="en-US" sz="3200" b="1" i="1" dirty="0"/>
              <a:t> </a:t>
            </a:r>
            <a:r>
              <a:rPr lang="en-US" sz="3200" b="1" i="1" dirty="0" err="1"/>
              <a:t>os</a:t>
            </a:r>
            <a:r>
              <a:rPr lang="en-US" sz="3200" b="1" i="1" dirty="0"/>
              <a:t> </a:t>
            </a:r>
            <a:r>
              <a:rPr lang="en-US" sz="3200" b="1" i="1" dirty="0" err="1"/>
              <a:t>alimentos</a:t>
            </a:r>
            <a:r>
              <a:rPr lang="en-US" sz="3200" b="1" i="1" dirty="0"/>
              <a:t> </a:t>
            </a:r>
            <a:r>
              <a:rPr lang="en-US" sz="3200" b="1" i="1" dirty="0" err="1"/>
              <a:t>através</a:t>
            </a:r>
            <a:r>
              <a:rPr lang="en-US" sz="3200" b="1" i="1" dirty="0"/>
              <a:t> de </a:t>
            </a:r>
            <a:r>
              <a:rPr lang="en-US" sz="3200" b="1" i="1" dirty="0" err="1"/>
              <a:t>preparos</a:t>
            </a:r>
            <a:r>
              <a:rPr lang="en-US" sz="3200" b="1" i="1" dirty="0"/>
              <a:t> que </a:t>
            </a:r>
            <a:r>
              <a:rPr lang="en-US" sz="3200" b="1" i="1" dirty="0" err="1"/>
              <a:t>despertam</a:t>
            </a:r>
            <a:r>
              <a:rPr lang="en-US" sz="3200" b="1" i="1" dirty="0"/>
              <a:t> </a:t>
            </a:r>
            <a:r>
              <a:rPr lang="en-US" sz="3200" b="1" i="1" dirty="0" err="1"/>
              <a:t>os</a:t>
            </a:r>
            <a:r>
              <a:rPr lang="en-US" sz="3200" b="1" i="1" dirty="0"/>
              <a:t> </a:t>
            </a:r>
            <a:r>
              <a:rPr lang="en-US" sz="3200" b="1" i="1" dirty="0" err="1"/>
              <a:t>sentidos</a:t>
            </a:r>
            <a:r>
              <a:rPr lang="en-US" sz="3200" b="1" i="1" dirty="0"/>
              <a:t>.</a:t>
            </a:r>
          </a:p>
        </p:txBody>
      </p:sp>
      <p:pic>
        <p:nvPicPr>
          <p:cNvPr id="5" name="Imagem 5" descr="Pessoas escovando os dentes com frutas&#10;&#10;Descrição gerada automaticamente">
            <a:extLst>
              <a:ext uri="{FF2B5EF4-FFF2-40B4-BE49-F238E27FC236}">
                <a16:creationId xmlns:a16="http://schemas.microsoft.com/office/drawing/2014/main" id="{3498E245-969E-6073-9ECE-4AAF8BF97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764" y="6882784"/>
            <a:ext cx="5639664" cy="288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160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791073" y="785150"/>
            <a:ext cx="11354278" cy="15324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r>
              <a:rPr lang="pt-BR" sz="6400" dirty="0"/>
              <a:t>RECOMENDAÇÕES </a:t>
            </a: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15236000" y="9273000"/>
            <a:ext cx="2974800" cy="631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  <p:sp>
        <p:nvSpPr>
          <p:cNvPr id="10" name="Google Shape;513;p35">
            <a:extLst>
              <a:ext uri="{FF2B5EF4-FFF2-40B4-BE49-F238E27FC236}">
                <a16:creationId xmlns:a16="http://schemas.microsoft.com/office/drawing/2014/main" id="{556ABCAB-B54F-4900-85A7-0D56A93991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47422" y="2654937"/>
            <a:ext cx="15244987" cy="6806622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indent="-762000" algn="just">
              <a:lnSpc>
                <a:spcPct val="115000"/>
              </a:lnSpc>
              <a:spcBef>
                <a:spcPts val="2000"/>
              </a:spcBef>
              <a:buSzPct val="100000"/>
            </a:pPr>
            <a:r>
              <a:rPr lang="pt-BR" sz="2800" dirty="0">
                <a:ea typeface="+mj-lt"/>
                <a:cs typeface="+mj-lt"/>
              </a:rPr>
              <a:t>Manter o equilíbrio de energia ao decorrer dos anos, manter um peso corporal que seja saudável. </a:t>
            </a:r>
            <a:r>
              <a:rPr lang="pt-BR" sz="2800" dirty="0" err="1">
                <a:ea typeface="+mj-lt"/>
                <a:cs typeface="+mj-lt"/>
              </a:rPr>
              <a:t>Limitardo</a:t>
            </a:r>
            <a:r>
              <a:rPr lang="pt-BR" sz="2800" dirty="0">
                <a:ea typeface="+mj-lt"/>
                <a:cs typeface="+mj-lt"/>
              </a:rPr>
              <a:t> a ingestão de sódio, gorduras sólidas, a adição de açúcares e de grãos refinados. Aumentar as atividades físicas reduzindo o tempo gasto com atividades sedentárias. </a:t>
            </a:r>
          </a:p>
          <a:p>
            <a:pPr indent="-762000" algn="just">
              <a:lnSpc>
                <a:spcPct val="114999"/>
              </a:lnSpc>
              <a:spcBef>
                <a:spcPts val="2000"/>
              </a:spcBef>
              <a:buSzPct val="100000"/>
            </a:pPr>
            <a:r>
              <a:rPr lang="pt-BR" sz="2800" dirty="0">
                <a:ea typeface="+mj-lt"/>
                <a:cs typeface="+mj-lt"/>
              </a:rPr>
              <a:t>Focar em consumo de bebidas e alimentos que estejam enriquecidos de nutrientes.  Escolher vegetais, frutas, grãos integrais e leite e produtos lácteos para adquirir mais potássio, fibras alimentares, cálcio e vitamina D como nutrientes de grande importância. Ingerir variedade de vegetais, dando preferência aos vegetais verde-escuros, vermelhos e laranjas, feijões e ervilhas. E que no consumo de grãos metade seja de grãos integrais.</a:t>
            </a:r>
            <a:endParaRPr lang="pt-BR" sz="28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0264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791073" y="785150"/>
            <a:ext cx="11354278" cy="15324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r>
              <a:rPr lang="pt-BR" sz="6400" dirty="0"/>
              <a:t>RECOMENDAÇÕES </a:t>
            </a: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15236000" y="9273000"/>
            <a:ext cx="2974800" cy="631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sp>
        <p:nvSpPr>
          <p:cNvPr id="10" name="Google Shape;513;p35">
            <a:extLst>
              <a:ext uri="{FF2B5EF4-FFF2-40B4-BE49-F238E27FC236}">
                <a16:creationId xmlns:a16="http://schemas.microsoft.com/office/drawing/2014/main" id="{556ABCAB-B54F-4900-85A7-0D56A93991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47422" y="2654937"/>
            <a:ext cx="15244987" cy="6806622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indent="-762000" algn="just">
              <a:lnSpc>
                <a:spcPct val="115000"/>
              </a:lnSpc>
              <a:spcBef>
                <a:spcPts val="2000"/>
              </a:spcBef>
              <a:buSzPct val="100000"/>
            </a:pPr>
            <a:r>
              <a:rPr lang="pt-BR" sz="2800" dirty="0">
                <a:ea typeface="+mj-lt"/>
                <a:cs typeface="+mj-lt"/>
              </a:rPr>
              <a:t>Consumir alimentos enriquecidos com vitamina B12, como os cereais fortificados, ou suplementos alimentares.</a:t>
            </a:r>
            <a:endParaRPr lang="pt-BR" sz="2800" dirty="0">
              <a:cs typeface="+mj-lt"/>
            </a:endParaRPr>
          </a:p>
          <a:p>
            <a:pPr indent="-762000" algn="just">
              <a:lnSpc>
                <a:spcPct val="114999"/>
              </a:lnSpc>
              <a:spcBef>
                <a:spcPts val="2000"/>
              </a:spcBef>
              <a:buSzPct val="100000"/>
            </a:pPr>
            <a:r>
              <a:rPr lang="pt-BR" sz="2800" dirty="0">
                <a:ea typeface="+mj-lt"/>
                <a:cs typeface="+mj-lt"/>
              </a:rPr>
              <a:t> Para garantir um padrão alimentar saudável, ele deve evitar doenças transmitidas por alimentos. Mantendo os quatro princípios da segurança alimentar são eles: limpar, separar, cozinhar e refrigerar, no qual estes irão trabalhar em conjunto para reduzir o risco de doenças transmitidas por alimentos.</a:t>
            </a:r>
            <a:endParaRPr lang="pt-BR" sz="2800" dirty="0">
              <a:cs typeface="+mj-lt"/>
            </a:endParaRPr>
          </a:p>
          <a:p>
            <a:pPr indent="-762000" algn="just">
              <a:lnSpc>
                <a:spcPct val="114999"/>
              </a:lnSpc>
              <a:spcBef>
                <a:spcPts val="2000"/>
              </a:spcBef>
              <a:buSzPct val="100000"/>
            </a:pPr>
            <a:r>
              <a:rPr lang="pt-BR" sz="2800" dirty="0">
                <a:ea typeface="+mj-lt"/>
                <a:cs typeface="+mj-lt"/>
              </a:rPr>
              <a:t> Limitar o consumo de álcool, que seja com moderação, sendo até uma vez por dia para mulheres e duas vezes por dia para homens.</a:t>
            </a:r>
            <a:endParaRPr lang="pt-BR" sz="2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2938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15236000" y="9273000"/>
            <a:ext cx="2974800" cy="631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  <p:sp>
        <p:nvSpPr>
          <p:cNvPr id="7" name="Google Shape;213;p13">
            <a:extLst>
              <a:ext uri="{FF2B5EF4-FFF2-40B4-BE49-F238E27FC236}">
                <a16:creationId xmlns:a16="http://schemas.microsoft.com/office/drawing/2014/main" id="{2CC3B148-1349-4ED3-80D1-8729CBEE1AF5}"/>
              </a:ext>
            </a:extLst>
          </p:cNvPr>
          <p:cNvSpPr txBox="1">
            <a:spLocks/>
          </p:cNvSpPr>
          <p:nvPr/>
        </p:nvSpPr>
        <p:spPr>
          <a:xfrm>
            <a:off x="4331088" y="6447"/>
            <a:ext cx="9793088" cy="1886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pt-BR" sz="2800" dirty="0">
                <a:solidFill>
                  <a:srgbClr val="1155CC"/>
                </a:solidFill>
                <a:latin typeface="Arial"/>
              </a:rPr>
              <a:t>ALTERAÇÕES NUTRICIONAIS DO ENVELHECIMENTO E ALGUMAS SOLUÇÕES</a:t>
            </a:r>
          </a:p>
        </p:txBody>
      </p:sp>
      <p:sp>
        <p:nvSpPr>
          <p:cNvPr id="8" name="Google Shape;513;p35">
            <a:extLst>
              <a:ext uri="{FF2B5EF4-FFF2-40B4-BE49-F238E27FC236}">
                <a16:creationId xmlns:a16="http://schemas.microsoft.com/office/drawing/2014/main" id="{825DC6F8-EB85-45C7-BE42-A50D958D259D}"/>
              </a:ext>
            </a:extLst>
          </p:cNvPr>
          <p:cNvSpPr txBox="1">
            <a:spLocks/>
          </p:cNvSpPr>
          <p:nvPr/>
        </p:nvSpPr>
        <p:spPr>
          <a:xfrm>
            <a:off x="359024" y="2551212"/>
            <a:ext cx="17425936" cy="7352988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14400" indent="-762000" algn="just">
              <a:lnSpc>
                <a:spcPct val="115000"/>
              </a:lnSpc>
              <a:spcBef>
                <a:spcPts val="2000"/>
              </a:spcBef>
              <a:buClr>
                <a:srgbClr val="C7D3E6"/>
              </a:buClr>
              <a:buSzPct val="100000"/>
              <a:buFont typeface="Arial"/>
              <a:buChar char="▰"/>
            </a:pPr>
            <a:r>
              <a:rPr lang="pt-BR" sz="4800" u="sng" dirty="0" err="1">
                <a:solidFill>
                  <a:srgbClr val="1155CC"/>
                </a:solidFill>
                <a:ea typeface="+mj-lt"/>
                <a:cs typeface="+mj-lt"/>
              </a:rPr>
              <a:t>Energia-Kcal:</a:t>
            </a:r>
            <a:r>
              <a:rPr lang="pt-BR" sz="3200" dirty="0" err="1">
                <a:ea typeface="+mj-lt"/>
                <a:cs typeface="+mj-lt"/>
              </a:rPr>
              <a:t>Queda</a:t>
            </a:r>
            <a:r>
              <a:rPr lang="pt-BR" sz="3200" dirty="0">
                <a:ea typeface="+mj-lt"/>
                <a:cs typeface="+mj-lt"/>
              </a:rPr>
              <a:t> na taxa do metabolismo basal, diminuição das necessidades energéticas cerca de 3% por década em adultos. </a:t>
            </a:r>
            <a:endParaRPr lang="pt-BR" sz="3200" i="1" dirty="0"/>
          </a:p>
          <a:p>
            <a:pPr marL="152400" algn="just">
              <a:lnSpc>
                <a:spcPct val="114999"/>
              </a:lnSpc>
              <a:spcBef>
                <a:spcPts val="2000"/>
              </a:spcBef>
              <a:buClr>
                <a:srgbClr val="C7D3E6"/>
              </a:buClr>
              <a:buSzPct val="100000"/>
            </a:pPr>
            <a:r>
              <a:rPr lang="pt-BR" sz="3200" dirty="0">
                <a:solidFill>
                  <a:srgbClr val="00B050"/>
                </a:solidFill>
              </a:rPr>
              <a:t>Soluções:</a:t>
            </a:r>
            <a:r>
              <a:rPr lang="pt-BR" sz="3200" dirty="0"/>
              <a:t> </a:t>
            </a:r>
            <a:r>
              <a:rPr lang="pt-BR" sz="3200" dirty="0">
                <a:ea typeface="+mj-lt"/>
                <a:cs typeface="+mj-lt"/>
              </a:rPr>
              <a:t>Fornecer e incentivar o consumo de alimentos ricos em nutrientes e em quantidades adequadas às necessidades calóricas</a:t>
            </a:r>
            <a:endParaRPr lang="pt-BR" sz="3200" dirty="0"/>
          </a:p>
          <a:p>
            <a:pPr marL="914400" indent="-762000" algn="just">
              <a:lnSpc>
                <a:spcPct val="114999"/>
              </a:lnSpc>
              <a:spcBef>
                <a:spcPts val="2000"/>
              </a:spcBef>
              <a:buClr>
                <a:srgbClr val="C7D3E6"/>
              </a:buClr>
              <a:buSzPct val="100000"/>
              <a:buFont typeface="Arial"/>
              <a:buChar char="▰"/>
            </a:pPr>
            <a:endParaRPr lang="pt-BR" sz="3200" dirty="0"/>
          </a:p>
          <a:p>
            <a:pPr marL="914400" indent="-762000" algn="just">
              <a:lnSpc>
                <a:spcPct val="115000"/>
              </a:lnSpc>
              <a:spcBef>
                <a:spcPts val="2000"/>
              </a:spcBef>
              <a:buClr>
                <a:srgbClr val="C7D3E6"/>
              </a:buClr>
              <a:buSzPts val="2400"/>
              <a:buFont typeface="Arial"/>
              <a:buChar char="▰"/>
            </a:pPr>
            <a:r>
              <a:rPr lang="pt-BR" sz="4800" u="sng" dirty="0">
                <a:solidFill>
                  <a:srgbClr val="1155CC"/>
                </a:solidFill>
                <a:ea typeface="+mj-lt"/>
                <a:cs typeface="+mj-lt"/>
              </a:rPr>
              <a:t>Proteínas: </a:t>
            </a:r>
            <a:r>
              <a:rPr lang="pt-BR" sz="4800" dirty="0">
                <a:solidFill>
                  <a:srgbClr val="1155CC"/>
                </a:solidFill>
                <a:ea typeface="+mj-lt"/>
                <a:cs typeface="+mj-lt"/>
              </a:rPr>
              <a:t> </a:t>
            </a:r>
            <a:r>
              <a:rPr lang="pt-BR" sz="3200" dirty="0">
                <a:ea typeface="+mj-lt"/>
                <a:cs typeface="+mj-lt"/>
              </a:rPr>
              <a:t>Variação das necessidades, conforme presença de doenças crônicas, redução na absorção e síntese.</a:t>
            </a:r>
          </a:p>
          <a:p>
            <a:pPr marL="152400" algn="just">
              <a:lnSpc>
                <a:spcPct val="114999"/>
              </a:lnSpc>
              <a:spcBef>
                <a:spcPts val="2000"/>
              </a:spcBef>
              <a:buClr>
                <a:srgbClr val="C7D3E6"/>
              </a:buClr>
              <a:buSzPts val="2400"/>
            </a:pPr>
            <a:r>
              <a:rPr lang="pt-BR" sz="3200" dirty="0">
                <a:solidFill>
                  <a:srgbClr val="00B050"/>
                </a:solidFill>
              </a:rPr>
              <a:t>Soluções: </a:t>
            </a:r>
            <a:r>
              <a:rPr lang="pt-BR" sz="3200" dirty="0">
                <a:ea typeface="+mj-lt"/>
                <a:cs typeface="+mj-lt"/>
              </a:rPr>
              <a:t>Não aumentar constantemente na rotina, pois o excesso poderá trazer prejuízo e desgaste desnecessário dos rins.</a:t>
            </a:r>
            <a:endParaRPr lang="pt-BR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980497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O PARA AULAS - Copiar 8 vezes - 1 para cada Aula - Enumere do AULA 1 até o AULA 8" id="{F0CD8E7A-27E3-440E-A004-9B13CB6C2845}" vid="{2DE73E97-11C8-4C45-BBAA-873BC82EF09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 PARA AULAS - Copiar 8 vezes - 1 para cada Aula - Enumere do AULA 1 até o AULA 8</Template>
  <TotalTime>0</TotalTime>
  <Words>990</Words>
  <Application>Microsoft Office PowerPoint</Application>
  <PresentationFormat>Personalizar</PresentationFormat>
  <Paragraphs>199</Paragraphs>
  <Slides>34</Slides>
  <Notes>28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41" baseType="lpstr">
      <vt:lpstr>Arial</vt:lpstr>
      <vt:lpstr>Arvo</vt:lpstr>
      <vt:lpstr>Cambria Math</vt:lpstr>
      <vt:lpstr>Roboto Condensed</vt:lpstr>
      <vt:lpstr>Roboto Condensed Light</vt:lpstr>
      <vt:lpstr>Wingdings</vt:lpstr>
      <vt:lpstr>Salerio template</vt:lpstr>
      <vt:lpstr>Nutrição no Envelhecimento Prof(a). Esp. Verônica Graciela Rapcinski </vt:lpstr>
      <vt:lpstr>RECOMENDAÇÕES DIETÉTICAS NO ENVELHECIMENTO</vt:lpstr>
      <vt:lpstr>DESNUTRIÇÃO</vt:lpstr>
      <vt:lpstr>ANOREXIA DO ENVELHECIMENTO</vt:lpstr>
      <vt:lpstr>Apresentação do PowerPoint</vt:lpstr>
      <vt:lpstr>Apresentação do PowerPoint</vt:lpstr>
      <vt:lpstr>RECOMENDAÇÕES </vt:lpstr>
      <vt:lpstr>RECOMENDAÇÕES 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ASPECTOS NUTRICIONAIS VOLTADOS ÀS DOENÇAS MAIS COMUNS DOS IDOSOS</vt:lpstr>
      <vt:lpstr>ASPECTOS NUTRICIONAIS VOLTADOS ÀS DOENÇAS MAIS COMUNS DOS IDOSOS</vt:lpstr>
      <vt:lpstr>ASPECTOS NUTRICIONAIS VOLTADOS ÀS DOENÇAS MAIS COMUNS DOS IDOSOS</vt:lpstr>
      <vt:lpstr>ASPECTOS NUTRICIONAIS VOLTADOS ÀS DOENÇAS MAIS COMUNS DOS IDOSOS</vt:lpstr>
      <vt:lpstr>ASPECTOS NUTRICIONAIS VOLTADOS ÀS DOENÇAS MAIS COMUNS DOS IDOSOS</vt:lpstr>
      <vt:lpstr>Apresentação do PowerPoint</vt:lpstr>
      <vt:lpstr>Apresentação do PowerPoint</vt:lpstr>
      <vt:lpstr>Apresentação do PowerPoint</vt:lpstr>
      <vt:lpstr>Apresentação do PowerPoint</vt:lpstr>
      <vt:lpstr>UNIDADE IV- Implicações Nutricionais das Alterações do Envelhecimento</vt:lpstr>
      <vt:lpstr>UNIDADE IV- Implicações Nutricionais das Alterações do Envelhecimento</vt:lpstr>
      <vt:lpstr>TERAPIA NUTRICIONAL DO IDOSO, TERAPIA ENTERAL E PARENTERAL </vt:lpstr>
      <vt:lpstr>TERAPIA NUTRICIONAL DO IDOSO, TERAPIA ENTERAL E PARENTERAL </vt:lpstr>
      <vt:lpstr>TERAPIA NUTRICIONAL DO IDOSO, TERAPIA ENTERAL E PARENTERAL </vt:lpstr>
      <vt:lpstr>NUTRIÇÃO ENTERAL:</vt:lpstr>
      <vt:lpstr>NUTRIÇÃO ENTERAL:</vt:lpstr>
      <vt:lpstr>NUTRIÇÃO ENTERAL:</vt:lpstr>
      <vt:lpstr>NUTRIÇÃO ENTERAL:</vt:lpstr>
      <vt:lpstr>NUTRIÇÃO PARENTERAL:</vt:lpstr>
      <vt:lpstr>Apresentação do PowerPoint</vt:lpstr>
      <vt:lpstr>Obrigado(a)!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 Prof(a). Me. Fulano(a) de Tal</dc:title>
  <dc:creator>ces.skills@outlook.com</dc:creator>
  <cp:lastModifiedBy>Veronica Graciela Rapcinski</cp:lastModifiedBy>
  <cp:revision>601</cp:revision>
  <dcterms:created xsi:type="dcterms:W3CDTF">2021-06-02T15:30:35Z</dcterms:created>
  <dcterms:modified xsi:type="dcterms:W3CDTF">2022-08-18T21:35:14Z</dcterms:modified>
</cp:coreProperties>
</file>