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7" r:id="rId3"/>
    <p:sldId id="284" r:id="rId4"/>
    <p:sldId id="305" r:id="rId5"/>
    <p:sldId id="357" r:id="rId6"/>
    <p:sldId id="358" r:id="rId7"/>
    <p:sldId id="375" r:id="rId8"/>
    <p:sldId id="359" r:id="rId9"/>
    <p:sldId id="360" r:id="rId10"/>
    <p:sldId id="361" r:id="rId11"/>
    <p:sldId id="362" r:id="rId12"/>
    <p:sldId id="363" r:id="rId13"/>
    <p:sldId id="307" r:id="rId14"/>
    <p:sldId id="364" r:id="rId15"/>
    <p:sldId id="366" r:id="rId16"/>
    <p:sldId id="367" r:id="rId17"/>
    <p:sldId id="368" r:id="rId18"/>
    <p:sldId id="369" r:id="rId19"/>
    <p:sldId id="370" r:id="rId20"/>
    <p:sldId id="365" r:id="rId21"/>
    <p:sldId id="355" r:id="rId22"/>
    <p:sldId id="374" r:id="rId23"/>
    <p:sldId id="373" r:id="rId24"/>
    <p:sldId id="279" r:id="rId25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48"/>
    <a:srgbClr val="3F5378"/>
    <a:srgbClr val="FFFFFF"/>
    <a:srgbClr val="92A8C8"/>
    <a:srgbClr val="1155CC"/>
    <a:srgbClr val="C7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01542C-23C0-B96B-58CB-A2427D10202D}" v="373" dt="2022-08-15T19:52:58.564"/>
    <p1510:client id="{82694223-FC76-7BED-A5CD-09FB5FFEE4A6}" v="615" dt="2022-08-10T21:47:56.625"/>
    <p1510:client id="{AAAE323E-4F8B-E8C5-263B-C77255B56024}" v="749" dt="2022-08-11T23:29:44.234"/>
  </p1510:revLst>
</p1510:revInfo>
</file>

<file path=ppt/tableStyles.xml><?xml version="1.0" encoding="utf-8"?>
<a:tblStyleLst xmlns:a="http://schemas.openxmlformats.org/drawingml/2006/main" def="{65E751E0-35A7-4438-9021-C772ECAD95D2}">
  <a:tblStyle styleId="{65E751E0-35A7-4438-9021-C772ECAD95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7" d="100"/>
          <a:sy n="77" d="100"/>
        </p:scale>
        <p:origin x="450" y="10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5F19C-D474-4A2E-A94B-2CF0D824B3A5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C018C-7CA0-4149-AD0D-8E1D7D7F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570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14721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354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054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169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269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526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086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31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60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68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074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93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74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878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110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30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41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89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18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247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587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60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088966" y="1315550"/>
            <a:ext cx="2598600" cy="8658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4176"/>
            <a:ext cx="17322796" cy="10301176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2181527"/>
            <a:ext cx="17695004" cy="592395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7354473" y="8556698"/>
            <a:ext cx="10961658" cy="865992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371600" y="2181500"/>
            <a:ext cx="10735800" cy="59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>
            <a:r>
              <a:rPr lang="pt-BR" dirty="0"/>
              <a:t>Clique para editar o título Mestre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15088966" y="1315550"/>
            <a:ext cx="2598600" cy="8658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14176"/>
            <a:ext cx="17322796" cy="10301176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2" y="2181527"/>
            <a:ext cx="17695004" cy="5923950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659550" y="2404000"/>
            <a:ext cx="10181400" cy="5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76200" lvl="0" indent="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6000" i="1">
                <a:solidFill>
                  <a:srgbClr val="FFFFFF"/>
                </a:solidFill>
                <a:latin typeface="+mj-lt"/>
              </a:defRPr>
            </a:lvl1pPr>
            <a:lvl2pPr marL="1828800" lvl="1" indent="-838200" rtl="0">
              <a:spcBef>
                <a:spcPts val="9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2pPr>
            <a:lvl3pPr marL="2743200" lvl="2" indent="-838200" rtl="0">
              <a:spcBef>
                <a:spcPts val="9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3pPr>
            <a:lvl4pPr marL="3657600" lvl="3" indent="-838200" rtl="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4pPr>
            <a:lvl5pPr marL="4572000" lvl="4" indent="-838200" rtl="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5pPr>
            <a:lvl6pPr marL="5486400" lvl="5" indent="-838200" rtl="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6pPr>
            <a:lvl7pPr marL="6400800" lvl="6" indent="-838200" rtl="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7pPr>
            <a:lvl8pPr marL="7315200" lvl="7" indent="-838200" rtl="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8pPr>
            <a:lvl9pPr marL="8229600" lvl="8" indent="-838200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6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1" name="Google Shape;51;p4"/>
          <p:cNvSpPr txBox="1"/>
          <p:nvPr/>
        </p:nvSpPr>
        <p:spPr>
          <a:xfrm>
            <a:off x="573200" y="2029150"/>
            <a:ext cx="13530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 b="1">
                <a:solidFill>
                  <a:srgbClr val="FF9800"/>
                </a:solidFill>
              </a:rPr>
              <a:t>“</a:t>
            </a:r>
            <a:endParaRPr sz="144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13893684" y="8945447"/>
            <a:ext cx="4405660" cy="1341590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8" y="81"/>
            <a:ext cx="14144860" cy="2654630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13893684" y="8945447"/>
            <a:ext cx="4405660" cy="1341590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628550" y="785150"/>
            <a:ext cx="10516800" cy="15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2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628550" y="3075976"/>
            <a:ext cx="6756600" cy="54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914400" lvl="0" indent="-711200">
              <a:spcBef>
                <a:spcPts val="1200"/>
              </a:spcBef>
              <a:spcAft>
                <a:spcPts val="0"/>
              </a:spcAft>
              <a:buSzPts val="2000"/>
              <a:buChar char="▰"/>
              <a:defRPr sz="4000">
                <a:solidFill>
                  <a:schemeClr val="tx1"/>
                </a:solidFill>
                <a:latin typeface="+mj-lt"/>
              </a:defRPr>
            </a:lvl1pPr>
            <a:lvl2pPr marL="1828800" lvl="1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2pPr>
            <a:lvl3pPr marL="2743200" lvl="2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3pPr>
            <a:lvl4pPr marL="3657600" lvl="3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4pPr>
            <a:lvl5pPr marL="4572000" lvl="4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5pPr>
            <a:lvl6pPr marL="5486400" lvl="5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6pPr>
            <a:lvl7pPr marL="6400800" lvl="6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7pPr>
            <a:lvl8pPr marL="7315200" lvl="7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8pPr>
            <a:lvl9pPr marL="8229600" lvl="8" indent="-711200">
              <a:spcBef>
                <a:spcPts val="2000"/>
              </a:spcBef>
              <a:spcAft>
                <a:spcPts val="2000"/>
              </a:spcAft>
              <a:buSzPts val="2000"/>
              <a:buChar char="▻"/>
              <a:defRPr sz="4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8792246" y="3075976"/>
            <a:ext cx="6756600" cy="54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914400" lvl="0" indent="-711200">
              <a:spcBef>
                <a:spcPts val="1200"/>
              </a:spcBef>
              <a:spcAft>
                <a:spcPts val="0"/>
              </a:spcAft>
              <a:buSzPts val="2000"/>
              <a:buChar char="▰"/>
              <a:defRPr sz="4000">
                <a:solidFill>
                  <a:schemeClr val="tx1"/>
                </a:solidFill>
                <a:latin typeface="+mj-lt"/>
              </a:defRPr>
            </a:lvl1pPr>
            <a:lvl2pPr marL="1828800" lvl="1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2pPr>
            <a:lvl3pPr marL="2743200" lvl="2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3pPr>
            <a:lvl4pPr marL="3657600" lvl="3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4pPr>
            <a:lvl5pPr marL="4572000" lvl="4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5pPr>
            <a:lvl6pPr marL="5486400" lvl="5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6pPr>
            <a:lvl7pPr marL="6400800" lvl="6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7pPr>
            <a:lvl8pPr marL="7315200" lvl="7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8pPr>
            <a:lvl9pPr marL="8229600" lvl="8" indent="-711200">
              <a:spcBef>
                <a:spcPts val="2000"/>
              </a:spcBef>
              <a:spcAft>
                <a:spcPts val="2000"/>
              </a:spcAft>
              <a:buSzPts val="2000"/>
              <a:buChar char="▻"/>
              <a:defRPr sz="4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13893684" y="8945447"/>
            <a:ext cx="4405660" cy="1341590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16" y="-3"/>
            <a:ext cx="4405660" cy="1341590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sp>
        <p:nvSpPr>
          <p:cNvPr id="19" name="Google Shape;99;p6">
            <a:extLst>
              <a:ext uri="{FF2B5EF4-FFF2-40B4-BE49-F238E27FC236}">
                <a16:creationId xmlns:a16="http://schemas.microsoft.com/office/drawing/2014/main" id="{021AADC2-1979-4DB5-8F16-9C5AD370C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5835" y="1881829"/>
            <a:ext cx="15436330" cy="696429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914400" lvl="0" indent="-711200">
              <a:spcBef>
                <a:spcPts val="1200"/>
              </a:spcBef>
              <a:spcAft>
                <a:spcPts val="0"/>
              </a:spcAft>
              <a:buSzPts val="2000"/>
              <a:buChar char="▰"/>
              <a:defRPr sz="5600">
                <a:solidFill>
                  <a:schemeClr val="tx1"/>
                </a:solidFill>
                <a:latin typeface="+mj-lt"/>
              </a:defRPr>
            </a:lvl1pPr>
            <a:lvl2pPr marL="1828800" lvl="1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2pPr>
            <a:lvl3pPr marL="2743200" lvl="2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3pPr>
            <a:lvl4pPr marL="3657600" lvl="3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4pPr>
            <a:lvl5pPr marL="4572000" lvl="4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5pPr>
            <a:lvl6pPr marL="5486400" lvl="5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6pPr>
            <a:lvl7pPr marL="6400800" lvl="6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7pPr>
            <a:lvl8pPr marL="7315200" lvl="7" indent="-711200">
              <a:spcBef>
                <a:spcPts val="2000"/>
              </a:spcBef>
              <a:spcAft>
                <a:spcPts val="0"/>
              </a:spcAft>
              <a:buSzPts val="2000"/>
              <a:buChar char="▻"/>
              <a:defRPr sz="4000"/>
            </a:lvl8pPr>
            <a:lvl9pPr marL="8229600" lvl="8" indent="-711200">
              <a:spcBef>
                <a:spcPts val="2000"/>
              </a:spcBef>
              <a:spcAft>
                <a:spcPts val="2000"/>
              </a:spcAft>
              <a:buSzPts val="2000"/>
              <a:buChar char="▻"/>
              <a:defRPr sz="4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4143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Em Branco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13893684" y="8945447"/>
            <a:ext cx="4405660" cy="1341590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16" y="-3"/>
            <a:ext cx="4405660" cy="1341590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60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550" y="785150"/>
            <a:ext cx="105168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550" y="2654700"/>
            <a:ext cx="12265200" cy="6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pt-BR" dirty="0" err="1"/>
              <a:t>Adfadfasdfadfad</a:t>
            </a:r>
            <a:endParaRPr lang="pt-BR" dirty="0"/>
          </a:p>
          <a:p>
            <a:r>
              <a:rPr lang="pt-BR" dirty="0" err="1"/>
              <a:t>Acvacvadfa</a:t>
            </a:r>
            <a:endParaRPr lang="pt-BR" dirty="0"/>
          </a:p>
          <a:p>
            <a:r>
              <a:rPr lang="pt-BR" dirty="0" err="1"/>
              <a:t>adfadf</a:t>
            </a:r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chemeClr val="tx1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367012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integrada.minhabiblioteca.com.br/#/books/9788520450222/" TargetMode="External"/><Relationship Id="rId4" Type="http://schemas.openxmlformats.org/officeDocument/2006/relationships/hyperlink" Target="https://integrada.minhabiblioteca.com.br/#/books/9788520438237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90/1809-9823.2015.14249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integrada.minhabiblioteca.com.br/#/books/9788527733670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820522/" TargetMode="External"/><Relationship Id="rId7" Type="http://schemas.openxmlformats.org/officeDocument/2006/relationships/hyperlink" Target="https://doi.org/10.1590/S1415-5273200400040001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ntegrada.minhabiblioteca.com.br/#/books/978-85-277-2378-7/" TargetMode="External"/><Relationship Id="rId5" Type="http://schemas.openxmlformats.org/officeDocument/2006/relationships/hyperlink" Target="https://integrada.minhabiblioteca.com.br/#/books/9788582713433/" TargetMode="External"/><Relationship Id="rId4" Type="http://schemas.openxmlformats.org/officeDocument/2006/relationships/hyperlink" Target="https://pubmed.ncbi.nlm.nih.gov/8197257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079104" y="2181500"/>
            <a:ext cx="13105456" cy="5923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dirty="0"/>
              <a:t>Nutrição no Envelhecimento</a:t>
            </a:r>
            <a:br>
              <a:rPr lang="pt-BR" dirty="0"/>
            </a:br>
            <a:r>
              <a:rPr lang="pt-BR" sz="4800" b="0" dirty="0" err="1">
                <a:solidFill>
                  <a:schemeClr val="bg1"/>
                </a:solidFill>
              </a:rPr>
              <a:t>Prof</a:t>
            </a:r>
            <a:r>
              <a:rPr lang="pt-BR" sz="4800" b="0" dirty="0">
                <a:solidFill>
                  <a:schemeClr val="bg1"/>
                </a:solidFill>
              </a:rPr>
              <a:t>(a). Esp. Verônica Graciela </a:t>
            </a:r>
            <a:r>
              <a:rPr lang="pt-BR" sz="4800" b="0" dirty="0" err="1">
                <a:solidFill>
                  <a:schemeClr val="bg1"/>
                </a:solidFill>
              </a:rPr>
              <a:t>Rapcinski</a:t>
            </a:r>
            <a:endParaRPr lang="pt-BR" dirty="0" err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A21F21-5FE4-A7BA-7CD5-28224E5332C6}"/>
              </a:ext>
            </a:extLst>
          </p:cNvPr>
          <p:cNvSpPr txBox="1"/>
          <p:nvPr/>
        </p:nvSpPr>
        <p:spPr>
          <a:xfrm>
            <a:off x="10813212" y="3297447"/>
            <a:ext cx="6991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6D2539-1676-087D-3F10-CDB2BD81BF72}"/>
              </a:ext>
            </a:extLst>
          </p:cNvPr>
          <p:cNvSpPr txBox="1"/>
          <p:nvPr/>
        </p:nvSpPr>
        <p:spPr>
          <a:xfrm>
            <a:off x="2057400" y="1907722"/>
            <a:ext cx="113293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AVALIAÇÃO SUBJETIVA GLOBAL</a:t>
            </a:r>
            <a:endParaRPr lang="pt-BR" b="1" dirty="0"/>
          </a:p>
        </p:txBody>
      </p:sp>
      <p:pic>
        <p:nvPicPr>
          <p:cNvPr id="2" name="Imagem 3" descr="Tabela&#10;&#10;Descrição gerada automaticamente">
            <a:extLst>
              <a:ext uri="{FF2B5EF4-FFF2-40B4-BE49-F238E27FC236}">
                <a16:creationId xmlns:a16="http://schemas.microsoft.com/office/drawing/2014/main" id="{32DE0878-7A7A-2D51-0C37-0A984289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46934"/>
            <a:ext cx="11982450" cy="735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A21F21-5FE4-A7BA-7CD5-28224E5332C6}"/>
              </a:ext>
            </a:extLst>
          </p:cNvPr>
          <p:cNvSpPr txBox="1"/>
          <p:nvPr/>
        </p:nvSpPr>
        <p:spPr>
          <a:xfrm>
            <a:off x="10813212" y="3297447"/>
            <a:ext cx="6991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6D2539-1676-087D-3F10-CDB2BD81BF72}"/>
              </a:ext>
            </a:extLst>
          </p:cNvPr>
          <p:cNvSpPr txBox="1"/>
          <p:nvPr/>
        </p:nvSpPr>
        <p:spPr>
          <a:xfrm>
            <a:off x="2057400" y="1907722"/>
            <a:ext cx="1132930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NRS-2002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D01684-2EFC-6D85-15EC-0C1850777A44}"/>
              </a:ext>
            </a:extLst>
          </p:cNvPr>
          <p:cNvSpPr txBox="1"/>
          <p:nvPr/>
        </p:nvSpPr>
        <p:spPr>
          <a:xfrm>
            <a:off x="941614" y="2710543"/>
            <a:ext cx="6158592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/>
              <a:t>Triagem</a:t>
            </a:r>
            <a:r>
              <a:rPr lang="en-US" sz="3600" dirty="0"/>
              <a:t> para </a:t>
            </a:r>
            <a:r>
              <a:rPr lang="en-US" sz="3600" dirty="0" err="1"/>
              <a:t>risco</a:t>
            </a:r>
            <a:r>
              <a:rPr lang="en-US" sz="3600" dirty="0"/>
              <a:t> </a:t>
            </a:r>
            <a:r>
              <a:rPr lang="en-US" sz="3600" dirty="0" err="1"/>
              <a:t>nutricional</a:t>
            </a:r>
            <a:r>
              <a:rPr lang="en-US" sz="3600" dirty="0"/>
              <a:t> (NRS): A </a:t>
            </a:r>
            <a:r>
              <a:rPr lang="en-US" sz="3600" dirty="0" err="1"/>
              <a:t>triagem</a:t>
            </a:r>
            <a:r>
              <a:rPr lang="en-US" sz="3600" dirty="0"/>
              <a:t> para </a:t>
            </a:r>
            <a:r>
              <a:rPr lang="en-US" sz="3600" dirty="0" err="1"/>
              <a:t>risco</a:t>
            </a:r>
            <a:r>
              <a:rPr lang="en-US" sz="3600" dirty="0"/>
              <a:t> </a:t>
            </a:r>
            <a:r>
              <a:rPr lang="en-US" sz="3600" dirty="0" err="1"/>
              <a:t>nutricional</a:t>
            </a:r>
            <a:r>
              <a:rPr lang="en-US" sz="3600" dirty="0"/>
              <a:t> (NRS-2002, do </a:t>
            </a:r>
            <a:r>
              <a:rPr lang="en-US" sz="3600" dirty="0" err="1"/>
              <a:t>inglês</a:t>
            </a:r>
            <a:r>
              <a:rPr lang="en-US" sz="3600" dirty="0"/>
              <a:t> nutritional risk screening), é um </a:t>
            </a:r>
            <a:r>
              <a:rPr lang="en-US" sz="3600" dirty="0" err="1"/>
              <a:t>instrumento</a:t>
            </a:r>
            <a:r>
              <a:rPr lang="en-US" sz="3600" dirty="0"/>
              <a:t> </a:t>
            </a:r>
            <a:r>
              <a:rPr lang="en-US" sz="3600" dirty="0" err="1"/>
              <a:t>básico</a:t>
            </a:r>
            <a:r>
              <a:rPr lang="en-US" sz="3600" dirty="0"/>
              <a:t> </a:t>
            </a:r>
            <a:r>
              <a:rPr lang="en-US" sz="3600" dirty="0" err="1"/>
              <a:t>utilizado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triagem</a:t>
            </a:r>
            <a:r>
              <a:rPr lang="en-US" sz="3600" dirty="0"/>
              <a:t> </a:t>
            </a:r>
            <a:r>
              <a:rPr lang="en-US" sz="3600" dirty="0" err="1"/>
              <a:t>nutricional</a:t>
            </a:r>
            <a:r>
              <a:rPr lang="en-US" sz="3600" dirty="0"/>
              <a:t>, a </a:t>
            </a:r>
            <a:r>
              <a:rPr lang="en-US" sz="3600" dirty="0" err="1"/>
              <a:t>diferença</a:t>
            </a:r>
            <a:r>
              <a:rPr lang="en-US" sz="3600" dirty="0"/>
              <a:t> é a </a:t>
            </a:r>
            <a:r>
              <a:rPr lang="en-US" sz="3600" dirty="0" err="1"/>
              <a:t>inclusão</a:t>
            </a:r>
            <a:r>
              <a:rPr lang="en-US" sz="3600" dirty="0"/>
              <a:t> de </a:t>
            </a:r>
            <a:r>
              <a:rPr lang="en-US" sz="3600" dirty="0" err="1"/>
              <a:t>todos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pacientes</a:t>
            </a:r>
            <a:r>
              <a:rPr lang="en-US" sz="3600" dirty="0"/>
              <a:t> </a:t>
            </a:r>
            <a:r>
              <a:rPr lang="en-US" sz="3600" dirty="0" err="1"/>
              <a:t>clínicos</a:t>
            </a:r>
            <a:r>
              <a:rPr lang="en-US" sz="3600" dirty="0"/>
              <a:t>, </a:t>
            </a:r>
            <a:r>
              <a:rPr lang="en-US" sz="3600" dirty="0" err="1"/>
              <a:t>cirúrgicos</a:t>
            </a:r>
            <a:r>
              <a:rPr lang="en-US" sz="3600" dirty="0"/>
              <a:t> e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demais</a:t>
            </a:r>
            <a:r>
              <a:rPr lang="en-US" sz="3600" dirty="0"/>
              <a:t> </a:t>
            </a:r>
            <a:r>
              <a:rPr lang="en-US" sz="3600" dirty="0" err="1"/>
              <a:t>presentes</a:t>
            </a:r>
            <a:r>
              <a:rPr lang="en-US" sz="3600" dirty="0"/>
              <a:t> no </a:t>
            </a:r>
            <a:r>
              <a:rPr lang="en-US" sz="3600" dirty="0" err="1"/>
              <a:t>âmbito</a:t>
            </a:r>
            <a:r>
              <a:rPr lang="en-US" sz="3600" dirty="0"/>
              <a:t> </a:t>
            </a:r>
            <a:r>
              <a:rPr lang="en-US" sz="3600" dirty="0" err="1"/>
              <a:t>hospitalar</a:t>
            </a:r>
            <a:r>
              <a:rPr lang="en-US" sz="3600" dirty="0"/>
              <a:t>, </a:t>
            </a:r>
            <a:r>
              <a:rPr lang="en-US" sz="3600" dirty="0" err="1"/>
              <a:t>abrangendo</a:t>
            </a:r>
            <a:r>
              <a:rPr lang="en-US" sz="3600" dirty="0"/>
              <a:t> </a:t>
            </a:r>
            <a:r>
              <a:rPr lang="en-US" sz="3600" dirty="0" err="1"/>
              <a:t>todas</a:t>
            </a:r>
            <a:r>
              <a:rPr lang="en-US" sz="3600" dirty="0"/>
              <a:t> as </a:t>
            </a:r>
            <a:r>
              <a:rPr lang="en-US" sz="3600" dirty="0" err="1"/>
              <a:t>condições</a:t>
            </a:r>
            <a:r>
              <a:rPr lang="en-US" sz="3600" dirty="0"/>
              <a:t> </a:t>
            </a:r>
            <a:r>
              <a:rPr lang="en-US" sz="3600" dirty="0" err="1"/>
              <a:t>patológicas</a:t>
            </a:r>
            <a:r>
              <a:rPr lang="en-US" sz="3600" dirty="0"/>
              <a:t>. 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6D892F-3F5F-4DD1-BE10-8EB9802033AA}"/>
              </a:ext>
            </a:extLst>
          </p:cNvPr>
          <p:cNvSpPr txBox="1"/>
          <p:nvPr/>
        </p:nvSpPr>
        <p:spPr>
          <a:xfrm>
            <a:off x="12017829" y="88718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ETAPA 1</a:t>
            </a:r>
          </a:p>
        </p:txBody>
      </p:sp>
      <p:pic>
        <p:nvPicPr>
          <p:cNvPr id="6" name="Imagem 8" descr="Tabela&#10;&#10;Descrição gerada automaticamente">
            <a:extLst>
              <a:ext uri="{FF2B5EF4-FFF2-40B4-BE49-F238E27FC236}">
                <a16:creationId xmlns:a16="http://schemas.microsoft.com/office/drawing/2014/main" id="{1CCD13BE-F1B9-3DB7-3099-31F51A53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64" y="1414285"/>
            <a:ext cx="9927771" cy="302250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2729216-C702-849B-7A46-2903A80F6796}"/>
              </a:ext>
            </a:extLst>
          </p:cNvPr>
          <p:cNvSpPr txBox="1"/>
          <p:nvPr/>
        </p:nvSpPr>
        <p:spPr>
          <a:xfrm>
            <a:off x="10480221" y="5173436"/>
            <a:ext cx="468902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Se </a:t>
            </a:r>
            <a:r>
              <a:rPr lang="en-US" sz="2400" b="1" dirty="0" err="1">
                <a:solidFill>
                  <a:schemeClr val="tx1"/>
                </a:solidFill>
              </a:rPr>
              <a:t>obtiver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alguma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resposta</a:t>
            </a:r>
            <a:r>
              <a:rPr lang="en-US" sz="2400" b="1" dirty="0">
                <a:solidFill>
                  <a:schemeClr val="tx1"/>
                </a:solidFill>
              </a:rPr>
              <a:t> “sim” </a:t>
            </a:r>
            <a:r>
              <a:rPr lang="en-US" sz="2400" b="1" dirty="0" err="1">
                <a:solidFill>
                  <a:schemeClr val="tx1"/>
                </a:solidFill>
              </a:rPr>
              <a:t>passar</a:t>
            </a:r>
            <a:r>
              <a:rPr lang="en-US" sz="2400" b="1" dirty="0">
                <a:solidFill>
                  <a:schemeClr val="tx1"/>
                </a:solidFill>
              </a:rPr>
              <a:t> para a 2ª </a:t>
            </a:r>
            <a:r>
              <a:rPr lang="en-US" sz="2400" b="1" dirty="0" err="1">
                <a:solidFill>
                  <a:schemeClr val="tx1"/>
                </a:solidFill>
              </a:rPr>
              <a:t>etapa</a:t>
            </a:r>
            <a:r>
              <a:rPr lang="en-US" sz="2400" b="1" dirty="0">
                <a:solidFill>
                  <a:schemeClr val="tx1"/>
                </a:solidFill>
              </a:rPr>
              <a:t>. </a:t>
            </a:r>
            <a:r>
              <a:rPr lang="en-US" sz="2400" b="1" dirty="0" err="1">
                <a:solidFill>
                  <a:schemeClr val="tx1"/>
                </a:solidFill>
              </a:rPr>
              <a:t>Repetir</a:t>
            </a:r>
            <a:r>
              <a:rPr lang="en-US" sz="2400" b="1" dirty="0">
                <a:solidFill>
                  <a:schemeClr val="tx1"/>
                </a:solidFill>
              </a:rPr>
              <a:t> a </a:t>
            </a:r>
            <a:r>
              <a:rPr lang="en-US" sz="2400" b="1" dirty="0" err="1">
                <a:solidFill>
                  <a:schemeClr val="tx1"/>
                </a:solidFill>
              </a:rPr>
              <a:t>cada</a:t>
            </a:r>
            <a:r>
              <a:rPr lang="en-US" sz="2400" b="1" dirty="0">
                <a:solidFill>
                  <a:schemeClr val="tx1"/>
                </a:solidFill>
              </a:rPr>
              <a:t> 7 </a:t>
            </a:r>
            <a:r>
              <a:rPr lang="en-US" sz="2400" b="1" dirty="0" err="1">
                <a:solidFill>
                  <a:schemeClr val="tx1"/>
                </a:solidFill>
              </a:rPr>
              <a:t>dias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caso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não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obtenha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nenhuma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resposta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positiva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47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A21F21-5FE4-A7BA-7CD5-28224E5332C6}"/>
              </a:ext>
            </a:extLst>
          </p:cNvPr>
          <p:cNvSpPr txBox="1"/>
          <p:nvPr/>
        </p:nvSpPr>
        <p:spPr>
          <a:xfrm>
            <a:off x="10813212" y="3297447"/>
            <a:ext cx="6991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6D2539-1676-087D-3F10-CDB2BD81BF72}"/>
              </a:ext>
            </a:extLst>
          </p:cNvPr>
          <p:cNvSpPr txBox="1"/>
          <p:nvPr/>
        </p:nvSpPr>
        <p:spPr>
          <a:xfrm>
            <a:off x="2057400" y="1907722"/>
            <a:ext cx="113293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ETAPA 2</a:t>
            </a:r>
            <a:endParaRPr lang="pt-BR" dirty="0"/>
          </a:p>
        </p:txBody>
      </p:sp>
      <p:pic>
        <p:nvPicPr>
          <p:cNvPr id="2" name="Imagem 3" descr="Tabela&#10;&#10;Descrição gerada automaticamente">
            <a:extLst>
              <a:ext uri="{FF2B5EF4-FFF2-40B4-BE49-F238E27FC236}">
                <a16:creationId xmlns:a16="http://schemas.microsoft.com/office/drawing/2014/main" id="{0BD4CFB3-73E8-ED58-F454-EDEAD944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5" y="2618301"/>
            <a:ext cx="9301841" cy="7200326"/>
          </a:xfrm>
          <a:prstGeom prst="rect">
            <a:avLst/>
          </a:prstGeom>
        </p:spPr>
      </p:pic>
      <p:pic>
        <p:nvPicPr>
          <p:cNvPr id="4" name="Imagem 4" descr="Uma imagem contendo Tabela&#10;&#10;Descrição gerada automaticamente">
            <a:extLst>
              <a:ext uri="{FF2B5EF4-FFF2-40B4-BE49-F238E27FC236}">
                <a16:creationId xmlns:a16="http://schemas.microsoft.com/office/drawing/2014/main" id="{FCE1E4EB-BB77-3DF1-6D8F-79552F9E1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2678502"/>
            <a:ext cx="7410449" cy="50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7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785150"/>
            <a:ext cx="11354278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5600" b="0" dirty="0">
                <a:ea typeface="+mj-lt"/>
                <a:cs typeface="+mj-lt"/>
              </a:rPr>
              <a:t>NECESSIDADES NUTRICIONAIS EM GERIATRIA:</a:t>
            </a:r>
            <a:endParaRPr lang="pt-BR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791072" y="2551212"/>
            <a:ext cx="16561840" cy="7056784"/>
          </a:xfrm>
        </p:spPr>
        <p:txBody>
          <a:bodyPr/>
          <a:lstStyle/>
          <a:p>
            <a:pPr marL="0" indent="0" algn="just">
              <a:spcAft>
                <a:spcPts val="2000"/>
              </a:spcAft>
              <a:buNone/>
            </a:pPr>
            <a:r>
              <a:rPr lang="pt-BR" b="1" dirty="0"/>
              <a:t>* </a:t>
            </a:r>
            <a:r>
              <a:rPr lang="pt-BR" dirty="0"/>
              <a:t>Q</a:t>
            </a:r>
            <a:r>
              <a:rPr lang="pt-BR" dirty="0">
                <a:ea typeface="+mj-lt"/>
                <a:cs typeface="+mj-lt"/>
              </a:rPr>
              <a:t>uantidades de nutrientes e energia disponíveis nos alimentos, que um indivíduo saudável precisa ingerir para garantir as suas necessidades fisiológicas normais e também precaver possíveis deficiências. Essas necessidades são individuais e estão expressas em médias para grupos semelhantes da população .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dirty="0">
                <a:ea typeface="+mj-lt"/>
                <a:cs typeface="+mj-lt"/>
              </a:rPr>
              <a:t>No planejamento dietético : (analisar a necessidade energética total, objetivo do tratamento, correção de nutrientes, patologia específica, aumento ou redução de peso). </a:t>
            </a:r>
            <a:endParaRPr lang="pt-BR" dirty="0">
              <a:cs typeface="+mj-lt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pt-BR" dirty="0">
                <a:ea typeface="+mj-lt"/>
                <a:cs typeface="+mj-lt"/>
              </a:rPr>
              <a:t>No envelhecimento acontecem declínio na taxa metabólica em repouso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99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A21F21-5FE4-A7BA-7CD5-28224E5332C6}"/>
              </a:ext>
            </a:extLst>
          </p:cNvPr>
          <p:cNvSpPr txBox="1"/>
          <p:nvPr/>
        </p:nvSpPr>
        <p:spPr>
          <a:xfrm>
            <a:off x="10813212" y="3297447"/>
            <a:ext cx="6991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6D2539-1676-087D-3F10-CDB2BD81BF72}"/>
              </a:ext>
            </a:extLst>
          </p:cNvPr>
          <p:cNvSpPr txBox="1"/>
          <p:nvPr/>
        </p:nvSpPr>
        <p:spPr>
          <a:xfrm>
            <a:off x="2057400" y="1907722"/>
            <a:ext cx="113293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har char="•"/>
            </a:pPr>
            <a:endParaRPr lang="en-US" dirty="0"/>
          </a:p>
        </p:txBody>
      </p:sp>
      <p:pic>
        <p:nvPicPr>
          <p:cNvPr id="2" name="Imagem 3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41F7E2A1-685E-3BD8-4BF7-F2B9370E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79" y="1973697"/>
            <a:ext cx="7206342" cy="623074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54CF185-4A40-53C0-98CA-4960F2AF3485}"/>
              </a:ext>
            </a:extLst>
          </p:cNvPr>
          <p:cNvSpPr txBox="1"/>
          <p:nvPr/>
        </p:nvSpPr>
        <p:spPr>
          <a:xfrm>
            <a:off x="9895114" y="1907722"/>
            <a:ext cx="7070271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de 65 </a:t>
            </a:r>
            <a:r>
              <a:rPr lang="en-US" dirty="0" err="1"/>
              <a:t>anos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, </a:t>
            </a:r>
            <a:r>
              <a:rPr lang="en-US" dirty="0" err="1"/>
              <a:t>há</a:t>
            </a:r>
            <a:r>
              <a:rPr lang="en-US" dirty="0"/>
              <a:t> um </a:t>
            </a:r>
            <a:r>
              <a:rPr lang="en-US" dirty="0" err="1"/>
              <a:t>aumento</a:t>
            </a:r>
            <a:r>
              <a:rPr lang="en-US" dirty="0"/>
              <a:t> no </a:t>
            </a:r>
            <a:r>
              <a:rPr lang="en-US" dirty="0" err="1"/>
              <a:t>risco</a:t>
            </a:r>
            <a:r>
              <a:rPr lang="en-US" dirty="0"/>
              <a:t> de </a:t>
            </a:r>
            <a:r>
              <a:rPr lang="en-US" dirty="0" err="1"/>
              <a:t>mortalidade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indivíduos</a:t>
            </a:r>
            <a:r>
              <a:rPr lang="en-US" dirty="0"/>
              <a:t> com </a:t>
            </a:r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massa</a:t>
            </a:r>
            <a:r>
              <a:rPr lang="en-US" dirty="0"/>
              <a:t> corporal (IMC) inferior a 23 kg/m2, e a </a:t>
            </a:r>
            <a:r>
              <a:rPr lang="en-US" dirty="0" err="1"/>
              <a:t>perda</a:t>
            </a:r>
            <a:r>
              <a:rPr lang="en-US" dirty="0"/>
              <a:t> de peso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involuntária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intencional</a:t>
            </a:r>
            <a:r>
              <a:rPr lang="en-US" dirty="0"/>
              <a:t> é um </a:t>
            </a:r>
            <a:r>
              <a:rPr lang="en-US" dirty="0" err="1"/>
              <a:t>fator</a:t>
            </a:r>
            <a:r>
              <a:rPr lang="en-US" dirty="0"/>
              <a:t> de </a:t>
            </a:r>
            <a:r>
              <a:rPr lang="en-US" dirty="0" err="1"/>
              <a:t>risco</a:t>
            </a:r>
            <a:r>
              <a:rPr lang="en-US" dirty="0"/>
              <a:t> </a:t>
            </a:r>
            <a:r>
              <a:rPr lang="en-US" dirty="0" err="1"/>
              <a:t>nutricional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significativo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idosos</a:t>
            </a:r>
            <a:r>
              <a:rPr lang="en-US" dirty="0"/>
              <a:t>.</a:t>
            </a:r>
            <a:endParaRPr lang="pt-BR"/>
          </a:p>
          <a:p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a </a:t>
            </a:r>
            <a:r>
              <a:rPr lang="en-US" dirty="0" err="1"/>
              <a:t>regra</a:t>
            </a:r>
            <a:r>
              <a:rPr lang="en-US" dirty="0"/>
              <a:t> para </a:t>
            </a:r>
            <a:r>
              <a:rPr lang="en-US" dirty="0" err="1"/>
              <a:t>estabelecer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</a:t>
            </a:r>
            <a:r>
              <a:rPr lang="en-US" dirty="0" err="1"/>
              <a:t>calórica</a:t>
            </a:r>
            <a:r>
              <a:rPr lang="en-US" dirty="0"/>
              <a:t> </a:t>
            </a:r>
            <a:r>
              <a:rPr lang="en-US" dirty="0" err="1"/>
              <a:t>diária</a:t>
            </a:r>
            <a:r>
              <a:rPr lang="en-US" dirty="0"/>
              <a:t> do </a:t>
            </a:r>
            <a:r>
              <a:rPr lang="en-US" dirty="0" err="1"/>
              <a:t>idoso</a:t>
            </a:r>
            <a:r>
              <a:rPr lang="en-US" dirty="0"/>
              <a:t> é que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receba</a:t>
            </a:r>
            <a:r>
              <a:rPr lang="en-US" dirty="0"/>
              <a:t> 30 kcal/kg/</a:t>
            </a:r>
            <a:r>
              <a:rPr lang="en-US" dirty="0" err="1"/>
              <a:t>dia</a:t>
            </a:r>
            <a:r>
              <a:rPr lang="en-US" dirty="0"/>
              <a:t>, e a </a:t>
            </a:r>
            <a:r>
              <a:rPr lang="en-US" dirty="0" err="1"/>
              <a:t>oferta</a:t>
            </a:r>
            <a:r>
              <a:rPr lang="en-US" dirty="0"/>
              <a:t> </a:t>
            </a:r>
            <a:r>
              <a:rPr lang="en-US" dirty="0" err="1"/>
              <a:t>proteica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de 1g/kg/</a:t>
            </a:r>
            <a:r>
              <a:rPr lang="en-US" dirty="0" err="1"/>
              <a:t>dia</a:t>
            </a:r>
            <a:r>
              <a:rPr lang="en-US" dirty="0"/>
              <a:t> no </a:t>
            </a:r>
            <a:r>
              <a:rPr lang="en-US" dirty="0" err="1"/>
              <a:t>mínimo</a:t>
            </a:r>
            <a:r>
              <a:rPr lang="en-US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6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A21F21-5FE4-A7BA-7CD5-28224E5332C6}"/>
              </a:ext>
            </a:extLst>
          </p:cNvPr>
          <p:cNvSpPr txBox="1"/>
          <p:nvPr/>
        </p:nvSpPr>
        <p:spPr>
          <a:xfrm>
            <a:off x="10813212" y="3297447"/>
            <a:ext cx="6991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6D2539-1676-087D-3F10-CDB2BD81BF72}"/>
              </a:ext>
            </a:extLst>
          </p:cNvPr>
          <p:cNvSpPr txBox="1"/>
          <p:nvPr/>
        </p:nvSpPr>
        <p:spPr>
          <a:xfrm>
            <a:off x="2057400" y="1907722"/>
            <a:ext cx="113293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OFERTA DE MACRONUTRIENTES: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4CF185-4A40-53C0-98CA-4960F2AF3485}"/>
              </a:ext>
            </a:extLst>
          </p:cNvPr>
          <p:cNvSpPr txBox="1"/>
          <p:nvPr/>
        </p:nvSpPr>
        <p:spPr>
          <a:xfrm>
            <a:off x="9895114" y="1907722"/>
            <a:ext cx="70702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14AAAE-27A1-42E3-ED16-EA9A74289589}"/>
              </a:ext>
            </a:extLst>
          </p:cNvPr>
          <p:cNvSpPr txBox="1"/>
          <p:nvPr/>
        </p:nvSpPr>
        <p:spPr>
          <a:xfrm>
            <a:off x="1493322" y="3163289"/>
            <a:ext cx="10076212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 err="1"/>
              <a:t>Carboidratos</a:t>
            </a:r>
            <a:r>
              <a:rPr lang="en-US" b="1" u="sng" dirty="0"/>
              <a:t>:</a:t>
            </a:r>
            <a:r>
              <a:rPr lang="en-US" dirty="0"/>
              <a:t> 50 a 60% do VET, </a:t>
            </a:r>
            <a:r>
              <a:rPr lang="en-US" dirty="0" err="1"/>
              <a:t>cerca</a:t>
            </a:r>
            <a:r>
              <a:rPr lang="en-US" dirty="0"/>
              <a:t> de 130g/</a:t>
            </a:r>
            <a:r>
              <a:rPr lang="en-US" dirty="0" err="1"/>
              <a:t>dia</a:t>
            </a:r>
            <a:r>
              <a:rPr lang="en-US" dirty="0"/>
              <a:t>, e a </a:t>
            </a:r>
            <a:r>
              <a:rPr lang="en-US" dirty="0" err="1"/>
              <a:t>ingestão</a:t>
            </a:r>
            <a:r>
              <a:rPr lang="en-US" dirty="0"/>
              <a:t> de </a:t>
            </a:r>
            <a:r>
              <a:rPr lang="en-US" dirty="0" err="1"/>
              <a:t>açúcares</a:t>
            </a:r>
            <a:r>
              <a:rPr lang="en-US" dirty="0"/>
              <a:t> simples &lt;10% do VET.</a:t>
            </a:r>
            <a:endParaRPr lang="pt-BR" dirty="0"/>
          </a:p>
          <a:p>
            <a:endParaRPr lang="en-US" dirty="0"/>
          </a:p>
          <a:p>
            <a:r>
              <a:rPr lang="en-US" b="1" i="1" dirty="0"/>
              <a:t>Fibras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recomendadas</a:t>
            </a:r>
            <a:r>
              <a:rPr lang="en-US" dirty="0"/>
              <a:t> para </a:t>
            </a:r>
            <a:r>
              <a:rPr lang="en-US" dirty="0" err="1"/>
              <a:t>homens</a:t>
            </a:r>
            <a:r>
              <a:rPr lang="en-US" dirty="0"/>
              <a:t> 30g/</a:t>
            </a:r>
            <a:r>
              <a:rPr lang="en-US" dirty="0" err="1"/>
              <a:t>dia</a:t>
            </a:r>
            <a:r>
              <a:rPr lang="en-US" dirty="0"/>
              <a:t>, e para </a:t>
            </a:r>
            <a:r>
              <a:rPr lang="en-US" dirty="0" err="1"/>
              <a:t>mulheres</a:t>
            </a:r>
            <a:r>
              <a:rPr lang="en-US" dirty="0"/>
              <a:t> </a:t>
            </a:r>
            <a:r>
              <a:rPr lang="en-US" dirty="0" err="1"/>
              <a:t>cerca</a:t>
            </a:r>
            <a:r>
              <a:rPr lang="en-US" dirty="0"/>
              <a:t> de 21g/dia.</a:t>
            </a:r>
          </a:p>
          <a:p>
            <a:endParaRPr lang="en-US" dirty="0"/>
          </a:p>
          <a:p>
            <a:r>
              <a:rPr lang="en-US" b="1" u="sng" dirty="0" err="1"/>
              <a:t>Proteínas</a:t>
            </a:r>
            <a:r>
              <a:rPr lang="en-US" b="1" u="sng" dirty="0"/>
              <a:t>:</a:t>
            </a:r>
            <a:r>
              <a:rPr lang="en-US" dirty="0"/>
              <a:t> 10 a 35% do VET, de 0,8g a 1,0g/kg/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idosos</a:t>
            </a:r>
            <a:r>
              <a:rPr lang="en-US" dirty="0"/>
              <a:t> </a:t>
            </a:r>
            <a:r>
              <a:rPr lang="en-US" dirty="0" err="1"/>
              <a:t>saudáveis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u="sng" dirty="0" err="1"/>
              <a:t>Lipídios</a:t>
            </a:r>
            <a:r>
              <a:rPr lang="en-US" b="1" u="sng" dirty="0"/>
              <a:t>:</a:t>
            </a:r>
            <a:r>
              <a:rPr lang="en-US" dirty="0"/>
              <a:t> 15 a 30% do VET, </a:t>
            </a:r>
            <a:r>
              <a:rPr lang="en-US" dirty="0" err="1"/>
              <a:t>sendo</a:t>
            </a:r>
            <a:r>
              <a:rPr lang="en-US" dirty="0"/>
              <a:t> &lt;10% de </a:t>
            </a:r>
            <a:r>
              <a:rPr lang="en-US" dirty="0" err="1"/>
              <a:t>ácidos</a:t>
            </a:r>
            <a:r>
              <a:rPr lang="en-US" dirty="0"/>
              <a:t> </a:t>
            </a:r>
            <a:r>
              <a:rPr lang="en-US" dirty="0" err="1"/>
              <a:t>graxos</a:t>
            </a:r>
            <a:r>
              <a:rPr lang="en-US" dirty="0"/>
              <a:t> </a:t>
            </a:r>
            <a:r>
              <a:rPr lang="en-US" dirty="0" err="1"/>
              <a:t>saturados</a:t>
            </a:r>
            <a:r>
              <a:rPr lang="en-US" dirty="0"/>
              <a:t>, 6 a 10% </a:t>
            </a:r>
            <a:r>
              <a:rPr lang="en-US" dirty="0" err="1"/>
              <a:t>ácidos</a:t>
            </a:r>
            <a:r>
              <a:rPr lang="en-US" dirty="0"/>
              <a:t> </a:t>
            </a:r>
            <a:r>
              <a:rPr lang="en-US" dirty="0" err="1"/>
              <a:t>graxos</a:t>
            </a:r>
            <a:r>
              <a:rPr lang="en-US" dirty="0"/>
              <a:t> poli-</a:t>
            </a:r>
            <a:r>
              <a:rPr lang="en-US" dirty="0" err="1"/>
              <a:t>insaturados</a:t>
            </a:r>
            <a:r>
              <a:rPr lang="en-US" dirty="0"/>
              <a:t>, 5 a 8%, </a:t>
            </a:r>
            <a:r>
              <a:rPr lang="en-US" dirty="0" err="1"/>
              <a:t>ácido</a:t>
            </a:r>
            <a:r>
              <a:rPr lang="en-US" dirty="0"/>
              <a:t> </a:t>
            </a:r>
            <a:r>
              <a:rPr lang="en-US" dirty="0" err="1"/>
              <a:t>graxo</a:t>
            </a:r>
            <a:r>
              <a:rPr lang="en-US" dirty="0"/>
              <a:t> </a:t>
            </a:r>
            <a:r>
              <a:rPr lang="en-US" dirty="0" err="1"/>
              <a:t>ômega</a:t>
            </a:r>
            <a:r>
              <a:rPr lang="en-US" dirty="0"/>
              <a:t>- 6, 1 a 2% </a:t>
            </a:r>
            <a:r>
              <a:rPr lang="en-US" dirty="0" err="1"/>
              <a:t>ácidos</a:t>
            </a:r>
            <a:r>
              <a:rPr lang="en-US" dirty="0"/>
              <a:t> </a:t>
            </a:r>
            <a:r>
              <a:rPr lang="en-US" dirty="0" err="1"/>
              <a:t>graxos</a:t>
            </a:r>
            <a:r>
              <a:rPr lang="en-US" dirty="0"/>
              <a:t> </a:t>
            </a:r>
            <a:r>
              <a:rPr lang="en-US" dirty="0" err="1"/>
              <a:t>ômega</a:t>
            </a:r>
            <a:r>
              <a:rPr lang="en-US" dirty="0"/>
              <a:t> -3.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8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A21F21-5FE4-A7BA-7CD5-28224E5332C6}"/>
              </a:ext>
            </a:extLst>
          </p:cNvPr>
          <p:cNvSpPr txBox="1"/>
          <p:nvPr/>
        </p:nvSpPr>
        <p:spPr>
          <a:xfrm>
            <a:off x="10813212" y="3297447"/>
            <a:ext cx="6991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6D2539-1676-087D-3F10-CDB2BD81BF72}"/>
              </a:ext>
            </a:extLst>
          </p:cNvPr>
          <p:cNvSpPr txBox="1"/>
          <p:nvPr/>
        </p:nvSpPr>
        <p:spPr>
          <a:xfrm>
            <a:off x="2057400" y="1907722"/>
            <a:ext cx="113293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OFERTA DE MICRONUTRIENTES: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4CF185-4A40-53C0-98CA-4960F2AF3485}"/>
              </a:ext>
            </a:extLst>
          </p:cNvPr>
          <p:cNvSpPr txBox="1"/>
          <p:nvPr/>
        </p:nvSpPr>
        <p:spPr>
          <a:xfrm>
            <a:off x="9895114" y="1907722"/>
            <a:ext cx="70702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14AAAE-27A1-42E3-ED16-EA9A74289589}"/>
              </a:ext>
            </a:extLst>
          </p:cNvPr>
          <p:cNvSpPr txBox="1"/>
          <p:nvPr/>
        </p:nvSpPr>
        <p:spPr>
          <a:xfrm>
            <a:off x="1493322" y="3163289"/>
            <a:ext cx="10076212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 CÁLCIO </a:t>
            </a:r>
            <a:r>
              <a:rPr lang="en-US" dirty="0" err="1"/>
              <a:t>absorção</a:t>
            </a:r>
            <a:r>
              <a:rPr lang="en-US" dirty="0"/>
              <a:t> se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diminuída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idosos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redução</a:t>
            </a:r>
            <a:r>
              <a:rPr lang="en-US" dirty="0"/>
              <a:t> da </a:t>
            </a:r>
            <a:r>
              <a:rPr lang="en-US" dirty="0" err="1"/>
              <a:t>resposta</a:t>
            </a:r>
            <a:r>
              <a:rPr lang="en-US" dirty="0"/>
              <a:t> do </a:t>
            </a:r>
            <a:r>
              <a:rPr lang="en-US" dirty="0" err="1"/>
              <a:t>intestino</a:t>
            </a:r>
            <a:r>
              <a:rPr lang="en-US" dirty="0"/>
              <a:t> para a </a:t>
            </a:r>
            <a:r>
              <a:rPr lang="en-US" b="1" dirty="0" err="1"/>
              <a:t>Vitamina</a:t>
            </a:r>
            <a:r>
              <a:rPr lang="en-US" b="1" dirty="0"/>
              <a:t> D </a:t>
            </a:r>
            <a:r>
              <a:rPr lang="en-US" b="1" dirty="0" err="1"/>
              <a:t>ativa</a:t>
            </a:r>
            <a:r>
              <a:rPr lang="en-US" b="1" dirty="0"/>
              <a:t> (1,25- </a:t>
            </a:r>
            <a:r>
              <a:rPr lang="en-US" b="1" dirty="0" err="1"/>
              <a:t>diidroxicolecalciferol</a:t>
            </a:r>
            <a:r>
              <a:rPr lang="en-US" b="1" dirty="0"/>
              <a:t>)</a:t>
            </a:r>
            <a:r>
              <a:rPr lang="en-US" dirty="0"/>
              <a:t>, com a </a:t>
            </a:r>
            <a:r>
              <a:rPr lang="en-US" dirty="0" err="1"/>
              <a:t>menopausa</a:t>
            </a:r>
            <a:r>
              <a:rPr lang="en-US" dirty="0"/>
              <a:t> as </a:t>
            </a:r>
            <a:r>
              <a:rPr lang="en-US" dirty="0" err="1"/>
              <a:t>mulheres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necessidade</a:t>
            </a:r>
            <a:r>
              <a:rPr lang="en-US" dirty="0"/>
              <a:t> </a:t>
            </a:r>
            <a:r>
              <a:rPr lang="en-US" dirty="0" err="1"/>
              <a:t>aumentada</a:t>
            </a:r>
            <a:r>
              <a:rPr lang="en-US" dirty="0"/>
              <a:t> e a </a:t>
            </a:r>
            <a:r>
              <a:rPr lang="en-US" dirty="0" err="1"/>
              <a:t>suplementação</a:t>
            </a:r>
            <a:r>
              <a:rPr lang="en-US" dirty="0"/>
              <a:t> se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necessária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ingestão</a:t>
            </a:r>
            <a:r>
              <a:rPr lang="en-US" dirty="0"/>
              <a:t> </a:t>
            </a:r>
            <a:r>
              <a:rPr lang="en-US" dirty="0" err="1"/>
              <a:t>recomendada</a:t>
            </a:r>
            <a:r>
              <a:rPr lang="en-US" dirty="0"/>
              <a:t> de </a:t>
            </a:r>
            <a:r>
              <a:rPr lang="en-US" dirty="0" err="1"/>
              <a:t>cálcio</a:t>
            </a:r>
            <a:r>
              <a:rPr lang="en-US" dirty="0"/>
              <a:t> é de 1200 mg </a:t>
            </a:r>
            <a:r>
              <a:rPr lang="en-US" dirty="0" err="1"/>
              <a:t>acima</a:t>
            </a:r>
            <a:r>
              <a:rPr lang="en-US" dirty="0"/>
              <a:t> de 50 </a:t>
            </a:r>
            <a:r>
              <a:rPr lang="en-US" dirty="0" err="1"/>
              <a:t>anos</a:t>
            </a:r>
            <a:r>
              <a:rPr lang="en-US" dirty="0"/>
              <a:t>.</a:t>
            </a:r>
          </a:p>
          <a:p>
            <a:r>
              <a:rPr lang="en-US" b="1" dirty="0"/>
              <a:t>* Ferro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redução</a:t>
            </a:r>
            <a:r>
              <a:rPr lang="en-US" dirty="0"/>
              <a:t>(</a:t>
            </a:r>
            <a:r>
              <a:rPr lang="en-US" dirty="0" err="1"/>
              <a:t>gastrite</a:t>
            </a:r>
            <a:r>
              <a:rPr lang="en-US" dirty="0"/>
              <a:t>, </a:t>
            </a:r>
            <a:r>
              <a:rPr lang="en-US" dirty="0" err="1"/>
              <a:t>úlceras</a:t>
            </a:r>
            <a:r>
              <a:rPr lang="en-US" dirty="0"/>
              <a:t> </a:t>
            </a:r>
            <a:r>
              <a:rPr lang="en-US" dirty="0" err="1"/>
              <a:t>gastrointestinais</a:t>
            </a:r>
            <a:r>
              <a:rPr lang="en-US" dirty="0"/>
              <a:t> e </a:t>
            </a:r>
            <a:r>
              <a:rPr lang="en-US" dirty="0" err="1"/>
              <a:t>câncer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as </a:t>
            </a:r>
            <a:r>
              <a:rPr lang="en-US" dirty="0" err="1"/>
              <a:t>perdas</a:t>
            </a:r>
            <a:r>
              <a:rPr lang="en-US" dirty="0"/>
              <a:t> </a:t>
            </a:r>
            <a:r>
              <a:rPr lang="en-US" dirty="0" err="1"/>
              <a:t>sanguíneas</a:t>
            </a:r>
            <a:r>
              <a:rPr lang="en-US" dirty="0"/>
              <a:t>, a </a:t>
            </a:r>
            <a:r>
              <a:rPr lang="en-US" b="1" dirty="0" err="1"/>
              <a:t>recomendação</a:t>
            </a:r>
            <a:r>
              <a:rPr lang="en-US" b="1" dirty="0"/>
              <a:t> é 8 mg/ dia</a:t>
            </a:r>
            <a:r>
              <a:rPr lang="en-US" dirty="0"/>
              <a:t>. </a:t>
            </a:r>
          </a:p>
          <a:p>
            <a:r>
              <a:rPr lang="en-US" dirty="0"/>
              <a:t>Com a </a:t>
            </a:r>
            <a:r>
              <a:rPr lang="en-US" dirty="0" err="1"/>
              <a:t>redução</a:t>
            </a:r>
            <a:r>
              <a:rPr lang="en-US" dirty="0"/>
              <a:t> do </a:t>
            </a:r>
            <a:r>
              <a:rPr lang="en-US" b="1" dirty="0" err="1"/>
              <a:t>zinco</a:t>
            </a:r>
            <a:r>
              <a:rPr lang="en-US" dirty="0"/>
              <a:t> o </a:t>
            </a:r>
            <a:r>
              <a:rPr lang="en-US" dirty="0" err="1"/>
              <a:t>idoso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susceptível</a:t>
            </a:r>
            <a:r>
              <a:rPr lang="en-US" dirty="0"/>
              <a:t> a </a:t>
            </a:r>
            <a:r>
              <a:rPr lang="en-US" dirty="0" err="1"/>
              <a:t>infecções</a:t>
            </a:r>
            <a:r>
              <a:rPr lang="en-US" dirty="0"/>
              <a:t>, </a:t>
            </a:r>
            <a:r>
              <a:rPr lang="en-US" b="1" dirty="0" err="1"/>
              <a:t>recomendação</a:t>
            </a:r>
            <a:r>
              <a:rPr lang="en-US" b="1" dirty="0"/>
              <a:t> de 8 mg/</a:t>
            </a:r>
            <a:r>
              <a:rPr lang="en-US" b="1" dirty="0" err="1"/>
              <a:t>dia</a:t>
            </a:r>
            <a:r>
              <a:rPr lang="en-US" b="1" dirty="0"/>
              <a:t> para </a:t>
            </a:r>
            <a:r>
              <a:rPr lang="en-US" b="1" dirty="0" err="1"/>
              <a:t>mulheres</a:t>
            </a:r>
            <a:r>
              <a:rPr lang="en-US" b="1" dirty="0"/>
              <a:t> e 11 mg/</a:t>
            </a:r>
            <a:r>
              <a:rPr lang="en-US" b="1" dirty="0" err="1"/>
              <a:t>dia</a:t>
            </a:r>
            <a:r>
              <a:rPr lang="en-US" b="1" dirty="0"/>
              <a:t> para </a:t>
            </a:r>
            <a:r>
              <a:rPr lang="en-US" b="1" dirty="0" err="1"/>
              <a:t>homens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348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A21F21-5FE4-A7BA-7CD5-28224E5332C6}"/>
              </a:ext>
            </a:extLst>
          </p:cNvPr>
          <p:cNvSpPr txBox="1"/>
          <p:nvPr/>
        </p:nvSpPr>
        <p:spPr>
          <a:xfrm>
            <a:off x="10813212" y="3297447"/>
            <a:ext cx="6991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6D2539-1676-087D-3F10-CDB2BD81BF72}"/>
              </a:ext>
            </a:extLst>
          </p:cNvPr>
          <p:cNvSpPr txBox="1"/>
          <p:nvPr/>
        </p:nvSpPr>
        <p:spPr>
          <a:xfrm>
            <a:off x="2057400" y="1907722"/>
            <a:ext cx="113293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OFERTA DE MICRONUTRIENTES: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4CF185-4A40-53C0-98CA-4960F2AF3485}"/>
              </a:ext>
            </a:extLst>
          </p:cNvPr>
          <p:cNvSpPr txBox="1"/>
          <p:nvPr/>
        </p:nvSpPr>
        <p:spPr>
          <a:xfrm>
            <a:off x="9895114" y="1907722"/>
            <a:ext cx="70702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14AAAE-27A1-42E3-ED16-EA9A74289589}"/>
              </a:ext>
            </a:extLst>
          </p:cNvPr>
          <p:cNvSpPr txBox="1"/>
          <p:nvPr/>
        </p:nvSpPr>
        <p:spPr>
          <a:xfrm>
            <a:off x="1493322" y="3163289"/>
            <a:ext cx="10076212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 </a:t>
            </a:r>
            <a:r>
              <a:rPr lang="en-US" dirty="0" err="1"/>
              <a:t>Deficiência</a:t>
            </a:r>
            <a:r>
              <a:rPr lang="en-US" dirty="0"/>
              <a:t> de </a:t>
            </a:r>
            <a:r>
              <a:rPr lang="en-US" b="1" dirty="0" err="1"/>
              <a:t>vitamina</a:t>
            </a:r>
            <a:r>
              <a:rPr lang="en-US" b="1" dirty="0"/>
              <a:t> B6</a:t>
            </a:r>
            <a:r>
              <a:rPr lang="en-US" dirty="0"/>
              <a:t> (</a:t>
            </a:r>
            <a:r>
              <a:rPr lang="en-US" dirty="0" err="1"/>
              <a:t>comum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idosos</a:t>
            </a:r>
            <a:r>
              <a:rPr lang="en-US" dirty="0"/>
              <a:t> </a:t>
            </a:r>
            <a:r>
              <a:rPr lang="en-US" dirty="0" err="1"/>
              <a:t>alcoólatras</a:t>
            </a:r>
            <a:r>
              <a:rPr lang="en-US" dirty="0"/>
              <a:t>) </a:t>
            </a:r>
            <a:r>
              <a:rPr lang="en-US" b="1" dirty="0"/>
              <a:t>1,5 mg/</a:t>
            </a:r>
            <a:r>
              <a:rPr lang="en-US" b="1" dirty="0" err="1"/>
              <a:t>dia</a:t>
            </a:r>
            <a:r>
              <a:rPr lang="en-US" b="1" dirty="0"/>
              <a:t> para </a:t>
            </a:r>
            <a:r>
              <a:rPr lang="en-US" b="1" dirty="0" err="1"/>
              <a:t>mulheres</a:t>
            </a:r>
            <a:r>
              <a:rPr lang="en-US" b="1" dirty="0"/>
              <a:t> e 1,7 mg/</a:t>
            </a:r>
            <a:r>
              <a:rPr lang="en-US" b="1" dirty="0" err="1"/>
              <a:t>dia</a:t>
            </a:r>
            <a:r>
              <a:rPr lang="en-US" b="1" dirty="0"/>
              <a:t> para </a:t>
            </a:r>
            <a:r>
              <a:rPr lang="en-US" b="1" dirty="0" err="1"/>
              <a:t>homens</a:t>
            </a:r>
            <a:r>
              <a:rPr lang="en-US" dirty="0"/>
              <a:t>.</a:t>
            </a:r>
            <a:endParaRPr lang="pt-BR" dirty="0"/>
          </a:p>
          <a:p>
            <a:endParaRPr lang="en-US" dirty="0"/>
          </a:p>
          <a:p>
            <a:r>
              <a:rPr lang="en-US" dirty="0"/>
              <a:t>* Pode </a:t>
            </a:r>
            <a:r>
              <a:rPr lang="en-US" dirty="0" err="1"/>
              <a:t>ocorrer</a:t>
            </a:r>
            <a:r>
              <a:rPr lang="en-US" dirty="0"/>
              <a:t> </a:t>
            </a:r>
            <a:r>
              <a:rPr lang="en-US" dirty="0" err="1"/>
              <a:t>prejuízo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absorção</a:t>
            </a:r>
            <a:r>
              <a:rPr lang="en-US" dirty="0"/>
              <a:t> da </a:t>
            </a:r>
            <a:r>
              <a:rPr lang="en-US" b="1" dirty="0" err="1"/>
              <a:t>vitamina</a:t>
            </a:r>
            <a:r>
              <a:rPr lang="en-US" b="1" dirty="0"/>
              <a:t> B12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idosos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</a:t>
            </a:r>
            <a:r>
              <a:rPr lang="en-US" dirty="0" err="1"/>
              <a:t>atrofia</a:t>
            </a:r>
            <a:r>
              <a:rPr lang="en-US" dirty="0"/>
              <a:t> </a:t>
            </a:r>
            <a:r>
              <a:rPr lang="en-US" dirty="0" err="1"/>
              <a:t>gástrica</a:t>
            </a:r>
            <a:r>
              <a:rPr lang="en-US" dirty="0"/>
              <a:t>, anemias, </a:t>
            </a:r>
            <a:r>
              <a:rPr lang="en-US" dirty="0" err="1"/>
              <a:t>medicamentos</a:t>
            </a:r>
            <a:r>
              <a:rPr lang="en-US" dirty="0"/>
              <a:t>, </a:t>
            </a:r>
            <a:r>
              <a:rPr lang="en-US" dirty="0" err="1"/>
              <a:t>bariátricas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r</a:t>
            </a:r>
            <a:r>
              <a:rPr lang="en-US" b="1" dirty="0" err="1"/>
              <a:t>ecomendação</a:t>
            </a:r>
            <a:r>
              <a:rPr lang="en-US" b="1" dirty="0"/>
              <a:t> é de 2,4 mcg/dia.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2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A21F21-5FE4-A7BA-7CD5-28224E5332C6}"/>
              </a:ext>
            </a:extLst>
          </p:cNvPr>
          <p:cNvSpPr txBox="1"/>
          <p:nvPr/>
        </p:nvSpPr>
        <p:spPr>
          <a:xfrm>
            <a:off x="10813212" y="3297447"/>
            <a:ext cx="6991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6D2539-1676-087D-3F10-CDB2BD81BF72}"/>
              </a:ext>
            </a:extLst>
          </p:cNvPr>
          <p:cNvSpPr txBox="1"/>
          <p:nvPr/>
        </p:nvSpPr>
        <p:spPr>
          <a:xfrm>
            <a:off x="2057400" y="1907722"/>
            <a:ext cx="113293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HIDRATAÇÃO: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4CF185-4A40-53C0-98CA-4960F2AF3485}"/>
              </a:ext>
            </a:extLst>
          </p:cNvPr>
          <p:cNvSpPr txBox="1"/>
          <p:nvPr/>
        </p:nvSpPr>
        <p:spPr>
          <a:xfrm>
            <a:off x="9895114" y="1907722"/>
            <a:ext cx="70702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14AAAE-27A1-42E3-ED16-EA9A74289589}"/>
              </a:ext>
            </a:extLst>
          </p:cNvPr>
          <p:cNvSpPr txBox="1"/>
          <p:nvPr/>
        </p:nvSpPr>
        <p:spPr>
          <a:xfrm>
            <a:off x="1493322" y="3163289"/>
            <a:ext cx="1092649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 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percepção</a:t>
            </a:r>
            <a:r>
              <a:rPr lang="en-US" dirty="0"/>
              <a:t> da </a:t>
            </a:r>
            <a:r>
              <a:rPr lang="en-US" dirty="0" err="1"/>
              <a:t>sede</a:t>
            </a:r>
            <a:r>
              <a:rPr lang="en-US" dirty="0"/>
              <a:t> 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vulneráveis</a:t>
            </a:r>
            <a:r>
              <a:rPr lang="en-US" dirty="0"/>
              <a:t> a </a:t>
            </a:r>
            <a:r>
              <a:rPr lang="en-US" dirty="0" err="1"/>
              <a:t>desidratação</a:t>
            </a:r>
            <a:r>
              <a:rPr lang="en-US" dirty="0"/>
              <a:t>, *40 ml/kg de peso</a:t>
            </a:r>
            <a:endParaRPr lang="pt-BR" dirty="0"/>
          </a:p>
          <a:p>
            <a:r>
              <a:rPr lang="en-US" dirty="0"/>
              <a:t>*</a:t>
            </a:r>
            <a:r>
              <a:rPr lang="en-US" dirty="0" err="1"/>
              <a:t>estimulando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o </a:t>
            </a:r>
            <a:r>
              <a:rPr lang="en-US" dirty="0" err="1"/>
              <a:t>trânsito</a:t>
            </a:r>
            <a:r>
              <a:rPr lang="en-US" dirty="0"/>
              <a:t> intestinal, e </a:t>
            </a:r>
            <a:r>
              <a:rPr lang="en-US" dirty="0" err="1"/>
              <a:t>ajudando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sintomas</a:t>
            </a:r>
            <a:r>
              <a:rPr lang="en-US" dirty="0"/>
              <a:t> de </a:t>
            </a:r>
            <a:r>
              <a:rPr lang="en-US" dirty="0" err="1"/>
              <a:t>constipação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idosos</a:t>
            </a:r>
            <a:r>
              <a:rPr lang="en-US" dirty="0"/>
              <a:t>, </a:t>
            </a:r>
            <a:r>
              <a:rPr lang="en-US" dirty="0" err="1"/>
              <a:t>mantem</a:t>
            </a:r>
            <a:r>
              <a:rPr lang="en-US" dirty="0"/>
              <a:t> a </a:t>
            </a:r>
            <a:r>
              <a:rPr lang="en-US" dirty="0" err="1"/>
              <a:t>umidade</a:t>
            </a:r>
            <a:r>
              <a:rPr lang="en-US" dirty="0"/>
              <a:t> da boca,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absorção</a:t>
            </a:r>
            <a:r>
              <a:rPr lang="en-US" dirty="0"/>
              <a:t> dos </a:t>
            </a:r>
            <a:r>
              <a:rPr lang="en-US" dirty="0" err="1"/>
              <a:t>nutrientes</a:t>
            </a:r>
            <a:r>
              <a:rPr lang="en-US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95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791072" y="2551212"/>
            <a:ext cx="16561840" cy="7056784"/>
          </a:xfrm>
        </p:spPr>
        <p:txBody>
          <a:bodyPr/>
          <a:lstStyle/>
          <a:p>
            <a:pPr marL="0" indent="0" algn="just">
              <a:spcAft>
                <a:spcPts val="2000"/>
              </a:spcAft>
              <a:buNone/>
            </a:pPr>
            <a:r>
              <a:rPr lang="pt-BR" b="1" dirty="0"/>
              <a:t>* </a:t>
            </a:r>
            <a:r>
              <a:rPr lang="pt-BR" dirty="0">
                <a:ea typeface="+mj-lt"/>
                <a:cs typeface="+mj-lt"/>
              </a:rPr>
              <a:t>“diagnóstico” se refere ao parecer clínico no qual é descrito o estado de saúde do paciente, na área de atuação do profissional. A saúde e nutrição tem elos fortes, e o estado nutricional</a:t>
            </a:r>
            <a:r>
              <a:rPr lang="pt-BR" dirty="0">
                <a:cs typeface="Arial"/>
              </a:rPr>
              <a:t>.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pt-BR" dirty="0">
                <a:cs typeface="Arial"/>
              </a:rPr>
              <a:t>* </a:t>
            </a:r>
            <a:r>
              <a:rPr lang="pt-BR" dirty="0">
                <a:ea typeface="+mj-lt"/>
                <a:cs typeface="+mj-lt"/>
              </a:rPr>
              <a:t>O diagnóstico em nutrição é especifico do nutricionista, em que o diagnóstico, seja médico ou de enfermagem pode ou não, ter relação com as intervenções do nutricionista. Mesmo diante do diagnóstico médico ou de enfermagem permanecer o diagnóstico em nutrição, assim como a intervenção nutricional deverá resolver o problema, ele atua como um qualificador, descrevendo o problema na forma de “excessiva”, “</a:t>
            </a:r>
            <a:r>
              <a:rPr lang="pt-BR" dirty="0" err="1">
                <a:ea typeface="+mj-lt"/>
                <a:cs typeface="+mj-lt"/>
              </a:rPr>
              <a:t>subótima</a:t>
            </a:r>
            <a:r>
              <a:rPr lang="pt-BR" dirty="0">
                <a:ea typeface="+mj-lt"/>
                <a:cs typeface="+mj-lt"/>
              </a:rPr>
              <a:t>”, “aumento”, “alteração”, entre outros.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D2DDA53-55BF-58FB-6A79-1540A9B4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DIAGNÓSTICOS NUTRICIONAIS</a:t>
            </a:r>
          </a:p>
        </p:txBody>
      </p:sp>
    </p:spTree>
    <p:extLst>
      <p:ext uri="{BB962C8B-B14F-4D97-AF65-F5344CB8AC3E}">
        <p14:creationId xmlns:p14="http://schemas.microsoft.com/office/powerpoint/2010/main" val="45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77134" y="994235"/>
            <a:ext cx="14462680" cy="1197864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6000" dirty="0"/>
              <a:t>ESTADO NUTRICIONAL</a:t>
            </a:r>
            <a:br>
              <a:rPr lang="pt-BR" sz="6000" dirty="0"/>
            </a:br>
            <a:r>
              <a:rPr lang="pt-BR" sz="6000" dirty="0"/>
              <a:t>EM GERIATRIA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>
          <a:xfrm>
            <a:off x="287016" y="2687022"/>
            <a:ext cx="17641960" cy="6577772"/>
          </a:xfrm>
        </p:spPr>
        <p:txBody>
          <a:bodyPr/>
          <a:lstStyle/>
          <a:p>
            <a:pPr marL="203200" indent="0" algn="just">
              <a:buClrTx/>
              <a:buSzPct val="85000"/>
              <a:buNone/>
            </a:pPr>
            <a:r>
              <a:rPr lang="pt-BR" b="1" u="sng" dirty="0"/>
              <a:t>AVALIAÇÃO NUTRICIONAL DOS IDOSOS</a:t>
            </a:r>
          </a:p>
          <a:p>
            <a:pPr algn="just">
              <a:buClrTx/>
              <a:buSzPct val="85000"/>
              <a:buFont typeface="Arial" pitchFamily="34" charset="0"/>
              <a:buChar char="•"/>
            </a:pPr>
            <a:r>
              <a:rPr lang="pt-BR" dirty="0">
                <a:ea typeface="+mj-lt"/>
                <a:cs typeface="+mj-lt"/>
              </a:rPr>
              <a:t>A nutrição tem um papel fundamental na promoção da saúde e na capacidade funcional dos idoso, pois o estado nutricional gera um grande impacto no que se refere ao bem-estar físico e psicológico do idoso.</a:t>
            </a:r>
            <a:endParaRPr lang="pt-BR" dirty="0"/>
          </a:p>
          <a:p>
            <a:pPr algn="just">
              <a:buClrTx/>
              <a:buSzPct val="85000"/>
              <a:buFont typeface="Arial" pitchFamily="34" charset="0"/>
              <a:buChar char="•"/>
            </a:pPr>
            <a:r>
              <a:rPr lang="pt-BR" b="1" dirty="0"/>
              <a:t>GARANTIR ACESSO A NUTRIÇÃO ADEQUADA;</a:t>
            </a:r>
            <a:endParaRPr lang="pt-BR" dirty="0"/>
          </a:p>
          <a:p>
            <a:pPr algn="just">
              <a:buClrTx/>
              <a:buSzPct val="85000"/>
              <a:buFont typeface="Arial" pitchFamily="34" charset="0"/>
              <a:buChar char="•"/>
            </a:pPr>
            <a:r>
              <a:rPr lang="pt-BR" b="1" dirty="0"/>
              <a:t>MODULAÇÃO DO PROCESSO DE ENVELHECIMENTO (DOENÇAS)</a:t>
            </a:r>
            <a:endParaRPr lang="pt-BR" dirty="0"/>
          </a:p>
          <a:p>
            <a:pPr algn="just">
              <a:buClrTx/>
              <a:buSzPct val="85000"/>
              <a:buFont typeface="Arial" pitchFamily="34" charset="0"/>
              <a:buChar char="•"/>
            </a:pPr>
            <a:r>
              <a:rPr lang="pt-BR" b="1" dirty="0"/>
              <a:t>MONITORAMENTO NUTRICIONAL;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6042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A21F21-5FE4-A7BA-7CD5-28224E5332C6}"/>
              </a:ext>
            </a:extLst>
          </p:cNvPr>
          <p:cNvSpPr txBox="1"/>
          <p:nvPr/>
        </p:nvSpPr>
        <p:spPr>
          <a:xfrm>
            <a:off x="10813212" y="3297447"/>
            <a:ext cx="6991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6D2539-1676-087D-3F10-CDB2BD81BF72}"/>
              </a:ext>
            </a:extLst>
          </p:cNvPr>
          <p:cNvSpPr txBox="1"/>
          <p:nvPr/>
        </p:nvSpPr>
        <p:spPr>
          <a:xfrm>
            <a:off x="2057400" y="1907722"/>
            <a:ext cx="113293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har char="•"/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4CF185-4A40-53C0-98CA-4960F2AF3485}"/>
              </a:ext>
            </a:extLst>
          </p:cNvPr>
          <p:cNvSpPr txBox="1"/>
          <p:nvPr/>
        </p:nvSpPr>
        <p:spPr>
          <a:xfrm>
            <a:off x="9895114" y="1907722"/>
            <a:ext cx="70702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BB30A7-2376-AC08-498F-25E7F373E8BF}"/>
              </a:ext>
            </a:extLst>
          </p:cNvPr>
          <p:cNvSpPr txBox="1"/>
          <p:nvPr/>
        </p:nvSpPr>
        <p:spPr>
          <a:xfrm>
            <a:off x="1332571" y="1276815"/>
            <a:ext cx="9280602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INGESTÃO:</a:t>
            </a:r>
            <a:r>
              <a:rPr lang="en-US" dirty="0"/>
              <a:t> </a:t>
            </a:r>
            <a:r>
              <a:rPr lang="en-US" i="1" dirty="0" err="1"/>
              <a:t>aqueles</a:t>
            </a:r>
            <a:r>
              <a:rPr lang="en-US" i="1" dirty="0"/>
              <a:t> </a:t>
            </a:r>
            <a:r>
              <a:rPr lang="en-US" i="1" dirty="0" err="1"/>
              <a:t>problemas</a:t>
            </a:r>
            <a:r>
              <a:rPr lang="en-US" i="1" dirty="0"/>
              <a:t> </a:t>
            </a:r>
            <a:r>
              <a:rPr lang="en-US" i="1" dirty="0" err="1"/>
              <a:t>ligados</a:t>
            </a:r>
            <a:r>
              <a:rPr lang="en-US" i="1" dirty="0"/>
              <a:t> à </a:t>
            </a:r>
            <a:r>
              <a:rPr lang="en-US" i="1" dirty="0" err="1"/>
              <a:t>ingestão</a:t>
            </a:r>
            <a:r>
              <a:rPr lang="en-US" i="1" dirty="0"/>
              <a:t> de </a:t>
            </a:r>
            <a:r>
              <a:rPr lang="en-US" i="1" dirty="0" err="1"/>
              <a:t>energia,nutrientes</a:t>
            </a:r>
            <a:r>
              <a:rPr lang="en-US" i="1" dirty="0"/>
              <a:t>, </a:t>
            </a:r>
            <a:r>
              <a:rPr lang="en-US" i="1" dirty="0" err="1"/>
              <a:t>líquidos</a:t>
            </a:r>
            <a:r>
              <a:rPr lang="en-US" i="1" dirty="0"/>
              <a:t> e </a:t>
            </a:r>
            <a:r>
              <a:rPr lang="en-US" i="1" dirty="0" err="1"/>
              <a:t>substâncias</a:t>
            </a:r>
            <a:r>
              <a:rPr lang="en-US" i="1" dirty="0"/>
              <a:t> </a:t>
            </a:r>
            <a:r>
              <a:rPr lang="en-US" i="1" dirty="0" err="1"/>
              <a:t>bioativas</a:t>
            </a:r>
            <a:r>
              <a:rPr lang="en-US" i="1" dirty="0"/>
              <a:t> </a:t>
            </a:r>
            <a:r>
              <a:rPr lang="en-US" i="1" dirty="0" err="1"/>
              <a:t>por</a:t>
            </a:r>
            <a:r>
              <a:rPr lang="en-US" i="1" dirty="0"/>
              <a:t> via oral, </a:t>
            </a:r>
            <a:r>
              <a:rPr lang="en-US" i="1" dirty="0" err="1"/>
              <a:t>sonda</a:t>
            </a:r>
            <a:r>
              <a:rPr lang="en-US" i="1" dirty="0"/>
              <a:t> e </a:t>
            </a:r>
            <a:r>
              <a:rPr lang="en-US" i="1" dirty="0" err="1"/>
              <a:t>parenteral.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:</a:t>
            </a:r>
            <a:endParaRPr lang="pt-BR"/>
          </a:p>
          <a:p>
            <a:endParaRPr lang="en-US" dirty="0"/>
          </a:p>
          <a:p>
            <a:r>
              <a:rPr lang="en-US" dirty="0"/>
              <a:t> ● </a:t>
            </a:r>
            <a:r>
              <a:rPr lang="en-US" sz="2000" i="1" err="1"/>
              <a:t>Aumento</a:t>
            </a:r>
            <a:r>
              <a:rPr lang="en-US" sz="2000" i="1" dirty="0"/>
              <a:t> do </a:t>
            </a:r>
            <a:r>
              <a:rPr lang="en-US" sz="2000" i="1" err="1"/>
              <a:t>gasto</a:t>
            </a:r>
            <a:r>
              <a:rPr lang="en-US" sz="2000" i="1" dirty="0"/>
              <a:t> </a:t>
            </a:r>
            <a:r>
              <a:rPr lang="en-US" sz="2000" i="1" err="1"/>
              <a:t>energético</a:t>
            </a:r>
            <a:r>
              <a:rPr lang="en-US" sz="2000" i="1" dirty="0"/>
              <a:t>;</a:t>
            </a:r>
            <a:endParaRPr lang="pt-BR" sz="2000" i="1"/>
          </a:p>
          <a:p>
            <a:r>
              <a:rPr lang="en-US" sz="2000" i="1" dirty="0"/>
              <a:t>● </a:t>
            </a:r>
            <a:r>
              <a:rPr lang="en-US" sz="2000" i="1" err="1"/>
              <a:t>Ingestão</a:t>
            </a:r>
            <a:r>
              <a:rPr lang="en-US" sz="2000" i="1" dirty="0"/>
              <a:t> </a:t>
            </a:r>
            <a:r>
              <a:rPr lang="en-US" sz="2000" i="1" err="1"/>
              <a:t>subótima</a:t>
            </a:r>
            <a:r>
              <a:rPr lang="en-US" sz="2000" i="1" dirty="0"/>
              <a:t> de </a:t>
            </a:r>
            <a:r>
              <a:rPr lang="en-US" sz="2000" i="1" err="1"/>
              <a:t>energia</a:t>
            </a:r>
            <a:r>
              <a:rPr lang="en-US" sz="2000" i="1" dirty="0"/>
              <a:t>;</a:t>
            </a:r>
            <a:endParaRPr lang="pt-BR" sz="2000" i="1"/>
          </a:p>
          <a:p>
            <a:r>
              <a:rPr lang="en-US" sz="2000" i="1" dirty="0"/>
              <a:t>● </a:t>
            </a:r>
            <a:r>
              <a:rPr lang="en-US" sz="2000" i="1" err="1"/>
              <a:t>Ingestão</a:t>
            </a:r>
            <a:r>
              <a:rPr lang="en-US" sz="2000" i="1" dirty="0"/>
              <a:t> </a:t>
            </a:r>
            <a:r>
              <a:rPr lang="en-US" sz="2000" i="1" err="1"/>
              <a:t>excessiva</a:t>
            </a:r>
            <a:r>
              <a:rPr lang="en-US" sz="2000" i="1" dirty="0"/>
              <a:t> de </a:t>
            </a:r>
            <a:r>
              <a:rPr lang="en-US" sz="2000" i="1" err="1"/>
              <a:t>energia</a:t>
            </a:r>
            <a:r>
              <a:rPr lang="en-US" sz="2000" i="1" dirty="0"/>
              <a:t>;</a:t>
            </a:r>
            <a:endParaRPr lang="pt-BR" sz="2000" i="1"/>
          </a:p>
          <a:p>
            <a:r>
              <a:rPr lang="en-US" sz="2000" i="1" dirty="0"/>
              <a:t>● </a:t>
            </a:r>
            <a:r>
              <a:rPr lang="en-US" sz="2000" i="1" err="1"/>
              <a:t>Ingestão</a:t>
            </a:r>
            <a:r>
              <a:rPr lang="en-US" sz="2000" i="1" dirty="0"/>
              <a:t> </a:t>
            </a:r>
            <a:r>
              <a:rPr lang="en-US" sz="2000" i="1" err="1"/>
              <a:t>insuficiente</a:t>
            </a:r>
            <a:r>
              <a:rPr lang="en-US" sz="2000" i="1" dirty="0"/>
              <a:t> da </a:t>
            </a:r>
            <a:r>
              <a:rPr lang="en-US" sz="2000" i="1" err="1"/>
              <a:t>energia</a:t>
            </a:r>
            <a:r>
              <a:rPr lang="en-US" sz="2000" i="1" dirty="0"/>
              <a:t> </a:t>
            </a:r>
            <a:r>
              <a:rPr lang="en-US" sz="2000" i="1" err="1"/>
              <a:t>estimada</a:t>
            </a:r>
            <a:r>
              <a:rPr lang="en-US" sz="2000" i="1" dirty="0"/>
              <a:t>;</a:t>
            </a:r>
            <a:endParaRPr lang="pt-BR" sz="2000" i="1"/>
          </a:p>
          <a:p>
            <a:r>
              <a:rPr lang="en-US" sz="2000" i="1" dirty="0"/>
              <a:t>● </a:t>
            </a:r>
            <a:r>
              <a:rPr lang="en-US" sz="2000" i="1" err="1"/>
              <a:t>Ingestão</a:t>
            </a:r>
            <a:r>
              <a:rPr lang="en-US" sz="2000" i="1" dirty="0"/>
              <a:t> </a:t>
            </a:r>
            <a:r>
              <a:rPr lang="en-US" sz="2000" i="1" err="1"/>
              <a:t>excessiva</a:t>
            </a:r>
            <a:r>
              <a:rPr lang="en-US" sz="2000" i="1" dirty="0"/>
              <a:t> da </a:t>
            </a:r>
            <a:r>
              <a:rPr lang="en-US" sz="2000" i="1" err="1"/>
              <a:t>energia</a:t>
            </a:r>
            <a:r>
              <a:rPr lang="en-US" sz="2000" i="1" dirty="0"/>
              <a:t> </a:t>
            </a:r>
            <a:r>
              <a:rPr lang="en-US" sz="2000" i="1" err="1"/>
              <a:t>estimada</a:t>
            </a:r>
            <a:r>
              <a:rPr lang="en-US" sz="2000" i="1" dirty="0"/>
              <a:t>;</a:t>
            </a:r>
            <a:endParaRPr lang="pt-BR" sz="2000" i="1"/>
          </a:p>
          <a:p>
            <a:r>
              <a:rPr lang="en-US" sz="2000" i="1" dirty="0"/>
              <a:t>● </a:t>
            </a:r>
            <a:r>
              <a:rPr lang="en-US" sz="2000" i="1" err="1"/>
              <a:t>Aumento</a:t>
            </a:r>
            <a:r>
              <a:rPr lang="en-US" sz="2000" i="1" dirty="0"/>
              <a:t> das </a:t>
            </a:r>
            <a:r>
              <a:rPr lang="en-US" sz="2000" i="1" err="1"/>
              <a:t>necessidades</a:t>
            </a:r>
            <a:r>
              <a:rPr lang="en-US" sz="2000" i="1" dirty="0"/>
              <a:t> de </a:t>
            </a:r>
            <a:r>
              <a:rPr lang="en-US" sz="2000" i="1" err="1"/>
              <a:t>nutrientes</a:t>
            </a:r>
            <a:r>
              <a:rPr lang="en-US" sz="2000" i="1" dirty="0"/>
              <a:t> (</a:t>
            </a:r>
            <a:r>
              <a:rPr lang="en-US" sz="2000" i="1" err="1"/>
              <a:t>especificar</a:t>
            </a:r>
            <a:r>
              <a:rPr lang="en-US" sz="2000" i="1" dirty="0"/>
              <a:t>);</a:t>
            </a:r>
          </a:p>
          <a:p>
            <a:r>
              <a:rPr lang="en-US" sz="2000" i="1" dirty="0"/>
              <a:t>● </a:t>
            </a:r>
            <a:r>
              <a:rPr lang="en-US" sz="2000" i="1" err="1"/>
              <a:t>Desnutrição</a:t>
            </a:r>
            <a:r>
              <a:rPr lang="en-US" sz="2000" i="1" dirty="0"/>
              <a:t>;</a:t>
            </a:r>
          </a:p>
          <a:p>
            <a:r>
              <a:rPr lang="en-US" sz="2000" i="1" dirty="0"/>
              <a:t>● </a:t>
            </a:r>
            <a:r>
              <a:rPr lang="en-US" sz="2000" i="1" err="1"/>
              <a:t>Desnutrição</a:t>
            </a:r>
            <a:r>
              <a:rPr lang="en-US" sz="2000" i="1" dirty="0"/>
              <a:t> </a:t>
            </a:r>
            <a:r>
              <a:rPr lang="en-US" sz="2000" i="1" err="1"/>
              <a:t>relacionada</a:t>
            </a:r>
            <a:r>
              <a:rPr lang="en-US" sz="2000" i="1" dirty="0"/>
              <a:t> à </a:t>
            </a:r>
            <a:r>
              <a:rPr lang="en-US" sz="2000" i="1" err="1"/>
              <a:t>inanição</a:t>
            </a:r>
            <a:r>
              <a:rPr lang="en-US" sz="2000" i="1" dirty="0"/>
              <a:t>;</a:t>
            </a:r>
          </a:p>
          <a:p>
            <a:r>
              <a:rPr lang="en-US" sz="2000" i="1" dirty="0"/>
              <a:t>● </a:t>
            </a:r>
            <a:r>
              <a:rPr lang="en-US" sz="2000" i="1" err="1"/>
              <a:t>Desnutrição</a:t>
            </a:r>
            <a:r>
              <a:rPr lang="en-US" sz="2000" i="1" dirty="0"/>
              <a:t> </a:t>
            </a:r>
            <a:r>
              <a:rPr lang="en-US" sz="2000" i="1" err="1"/>
              <a:t>relacionada</a:t>
            </a:r>
            <a:r>
              <a:rPr lang="en-US" sz="2000" i="1" dirty="0"/>
              <a:t> à </a:t>
            </a:r>
            <a:r>
              <a:rPr lang="en-US" sz="2000" i="1" err="1"/>
              <a:t>condição</a:t>
            </a:r>
            <a:r>
              <a:rPr lang="en-US" sz="2000" i="1" dirty="0"/>
              <a:t> </a:t>
            </a:r>
            <a:r>
              <a:rPr lang="en-US" sz="2000" i="1" err="1"/>
              <a:t>ou</a:t>
            </a:r>
            <a:r>
              <a:rPr lang="en-US" sz="2000" i="1" dirty="0"/>
              <a:t> </a:t>
            </a:r>
            <a:r>
              <a:rPr lang="en-US" sz="2000" i="1" err="1"/>
              <a:t>doença</a:t>
            </a:r>
            <a:r>
              <a:rPr lang="en-US" sz="2000" i="1" dirty="0"/>
              <a:t> </a:t>
            </a:r>
            <a:r>
              <a:rPr lang="en-US" sz="2000" i="1" err="1"/>
              <a:t>crônica</a:t>
            </a:r>
            <a:r>
              <a:rPr lang="en-US" sz="2000" i="1" dirty="0"/>
              <a:t>;</a:t>
            </a:r>
          </a:p>
          <a:p>
            <a:r>
              <a:rPr lang="en-US" sz="2000" i="1" dirty="0"/>
              <a:t>● </a:t>
            </a:r>
            <a:r>
              <a:rPr lang="en-US" sz="2000" i="1" err="1"/>
              <a:t>Desnutrição</a:t>
            </a:r>
            <a:r>
              <a:rPr lang="en-US" sz="2000" i="1" dirty="0"/>
              <a:t> </a:t>
            </a:r>
            <a:r>
              <a:rPr lang="en-US" sz="2000" i="1" err="1"/>
              <a:t>relacionada</a:t>
            </a:r>
            <a:r>
              <a:rPr lang="en-US" sz="2000" i="1" dirty="0"/>
              <a:t> à </a:t>
            </a:r>
            <a:r>
              <a:rPr lang="en-US" sz="2000" i="1" err="1"/>
              <a:t>injúria</a:t>
            </a:r>
            <a:r>
              <a:rPr lang="en-US" sz="2000" i="1" dirty="0"/>
              <a:t> </a:t>
            </a:r>
            <a:r>
              <a:rPr lang="en-US" sz="2000" i="1" err="1"/>
              <a:t>ou</a:t>
            </a:r>
            <a:r>
              <a:rPr lang="en-US" sz="2000" i="1" dirty="0"/>
              <a:t> </a:t>
            </a:r>
            <a:r>
              <a:rPr lang="en-US" sz="2000" i="1" err="1"/>
              <a:t>doença</a:t>
            </a:r>
            <a:r>
              <a:rPr lang="en-US" sz="2000" i="1" dirty="0"/>
              <a:t> </a:t>
            </a:r>
            <a:r>
              <a:rPr lang="en-US" sz="2000" i="1" err="1"/>
              <a:t>aguda</a:t>
            </a:r>
            <a:r>
              <a:rPr lang="en-US" sz="2000" i="1" dirty="0"/>
              <a:t>;</a:t>
            </a:r>
          </a:p>
          <a:p>
            <a:r>
              <a:rPr lang="en-US" sz="2000" i="1" dirty="0"/>
              <a:t>● </a:t>
            </a:r>
            <a:r>
              <a:rPr lang="en-US" sz="2000" i="1" err="1"/>
              <a:t>Ingestão</a:t>
            </a:r>
            <a:r>
              <a:rPr lang="en-US" sz="2000" i="1" dirty="0"/>
              <a:t> </a:t>
            </a:r>
            <a:r>
              <a:rPr lang="en-US" sz="2000" i="1" err="1"/>
              <a:t>subótima</a:t>
            </a:r>
            <a:r>
              <a:rPr lang="en-US" sz="2000" i="1" dirty="0"/>
              <a:t> de </a:t>
            </a:r>
            <a:r>
              <a:rPr lang="en-US" sz="2000" i="1" err="1"/>
              <a:t>energia</a:t>
            </a:r>
            <a:r>
              <a:rPr lang="en-US" sz="2000" i="1" dirty="0"/>
              <a:t> e </a:t>
            </a:r>
            <a:r>
              <a:rPr lang="en-US" sz="2000" i="1" err="1"/>
              <a:t>proteína</a:t>
            </a:r>
            <a:r>
              <a:rPr lang="en-US" sz="2000" i="1" dirty="0"/>
              <a:t>;</a:t>
            </a:r>
          </a:p>
          <a:p>
            <a:r>
              <a:rPr lang="en-US" sz="2000" i="1" dirty="0"/>
              <a:t>● </a:t>
            </a:r>
            <a:r>
              <a:rPr lang="en-US" sz="2000" i="1" err="1"/>
              <a:t>Diminuição</a:t>
            </a:r>
            <a:r>
              <a:rPr lang="en-US" sz="2000" i="1" dirty="0"/>
              <a:t> das </a:t>
            </a:r>
            <a:r>
              <a:rPr lang="en-US" sz="2000" i="1" err="1"/>
              <a:t>necessidades</a:t>
            </a:r>
            <a:r>
              <a:rPr lang="en-US" sz="2000" i="1" dirty="0"/>
              <a:t> de </a:t>
            </a:r>
            <a:r>
              <a:rPr lang="en-US" sz="2000" i="1" err="1"/>
              <a:t>nutrientes</a:t>
            </a:r>
            <a:r>
              <a:rPr lang="en-US" sz="2000" i="1" dirty="0"/>
              <a:t> (</a:t>
            </a:r>
            <a:r>
              <a:rPr lang="en-US" sz="2000" i="1" err="1"/>
              <a:t>especificar</a:t>
            </a:r>
            <a:r>
              <a:rPr lang="en-US" sz="2000" i="1" dirty="0"/>
              <a:t>);</a:t>
            </a:r>
          </a:p>
          <a:p>
            <a:r>
              <a:rPr lang="en-US" sz="2000" i="1" dirty="0"/>
              <a:t>● </a:t>
            </a:r>
            <a:r>
              <a:rPr lang="en-US" sz="2000" i="1" err="1"/>
              <a:t>Desequilíbrio</a:t>
            </a:r>
            <a:r>
              <a:rPr lang="en-US" sz="2000" i="1" dirty="0"/>
              <a:t> de </a:t>
            </a:r>
            <a:r>
              <a:rPr lang="en-US" sz="2000" i="1" err="1"/>
              <a:t>nutrientes</a:t>
            </a:r>
            <a:r>
              <a:rPr lang="en-US" sz="2000" i="1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249050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9" name="Google Shape;513;p35">
            <a:extLst>
              <a:ext uri="{FF2B5EF4-FFF2-40B4-BE49-F238E27FC236}">
                <a16:creationId xmlns:a16="http://schemas.microsoft.com/office/drawing/2014/main" id="{1FCE6B7B-3B14-434F-A202-102D08FA0E81}"/>
              </a:ext>
            </a:extLst>
          </p:cNvPr>
          <p:cNvSpPr txBox="1">
            <a:spLocks/>
          </p:cNvSpPr>
          <p:nvPr/>
        </p:nvSpPr>
        <p:spPr>
          <a:xfrm>
            <a:off x="323020" y="1331190"/>
            <a:ext cx="17641960" cy="7945924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3300" b="1" dirty="0">
                <a:ea typeface="+mj-lt"/>
                <a:cs typeface="+mj-lt"/>
              </a:rPr>
              <a:t>REFERÊNCIAS </a:t>
            </a:r>
            <a:endParaRPr lang="pt-BR"/>
          </a:p>
          <a:p>
            <a:pPr algn="just"/>
            <a:r>
              <a:rPr lang="pt-BR" sz="3300" b="1" dirty="0">
                <a:ea typeface="+mj-lt"/>
                <a:cs typeface="+mj-lt"/>
              </a:rPr>
              <a:t> </a:t>
            </a:r>
            <a:r>
              <a:rPr lang="pt-BR" sz="3300" dirty="0">
                <a:ea typeface="+mj-lt"/>
                <a:cs typeface="+mj-lt"/>
              </a:rPr>
              <a:t> </a:t>
            </a:r>
            <a:endParaRPr lang="pt-BR"/>
          </a:p>
          <a:p>
            <a:pPr algn="just"/>
            <a:r>
              <a:rPr lang="pt-BR" sz="3300" dirty="0">
                <a:ea typeface="+mj-lt"/>
                <a:cs typeface="+mj-lt"/>
              </a:rPr>
              <a:t>CHUMLEA, W. C. </a:t>
            </a:r>
            <a:r>
              <a:rPr lang="pt-BR" sz="3300" i="1" dirty="0">
                <a:ea typeface="+mj-lt"/>
                <a:cs typeface="+mj-lt"/>
              </a:rPr>
              <a:t>et al.</a:t>
            </a:r>
            <a:r>
              <a:rPr lang="pt-BR" sz="3300" dirty="0">
                <a:ea typeface="+mj-lt"/>
                <a:cs typeface="+mj-lt"/>
              </a:rPr>
              <a:t> </a:t>
            </a:r>
            <a:r>
              <a:rPr lang="en-US" sz="3300" i="1" dirty="0">
                <a:ea typeface="+mj-lt"/>
                <a:cs typeface="+mj-lt"/>
              </a:rPr>
              <a:t>Prediction of body weight for the </a:t>
            </a:r>
            <a:r>
              <a:rPr lang="en-US" sz="3300" i="1" dirty="0" err="1">
                <a:ea typeface="+mj-lt"/>
                <a:cs typeface="+mj-lt"/>
              </a:rPr>
              <a:t>nonambulatory</a:t>
            </a:r>
            <a:r>
              <a:rPr lang="en-US" sz="3300" i="1" dirty="0">
                <a:ea typeface="+mj-lt"/>
                <a:cs typeface="+mj-lt"/>
              </a:rPr>
              <a:t> elderly from anthropometry. </a:t>
            </a:r>
            <a:r>
              <a:rPr lang="pt-BR" sz="3300" b="1" i="1" dirty="0" err="1">
                <a:ea typeface="+mj-lt"/>
                <a:cs typeface="+mj-lt"/>
              </a:rPr>
              <a:t>Journal</a:t>
            </a:r>
            <a:r>
              <a:rPr lang="pt-BR" sz="3300" b="1" i="1" dirty="0">
                <a:ea typeface="+mj-lt"/>
                <a:cs typeface="+mj-lt"/>
              </a:rPr>
              <a:t> </a:t>
            </a:r>
            <a:r>
              <a:rPr lang="pt-BR" sz="3300" b="1" i="1" dirty="0" err="1">
                <a:ea typeface="+mj-lt"/>
                <a:cs typeface="+mj-lt"/>
              </a:rPr>
              <a:t>of</a:t>
            </a:r>
            <a:r>
              <a:rPr lang="pt-BR" sz="3300" b="1" i="1" dirty="0">
                <a:ea typeface="+mj-lt"/>
                <a:cs typeface="+mj-lt"/>
              </a:rPr>
              <a:t> American </a:t>
            </a:r>
            <a:r>
              <a:rPr lang="pt-BR" sz="3300" b="1" i="1" dirty="0" err="1">
                <a:ea typeface="+mj-lt"/>
                <a:cs typeface="+mj-lt"/>
              </a:rPr>
              <a:t>Dietetic</a:t>
            </a:r>
            <a:r>
              <a:rPr lang="pt-BR" sz="3300" b="1" i="1" dirty="0">
                <a:ea typeface="+mj-lt"/>
                <a:cs typeface="+mj-lt"/>
              </a:rPr>
              <a:t> </a:t>
            </a:r>
            <a:r>
              <a:rPr lang="pt-BR" sz="3300" b="1" i="1" dirty="0" err="1">
                <a:ea typeface="+mj-lt"/>
                <a:cs typeface="+mj-lt"/>
              </a:rPr>
              <a:t>Association</a:t>
            </a:r>
            <a:r>
              <a:rPr lang="pt-BR" sz="3300" b="1" i="1" dirty="0">
                <a:ea typeface="+mj-lt"/>
                <a:cs typeface="+mj-lt"/>
              </a:rPr>
              <a:t>,</a:t>
            </a:r>
            <a:r>
              <a:rPr lang="pt-BR" sz="3300" i="1" dirty="0">
                <a:ea typeface="+mj-lt"/>
                <a:cs typeface="+mj-lt"/>
              </a:rPr>
              <a:t> </a:t>
            </a:r>
            <a:r>
              <a:rPr lang="pt-BR" sz="3300" dirty="0">
                <a:ea typeface="+mj-lt"/>
                <a:cs typeface="+mj-lt"/>
              </a:rPr>
              <a:t>v. 88, n. 5, p. 564-568, maio. 1988. Disponível em: </a:t>
            </a:r>
            <a:r>
              <a:rPr lang="pt-BR" sz="3300" dirty="0">
                <a:ea typeface="+mj-lt"/>
                <a:cs typeface="+mj-lt"/>
                <a:hlinkClick r:id="rId3"/>
              </a:rPr>
              <a:t>https://pubmed.ncbi.nlm.nih.gov/3367012/</a:t>
            </a:r>
            <a:r>
              <a:rPr lang="pt-BR" sz="3300" dirty="0">
                <a:ea typeface="+mj-lt"/>
                <a:cs typeface="+mj-lt"/>
              </a:rPr>
              <a:t>. Acesso 13 jul. 2022. </a:t>
            </a:r>
            <a:endParaRPr lang="pt-BR"/>
          </a:p>
          <a:p>
            <a:pPr algn="just"/>
            <a:r>
              <a:rPr lang="pt-BR" sz="3300" dirty="0">
                <a:ea typeface="+mj-lt"/>
                <a:cs typeface="+mj-lt"/>
              </a:rPr>
              <a:t>  </a:t>
            </a:r>
            <a:endParaRPr lang="pt-BR"/>
          </a:p>
          <a:p>
            <a:pPr algn="just"/>
            <a:r>
              <a:rPr lang="pt-BR" sz="3300" dirty="0">
                <a:ea typeface="+mj-lt"/>
                <a:cs typeface="+mj-lt"/>
              </a:rPr>
              <a:t>CUPPARI, L. </a:t>
            </a:r>
            <a:r>
              <a:rPr lang="pt-BR" sz="3300" b="1" dirty="0">
                <a:ea typeface="+mj-lt"/>
                <a:cs typeface="+mj-lt"/>
              </a:rPr>
              <a:t>Guia de Nutrição Clínica no Adulto</a:t>
            </a:r>
            <a:r>
              <a:rPr lang="pt-BR" sz="3300" dirty="0">
                <a:ea typeface="+mj-lt"/>
                <a:cs typeface="+mj-lt"/>
              </a:rPr>
              <a:t>. 3 edição. São Paulo: Editora Manole, 2014. 9788520438237. Disponível em: </a:t>
            </a:r>
            <a:r>
              <a:rPr lang="pt-BR" sz="3300" dirty="0">
                <a:ea typeface="+mj-lt"/>
                <a:cs typeface="+mj-lt"/>
                <a:hlinkClick r:id="rId4"/>
              </a:rPr>
              <a:t>https://integrada.minhabiblioteca.com.br/#/books/9788520438237/</a:t>
            </a:r>
            <a:r>
              <a:rPr lang="pt-BR" sz="3300" dirty="0">
                <a:ea typeface="+mj-lt"/>
                <a:cs typeface="+mj-lt"/>
              </a:rPr>
              <a:t>. Acesso em: 14 jul. 2022. </a:t>
            </a:r>
            <a:endParaRPr lang="pt-BR"/>
          </a:p>
          <a:p>
            <a:pPr algn="just"/>
            <a:r>
              <a:rPr lang="pt-BR" sz="3300" dirty="0">
                <a:ea typeface="+mj-lt"/>
                <a:cs typeface="+mj-lt"/>
              </a:rPr>
              <a:t>  </a:t>
            </a:r>
            <a:endParaRPr lang="pt-BR"/>
          </a:p>
          <a:p>
            <a:pPr algn="just"/>
            <a:r>
              <a:rPr lang="pt-BR" sz="3300" dirty="0">
                <a:ea typeface="+mj-lt"/>
                <a:cs typeface="+mj-lt"/>
              </a:rPr>
              <a:t>SILVA, M. de. L. do. N.; MARUCCI, M. de. F. N.; ROEDIGER, M. de. A. </a:t>
            </a:r>
            <a:r>
              <a:rPr lang="pt-BR" sz="3300" b="1" dirty="0">
                <a:ea typeface="+mj-lt"/>
                <a:cs typeface="+mj-lt"/>
              </a:rPr>
              <a:t>Tratado de Nutrição em Gerontologia</a:t>
            </a:r>
            <a:r>
              <a:rPr lang="pt-BR" sz="3300" dirty="0">
                <a:ea typeface="+mj-lt"/>
                <a:cs typeface="+mj-lt"/>
              </a:rPr>
              <a:t>. São Paulo: Editora Manole, 2016. 9788520450222. Disponível em: </a:t>
            </a:r>
            <a:r>
              <a:rPr lang="pt-BR" sz="3300" dirty="0">
                <a:ea typeface="+mj-lt"/>
                <a:cs typeface="+mj-lt"/>
                <a:hlinkClick r:id="rId5"/>
              </a:rPr>
              <a:t>https://integrada.minhabiblioteca.com.br/#/books/9788520450222/</a:t>
            </a:r>
            <a:r>
              <a:rPr lang="pt-BR" sz="3300" dirty="0">
                <a:ea typeface="+mj-lt"/>
                <a:cs typeface="+mj-lt"/>
              </a:rPr>
              <a:t>. Acesso em: 14 jul. 2022. </a:t>
            </a:r>
            <a:endParaRPr lang="pt-BR"/>
          </a:p>
          <a:p>
            <a:pPr algn="just"/>
            <a:r>
              <a:rPr lang="pt-BR" sz="3300" dirty="0">
                <a:ea typeface="+mj-lt"/>
                <a:cs typeface="+mj-lt"/>
              </a:rPr>
              <a:t>  </a:t>
            </a:r>
            <a:endParaRPr lang="pt-BR" dirty="0"/>
          </a:p>
        </p:txBody>
      </p:sp>
      <p:sp>
        <p:nvSpPr>
          <p:cNvPr id="10" name="Google Shape;512;p35">
            <a:extLst>
              <a:ext uri="{FF2B5EF4-FFF2-40B4-BE49-F238E27FC236}">
                <a16:creationId xmlns:a16="http://schemas.microsoft.com/office/drawing/2014/main" id="{8DF1DAB7-375D-49AB-85D0-5B1EDA09D15E}"/>
              </a:ext>
            </a:extLst>
          </p:cNvPr>
          <p:cNvSpPr txBox="1">
            <a:spLocks/>
          </p:cNvSpPr>
          <p:nvPr/>
        </p:nvSpPr>
        <p:spPr>
          <a:xfrm>
            <a:off x="6767736" y="364602"/>
            <a:ext cx="4752528" cy="679004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b="1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124715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A21F21-5FE4-A7BA-7CD5-28224E5332C6}"/>
              </a:ext>
            </a:extLst>
          </p:cNvPr>
          <p:cNvSpPr txBox="1"/>
          <p:nvPr/>
        </p:nvSpPr>
        <p:spPr>
          <a:xfrm>
            <a:off x="10813212" y="3297447"/>
            <a:ext cx="6991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6D2539-1676-087D-3F10-CDB2BD81BF72}"/>
              </a:ext>
            </a:extLst>
          </p:cNvPr>
          <p:cNvSpPr txBox="1"/>
          <p:nvPr/>
        </p:nvSpPr>
        <p:spPr>
          <a:xfrm>
            <a:off x="2057400" y="1907722"/>
            <a:ext cx="113293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har char="•"/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4CF185-4A40-53C0-98CA-4960F2AF3485}"/>
              </a:ext>
            </a:extLst>
          </p:cNvPr>
          <p:cNvSpPr txBox="1"/>
          <p:nvPr/>
        </p:nvSpPr>
        <p:spPr>
          <a:xfrm>
            <a:off x="9895114" y="1907722"/>
            <a:ext cx="70702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BB30A7-2376-AC08-498F-25E7F373E8BF}"/>
              </a:ext>
            </a:extLst>
          </p:cNvPr>
          <p:cNvSpPr txBox="1"/>
          <p:nvPr/>
        </p:nvSpPr>
        <p:spPr>
          <a:xfrm>
            <a:off x="1234998" y="4914900"/>
            <a:ext cx="92806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04CCE4-5F2C-D8BD-0BDB-FE9C00F60B1B}"/>
              </a:ext>
            </a:extLst>
          </p:cNvPr>
          <p:cNvSpPr txBox="1"/>
          <p:nvPr/>
        </p:nvSpPr>
        <p:spPr>
          <a:xfrm>
            <a:off x="1332571" y="1694986"/>
            <a:ext cx="15831943" cy="86485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3300" dirty="0"/>
              <a:t>TAVARES, E. L. </a:t>
            </a:r>
            <a:r>
              <a:rPr lang="pt-BR" sz="3300" i="1" dirty="0"/>
              <a:t>et al.</a:t>
            </a:r>
            <a:r>
              <a:rPr lang="pt-BR" sz="3300" dirty="0"/>
              <a:t> Avaliação nutricional de idosos: desafios da atualidade. </a:t>
            </a:r>
            <a:r>
              <a:rPr lang="pt-BR" sz="3300" b="1" dirty="0"/>
              <a:t>Revista Brasileira de Geriatria e Gerontologia [online</a:t>
            </a:r>
            <a:r>
              <a:rPr lang="pt-BR" sz="3300" dirty="0"/>
              <a:t>]. 2015, v. 18, n. 3. p. 643-650. Disponível em: </a:t>
            </a:r>
            <a:r>
              <a:rPr lang="pt-BR" sz="3300" dirty="0">
                <a:solidFill>
                  <a:srgbClr val="1155CC"/>
                </a:solidFill>
                <a:hlinkClick r:id="rId3"/>
              </a:rPr>
              <a:t>https://doi.org/10.1590/1809-9823.2015.14249</a:t>
            </a:r>
            <a:r>
              <a:rPr lang="pt-BR" sz="3300" dirty="0"/>
              <a:t>. ISSN 1981-2256. </a:t>
            </a:r>
            <a:r>
              <a:rPr lang="pt-BR" sz="3300" dirty="0">
                <a:solidFill>
                  <a:srgbClr val="1155CC"/>
                </a:solidFill>
                <a:hlinkClick r:id="rId3"/>
              </a:rPr>
              <a:t>https://doi.org/10.1590/1809-9823.2015.14249</a:t>
            </a:r>
            <a:r>
              <a:rPr lang="pt-BR" sz="3300" dirty="0"/>
              <a:t>. </a:t>
            </a:r>
            <a:r>
              <a:rPr lang="en-US" sz="3300" dirty="0"/>
              <a:t>​</a:t>
            </a:r>
            <a:endParaRPr lang="pt-BR" sz="3300" dirty="0"/>
          </a:p>
          <a:p>
            <a:pPr algn="just"/>
            <a:endParaRPr lang="en-US" sz="3300" dirty="0"/>
          </a:p>
          <a:p>
            <a:pPr algn="just"/>
            <a:r>
              <a:rPr lang="pt-BR" sz="3300" dirty="0"/>
              <a:t>WAITZBERG, D. L. </a:t>
            </a:r>
            <a:r>
              <a:rPr lang="pt-BR" sz="3300" i="1" dirty="0"/>
              <a:t>et al.</a:t>
            </a:r>
            <a:r>
              <a:rPr lang="pt-BR" sz="3300" dirty="0"/>
              <a:t> </a:t>
            </a:r>
            <a:r>
              <a:rPr lang="pt-BR" sz="3300" b="1" dirty="0"/>
              <a:t>Manual de Terapia Nutricional em Oncologia do ICESP. </a:t>
            </a:r>
            <a:r>
              <a:rPr lang="pt-BR" sz="3300" dirty="0"/>
              <a:t>São Paulo: Ed. Atheneu, 2011. </a:t>
            </a:r>
            <a:r>
              <a:rPr lang="en-US" sz="3300" dirty="0"/>
              <a:t>​</a:t>
            </a:r>
          </a:p>
          <a:p>
            <a:pPr algn="just"/>
            <a:r>
              <a:rPr lang="en-US" sz="3300" dirty="0"/>
              <a:t>​</a:t>
            </a:r>
          </a:p>
          <a:p>
            <a:r>
              <a:rPr lang="pt-BR" sz="3300" dirty="0"/>
              <a:t>WIDTH, Mary; REINHARD, </a:t>
            </a:r>
            <a:r>
              <a:rPr lang="pt-BR" sz="3300" dirty="0" err="1"/>
              <a:t>Tonia</a:t>
            </a:r>
            <a:r>
              <a:rPr lang="pt-BR" sz="3300" dirty="0"/>
              <a:t>. </a:t>
            </a:r>
            <a:r>
              <a:rPr lang="pt-BR" sz="3300" b="1" dirty="0"/>
              <a:t>Nutrição Clínica - Manual de Sobrevivência, 2ª edição</a:t>
            </a:r>
            <a:r>
              <a:rPr lang="pt-BR" sz="3300" dirty="0"/>
              <a:t>. Rio de Janeiro: Grupo GEN, 2018. 9788527733670. Disponível em: </a:t>
            </a:r>
            <a:r>
              <a:rPr lang="pt-BR" sz="3300" dirty="0">
                <a:solidFill>
                  <a:srgbClr val="1155CC"/>
                </a:solidFill>
                <a:hlinkClick r:id="rId4"/>
              </a:rPr>
              <a:t>https://integrada.minhabiblioteca.com.br/#/books/9788527733670/</a:t>
            </a:r>
            <a:r>
              <a:rPr lang="pt-BR" sz="3300" dirty="0"/>
              <a:t>Acesso em: 19 jul. 2022</a:t>
            </a:r>
          </a:p>
          <a:p>
            <a:endParaRPr lang="pt-BR" sz="3300" dirty="0"/>
          </a:p>
          <a:p>
            <a:r>
              <a:rPr lang="pt-BR" sz="3300" dirty="0"/>
              <a:t>FIGURA SLIDE 8: </a:t>
            </a:r>
            <a:r>
              <a:rPr lang="en-US" sz="3300" dirty="0"/>
              <a:t>Paraná. </a:t>
            </a:r>
            <a:r>
              <a:rPr lang="en-US" sz="3300" dirty="0" err="1"/>
              <a:t>Secretaria</a:t>
            </a:r>
            <a:r>
              <a:rPr lang="en-US" sz="3300" dirty="0"/>
              <a:t> de Estado da </a:t>
            </a:r>
            <a:r>
              <a:rPr lang="en-US" sz="3300" dirty="0" err="1"/>
              <a:t>Saúde</a:t>
            </a:r>
            <a:r>
              <a:rPr lang="en-US" sz="3300" dirty="0"/>
              <a:t> do Paraná. </a:t>
            </a:r>
            <a:r>
              <a:rPr lang="en-US" sz="3300" dirty="0" err="1"/>
              <a:t>Superintendência</a:t>
            </a:r>
            <a:r>
              <a:rPr lang="en-US" sz="3300" dirty="0"/>
              <a:t> de </a:t>
            </a:r>
            <a:r>
              <a:rPr lang="en-US" sz="3300" dirty="0" err="1"/>
              <a:t>Atenção</a:t>
            </a:r>
            <a:r>
              <a:rPr lang="en-US" sz="3300" dirty="0"/>
              <a:t> à Saúde.P223a </a:t>
            </a:r>
            <a:r>
              <a:rPr lang="en-US" sz="3300" dirty="0" err="1"/>
              <a:t>Avaliação</a:t>
            </a:r>
            <a:r>
              <a:rPr lang="en-US" sz="3300" dirty="0"/>
              <a:t> multidimensional do </a:t>
            </a:r>
            <a:r>
              <a:rPr lang="en-US" sz="3300" dirty="0" err="1"/>
              <a:t>idoso</a:t>
            </a:r>
            <a:r>
              <a:rPr lang="en-US" sz="3300" dirty="0"/>
              <a:t> / SAS. - Curitiba : SESA, 2017.</a:t>
            </a:r>
          </a:p>
          <a:p>
            <a:pPr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190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A21F21-5FE4-A7BA-7CD5-28224E5332C6}"/>
              </a:ext>
            </a:extLst>
          </p:cNvPr>
          <p:cNvSpPr txBox="1"/>
          <p:nvPr/>
        </p:nvSpPr>
        <p:spPr>
          <a:xfrm>
            <a:off x="10813212" y="3297447"/>
            <a:ext cx="6991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6D2539-1676-087D-3F10-CDB2BD81BF72}"/>
              </a:ext>
            </a:extLst>
          </p:cNvPr>
          <p:cNvSpPr txBox="1"/>
          <p:nvPr/>
        </p:nvSpPr>
        <p:spPr>
          <a:xfrm>
            <a:off x="510169" y="945929"/>
            <a:ext cx="17434597" cy="100027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DETSKY, A. S. </a:t>
            </a:r>
            <a:r>
              <a:rPr lang="en-US" i="1" dirty="0"/>
              <a:t>et al.</a:t>
            </a:r>
            <a:r>
              <a:rPr lang="en-US" dirty="0"/>
              <a:t> </a:t>
            </a:r>
            <a:r>
              <a:rPr lang="en-US" b="1" i="1" dirty="0"/>
              <a:t>What is subjective global assessment of nutritional status? </a:t>
            </a:r>
            <a:r>
              <a:rPr lang="pt-BR" dirty="0"/>
              <a:t>JPEN J </a:t>
            </a:r>
            <a:r>
              <a:rPr lang="pt-BR" dirty="0" err="1"/>
              <a:t>Parenter</a:t>
            </a:r>
            <a:r>
              <a:rPr lang="pt-BR" dirty="0"/>
              <a:t> Enteral </a:t>
            </a:r>
            <a:r>
              <a:rPr lang="pt-BR" dirty="0" err="1"/>
              <a:t>Nutr</a:t>
            </a:r>
            <a:r>
              <a:rPr lang="pt-BR" dirty="0"/>
              <a:t> 1987;11:8-13. Disponível em: </a:t>
            </a:r>
            <a:r>
              <a:rPr lang="pt-BR" dirty="0">
                <a:hlinkClick r:id="rId3"/>
              </a:rPr>
              <a:t>https://pubmed.ncbi.nlm.nih.gov/3820522/</a:t>
            </a:r>
            <a:r>
              <a:rPr lang="pt-BR" dirty="0"/>
              <a:t>. </a:t>
            </a:r>
            <a:r>
              <a:rPr lang="en-US" dirty="0" err="1"/>
              <a:t>Acesso</a:t>
            </a:r>
            <a:r>
              <a:rPr lang="en-US" dirty="0"/>
              <a:t> </a:t>
            </a:r>
            <a:r>
              <a:rPr lang="en-US" dirty="0" err="1"/>
              <a:t>em</a:t>
            </a:r>
            <a:r>
              <a:rPr lang="en-US" dirty="0"/>
              <a:t>: 13 </a:t>
            </a:r>
            <a:r>
              <a:rPr lang="en-US" dirty="0" err="1"/>
              <a:t>jul.</a:t>
            </a:r>
            <a:r>
              <a:rPr lang="en-US" dirty="0"/>
              <a:t> 2022.</a:t>
            </a:r>
            <a:r>
              <a:rPr lang="pt-BR" dirty="0"/>
              <a:t> </a:t>
            </a:r>
          </a:p>
          <a:p>
            <a:pPr algn="just"/>
            <a:endParaRPr lang="pt-BR" dirty="0"/>
          </a:p>
          <a:p>
            <a:pPr algn="just"/>
            <a:r>
              <a:rPr lang="en-US" dirty="0"/>
              <a:t>LIPSCHITZ, D. A. </a:t>
            </a:r>
            <a:r>
              <a:rPr lang="en-US" b="1" dirty="0"/>
              <a:t>Screening for Nutritional Status in the Elderly. </a:t>
            </a:r>
            <a:r>
              <a:rPr lang="en-US" dirty="0"/>
              <a:t>Primary Care, [S. l.], v. 21, n. 1, p. 55-67, mar.1994. (Indexed for MEDLINE). </a:t>
            </a:r>
            <a:r>
              <a:rPr lang="pt-BR" dirty="0"/>
              <a:t>Disponível em: </a:t>
            </a:r>
            <a:r>
              <a:rPr lang="pt-BR" dirty="0">
                <a:hlinkClick r:id="rId4"/>
              </a:rPr>
              <a:t>https://pubmed.ncbi.nlm.nih.gov/8197257/</a:t>
            </a:r>
            <a:r>
              <a:rPr lang="pt-BR" dirty="0"/>
              <a:t>. Acesso em: 14 jul. 2022. 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MARTINS, C. </a:t>
            </a:r>
            <a:r>
              <a:rPr lang="pt-BR" b="1" dirty="0"/>
              <a:t>Diagnósticos em nutrição: fundamentos e implementação da padronização internacional</a:t>
            </a:r>
            <a:r>
              <a:rPr lang="pt-BR" dirty="0"/>
              <a:t>. Porto Alegre. Artmed, 2016. 9788582713433. Disponível em: </a:t>
            </a:r>
            <a:r>
              <a:rPr lang="pt-BR" dirty="0">
                <a:hlinkClick r:id="rId5"/>
              </a:rPr>
              <a:t>https://integrada.minhabiblioteca.com.br/#/books/9788582713433/</a:t>
            </a:r>
            <a:r>
              <a:rPr lang="pt-BR" dirty="0"/>
              <a:t>. Acesso em: 14 jul. 2022. </a:t>
            </a:r>
            <a:endParaRPr lang="en-US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MUSSOI, T. D. </a:t>
            </a:r>
            <a:r>
              <a:rPr lang="pt-BR" b="1" dirty="0"/>
              <a:t>Avaliação Nutricional na Prática Clínica</a:t>
            </a:r>
            <a:r>
              <a:rPr lang="pt-BR" dirty="0"/>
              <a:t>. Rio de Janeiro: Guanabara Koogan, 2014. 978-85-277-2378-7. Disponível em: </a:t>
            </a:r>
            <a:r>
              <a:rPr lang="pt-BR" dirty="0">
                <a:hlinkClick r:id="rId6"/>
              </a:rPr>
              <a:t>https://integrada.minhabiblioteca.com.br/#/books/978-85-277-2378-7/</a:t>
            </a:r>
            <a:r>
              <a:rPr lang="pt-BR" dirty="0"/>
              <a:t>. Acesso em: 13 jul. 2022. 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pt-BR" dirty="0"/>
              <a:t>SAMPAIO, L. R. Avaliação nutricional e envelhecimento. </a:t>
            </a:r>
            <a:r>
              <a:rPr lang="pt-BR" b="1" dirty="0"/>
              <a:t>Revista de Nutrição [online].</a:t>
            </a:r>
            <a:r>
              <a:rPr lang="pt-BR" dirty="0"/>
              <a:t> 2004, v. 17, n. 4. p. 507-514. Disponível em: </a:t>
            </a:r>
            <a:r>
              <a:rPr lang="pt-BR" dirty="0">
                <a:hlinkClick r:id="rId7"/>
              </a:rPr>
              <a:t>https://doi.org/10.1590/S1415-52732004000400010</a:t>
            </a:r>
            <a:r>
              <a:rPr lang="pt-BR" dirty="0"/>
              <a:t>. Acesso em: 13 jul. 2022. ISSN 1678-9865. </a:t>
            </a:r>
            <a:r>
              <a:rPr lang="pt-BR" dirty="0">
                <a:hlinkClick r:id="rId7"/>
              </a:rPr>
              <a:t>https://doi.org/10.1590/S1415-52732004000400010</a:t>
            </a:r>
            <a:r>
              <a:rPr lang="pt-BR" dirty="0"/>
              <a:t>. </a:t>
            </a:r>
            <a:endParaRPr lang="en-US" dirty="0"/>
          </a:p>
          <a:p>
            <a:pPr algn="just"/>
            <a:r>
              <a:rPr lang="pt-BR" dirty="0"/>
              <a:t>  </a:t>
            </a:r>
            <a:endParaRPr lang="en-US" dirty="0"/>
          </a:p>
          <a:p>
            <a:pPr algn="just"/>
            <a:endParaRPr lang="pt-BR" dirty="0"/>
          </a:p>
          <a:p>
            <a:pPr marL="285750" indent="-285750" algn="just">
              <a:buChar char="•"/>
            </a:pPr>
            <a:endParaRPr lang="pt-BR" dirty="0"/>
          </a:p>
          <a:p>
            <a:pPr marL="457200" indent="-457200">
              <a:buChar char="•"/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4CF185-4A40-53C0-98CA-4960F2AF3485}"/>
              </a:ext>
            </a:extLst>
          </p:cNvPr>
          <p:cNvSpPr txBox="1"/>
          <p:nvPr/>
        </p:nvSpPr>
        <p:spPr>
          <a:xfrm>
            <a:off x="9895114" y="1907722"/>
            <a:ext cx="70702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BB30A7-2376-AC08-498F-25E7F373E8BF}"/>
              </a:ext>
            </a:extLst>
          </p:cNvPr>
          <p:cNvSpPr txBox="1"/>
          <p:nvPr/>
        </p:nvSpPr>
        <p:spPr>
          <a:xfrm>
            <a:off x="1234998" y="4914900"/>
            <a:ext cx="92806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03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2550300" y="4728800"/>
            <a:ext cx="13187400" cy="2319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r>
              <a:rPr lang="en" sz="12000" dirty="0">
                <a:solidFill>
                  <a:srgbClr val="002060"/>
                </a:solidFill>
                <a:latin typeface="+mj-lt"/>
              </a:rPr>
              <a:t>Obrigado(</a:t>
            </a:r>
            <a:r>
              <a:rPr lang="pt-BR" sz="12000" dirty="0">
                <a:solidFill>
                  <a:srgbClr val="002060"/>
                </a:solidFill>
                <a:latin typeface="+mj-lt"/>
              </a:rPr>
              <a:t>a)</a:t>
            </a:r>
            <a:r>
              <a:rPr lang="en" sz="12000" dirty="0">
                <a:solidFill>
                  <a:srgbClr val="002060"/>
                </a:solidFill>
                <a:latin typeface="+mj-lt"/>
              </a:rPr>
              <a:t>!</a:t>
            </a:r>
            <a:endParaRPr sz="1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2550300" y="6460000"/>
            <a:ext cx="13187400" cy="2684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4000" b="1" dirty="0">
                <a:solidFill>
                  <a:schemeClr val="tx1"/>
                </a:solidFill>
                <a:latin typeface="+mj-lt"/>
              </a:rPr>
              <a:t>Verônica </a:t>
            </a:r>
            <a:r>
              <a:rPr lang="pt-BR" sz="4000" b="1" dirty="0" err="1">
                <a:solidFill>
                  <a:schemeClr val="tx1"/>
                </a:solidFill>
                <a:latin typeface="+mj-lt"/>
              </a:rPr>
              <a:t>Rapcinski</a:t>
            </a:r>
            <a:endParaRPr sz="4000" dirty="0" err="1">
              <a:solidFill>
                <a:schemeClr val="tx1"/>
              </a:solidFill>
              <a:latin typeface="+mj-lt"/>
            </a:endParaRP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4000" dirty="0" err="1">
                <a:solidFill>
                  <a:schemeClr val="tx1"/>
                </a:solidFill>
                <a:latin typeface="+mj-lt"/>
              </a:rPr>
              <a:t>Contato</a:t>
            </a:r>
            <a:r>
              <a:rPr lang="en" sz="4000" dirty="0">
                <a:solidFill>
                  <a:schemeClr val="tx1"/>
                </a:solidFill>
                <a:latin typeface="+mj-lt"/>
              </a:rPr>
              <a:t>/Rede Social: </a:t>
            </a:r>
            <a:r>
              <a:rPr lang="en" sz="4000" dirty="0" err="1">
                <a:solidFill>
                  <a:schemeClr val="tx1"/>
                </a:solidFill>
                <a:latin typeface="+mj-lt"/>
              </a:rPr>
              <a:t>rapcinskiveronica@gmailcom</a:t>
            </a:r>
            <a:endParaRPr lang="en" sz="4000" b="1" dirty="0" err="1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7992420" y="1933635"/>
            <a:ext cx="2395328" cy="2253554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5600"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56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785150"/>
            <a:ext cx="11354278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4800" dirty="0">
                <a:ea typeface="+mj-lt"/>
                <a:cs typeface="+mj-lt"/>
              </a:rPr>
              <a:t>AVALIAÇÃO NUTRICIONAL DOS IDOSOS</a:t>
            </a:r>
            <a:endParaRPr lang="pt-BR" sz="480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  <p:sp>
        <p:nvSpPr>
          <p:cNvPr id="10" name="Google Shape;513;p35">
            <a:extLst>
              <a:ext uri="{FF2B5EF4-FFF2-40B4-BE49-F238E27FC236}">
                <a16:creationId xmlns:a16="http://schemas.microsoft.com/office/drawing/2014/main" id="{556ABCAB-B54F-4900-85A7-0D56A93991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024" y="2706891"/>
            <a:ext cx="17569952" cy="6806622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indent="-762000" algn="just">
              <a:lnSpc>
                <a:spcPct val="115000"/>
              </a:lnSpc>
              <a:spcBef>
                <a:spcPts val="2000"/>
              </a:spcBef>
              <a:buSzPct val="100000"/>
            </a:pPr>
            <a:r>
              <a:rPr lang="pt-BR" dirty="0">
                <a:ea typeface="+mj-lt"/>
                <a:cs typeface="+mj-lt"/>
              </a:rPr>
              <a:t>Antropometria Nutricional é amplamente utilizada para avaliar o estado nutricional, método prático, de baixo custo, os equipamentos utilizados são portáteis e ela também revela alterações nutricionais de forma eficiente e precoce;</a:t>
            </a:r>
            <a:endParaRPr lang="pt-BR" dirty="0"/>
          </a:p>
          <a:p>
            <a:pPr indent="-762000" algn="just">
              <a:lnSpc>
                <a:spcPct val="114999"/>
              </a:lnSpc>
              <a:spcBef>
                <a:spcPts val="2000"/>
              </a:spcBef>
              <a:buSzPct val="100000"/>
            </a:pPr>
            <a:r>
              <a:rPr lang="pt-BR" dirty="0">
                <a:ea typeface="+mj-lt"/>
                <a:cs typeface="+mj-lt"/>
              </a:rPr>
              <a:t>DIFICULDADES: modificações físicas e na composição corporal presentes na idade, as quais acabam por interferir tanto na coleta como na análise dessas medidas antropométricas;</a:t>
            </a:r>
            <a:endParaRPr lang="pt-BR" dirty="0">
              <a:cs typeface="+mj-lt"/>
            </a:endParaRPr>
          </a:p>
          <a:p>
            <a:pPr indent="-762000" algn="just">
              <a:lnSpc>
                <a:spcPct val="114999"/>
              </a:lnSpc>
              <a:spcBef>
                <a:spcPts val="2000"/>
              </a:spcBef>
              <a:buSzPct val="100000"/>
            </a:pP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414026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4800" dirty="0"/>
          </a:p>
        </p:txBody>
      </p:sp>
      <p:pic>
        <p:nvPicPr>
          <p:cNvPr id="2" name="Imagem 2" descr="Tabela&#10;&#10;Descrição gerada automaticamente">
            <a:extLst>
              <a:ext uri="{FF2B5EF4-FFF2-40B4-BE49-F238E27FC236}">
                <a16:creationId xmlns:a16="http://schemas.microsoft.com/office/drawing/2014/main" id="{FA78F024-24FF-DA86-A997-2FE36351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07" y="1992961"/>
            <a:ext cx="8672806" cy="560070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4A21F21-5FE4-A7BA-7CD5-28224E5332C6}"/>
              </a:ext>
            </a:extLst>
          </p:cNvPr>
          <p:cNvSpPr txBox="1"/>
          <p:nvPr/>
        </p:nvSpPr>
        <p:spPr>
          <a:xfrm>
            <a:off x="10813212" y="3297447"/>
            <a:ext cx="699170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Acompanhar a velocidade de perda da massa corporal (peso) neste grupo é muito importante, pois ele é um indicador de risco nutricional, quando por exemplo temos uma mudança no peso involuntária ou recente.</a:t>
            </a:r>
          </a:p>
        </p:txBody>
      </p:sp>
    </p:spTree>
    <p:extLst>
      <p:ext uri="{BB962C8B-B14F-4D97-AF65-F5344CB8AC3E}">
        <p14:creationId xmlns:p14="http://schemas.microsoft.com/office/powerpoint/2010/main" val="285098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A21F21-5FE4-A7BA-7CD5-28224E5332C6}"/>
              </a:ext>
            </a:extLst>
          </p:cNvPr>
          <p:cNvSpPr txBox="1"/>
          <p:nvPr/>
        </p:nvSpPr>
        <p:spPr>
          <a:xfrm>
            <a:off x="10813212" y="3297447"/>
            <a:ext cx="6991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5" name="Imagem 15" descr="Tabela&#10;&#10;Descrição gerada automaticamente">
            <a:extLst>
              <a:ext uri="{FF2B5EF4-FFF2-40B4-BE49-F238E27FC236}">
                <a16:creationId xmlns:a16="http://schemas.microsoft.com/office/drawing/2014/main" id="{AA87B2C7-8CEC-8B23-9999-ACBD58938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883022"/>
            <a:ext cx="13969092" cy="386756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6D2539-1676-087D-3F10-CDB2BD81BF72}"/>
              </a:ext>
            </a:extLst>
          </p:cNvPr>
          <p:cNvSpPr txBox="1"/>
          <p:nvPr/>
        </p:nvSpPr>
        <p:spPr>
          <a:xfrm>
            <a:off x="3839936" y="5758543"/>
            <a:ext cx="1132930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Um </a:t>
            </a:r>
            <a:r>
              <a:rPr lang="en-US" dirty="0" err="1"/>
              <a:t>idoso</a:t>
            </a:r>
            <a:r>
              <a:rPr lang="en-US" dirty="0"/>
              <a:t> com 80 </a:t>
            </a:r>
            <a:r>
              <a:rPr lang="en-US" dirty="0" err="1"/>
              <a:t>anos</a:t>
            </a:r>
            <a:r>
              <a:rPr lang="en-US" dirty="0"/>
              <a:t> de </a:t>
            </a:r>
            <a:r>
              <a:rPr lang="en-US" dirty="0" err="1"/>
              <a:t>idade</a:t>
            </a:r>
            <a:r>
              <a:rPr lang="en-US" dirty="0"/>
              <a:t>, com peso usual de 75 </a:t>
            </a:r>
            <a:r>
              <a:rPr lang="en-US" dirty="0" err="1"/>
              <a:t>Kg,que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apresentado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perca</a:t>
            </a:r>
            <a:r>
              <a:rPr lang="en-US" dirty="0"/>
              <a:t> de 10 Kg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últimos</a:t>
            </a:r>
            <a:r>
              <a:rPr lang="en-US" dirty="0"/>
              <a:t> 6 meses.</a:t>
            </a:r>
            <a:endParaRPr lang="pt-BR" dirty="0"/>
          </a:p>
          <a:p>
            <a:r>
              <a:rPr lang="en-US" dirty="0" err="1"/>
              <a:t>Perca</a:t>
            </a:r>
            <a:r>
              <a:rPr lang="en-US" dirty="0"/>
              <a:t> de </a:t>
            </a:r>
            <a:r>
              <a:rPr lang="en-US" dirty="0" err="1"/>
              <a:t>mais</a:t>
            </a:r>
            <a:r>
              <a:rPr lang="en-US" dirty="0"/>
              <a:t> de 10% do </a:t>
            </a:r>
            <a:r>
              <a:rPr lang="en-US" dirty="0" err="1"/>
              <a:t>seu</a:t>
            </a:r>
            <a:r>
              <a:rPr lang="en-US" dirty="0"/>
              <a:t> peso usual, </a:t>
            </a:r>
            <a:r>
              <a:rPr lang="en-US" dirty="0" err="1"/>
              <a:t>segundo</a:t>
            </a:r>
            <a:r>
              <a:rPr lang="en-US" dirty="0"/>
              <a:t> a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perca</a:t>
            </a:r>
            <a:r>
              <a:rPr lang="en-US" dirty="0"/>
              <a:t> de peso grave,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idoso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risco</a:t>
            </a:r>
            <a:r>
              <a:rPr lang="en-US" dirty="0"/>
              <a:t> </a:t>
            </a:r>
            <a:r>
              <a:rPr lang="en-US" dirty="0" err="1"/>
              <a:t>nutricional</a:t>
            </a:r>
            <a:r>
              <a:rPr lang="en-US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9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A21F21-5FE4-A7BA-7CD5-28224E5332C6}"/>
              </a:ext>
            </a:extLst>
          </p:cNvPr>
          <p:cNvSpPr txBox="1"/>
          <p:nvPr/>
        </p:nvSpPr>
        <p:spPr>
          <a:xfrm>
            <a:off x="10813212" y="3297447"/>
            <a:ext cx="6991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6D2539-1676-087D-3F10-CDB2BD81BF72}"/>
              </a:ext>
            </a:extLst>
          </p:cNvPr>
          <p:cNvSpPr txBox="1"/>
          <p:nvPr/>
        </p:nvSpPr>
        <p:spPr>
          <a:xfrm>
            <a:off x="2057400" y="1907722"/>
            <a:ext cx="1132930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har char="•"/>
            </a:pPr>
            <a:r>
              <a:rPr lang="en-US" dirty="0"/>
              <a:t>AVALIAÇÃO DA ESTATURA;</a:t>
            </a:r>
          </a:p>
          <a:p>
            <a:endParaRPr lang="en-US" dirty="0"/>
          </a:p>
          <a:p>
            <a:pPr marL="457200" indent="-457200">
              <a:buFont typeface="Wingdings"/>
              <a:buChar char="ü"/>
            </a:pPr>
            <a:r>
              <a:rPr lang="en-US" dirty="0"/>
              <a:t>CALCULO DE ESTIMATIVA DE ALTURA</a:t>
            </a:r>
          </a:p>
          <a:p>
            <a:pPr marL="457200" indent="-457200">
              <a:buFont typeface="Wingdings"/>
              <a:buChar char="ü"/>
            </a:pPr>
            <a:r>
              <a:rPr lang="en-US" dirty="0"/>
              <a:t>MEDIDA DA ALTURA DO JOELHO</a:t>
            </a:r>
          </a:p>
        </p:txBody>
      </p:sp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BCDCB852-4536-B023-0527-28C2F043A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508" y="4098639"/>
            <a:ext cx="10512878" cy="47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A21F21-5FE4-A7BA-7CD5-28224E5332C6}"/>
              </a:ext>
            </a:extLst>
          </p:cNvPr>
          <p:cNvSpPr txBox="1"/>
          <p:nvPr/>
        </p:nvSpPr>
        <p:spPr>
          <a:xfrm>
            <a:off x="10813212" y="3297447"/>
            <a:ext cx="6991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6D2539-1676-087D-3F10-CDB2BD81BF72}"/>
              </a:ext>
            </a:extLst>
          </p:cNvPr>
          <p:cNvSpPr txBox="1"/>
          <p:nvPr/>
        </p:nvSpPr>
        <p:spPr>
          <a:xfrm>
            <a:off x="2057400" y="1907722"/>
            <a:ext cx="11329305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har char="•"/>
            </a:pPr>
            <a:r>
              <a:rPr lang="en-US" b="1" u="sng" dirty="0"/>
              <a:t>ESTIMATIVA DE PESO;</a:t>
            </a:r>
          </a:p>
          <a:p>
            <a:r>
              <a:rPr lang="en-US" dirty="0"/>
              <a:t>IDOSA, CP: 26cm, AJ: 44 cm, CB: 25, PCSE: 13 mm</a:t>
            </a:r>
          </a:p>
          <a:p>
            <a:endParaRPr lang="en-US" dirty="0"/>
          </a:p>
          <a:p>
            <a:r>
              <a:rPr lang="en-US" dirty="0"/>
              <a:t>(1,27x26) + ( 0,87 x 44)+ (0,98x25)+(0,4x13) - 62,35</a:t>
            </a:r>
          </a:p>
          <a:p>
            <a:endParaRPr lang="en-US" dirty="0"/>
          </a:p>
          <a:p>
            <a:r>
              <a:rPr lang="en-US" dirty="0"/>
              <a:t>33,02+ 38,28+24,5+5,2 – 62,35</a:t>
            </a:r>
          </a:p>
          <a:p>
            <a:r>
              <a:rPr lang="en-US" dirty="0"/>
              <a:t>101 – 62,35</a:t>
            </a:r>
          </a:p>
          <a:p>
            <a:r>
              <a:rPr lang="en-US" dirty="0"/>
              <a:t>= 38,65</a:t>
            </a:r>
          </a:p>
          <a:p>
            <a:r>
              <a:rPr lang="en-US" b="1" dirty="0" err="1">
                <a:solidFill>
                  <a:srgbClr val="263248"/>
                </a:solidFill>
              </a:rPr>
              <a:t>Aprox</a:t>
            </a:r>
            <a:r>
              <a:rPr lang="en-US" b="1" dirty="0">
                <a:solidFill>
                  <a:srgbClr val="263248"/>
                </a:solidFill>
              </a:rPr>
              <a:t>. 39 Kg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ESTIMATIVA DE ALTURA: IDOSA 82 ANOS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84,88 - (0,24 X82) + ( 1,83 X 44)</a:t>
            </a:r>
          </a:p>
          <a:p>
            <a:r>
              <a:rPr lang="en-US" b="1" dirty="0">
                <a:solidFill>
                  <a:schemeClr val="tx1"/>
                </a:solidFill>
              </a:rPr>
              <a:t>84,88 -(19,68) + 80,52</a:t>
            </a:r>
          </a:p>
          <a:p>
            <a:r>
              <a:rPr lang="en-US" b="1" dirty="0">
                <a:solidFill>
                  <a:schemeClr val="tx1"/>
                </a:solidFill>
              </a:rPr>
              <a:t>145,72</a:t>
            </a:r>
          </a:p>
          <a:p>
            <a:r>
              <a:rPr lang="en-US" b="1" dirty="0">
                <a:solidFill>
                  <a:schemeClr val="tx1"/>
                </a:solidFill>
              </a:rPr>
              <a:t>APROX. 1,46 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5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1073" y="785150"/>
            <a:ext cx="11354278" cy="153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pt-BR" sz="4800" dirty="0">
                <a:cs typeface="Arial"/>
              </a:rPr>
              <a:t>MÉTODOS SUBJETIVOS E OBJETIVOS: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dirty="0"/>
          </a:p>
        </p:txBody>
      </p:sp>
      <p:sp>
        <p:nvSpPr>
          <p:cNvPr id="10" name="Google Shape;513;p35">
            <a:extLst>
              <a:ext uri="{FF2B5EF4-FFF2-40B4-BE49-F238E27FC236}">
                <a16:creationId xmlns:a16="http://schemas.microsoft.com/office/drawing/2014/main" id="{556ABCAB-B54F-4900-85A7-0D56A93991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024" y="2706891"/>
            <a:ext cx="17569952" cy="6806622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indent="-762000" algn="just">
              <a:lnSpc>
                <a:spcPct val="115000"/>
              </a:lnSpc>
              <a:spcBef>
                <a:spcPts val="2000"/>
              </a:spcBef>
              <a:buSzPct val="100000"/>
            </a:pPr>
            <a:r>
              <a:rPr lang="pt-BR" b="1" u="sng" dirty="0">
                <a:ea typeface="+mj-lt"/>
                <a:cs typeface="+mj-lt"/>
              </a:rPr>
              <a:t>Métodos Objetivos:</a:t>
            </a:r>
            <a:r>
              <a:rPr lang="pt-BR" dirty="0">
                <a:ea typeface="+mj-lt"/>
                <a:cs typeface="+mj-lt"/>
              </a:rPr>
              <a:t> avaliação antropométrica, bioimpedância e exames bioquímicos.</a:t>
            </a:r>
            <a:endParaRPr lang="pt-BR" dirty="0">
              <a:cs typeface="+mj-lt"/>
            </a:endParaRPr>
          </a:p>
          <a:p>
            <a:pPr indent="-762000" algn="just">
              <a:lnSpc>
                <a:spcPct val="114999"/>
              </a:lnSpc>
              <a:spcBef>
                <a:spcPts val="2000"/>
              </a:spcBef>
              <a:buSzPct val="100000"/>
            </a:pPr>
            <a:r>
              <a:rPr lang="pt-BR" b="1" u="sng" dirty="0">
                <a:ea typeface="+mj-lt"/>
                <a:cs typeface="+mj-lt"/>
              </a:rPr>
              <a:t>Métodos subjetivos:</a:t>
            </a:r>
            <a:r>
              <a:rPr lang="pt-BR" dirty="0">
                <a:ea typeface="+mj-lt"/>
                <a:cs typeface="+mj-lt"/>
              </a:rPr>
              <a:t> Exames clínicos (sinais e sintomas), avaliação subjetiva global (ASG).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3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15236000" y="9273000"/>
            <a:ext cx="2974800" cy="63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7" name="Google Shape;213;p13">
            <a:extLst>
              <a:ext uri="{FF2B5EF4-FFF2-40B4-BE49-F238E27FC236}">
                <a16:creationId xmlns:a16="http://schemas.microsoft.com/office/drawing/2014/main" id="{2CC3B148-1349-4ED3-80D1-8729CBEE1AF5}"/>
              </a:ext>
            </a:extLst>
          </p:cNvPr>
          <p:cNvSpPr txBox="1">
            <a:spLocks/>
          </p:cNvSpPr>
          <p:nvPr/>
        </p:nvSpPr>
        <p:spPr>
          <a:xfrm>
            <a:off x="4247454" y="382800"/>
            <a:ext cx="9793088" cy="188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endParaRPr lang="pt-BR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513;p35">
            <a:extLst>
              <a:ext uri="{FF2B5EF4-FFF2-40B4-BE49-F238E27FC236}">
                <a16:creationId xmlns:a16="http://schemas.microsoft.com/office/drawing/2014/main" id="{825DC6F8-EB85-45C7-BE42-A50D958D259D}"/>
              </a:ext>
            </a:extLst>
          </p:cNvPr>
          <p:cNvSpPr txBox="1">
            <a:spLocks/>
          </p:cNvSpPr>
          <p:nvPr/>
        </p:nvSpPr>
        <p:spPr>
          <a:xfrm>
            <a:off x="359024" y="2551212"/>
            <a:ext cx="17425936" cy="7352988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indent="-762000" algn="just">
              <a:lnSpc>
                <a:spcPct val="115000"/>
              </a:lnSpc>
              <a:spcBef>
                <a:spcPts val="2000"/>
              </a:spcBef>
              <a:buClr>
                <a:srgbClr val="C7D3E6"/>
              </a:buClr>
              <a:buSzPct val="100000"/>
              <a:buFont typeface="Arial"/>
              <a:buChar char="▰"/>
            </a:pPr>
            <a:endParaRPr 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A21F21-5FE4-A7BA-7CD5-28224E5332C6}"/>
              </a:ext>
            </a:extLst>
          </p:cNvPr>
          <p:cNvSpPr txBox="1"/>
          <p:nvPr/>
        </p:nvSpPr>
        <p:spPr>
          <a:xfrm>
            <a:off x="10813212" y="3297447"/>
            <a:ext cx="6991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6D2539-1676-087D-3F10-CDB2BD81BF72}"/>
              </a:ext>
            </a:extLst>
          </p:cNvPr>
          <p:cNvSpPr txBox="1"/>
          <p:nvPr/>
        </p:nvSpPr>
        <p:spPr>
          <a:xfrm>
            <a:off x="2057400" y="1907722"/>
            <a:ext cx="1132930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har char="•"/>
            </a:pPr>
            <a:r>
              <a:rPr lang="en-US" dirty="0"/>
              <a:t>CIRCUNFERÊNCIA DA PANTURRILHA</a:t>
            </a:r>
          </a:p>
          <a:p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0351A7-D052-9320-72DA-8D0BDA92871E}"/>
              </a:ext>
            </a:extLst>
          </p:cNvPr>
          <p:cNvSpPr txBox="1"/>
          <p:nvPr/>
        </p:nvSpPr>
        <p:spPr>
          <a:xfrm>
            <a:off x="3353729" y="2851925"/>
            <a:ext cx="603280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/>
              <a:t>Amplamente</a:t>
            </a:r>
            <a:r>
              <a:rPr lang="en-US" b="1" i="1" dirty="0"/>
              <a:t> </a:t>
            </a:r>
            <a:r>
              <a:rPr lang="en-US" b="1" i="1" dirty="0" err="1"/>
              <a:t>utilizada</a:t>
            </a:r>
            <a:r>
              <a:rPr lang="en-US" b="1" i="1" dirty="0"/>
              <a:t> </a:t>
            </a:r>
            <a:r>
              <a:rPr lang="en-US" b="1" i="1" dirty="0" err="1"/>
              <a:t>na</a:t>
            </a:r>
            <a:r>
              <a:rPr lang="en-US" b="1" i="1" dirty="0"/>
              <a:t> </a:t>
            </a:r>
            <a:r>
              <a:rPr lang="en-US" b="1" i="1" dirty="0" err="1"/>
              <a:t>avaliação</a:t>
            </a:r>
            <a:r>
              <a:rPr lang="en-US" b="1" i="1" dirty="0"/>
              <a:t> de </a:t>
            </a:r>
            <a:r>
              <a:rPr lang="en-US" b="1" i="1" dirty="0" err="1"/>
              <a:t>idosos</a:t>
            </a:r>
            <a:r>
              <a:rPr lang="en-US" b="1" i="1" dirty="0"/>
              <a:t>, pois </a:t>
            </a:r>
            <a:r>
              <a:rPr lang="en-US" b="1" i="1" dirty="0" err="1"/>
              <a:t>essa</a:t>
            </a:r>
            <a:r>
              <a:rPr lang="en-US" b="1" i="1" dirty="0"/>
              <a:t> é a </a:t>
            </a:r>
            <a:r>
              <a:rPr lang="en-US" b="1" i="1" dirty="0" err="1"/>
              <a:t>medida</a:t>
            </a:r>
            <a:r>
              <a:rPr lang="en-US" b="1" i="1" dirty="0"/>
              <a:t> </a:t>
            </a:r>
            <a:r>
              <a:rPr lang="en-US" b="1" i="1" dirty="0" err="1"/>
              <a:t>mais</a:t>
            </a:r>
            <a:r>
              <a:rPr lang="en-US" b="1" i="1" dirty="0"/>
              <a:t> </a:t>
            </a:r>
            <a:r>
              <a:rPr lang="en-US" b="1" i="1" dirty="0" err="1"/>
              <a:t>sensível</a:t>
            </a:r>
            <a:r>
              <a:rPr lang="en-US" b="1" i="1" dirty="0"/>
              <a:t> de </a:t>
            </a:r>
            <a:r>
              <a:rPr lang="en-US" b="1" i="1" dirty="0" err="1"/>
              <a:t>perca</a:t>
            </a:r>
            <a:r>
              <a:rPr lang="en-US" b="1" i="1" dirty="0"/>
              <a:t> de </a:t>
            </a:r>
            <a:r>
              <a:rPr lang="en-US" b="1" i="1" dirty="0" err="1"/>
              <a:t>massa</a:t>
            </a:r>
            <a:r>
              <a:rPr lang="en-US" b="1" i="1" dirty="0"/>
              <a:t> muscular, superior a </a:t>
            </a:r>
            <a:r>
              <a:rPr lang="en-US" b="1" i="1" dirty="0" err="1"/>
              <a:t>circunferência</a:t>
            </a:r>
            <a:r>
              <a:rPr lang="en-US" b="1" i="1" dirty="0"/>
              <a:t> do </a:t>
            </a:r>
            <a:r>
              <a:rPr lang="en-US" b="1" i="1" dirty="0" err="1"/>
              <a:t>braço</a:t>
            </a:r>
            <a:r>
              <a:rPr lang="en-US" b="1" i="1" dirty="0"/>
              <a:t>.</a:t>
            </a:r>
          </a:p>
        </p:txBody>
      </p:sp>
      <p:pic>
        <p:nvPicPr>
          <p:cNvPr id="4" name="Imagem 4" descr="Mulher de calcinha e sutiã&#10;&#10;Descrição gerada automaticamente">
            <a:extLst>
              <a:ext uri="{FF2B5EF4-FFF2-40B4-BE49-F238E27FC236}">
                <a16:creationId xmlns:a16="http://schemas.microsoft.com/office/drawing/2014/main" id="{69052069-23B0-B866-3079-81379E30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157" y="5556532"/>
            <a:ext cx="6855211" cy="33695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CE4FF0-03F4-432D-D64F-736370C71A14}"/>
              </a:ext>
            </a:extLst>
          </p:cNvPr>
          <p:cNvSpPr txBox="1"/>
          <p:nvPr/>
        </p:nvSpPr>
        <p:spPr>
          <a:xfrm>
            <a:off x="10434753" y="454412"/>
            <a:ext cx="7566103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(CP) </a:t>
            </a:r>
            <a:r>
              <a:rPr lang="en-US" dirty="0" err="1"/>
              <a:t>menor</a:t>
            </a:r>
            <a:r>
              <a:rPr lang="en-US" dirty="0"/>
              <a:t> que 31 cm </a:t>
            </a:r>
            <a:r>
              <a:rPr lang="en-US" dirty="0" err="1"/>
              <a:t>traduz</a:t>
            </a:r>
            <a:r>
              <a:rPr lang="en-US" dirty="0"/>
              <a:t> a </a:t>
            </a:r>
            <a:r>
              <a:rPr lang="en-US" dirty="0" err="1"/>
              <a:t>presença</a:t>
            </a:r>
            <a:r>
              <a:rPr lang="en-US" dirty="0"/>
              <a:t> de </a:t>
            </a:r>
            <a:r>
              <a:rPr lang="en-US" dirty="0" err="1"/>
              <a:t>redução</a:t>
            </a:r>
            <a:r>
              <a:rPr lang="en-US" dirty="0"/>
              <a:t> da </a:t>
            </a:r>
            <a:r>
              <a:rPr lang="en-US" dirty="0" err="1"/>
              <a:t>massa</a:t>
            </a:r>
            <a:r>
              <a:rPr lang="en-US" dirty="0"/>
              <a:t> muscular . </a:t>
            </a:r>
            <a:endParaRPr lang="pt-BR" dirty="0"/>
          </a:p>
          <a:p>
            <a:r>
              <a:rPr lang="en-US" dirty="0"/>
              <a:t>A </a:t>
            </a:r>
            <a:r>
              <a:rPr lang="en-US" dirty="0" err="1"/>
              <a:t>medida</a:t>
            </a:r>
            <a:r>
              <a:rPr lang="en-US" dirty="0"/>
              <a:t> da CP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posições</a:t>
            </a:r>
            <a:r>
              <a:rPr lang="en-US" dirty="0"/>
              <a:t> </a:t>
            </a:r>
            <a:r>
              <a:rPr lang="en-US" dirty="0" err="1"/>
              <a:t>sentada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 </a:t>
            </a:r>
            <a:r>
              <a:rPr lang="en-US" dirty="0" err="1"/>
              <a:t>pé</a:t>
            </a:r>
            <a:r>
              <a:rPr lang="en-US" dirty="0"/>
              <a:t>,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pés</a:t>
            </a:r>
            <a:r>
              <a:rPr lang="en-US" dirty="0"/>
              <a:t> </a:t>
            </a:r>
            <a:r>
              <a:rPr lang="en-US" dirty="0" err="1"/>
              <a:t>apoiados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superfície</a:t>
            </a:r>
            <a:r>
              <a:rPr lang="en-US" dirty="0"/>
              <a:t> plana, de forma a </a:t>
            </a:r>
            <a:r>
              <a:rPr lang="en-US" dirty="0" err="1"/>
              <a:t>garantir</a:t>
            </a:r>
            <a:r>
              <a:rPr lang="en-US" dirty="0"/>
              <a:t> que o peso fique </a:t>
            </a:r>
            <a:r>
              <a:rPr lang="en-US" dirty="0" err="1"/>
              <a:t>distribuído</a:t>
            </a:r>
            <a:r>
              <a:rPr lang="en-US" dirty="0"/>
              <a:t> </a:t>
            </a:r>
            <a:r>
              <a:rPr lang="en-US" dirty="0" err="1"/>
              <a:t>equitativamente</a:t>
            </a:r>
            <a:r>
              <a:rPr lang="en-US" dirty="0"/>
              <a:t> entre ambos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lados</a:t>
            </a:r>
            <a:r>
              <a:rPr lang="en-US" dirty="0"/>
              <a:t>. </a:t>
            </a:r>
            <a:endParaRPr lang="en-US"/>
          </a:p>
          <a:p>
            <a:r>
              <a:rPr lang="en-US" dirty="0"/>
              <a:t>No </a:t>
            </a:r>
            <a:r>
              <a:rPr lang="en-US" dirty="0" err="1"/>
              <a:t>idoso</a:t>
            </a:r>
            <a:r>
              <a:rPr lang="en-US" dirty="0"/>
              <a:t> </a:t>
            </a:r>
            <a:r>
              <a:rPr lang="en-US" dirty="0" err="1"/>
              <a:t>acamado</a:t>
            </a:r>
            <a:r>
              <a:rPr lang="en-US" dirty="0"/>
              <a:t>, </a:t>
            </a:r>
            <a:r>
              <a:rPr lang="en-US" dirty="0" err="1"/>
              <a:t>fletir</a:t>
            </a:r>
            <a:r>
              <a:rPr lang="en-US" dirty="0"/>
              <a:t> a </a:t>
            </a:r>
            <a:r>
              <a:rPr lang="en-US" dirty="0" err="1"/>
              <a:t>perna</a:t>
            </a:r>
            <a:r>
              <a:rPr lang="en-US" dirty="0"/>
              <a:t> de modo que o </a:t>
            </a:r>
            <a:r>
              <a:rPr lang="en-US" dirty="0" err="1"/>
              <a:t>pé</a:t>
            </a:r>
            <a:r>
              <a:rPr lang="en-US" dirty="0"/>
              <a:t> fique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apoiado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colchão</a:t>
            </a:r>
            <a:r>
              <a:rPr lang="en-US" dirty="0"/>
              <a:t>.</a:t>
            </a:r>
          </a:p>
          <a:p>
            <a:r>
              <a:rPr lang="en-US" dirty="0" err="1"/>
              <a:t>Realizada</a:t>
            </a:r>
            <a:r>
              <a:rPr lang="en-US" dirty="0"/>
              <a:t>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fita</a:t>
            </a:r>
            <a:r>
              <a:rPr lang="en-US" dirty="0"/>
              <a:t> </a:t>
            </a:r>
            <a:r>
              <a:rPr lang="en-US" dirty="0" err="1"/>
              <a:t>métrica</a:t>
            </a:r>
            <a:r>
              <a:rPr lang="en-US" dirty="0"/>
              <a:t> </a:t>
            </a:r>
            <a:r>
              <a:rPr lang="en-US" dirty="0" err="1"/>
              <a:t>inelástica</a:t>
            </a:r>
            <a:r>
              <a:rPr lang="en-US" dirty="0"/>
              <a:t> </a:t>
            </a:r>
            <a:r>
              <a:rPr lang="en-US" dirty="0" err="1"/>
              <a:t>aplicada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redor</a:t>
            </a:r>
            <a:r>
              <a:rPr lang="en-US" dirty="0"/>
              <a:t> da </a:t>
            </a:r>
            <a:r>
              <a:rPr lang="en-US" dirty="0" err="1"/>
              <a:t>região</a:t>
            </a:r>
            <a:r>
              <a:rPr lang="en-US" dirty="0"/>
              <a:t> que, </a:t>
            </a:r>
            <a:r>
              <a:rPr lang="en-US" dirty="0" err="1"/>
              <a:t>visualmente</a:t>
            </a:r>
            <a:r>
              <a:rPr lang="en-US" dirty="0"/>
              <a:t>, </a:t>
            </a:r>
            <a:r>
              <a:rPr lang="en-US" dirty="0" err="1"/>
              <a:t>apresenta</a:t>
            </a:r>
            <a:r>
              <a:rPr lang="en-US" dirty="0"/>
              <a:t> o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perímetro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compressão</a:t>
            </a:r>
            <a:r>
              <a:rPr lang="en-US" dirty="0"/>
              <a:t>. </a:t>
            </a:r>
          </a:p>
          <a:p>
            <a:r>
              <a:rPr lang="en-US" dirty="0"/>
              <a:t> 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atento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indivíduos</a:t>
            </a:r>
            <a:r>
              <a:rPr lang="en-US" dirty="0"/>
              <a:t> </a:t>
            </a:r>
            <a:r>
              <a:rPr lang="en-US" dirty="0" err="1"/>
              <a:t>obesos</a:t>
            </a:r>
            <a:r>
              <a:rPr lang="en-US" dirty="0"/>
              <a:t>, 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circunferência</a:t>
            </a:r>
            <a:r>
              <a:rPr lang="en-US" dirty="0"/>
              <a:t> da </a:t>
            </a:r>
            <a:r>
              <a:rPr lang="en-US" dirty="0" err="1"/>
              <a:t>panturrilha</a:t>
            </a:r>
            <a:r>
              <a:rPr lang="en-US" dirty="0"/>
              <a:t> normal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aumentada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de sarcopenia (</a:t>
            </a:r>
            <a:r>
              <a:rPr lang="en-US" dirty="0" err="1"/>
              <a:t>obesidade</a:t>
            </a:r>
            <a:r>
              <a:rPr lang="en-US" dirty="0"/>
              <a:t> </a:t>
            </a:r>
            <a:r>
              <a:rPr lang="en-US" dirty="0" err="1"/>
              <a:t>sarcopênica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818447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 PARA AULAS - Copiar 8 vezes - 1 para cada Aula - Enumere do AULA 1 até o AULA 8" id="{F0CD8E7A-27E3-440E-A004-9B13CB6C2845}" vid="{2DE73E97-11C8-4C45-BBAA-873BC82EF09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PARA AULAS - Copiar 8 vezes - 1 para cada Aula - Enumere do AULA 1 até o AULA 8</Template>
  <TotalTime>900</TotalTime>
  <Words>746</Words>
  <Application>Microsoft Office PowerPoint</Application>
  <PresentationFormat>Personalizar</PresentationFormat>
  <Paragraphs>148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Arvo</vt:lpstr>
      <vt:lpstr>Roboto Condensed</vt:lpstr>
      <vt:lpstr>Roboto Condensed Light</vt:lpstr>
      <vt:lpstr>Wingdings</vt:lpstr>
      <vt:lpstr>Salerio template</vt:lpstr>
      <vt:lpstr>Nutrição no Envelhecimento Prof(a). Esp. Verônica Graciela Rapcinski</vt:lpstr>
      <vt:lpstr>ESTADO NUTRICIONAL EM GERIATRIA</vt:lpstr>
      <vt:lpstr>AVALIAÇÃO NUTRICIONAL DOS IDOSOS</vt:lpstr>
      <vt:lpstr>Apresentação do PowerPoint</vt:lpstr>
      <vt:lpstr>Apresentação do PowerPoint</vt:lpstr>
      <vt:lpstr>Apresentação do PowerPoint</vt:lpstr>
      <vt:lpstr>Apresentação do PowerPoint</vt:lpstr>
      <vt:lpstr>MÉTODOS SUBJETIVOS E OBJETIVOS:</vt:lpstr>
      <vt:lpstr>Apresentação do PowerPoint</vt:lpstr>
      <vt:lpstr>Apresentação do PowerPoint</vt:lpstr>
      <vt:lpstr>Apresentação do PowerPoint</vt:lpstr>
      <vt:lpstr>Apresentação do PowerPoint</vt:lpstr>
      <vt:lpstr>NECESSIDADES NUTRICIONAIS EM GERIATRIA: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DIAGNÓSTICOS NUTRICIONAIS</vt:lpstr>
      <vt:lpstr>Apresentação do PowerPoint</vt:lpstr>
      <vt:lpstr>Apresentação do PowerPoint</vt:lpstr>
      <vt:lpstr>Apresentação do PowerPoint</vt:lpstr>
      <vt:lpstr>Apresentação do PowerPoint</vt:lpstr>
      <vt:lpstr>Obrigado(a)!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 Prof(a). Me. Fulano(a) de Tal</dc:title>
  <dc:creator>ces.skills@outlook.com</dc:creator>
  <cp:lastModifiedBy>Veronica Graciela Rapcinski</cp:lastModifiedBy>
  <cp:revision>518</cp:revision>
  <dcterms:created xsi:type="dcterms:W3CDTF">2021-06-02T15:30:35Z</dcterms:created>
  <dcterms:modified xsi:type="dcterms:W3CDTF">2022-08-15T19:54:39Z</dcterms:modified>
</cp:coreProperties>
</file>