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7"/>
  </p:notesMasterIdLst>
  <p:sldIdLst>
    <p:sldId id="482" r:id="rId2"/>
    <p:sldId id="483" r:id="rId3"/>
    <p:sldId id="499" r:id="rId4"/>
    <p:sldId id="487" r:id="rId5"/>
    <p:sldId id="48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82FC-5F26-3537-46A7-DD8C74E658E3}" v="38" dt="2022-08-24T00:16:33.873"/>
    <p1510:client id="{26C6FBDD-557B-7989-6A2E-589CA98538B3}" v="20" dt="2021-07-15T00:38:26.907"/>
    <p1510:client id="{5FF09A1A-AF9A-9B8E-0B9E-383C10F12F29}" v="4" dt="2021-07-27T16:50:55.238"/>
    <p1510:client id="{61D5C0BB-193F-0B28-6221-87D2888A927E}" v="38" dt="2021-07-09T17:22:18.137"/>
    <p1510:client id="{FD0C6C1D-8A5A-EA68-5955-C9EE69D19EDF}" v="66" dt="2022-10-10T16:08:12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isão de Materiais" userId="S::revisao.materiais@fatecie.edu.br::8d219f3d-61d3-4566-896d-fea17921e69d" providerId="AD" clId="Web-{FD0C6C1D-8A5A-EA68-5955-C9EE69D19EDF}"/>
    <pc:docChg chg="modSld">
      <pc:chgData name="Revisão de Materiais" userId="S::revisao.materiais@fatecie.edu.br::8d219f3d-61d3-4566-896d-fea17921e69d" providerId="AD" clId="Web-{FD0C6C1D-8A5A-EA68-5955-C9EE69D19EDF}" dt="2022-10-10T16:08:12.759" v="54" actId="20577"/>
      <pc:docMkLst>
        <pc:docMk/>
      </pc:docMkLst>
      <pc:sldChg chg="modSp">
        <pc:chgData name="Revisão de Materiais" userId="S::revisao.materiais@fatecie.edu.br::8d219f3d-61d3-4566-896d-fea17921e69d" providerId="AD" clId="Web-{FD0C6C1D-8A5A-EA68-5955-C9EE69D19EDF}" dt="2022-10-10T16:08:12.759" v="54" actId="20577"/>
        <pc:sldMkLst>
          <pc:docMk/>
          <pc:sldMk cId="2051661602" sldId="483"/>
        </pc:sldMkLst>
        <pc:spChg chg="mod">
          <ac:chgData name="Revisão de Materiais" userId="S::revisao.materiais@fatecie.edu.br::8d219f3d-61d3-4566-896d-fea17921e69d" providerId="AD" clId="Web-{FD0C6C1D-8A5A-EA68-5955-C9EE69D19EDF}" dt="2022-10-10T16:00:19.122" v="31"/>
          <ac:spMkLst>
            <pc:docMk/>
            <pc:sldMk cId="2051661602" sldId="483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12.759" v="54" actId="20577"/>
          <ac:spMkLst>
            <pc:docMk/>
            <pc:sldMk cId="2051661602" sldId="483"/>
            <ac:spMk id="20" creationId="{9D1ADE66-762E-4017-AFC9-0493C199A977}"/>
          </ac:spMkLst>
        </pc:spChg>
      </pc:sldChg>
      <pc:sldChg chg="modSp">
        <pc:chgData name="Revisão de Materiais" userId="S::revisao.materiais@fatecie.edu.br::8d219f3d-61d3-4566-896d-fea17921e69d" providerId="AD" clId="Web-{FD0C6C1D-8A5A-EA68-5955-C9EE69D19EDF}" dt="2022-10-10T16:08:08.446" v="53" actId="20577"/>
        <pc:sldMkLst>
          <pc:docMk/>
          <pc:sldMk cId="4234789266" sldId="487"/>
        </pc:sldMkLst>
        <pc:spChg chg="mod">
          <ac:chgData name="Revisão de Materiais" userId="S::revisao.materiais@fatecie.edu.br::8d219f3d-61d3-4566-896d-fea17921e69d" providerId="AD" clId="Web-{FD0C6C1D-8A5A-EA68-5955-C9EE69D19EDF}" dt="2022-10-10T15:59:46.965" v="24" actId="20577"/>
          <ac:spMkLst>
            <pc:docMk/>
            <pc:sldMk cId="4234789266" sldId="487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08.446" v="53" actId="20577"/>
          <ac:spMkLst>
            <pc:docMk/>
            <pc:sldMk cId="4234789266" sldId="487"/>
            <ac:spMk id="20" creationId="{9D1ADE66-762E-4017-AFC9-0493C199A977}"/>
          </ac:spMkLst>
        </pc:spChg>
      </pc:sldChg>
      <pc:sldChg chg="modSp">
        <pc:chgData name="Revisão de Materiais" userId="S::revisao.materiais@fatecie.edu.br::8d219f3d-61d3-4566-896d-fea17921e69d" providerId="AD" clId="Web-{FD0C6C1D-8A5A-EA68-5955-C9EE69D19EDF}" dt="2022-10-10T16:08:05.384" v="52" actId="20577"/>
        <pc:sldMkLst>
          <pc:docMk/>
          <pc:sldMk cId="1994101371" sldId="489"/>
        </pc:sldMkLst>
        <pc:spChg chg="mod">
          <ac:chgData name="Revisão de Materiais" userId="S::revisao.materiais@fatecie.edu.br::8d219f3d-61d3-4566-896d-fea17921e69d" providerId="AD" clId="Web-{FD0C6C1D-8A5A-EA68-5955-C9EE69D19EDF}" dt="2022-10-10T15:59:54.262" v="26" actId="1076"/>
          <ac:spMkLst>
            <pc:docMk/>
            <pc:sldMk cId="1994101371" sldId="489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05.384" v="52" actId="20577"/>
          <ac:spMkLst>
            <pc:docMk/>
            <pc:sldMk cId="1994101371" sldId="489"/>
            <ac:spMk id="9" creationId="{16E60D2B-2604-48C7-84BC-A6B2382B3E7C}"/>
          </ac:spMkLst>
        </pc:spChg>
      </pc:sldChg>
      <pc:sldChg chg="modSp">
        <pc:chgData name="Revisão de Materiais" userId="S::revisao.materiais@fatecie.edu.br::8d219f3d-61d3-4566-896d-fea17921e69d" providerId="AD" clId="Web-{FD0C6C1D-8A5A-EA68-5955-C9EE69D19EDF}" dt="2022-10-10T16:08:02.383" v="51" actId="20577"/>
        <pc:sldMkLst>
          <pc:docMk/>
          <pc:sldMk cId="4006916170" sldId="499"/>
        </pc:sldMkLst>
        <pc:spChg chg="mod">
          <ac:chgData name="Revisão de Materiais" userId="S::revisao.materiais@fatecie.edu.br::8d219f3d-61d3-4566-896d-fea17921e69d" providerId="AD" clId="Web-{FD0C6C1D-8A5A-EA68-5955-C9EE69D19EDF}" dt="2022-10-10T15:59:59.700" v="28"/>
          <ac:spMkLst>
            <pc:docMk/>
            <pc:sldMk cId="4006916170" sldId="499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02.383" v="51" actId="20577"/>
          <ac:spMkLst>
            <pc:docMk/>
            <pc:sldMk cId="4006916170" sldId="499"/>
            <ac:spMk id="20" creationId="{9D1ADE66-762E-4017-AFC9-0493C199A9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2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1DD6B37-C5EE-4B82-A7DB-7A59980060BE}" type="slidenum">
              <a:rPr lang="pt-BR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89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89360" indent="-180720" algn="r">
              <a:lnSpc>
                <a:spcPct val="95000"/>
              </a:lnSpc>
            </a:pPr>
            <a:fld id="{5C7AE265-CB02-446F-98BE-1A67BC9B38FC}" type="slidenum"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1</a:t>
            </a:fld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2386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1DD6B37-C5EE-4B82-A7DB-7A59980060BE}" type="slidenum">
              <a:rPr lang="pt-BR" sz="1400" spc="-1" smtClean="0">
                <a:latin typeface="Times New Roman"/>
              </a:r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15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1DD6B37-C5EE-4B82-A7DB-7A59980060BE}" type="slidenum">
              <a:rPr lang="pt-BR" sz="1400" spc="-1" smtClean="0">
                <a:latin typeface="Times New Roman"/>
              </a:r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2" name="Imagem 18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3" name="Imagem 18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 rot="10800000">
            <a:off x="9306720" y="5731200"/>
            <a:ext cx="392040" cy="1292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7774200" y="4472640"/>
            <a:ext cx="1371240" cy="6685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7106040" y="4472640"/>
            <a:ext cx="669600" cy="6685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7247520" y="4646880"/>
            <a:ext cx="1900440" cy="3024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6949440" y="4646880"/>
            <a:ext cx="303120" cy="3024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1808640" y="63720"/>
            <a:ext cx="392040" cy="12924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2520" y="-360"/>
            <a:ext cx="1370520" cy="66924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1372320" y="-360"/>
            <a:ext cx="668880" cy="66924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0" y="191880"/>
            <a:ext cx="1899720" cy="3031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1895400" y="191880"/>
            <a:ext cx="302400" cy="3031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149" name="PlaceHolder 1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67544" y="0"/>
            <a:ext cx="8521972" cy="35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</a:pPr>
            <a:endParaRPr>
              <a:latin typeface="Calibri" pitchFamily="34" charset="0"/>
              <a:cs typeface="Calibri" pitchFamily="34" charset="0"/>
            </a:endParaRPr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234960" y="195480"/>
            <a:ext cx="31363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1280">
              <a:lnSpc>
                <a:spcPct val="100000"/>
              </a:lnSpc>
            </a:pPr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F17567E-CD5B-5E44-811E-E37E8B1D8A47}"/>
              </a:ext>
            </a:extLst>
          </p:cNvPr>
          <p:cNvSpPr/>
          <p:nvPr/>
        </p:nvSpPr>
        <p:spPr>
          <a:xfrm>
            <a:off x="2987824" y="6106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/>
            </a:br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4A3C4D-64FD-634F-B79D-1261F0DAEF22}"/>
              </a:ext>
            </a:extLst>
          </p:cNvPr>
          <p:cNvSpPr/>
          <p:nvPr/>
        </p:nvSpPr>
        <p:spPr>
          <a:xfrm>
            <a:off x="-4624" y="2246405"/>
            <a:ext cx="9148624" cy="936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A59BE1-B93F-0E49-88F5-DB00B394219B}"/>
              </a:ext>
            </a:extLst>
          </p:cNvPr>
          <p:cNvSpPr/>
          <p:nvPr/>
        </p:nvSpPr>
        <p:spPr>
          <a:xfrm>
            <a:off x="47722" y="2351512"/>
            <a:ext cx="906078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TÉCNICA DIETÉTICA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FD7F70-5E17-BF4F-9923-7EE43C788937}"/>
              </a:ext>
            </a:extLst>
          </p:cNvPr>
          <p:cNvSpPr/>
          <p:nvPr/>
        </p:nvSpPr>
        <p:spPr>
          <a:xfrm>
            <a:off x="0" y="3147814"/>
            <a:ext cx="9144000" cy="1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5CB005-124A-F743-B970-FD49C1AA6CE0}"/>
              </a:ext>
            </a:extLst>
          </p:cNvPr>
          <p:cNvSpPr txBox="1"/>
          <p:nvPr/>
        </p:nvSpPr>
        <p:spPr>
          <a:xfrm>
            <a:off x="2051720" y="3580301"/>
            <a:ext cx="48965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dirty="0"/>
              <a:t>Oracy Rezende Martos</a:t>
            </a: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816E2C-0125-524B-9995-3BDFE43D8571}"/>
              </a:ext>
            </a:extLst>
          </p:cNvPr>
          <p:cNvCxnSpPr/>
          <p:nvPr/>
        </p:nvCxnSpPr>
        <p:spPr>
          <a:xfrm>
            <a:off x="2195736" y="3939902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D5BFBEB0-7CF9-504B-9CD6-4EAA7302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83068"/>
            <a:ext cx="2165157" cy="54942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FD7C1DF-2220-4933-ACC7-86C1048E4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40" y="-1871"/>
            <a:ext cx="3796743" cy="15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996887" y="179571"/>
            <a:ext cx="474585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D1ADE66-762E-4017-AFC9-0493C199A9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03480"/>
            <a:ext cx="7868093" cy="3672526"/>
          </a:xfrm>
        </p:spPr>
        <p:txBody>
          <a:bodyPr anchor="t" anchorCtr="0"/>
          <a:lstStyle/>
          <a:p>
            <a:pPr algn="ctr"/>
            <a:r>
              <a:rPr lang="pt-BR" b="1" dirty="0">
                <a:latin typeface="Arial"/>
                <a:cs typeface="Arial"/>
              </a:rPr>
              <a:t>OBJETIVO</a:t>
            </a:r>
            <a:endParaRPr lang="pt-BR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/>
                <a:cs typeface="Arial"/>
              </a:rPr>
              <a:t>Avaliar as diferentes funções dos ovos nas preparações  e avaliar os efeitos dos diferentes métodos de cocção sobre os ovos.</a:t>
            </a:r>
          </a:p>
          <a:p>
            <a:endParaRPr lang="pt-BR" sz="1200" dirty="0">
              <a:latin typeface="Arial"/>
              <a:cs typeface="Arial"/>
            </a:endParaRPr>
          </a:p>
          <a:p>
            <a:pPr algn="just"/>
            <a:r>
              <a:rPr lang="pt-BR" sz="1200" b="1" dirty="0">
                <a:latin typeface="Arial"/>
                <a:cs typeface="Arial"/>
              </a:rPr>
              <a:t>METODOLOGIA OVO QUENTE </a:t>
            </a:r>
            <a:r>
              <a:rPr lang="pt-BR" sz="1200" dirty="0">
                <a:latin typeface="Arial"/>
                <a:cs typeface="Arial"/>
              </a:rPr>
              <a:t>(o ovo quente deve ter clara mole, coagulada ou parcialmente coagulada e gema liquida ou </a:t>
            </a:r>
            <a:r>
              <a:rPr lang="pt-BR" sz="1200" dirty="0" err="1">
                <a:latin typeface="Arial"/>
                <a:cs typeface="Arial"/>
              </a:rPr>
              <a:t>semi</a:t>
            </a:r>
            <a:r>
              <a:rPr lang="pt-BR" sz="1200" dirty="0">
                <a:latin typeface="Arial"/>
                <a:cs typeface="Arial"/>
              </a:rPr>
              <a:t> líquida.</a:t>
            </a:r>
          </a:p>
          <a:p>
            <a:pPr algn="ctr"/>
            <a:endParaRPr lang="pt-BR" sz="120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Usar um ovo para cada método.</a:t>
            </a:r>
          </a:p>
          <a:p>
            <a:pPr algn="l"/>
            <a:endParaRPr lang="pt-BR" sz="120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1" dirty="0">
                <a:latin typeface="Arial"/>
                <a:cs typeface="Arial"/>
              </a:rPr>
              <a:t>Método 01</a:t>
            </a:r>
            <a:r>
              <a:rPr lang="pt-BR" sz="1200" dirty="0">
                <a:latin typeface="Arial"/>
                <a:cs typeface="Arial"/>
              </a:rPr>
              <a:t>: 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começar com água fria. Coloque o ovo numa panela e cubra com; água fria. Esquente a água até o ponto de fervura e retire a panela do fogo. Deixe o ovo na água quente de 2 a 0 minutos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Times New Roman"/>
              </a:rPr>
              <a:t>.</a:t>
            </a:r>
            <a:endParaRPr lang="pt-BR" sz="1200" dirty="0">
              <a:effectLst/>
              <a:latin typeface="Arial"/>
              <a:ea typeface="Times New Roman" panose="02020603050405020304" pitchFamily="18" charset="0"/>
              <a:cs typeface="Times New Roman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Método 2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: comece com a água quente. Esquente a água até a temperatura de início de fervura. Coloque o ovo na água e cozinhe em fogo baixo por 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Arial"/>
              </a:rPr>
              <a:t>3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a 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Arial"/>
              </a:rPr>
              <a:t>6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minutos.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Método 3: 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Comece com a água fervendo. Coloque o ovo numa panela e derrame sobre eles água em ebulição até alcançar 2 cm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acima dos ovos. Cubra e deixe o ovo na água por 2 a 6 minutos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Times New Roman"/>
              </a:rPr>
              <a:t>.</a:t>
            </a:r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000" dirty="0"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0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66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865003" y="186898"/>
            <a:ext cx="474585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D1ADE66-762E-4017-AFC9-0493C199A9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03480"/>
            <a:ext cx="8335926" cy="3672526"/>
          </a:xfrm>
        </p:spPr>
        <p:txBody>
          <a:bodyPr anchor="t" anchorCtr="0"/>
          <a:lstStyle/>
          <a:p>
            <a:pPr algn="l"/>
            <a:endParaRPr lang="pt-BR" sz="10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r>
              <a:rPr lang="pt-BR" sz="1600" b="1" dirty="0">
                <a:latin typeface="Arial"/>
                <a:ea typeface="Times New Roman" panose="02020603050405020304" pitchFamily="18" charset="0"/>
                <a:cs typeface="Arial"/>
              </a:rPr>
              <a:t>METODOLOGIA O</a:t>
            </a:r>
            <a:r>
              <a:rPr lang="pt-BR" sz="16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VO ESCALDADO (POCHË): 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deve ter clara macia, brilhante e espessa, gema coberta pela clara.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 </a:t>
            </a:r>
            <a:endParaRPr lang="pt-BR" sz="16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endParaRPr lang="pt-BR" sz="1600" dirty="0"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Coloque água em uma panela ou frigideira, o suficiente para cobrir o ovo. Esquente a água até fervura, abaixe o fogo e adicione gotas de vinagre ou limão, quebre o ovo em um pires e derrame com cuidado. Deixe por 05 minutos em cocção.</a:t>
            </a:r>
          </a:p>
          <a:p>
            <a:pPr algn="just"/>
            <a:endParaRPr lang="pt-BR" sz="1600" dirty="0"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método 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1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observar textura do ovo após cozimento e cor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 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e aspecto da clara.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No método 2 observar textura  e a coagulação de proteínas se ouve.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método 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3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observar textura da gema e da clara e a casca d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o ovo se ficou intacta após o cozimento.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ovo escaldado ob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servar a textura e coagulação de proteínas com esta técnica de cozimento.</a:t>
            </a:r>
            <a:endParaRPr lang="pt-BR" sz="16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endParaRPr lang="pt-B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733107" y="151618"/>
            <a:ext cx="54013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D1ADE66-762E-4017-AFC9-0493C199A9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99" y="1218348"/>
            <a:ext cx="8229601" cy="3600518"/>
          </a:xfrm>
        </p:spPr>
        <p:txBody>
          <a:bodyPr anchor="t" anchorCtr="0"/>
          <a:lstStyle/>
          <a:p>
            <a:pPr algn="ctr"/>
            <a:r>
              <a:rPr lang="pt-BR" b="1" dirty="0">
                <a:latin typeface="Arial"/>
                <a:cs typeface="Arial"/>
              </a:rPr>
              <a:t>RESULTADOS E DISCUSSÃO</a:t>
            </a:r>
            <a:endParaRPr lang="pt-BR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t-BR" sz="1400" dirty="0">
              <a:latin typeface="Arial"/>
              <a:cs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Adicione descrição  no formato de texto de cada transformação ocorrida em cada método de cocção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latin typeface="Arial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método </a:t>
            </a:r>
            <a:r>
              <a:rPr lang="pt-BR" sz="1050" dirty="0">
                <a:latin typeface="Arial"/>
                <a:ea typeface="Times New Roman" panose="02020603050405020304" pitchFamily="18" charset="0"/>
                <a:cs typeface="Arial"/>
              </a:rPr>
              <a:t>1</a:t>
            </a:r>
            <a:r>
              <a:rPr lang="pt-BR" sz="10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o ovo esquentou, mas cozinhou pouco, ao tirar a casca muito da clara ficou grudado.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50" dirty="0">
                <a:latin typeface="Arial"/>
                <a:ea typeface="Times New Roman" panose="02020603050405020304" pitchFamily="18" charset="0"/>
                <a:cs typeface="Arial"/>
              </a:rPr>
              <a:t>No método 2 Houve a coagulação da proteína, dos três métodos, este foi aonde ficou mais consistente a clara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método </a:t>
            </a:r>
            <a:r>
              <a:rPr lang="pt-BR" sz="1050" dirty="0">
                <a:latin typeface="Arial"/>
                <a:ea typeface="Times New Roman" panose="02020603050405020304" pitchFamily="18" charset="0"/>
                <a:cs typeface="Arial"/>
              </a:rPr>
              <a:t>3</a:t>
            </a:r>
            <a:r>
              <a:rPr lang="pt-BR" sz="10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como no método 1, ele cozinhou, mas a clara ficou grudada na casca do ovo ao retirar ela, e a gema mole</a:t>
            </a:r>
            <a:r>
              <a:rPr lang="pt-BR" sz="1050" dirty="0">
                <a:latin typeface="Arial"/>
                <a:ea typeface="Times New Roman" panose="02020603050405020304" pitchFamily="18" charset="0"/>
                <a:cs typeface="Arial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ovo escaldado Houve a coagulação completa da clara, foi feito com o vinagre, ácido usado para acelerar a cocção</a:t>
            </a:r>
            <a:r>
              <a:rPr lang="pt-BR" sz="1050" dirty="0">
                <a:latin typeface="Arial"/>
                <a:ea typeface="Times New Roman" panose="02020603050405020304" pitchFamily="18" charset="0"/>
                <a:cs typeface="Arial"/>
              </a:rPr>
              <a:t>.</a:t>
            </a:r>
            <a:endParaRPr lang="pt-BR" sz="105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latin typeface="Arial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De acordo com o que foi estudado na apostila diga em qual público e em qual refeição você faria  adequação deste tipo de preparação.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Método 1 – Dieta Branda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Método 2 – Dieta Geral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Método 3 – Diega Pastosa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Ponchê – Dieta Geral</a:t>
            </a:r>
          </a:p>
          <a:p>
            <a:pPr algn="just"/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7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843022" y="120956"/>
            <a:ext cx="52774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  <a:p>
            <a:pPr algn="ctr"/>
            <a:endParaRPr lang="pt-BR" sz="2000" b="1" dirty="0"/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16E60D2B-2604-48C7-84BC-A6B2382B3E7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203598"/>
            <a:ext cx="8229240" cy="3528392"/>
          </a:xfrm>
        </p:spPr>
        <p:txBody>
          <a:bodyPr anchor="t" anchorCtr="0"/>
          <a:lstStyle/>
          <a:p>
            <a:pPr algn="ctr"/>
            <a:endParaRPr lang="pt-BR" dirty="0"/>
          </a:p>
          <a:p>
            <a:pPr algn="ctr"/>
            <a:r>
              <a:rPr lang="pt-BR" b="1" dirty="0">
                <a:latin typeface="Arial"/>
                <a:cs typeface="Arial"/>
              </a:rPr>
              <a:t>CONCLUSÕES</a:t>
            </a:r>
          </a:p>
          <a:p>
            <a:pPr algn="ctr"/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/>
                <a:cs typeface="Arial"/>
              </a:rPr>
              <a:t>Apresente aqui suas conclusões e </a:t>
            </a:r>
            <a:r>
              <a:rPr lang="pt-BR" sz="16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Times New Roman"/>
              </a:rPr>
              <a:t>demostre o seu entendimento sobre a atividade prática desenvolvida e o assunto correlato. Apresente a conclusão</a:t>
            </a:r>
            <a:r>
              <a:rPr lang="pt-BR" sz="16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Times New Roman"/>
              </a:rPr>
              <a:t>.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/>
              </a:rPr>
              <a:t>Com esta atividade, podemos concluir que o mesmo alimento, podemos incluir em diversas dietas, outro exemplo que pode ser feito assim é a batata, onde pode ser feita, cozida, purê, e no liquidificador.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0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586</Words>
  <Application>Microsoft Office PowerPoint</Application>
  <PresentationFormat>On-screen Show (16:9)</PresentationFormat>
  <Paragraphs>62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 Prof(a). Me. Fulano(a) de Tal</dc:title>
  <dc:creator>Sônia Mataruco</dc:creator>
  <cp:lastModifiedBy>Oracy Rezende</cp:lastModifiedBy>
  <cp:revision>59</cp:revision>
  <dcterms:modified xsi:type="dcterms:W3CDTF">2022-11-24T01:44:31Z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